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6858000" cx="9144000"/>
  <p:notesSz cx="6858000" cy="9144000"/>
  <p:embeddedFontLst>
    <p:embeddedFont>
      <p:font typeface="Helvetica Neue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C18A3C8-79DB-4559-AE27-507880A265C6}">
  <a:tblStyle styleId="{1C18A3C8-79DB-4559-AE27-507880A265C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DF40323-1306-488D-928E-E745D55F744F}" styleName="Table_1">
    <a:wholeTbl>
      <a:tcTxStyle b="off" i="off"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7E7EA"/>
          </a:solidFill>
        </a:fill>
      </a:tcStyle>
    </a:band1H>
    <a:band2H>
      <a:tcTxStyle/>
    </a:band2H>
    <a:band1V>
      <a:tcTxStyle/>
      <a:tcStyle>
        <a:fill>
          <a:solidFill>
            <a:srgbClr val="E7E7EA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  <a:tblStyle styleId="{46AEC575-B24E-48BE-B364-73E1856CC9E5}" styleName="Table_2">
    <a:wholeTbl>
      <a:tcTxStyle b="off" i="off"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8FAFF"/>
          </a:solidFill>
        </a:fill>
      </a:tcStyle>
    </a:wholeTbl>
    <a:band1H>
      <a:tcTxStyle/>
      <a:tcStyle>
        <a:fill>
          <a:solidFill>
            <a:srgbClr val="F0F5FE"/>
          </a:solidFill>
        </a:fill>
      </a:tcStyle>
    </a:band1H>
    <a:band2H>
      <a:tcTxStyle/>
    </a:band2H>
    <a:band1V>
      <a:tcTxStyle/>
      <a:tcStyle>
        <a:fill>
          <a:solidFill>
            <a:srgbClr val="F0F5FE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2540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F8FAFF"/>
          </a:solidFill>
        </a:fill>
      </a:tcStyle>
    </a:lastRow>
    <a:seCell>
      <a:tcTxStyle/>
    </a:seCell>
    <a:swCell>
      <a:tcTxStyle/>
    </a:swCell>
    <a:firstRow>
      <a:tcTxStyle b="on" i="off"/>
      <a:tcStyle>
        <a:fill>
          <a:solidFill>
            <a:srgbClr val="F8FAFF"/>
          </a:solidFill>
        </a:fill>
      </a:tcStyle>
    </a:firstRow>
    <a:neCell>
      <a:tcTxStyle/>
    </a:neCell>
    <a:nwCell>
      <a:tcTxStyle/>
    </a:nwCell>
  </a:tblStyle>
  <a:tblStyle styleId="{1C0AE6A2-DFC7-4A10-B8FA-B82B4D4A557E}" styleName="Table_3">
    <a:wholeTbl>
      <a:tcTxStyle b="off" i="off">
        <a:font>
          <a:latin typeface="Helvetica"/>
          <a:ea typeface="Helvetica"/>
          <a:cs typeface="Helvetic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F6FE"/>
          </a:solidFill>
        </a:fill>
      </a:tcStyle>
    </a:wholeTbl>
    <a:band1H>
      <a:tcTxStyle/>
      <a:tcStyle>
        <a:fill>
          <a:solidFill>
            <a:srgbClr val="E6EDFD"/>
          </a:solidFill>
        </a:fill>
      </a:tcStyle>
    </a:band1H>
    <a:band2H>
      <a:tcTxStyle/>
    </a:band2H>
    <a:band1V>
      <a:tcTxStyle/>
      <a:tcStyle>
        <a:fill>
          <a:solidFill>
            <a:srgbClr val="E6EDFD"/>
          </a:solidFill>
        </a:fill>
      </a:tcStyle>
    </a:band1V>
    <a:band2V>
      <a:tcTxStyle/>
    </a:band2V>
    <a:la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Helvetica"/>
          <a:ea typeface="Helvetica"/>
          <a:cs typeface="Helvetic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"/>
          <a:ea typeface="Helvetica"/>
          <a:cs typeface="Helvetic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HelveticaNeue-bold.fntdata"/><Relationship Id="rId14" Type="http://schemas.openxmlformats.org/officeDocument/2006/relationships/slide" Target="slides/slide8.xml"/><Relationship Id="rId36" Type="http://schemas.openxmlformats.org/officeDocument/2006/relationships/font" Target="fonts/HelveticaNeue-regular.fntdata"/><Relationship Id="rId17" Type="http://schemas.openxmlformats.org/officeDocument/2006/relationships/slide" Target="slides/slide11.xml"/><Relationship Id="rId39" Type="http://schemas.openxmlformats.org/officeDocument/2006/relationships/font" Target="fonts/HelveticaNeue-bold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-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Dictionaries</a:t>
            </a:r>
            <a:endParaRPr/>
          </a:p>
        </p:txBody>
      </p:sp>
      <p:sp>
        <p:nvSpPr>
          <p:cNvPr id="285" name="Google Shape;285;p19:notes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4/25/18 11:30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19:notes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8" name="Google Shape;288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552700" y="114300"/>
            <a:ext cx="4038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05350" y="22669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742950" y="4000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2" type="body"/>
          </p:nvPr>
        </p:nvSpPr>
        <p:spPr>
          <a:xfrm>
            <a:off x="46482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9200" y="1600200"/>
            <a:ext cx="592613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250825" y="1143000"/>
            <a:ext cx="86423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Set, Map and Hash table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914400" y="38862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University of Technology and Engineering</a:t>
            </a:r>
            <a:endParaRPr/>
          </a:p>
          <a:p>
            <a:pPr indent="0" lvl="0" marL="0" marR="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Vietnam National University Hanoi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>
            <p:ph type="title"/>
          </p:nvPr>
        </p:nvSpPr>
        <p:spPr>
          <a:xfrm>
            <a:off x="685800" y="457200"/>
            <a:ext cx="7772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/>
          </a:p>
        </p:txBody>
      </p:sp>
      <p:sp>
        <p:nvSpPr>
          <p:cNvPr descr="Rectangle: Click to edit Master text styles&#10;Second level&#10;Third level&#10;Fourth level&#10;Fifth level" id="181" name="Google Shape;181;p22"/>
          <p:cNvSpPr txBox="1"/>
          <p:nvPr>
            <p:ph idx="1" type="body"/>
          </p:nvPr>
        </p:nvSpPr>
        <p:spPr>
          <a:xfrm>
            <a:off x="838200" y="1989138"/>
            <a:ext cx="7848600" cy="403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Operation	Output		Map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put(5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,A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		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,A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put(7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,B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		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,A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(7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,B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put(2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,C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		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,A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(7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,B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,C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put(8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		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,A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(7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,B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,C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(8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put(2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		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,A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(7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,B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(8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get(7)		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,A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(7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,B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(8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get(4)		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,A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(7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,B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(8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get(2)		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,A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(7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,B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(8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remove(5)	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(7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,B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(2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,E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(8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remove(2)	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(7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,B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(8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get(2)		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		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(7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,B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(8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,D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</p:txBody>
      </p:sp>
      <p:sp>
        <p:nvSpPr>
          <p:cNvPr id="182" name="Google Shape;182;p2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23"/>
          <p:cNvGrpSpPr/>
          <p:nvPr/>
        </p:nvGrpSpPr>
        <p:grpSpPr>
          <a:xfrm>
            <a:off x="2225675" y="4500563"/>
            <a:ext cx="609600" cy="304800"/>
            <a:chOff x="4992" y="3456"/>
            <a:chExt cx="384" cy="192"/>
          </a:xfrm>
        </p:grpSpPr>
        <p:sp>
          <p:nvSpPr>
            <p:cNvPr id="189" name="Google Shape;189;p23"/>
            <p:cNvSpPr/>
            <p:nvPr/>
          </p:nvSpPr>
          <p:spPr>
            <a:xfrm>
              <a:off x="4992" y="3456"/>
              <a:ext cx="384" cy="192"/>
            </a:xfrm>
            <a:prstGeom prst="roundRect">
              <a:avLst>
                <a:gd fmla="val 16667" name="adj"/>
              </a:avLst>
            </a:prstGeom>
            <a:solidFill>
              <a:srgbClr val="F8F0D0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0" name="Google Shape;190;p23"/>
            <p:cNvCxnSpPr/>
            <p:nvPr/>
          </p:nvCxnSpPr>
          <p:spPr>
            <a:xfrm>
              <a:off x="5184" y="3456"/>
              <a:ext cx="0" cy="192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1" name="Google Shape;191;p23"/>
          <p:cNvGrpSpPr/>
          <p:nvPr/>
        </p:nvGrpSpPr>
        <p:grpSpPr>
          <a:xfrm>
            <a:off x="3825875" y="4500563"/>
            <a:ext cx="609600" cy="304800"/>
            <a:chOff x="4992" y="3456"/>
            <a:chExt cx="384" cy="192"/>
          </a:xfrm>
        </p:grpSpPr>
        <p:sp>
          <p:nvSpPr>
            <p:cNvPr id="192" name="Google Shape;192;p23"/>
            <p:cNvSpPr/>
            <p:nvPr/>
          </p:nvSpPr>
          <p:spPr>
            <a:xfrm>
              <a:off x="4992" y="3456"/>
              <a:ext cx="384" cy="192"/>
            </a:xfrm>
            <a:prstGeom prst="roundRect">
              <a:avLst>
                <a:gd fmla="val 16667" name="adj"/>
              </a:avLst>
            </a:prstGeom>
            <a:solidFill>
              <a:srgbClr val="F8F0D0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3" name="Google Shape;193;p23"/>
            <p:cNvCxnSpPr/>
            <p:nvPr/>
          </p:nvCxnSpPr>
          <p:spPr>
            <a:xfrm>
              <a:off x="5184" y="3456"/>
              <a:ext cx="0" cy="192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94" name="Google Shape;194;p23"/>
          <p:cNvGrpSpPr/>
          <p:nvPr/>
        </p:nvGrpSpPr>
        <p:grpSpPr>
          <a:xfrm>
            <a:off x="5273675" y="4500563"/>
            <a:ext cx="609600" cy="304800"/>
            <a:chOff x="4992" y="3456"/>
            <a:chExt cx="384" cy="192"/>
          </a:xfrm>
        </p:grpSpPr>
        <p:sp>
          <p:nvSpPr>
            <p:cNvPr id="195" name="Google Shape;195;p23"/>
            <p:cNvSpPr/>
            <p:nvPr/>
          </p:nvSpPr>
          <p:spPr>
            <a:xfrm>
              <a:off x="4992" y="3456"/>
              <a:ext cx="384" cy="192"/>
            </a:xfrm>
            <a:prstGeom prst="roundRect">
              <a:avLst>
                <a:gd fmla="val 16667" name="adj"/>
              </a:avLst>
            </a:prstGeom>
            <a:solidFill>
              <a:srgbClr val="F8F0D0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6" name="Google Shape;196;p23"/>
            <p:cNvCxnSpPr/>
            <p:nvPr/>
          </p:nvCxnSpPr>
          <p:spPr>
            <a:xfrm>
              <a:off x="5184" y="3456"/>
              <a:ext cx="0" cy="192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7" name="Google Shape;197;p23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Simple List-Based Map</a:t>
            </a:r>
            <a:endParaRPr/>
          </a:p>
        </p:txBody>
      </p:sp>
      <p:sp>
        <p:nvSpPr>
          <p:cNvPr descr="Rectangle: Click to edit Master text styles&#10;Second level&#10;Third level&#10;Fourth level&#10;Fifth level" id="198" name="Google Shape;198;p23"/>
          <p:cNvSpPr txBox="1"/>
          <p:nvPr>
            <p:ph idx="1" type="body"/>
          </p:nvPr>
        </p:nvSpPr>
        <p:spPr>
          <a:xfrm>
            <a:off x="838200" y="1752600"/>
            <a:ext cx="7696200" cy="1389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can easily implement a map using a singly linked list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2225675" y="3738563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2530475" y="3738563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3"/>
          <p:cNvSpPr/>
          <p:nvPr/>
        </p:nvSpPr>
        <p:spPr>
          <a:xfrm>
            <a:off x="2682875" y="3752850"/>
            <a:ext cx="1039813" cy="133350"/>
          </a:xfrm>
          <a:custGeom>
            <a:rect b="b" l="l" r="r" t="t"/>
            <a:pathLst>
              <a:path extrusionOk="0" h="88" w="480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3749675" y="3738563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4054475" y="3738563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3"/>
          <p:cNvSpPr/>
          <p:nvPr/>
        </p:nvSpPr>
        <p:spPr>
          <a:xfrm>
            <a:off x="4206875" y="3752850"/>
            <a:ext cx="1028700" cy="133350"/>
          </a:xfrm>
          <a:custGeom>
            <a:rect b="b" l="l" r="r" t="t"/>
            <a:pathLst>
              <a:path extrusionOk="0" h="88" w="480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5273675" y="3738563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5578475" y="3738563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3"/>
          <p:cNvSpPr/>
          <p:nvPr/>
        </p:nvSpPr>
        <p:spPr>
          <a:xfrm>
            <a:off x="5730875" y="3752850"/>
            <a:ext cx="1089025" cy="133350"/>
          </a:xfrm>
          <a:custGeom>
            <a:rect b="b" l="l" r="r" t="t"/>
            <a:pathLst>
              <a:path extrusionOk="0" h="88" w="480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3"/>
          <p:cNvSpPr/>
          <p:nvPr/>
        </p:nvSpPr>
        <p:spPr>
          <a:xfrm>
            <a:off x="6797675" y="3738563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7102475" y="3738563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3"/>
          <p:cNvSpPr/>
          <p:nvPr/>
        </p:nvSpPr>
        <p:spPr>
          <a:xfrm>
            <a:off x="2305050" y="3890963"/>
            <a:ext cx="168275" cy="552450"/>
          </a:xfrm>
          <a:custGeom>
            <a:rect b="b" l="l" r="r" t="t"/>
            <a:pathLst>
              <a:path extrusionOk="0" h="348" w="106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3"/>
          <p:cNvSpPr/>
          <p:nvPr/>
        </p:nvSpPr>
        <p:spPr>
          <a:xfrm>
            <a:off x="3825875" y="3890963"/>
            <a:ext cx="168275" cy="552450"/>
          </a:xfrm>
          <a:custGeom>
            <a:rect b="b" l="l" r="r" t="t"/>
            <a:pathLst>
              <a:path extrusionOk="0" h="348" w="106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5346700" y="3890963"/>
            <a:ext cx="168275" cy="552450"/>
          </a:xfrm>
          <a:custGeom>
            <a:rect b="b" l="l" r="r" t="t"/>
            <a:pathLst>
              <a:path extrusionOk="0" h="348" w="106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6867525" y="3890963"/>
            <a:ext cx="168275" cy="552450"/>
          </a:xfrm>
          <a:custGeom>
            <a:rect b="b" l="l" r="r" t="t"/>
            <a:pathLst>
              <a:path extrusionOk="0" h="348" w="106">
                <a:moveTo>
                  <a:pt x="46" y="0"/>
                </a:moveTo>
                <a:cubicBezTo>
                  <a:pt x="40" y="31"/>
                  <a:pt x="0" y="128"/>
                  <a:pt x="10" y="186"/>
                </a:cubicBezTo>
                <a:cubicBezTo>
                  <a:pt x="20" y="244"/>
                  <a:pt x="86" y="314"/>
                  <a:pt x="106" y="348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3"/>
          <p:cNvSpPr/>
          <p:nvPr/>
        </p:nvSpPr>
        <p:spPr>
          <a:xfrm>
            <a:off x="1490663" y="3743325"/>
            <a:ext cx="762000" cy="139700"/>
          </a:xfrm>
          <a:custGeom>
            <a:rect b="b" l="l" r="r" t="t"/>
            <a:pathLst>
              <a:path extrusionOk="0" h="88" w="480">
                <a:moveTo>
                  <a:pt x="0" y="87"/>
                </a:moveTo>
                <a:cubicBezTo>
                  <a:pt x="39" y="73"/>
                  <a:pt x="157" y="0"/>
                  <a:pt x="237" y="0"/>
                </a:cubicBezTo>
                <a:cubicBezTo>
                  <a:pt x="317" y="0"/>
                  <a:pt x="430" y="70"/>
                  <a:pt x="480" y="88"/>
                </a:cubicBez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3"/>
          <p:cNvSpPr txBox="1"/>
          <p:nvPr/>
        </p:nvSpPr>
        <p:spPr>
          <a:xfrm>
            <a:off x="684213" y="3644900"/>
            <a:ext cx="75406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/>
          </a:p>
        </p:txBody>
      </p:sp>
      <p:sp>
        <p:nvSpPr>
          <p:cNvPr id="216" name="Google Shape;216;p23"/>
          <p:cNvSpPr/>
          <p:nvPr/>
        </p:nvSpPr>
        <p:spPr>
          <a:xfrm>
            <a:off x="1692275" y="3357563"/>
            <a:ext cx="5867400" cy="838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/>
          <p:nvPr/>
        </p:nvSpPr>
        <p:spPr>
          <a:xfrm>
            <a:off x="1920875" y="4348163"/>
            <a:ext cx="5638800" cy="9144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3"/>
          <p:cNvSpPr txBox="1"/>
          <p:nvPr/>
        </p:nvSpPr>
        <p:spPr>
          <a:xfrm>
            <a:off x="6492875" y="4881563"/>
            <a:ext cx="941388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entries</a:t>
            </a:r>
            <a:endParaRPr/>
          </a:p>
        </p:txBody>
      </p:sp>
      <p:sp>
        <p:nvSpPr>
          <p:cNvPr id="219" name="Google Shape;219;p23"/>
          <p:cNvSpPr txBox="1"/>
          <p:nvPr/>
        </p:nvSpPr>
        <p:spPr>
          <a:xfrm>
            <a:off x="2195513" y="44402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220" name="Google Shape;220;p23"/>
          <p:cNvSpPr txBox="1"/>
          <p:nvPr/>
        </p:nvSpPr>
        <p:spPr>
          <a:xfrm>
            <a:off x="2484438" y="443865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221" name="Google Shape;221;p23"/>
          <p:cNvSpPr txBox="1"/>
          <p:nvPr/>
        </p:nvSpPr>
        <p:spPr>
          <a:xfrm>
            <a:off x="3795713" y="4440238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222" name="Google Shape;222;p23"/>
          <p:cNvSpPr txBox="1"/>
          <p:nvPr/>
        </p:nvSpPr>
        <p:spPr>
          <a:xfrm>
            <a:off x="4084638" y="4438650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223" name="Google Shape;223;p23"/>
          <p:cNvSpPr txBox="1"/>
          <p:nvPr/>
        </p:nvSpPr>
        <p:spPr>
          <a:xfrm>
            <a:off x="5243513" y="442595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24" name="Google Shape;224;p23"/>
          <p:cNvSpPr txBox="1"/>
          <p:nvPr/>
        </p:nvSpPr>
        <p:spPr>
          <a:xfrm>
            <a:off x="5532438" y="4424363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grpSp>
        <p:nvGrpSpPr>
          <p:cNvPr id="225" name="Google Shape;225;p23"/>
          <p:cNvGrpSpPr/>
          <p:nvPr/>
        </p:nvGrpSpPr>
        <p:grpSpPr>
          <a:xfrm>
            <a:off x="6721475" y="4500563"/>
            <a:ext cx="609600" cy="304800"/>
            <a:chOff x="4992" y="3456"/>
            <a:chExt cx="384" cy="192"/>
          </a:xfrm>
        </p:grpSpPr>
        <p:sp>
          <p:nvSpPr>
            <p:cNvPr id="226" name="Google Shape;226;p23"/>
            <p:cNvSpPr/>
            <p:nvPr/>
          </p:nvSpPr>
          <p:spPr>
            <a:xfrm>
              <a:off x="4992" y="3456"/>
              <a:ext cx="384" cy="192"/>
            </a:xfrm>
            <a:prstGeom prst="roundRect">
              <a:avLst>
                <a:gd fmla="val 16667" name="adj"/>
              </a:avLst>
            </a:prstGeom>
            <a:solidFill>
              <a:srgbClr val="F8F0D0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" name="Google Shape;227;p23"/>
            <p:cNvCxnSpPr/>
            <p:nvPr/>
          </p:nvCxnSpPr>
          <p:spPr>
            <a:xfrm>
              <a:off x="5184" y="3456"/>
              <a:ext cx="0" cy="192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8" name="Google Shape;228;p23"/>
          <p:cNvSpPr txBox="1"/>
          <p:nvPr/>
        </p:nvSpPr>
        <p:spPr>
          <a:xfrm>
            <a:off x="6767513" y="4425950"/>
            <a:ext cx="3111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7056438" y="4424363"/>
            <a:ext cx="296862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4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get(k) Algorithm</a:t>
            </a:r>
            <a:endParaRPr/>
          </a:p>
        </p:txBody>
      </p:sp>
      <p:sp>
        <p:nvSpPr>
          <p:cNvPr descr="Rectangle: Click to edit Master text styles&#10;Second level&#10;Third level&#10;Fourth level&#10;Fifth level" id="236" name="Google Shape;236;p24"/>
          <p:cNvSpPr txBox="1"/>
          <p:nvPr>
            <p:ph idx="1" type="body"/>
          </p:nvPr>
        </p:nvSpPr>
        <p:spPr>
          <a:xfrm>
            <a:off x="609600" y="1905000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get(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p = head;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while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 is not null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if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p→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=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	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return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p→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p = p→next;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return null </a:t>
            </a: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{there is no entry with key equal to </a:t>
            </a:r>
            <a:r>
              <a:rPr b="0" i="1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1" sz="2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Complexity?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2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5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put(k,v) Algorithm</a:t>
            </a:r>
            <a:endParaRPr/>
          </a:p>
        </p:txBody>
      </p:sp>
      <p:sp>
        <p:nvSpPr>
          <p:cNvPr descr="Rectangle: Click to edit Master text styles&#10;Second level&#10;Third level&#10;Fourth level&#10;Fifth level" id="243" name="Google Shape;243;p25"/>
          <p:cNvSpPr txBox="1"/>
          <p:nvPr>
            <p:ph idx="1" type="body"/>
          </p:nvPr>
        </p:nvSpPr>
        <p:spPr>
          <a:xfrm>
            <a:off x="609600" y="1905000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k,v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			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p = head;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while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 is not null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p.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=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  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	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p→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value;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p→element.value = v;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	</a:t>
            </a: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{return the old value};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p = p→next;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insertLast((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k,v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));		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return null	</a:t>
            </a: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{there was no previous entry with key equal to </a:t>
            </a:r>
            <a:r>
              <a:rPr b="0" i="1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Complexity?</a:t>
            </a:r>
            <a:endParaRPr b="0" i="0" sz="18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2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>
            <p:ph type="title"/>
          </p:nvPr>
        </p:nvSpPr>
        <p:spPr>
          <a:xfrm>
            <a:off x="685800" y="422275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remove(k) Algorithm</a:t>
            </a:r>
            <a:endParaRPr/>
          </a:p>
        </p:txBody>
      </p:sp>
      <p:sp>
        <p:nvSpPr>
          <p:cNvPr descr="Rectangle: Click to edit Master text styles&#10;Second level&#10;Third level&#10;Fourth level&#10;Fifth level" id="250" name="Google Shape;250;p26"/>
          <p:cNvSpPr txBox="1"/>
          <p:nvPr>
            <p:ph idx="1" type="body"/>
          </p:nvPr>
        </p:nvSpPr>
        <p:spPr>
          <a:xfrm>
            <a:off x="609600" y="1905000"/>
            <a:ext cx="8229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remove(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	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p = head;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while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 is not null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p.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=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  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	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p→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element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value;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remove (p);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 </a:t>
            </a: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{return the old value};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p = p→next; 	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return null </a:t>
            </a: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{there is no entry with key equal to </a:t>
            </a:r>
            <a:r>
              <a:rPr b="0" i="1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};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Complexity?</a:t>
            </a:r>
            <a:endParaRPr/>
          </a:p>
        </p:txBody>
      </p:sp>
      <p:sp>
        <p:nvSpPr>
          <p:cNvPr id="251" name="Google Shape;251;p2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 of a List-Based Map</a:t>
            </a:r>
            <a:endParaRPr/>
          </a:p>
        </p:txBody>
      </p:sp>
      <p:sp>
        <p:nvSpPr>
          <p:cNvPr descr="Rectangle: Click to edit Master text styles&#10;Second level&#10;Third level&#10;Fourth level&#10;Fifth level" id="257" name="Google Shape;257;p27"/>
          <p:cNvSpPr txBox="1"/>
          <p:nvPr>
            <p:ph idx="1" type="body"/>
          </p:nvPr>
        </p:nvSpPr>
        <p:spPr>
          <a:xfrm>
            <a:off x="838200" y="1989138"/>
            <a:ext cx="7772400" cy="4106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(k):  O(n)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(k, v):  O(n)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(k): O(n)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a data structure to implement map efficiently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p2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8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map library</a:t>
            </a:r>
            <a:endParaRPr/>
          </a:p>
        </p:txBody>
      </p:sp>
      <p:sp>
        <p:nvSpPr>
          <p:cNvPr id="264" name="Google Shape;264;p2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5" name="Google Shape;265;p28"/>
          <p:cNvGraphicFramePr/>
          <p:nvPr/>
        </p:nvGraphicFramePr>
        <p:xfrm>
          <a:off x="2051720" y="22048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{1C18A3C8-79DB-4559-AE27-507880A265C6}</a:tableStyleId>
              </a:tblPr>
              <a:tblGrid>
                <a:gridCol w="4896550"/>
              </a:tblGrid>
              <a:tr h="356192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rgbClr val="007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#include &lt;iostream&gt;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rgbClr val="007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#include &lt;string&gt;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rgbClr val="007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#include &lt;map&gt;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>
                        <a:solidFill>
                          <a:srgbClr val="007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rgbClr val="007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 main (){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rgbClr val="007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std::map&lt;char,int&gt; mymap;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rgbClr val="007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mymap['a']=10;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rgbClr val="007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mymap['b']=20;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rgbClr val="007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mymap['c']=30;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>
                        <a:solidFill>
                          <a:srgbClr val="007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rgbClr val="007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mymap.at('a') = 15;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rgbClr val="007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mymap.at('b') = 50;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rgbClr val="007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rgbClr val="007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std::map&lt;char,int&gt;::iterator it;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rgbClr val="007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for (it=mymap.begin(); it!=mymap.end(); ++it)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rgbClr val="007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    std::cout &lt;&lt; it-&gt;first &lt;&lt; ": " &lt;&lt; it-&gt;second &lt;&lt; '\n';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rgbClr val="007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rgbClr val="007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return 0;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200">
                          <a:solidFill>
                            <a:srgbClr val="007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}</a:t>
                      </a:r>
                      <a:endParaRPr b="0" i="0" sz="12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13925" marB="13925" marR="27850" marL="27850">
                    <a:lnL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type="title"/>
          </p:nvPr>
        </p:nvSpPr>
        <p:spPr>
          <a:xfrm>
            <a:off x="685800" y="457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Simple map</a:t>
            </a:r>
            <a:endParaRPr/>
          </a:p>
        </p:txBody>
      </p:sp>
      <p:sp>
        <p:nvSpPr>
          <p:cNvPr descr="Rectangle: Click to edit Master text styles&#10;Second level&#10;Third level&#10;Fourth level&#10;Fifth level" id="271" name="Google Shape;271;p29"/>
          <p:cNvSpPr txBox="1"/>
          <p:nvPr>
            <p:ph idx="1" type="body"/>
          </p:nvPr>
        </p:nvSpPr>
        <p:spPr>
          <a:xfrm>
            <a:off x="755576" y="2078757"/>
            <a:ext cx="7772400" cy="4086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implement a simple map whose keys are integer numbers in range 0…1000?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272" name="Google Shape;272;p29"/>
          <p:cNvGraphicFramePr/>
          <p:nvPr/>
        </p:nvGraphicFramePr>
        <p:xfrm>
          <a:off x="1572344" y="29969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{46AEC575-B24E-48BE-B364-73E1856CC9E5}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500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 sz="1800"/>
                    </a:p>
                  </a:txBody>
                  <a:tcPr marT="45700" marB="45700" marR="91450" marL="91450"/>
                </a:tc>
              </a:tr>
              <a:tr h="37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Value</a:t>
                      </a:r>
                      <a:endParaRPr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00" marB="45700" marR="91450" marL="91450"/>
                </a:tc>
              </a:tr>
            </a:tbl>
          </a:graphicData>
        </a:graphic>
      </p:graphicFrame>
      <p:graphicFrame>
        <p:nvGraphicFramePr>
          <p:cNvPr id="273" name="Google Shape;273;p29"/>
          <p:cNvGraphicFramePr/>
          <p:nvPr/>
        </p:nvGraphicFramePr>
        <p:xfrm>
          <a:off x="1042988" y="40767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{1C0AE6A2-DFC7-4A10-B8FA-B82B4D4A557E}</a:tableStyleId>
              </a:tblPr>
              <a:tblGrid>
                <a:gridCol w="712950"/>
                <a:gridCol w="712950"/>
                <a:gridCol w="712950"/>
                <a:gridCol w="712950"/>
                <a:gridCol w="712950"/>
                <a:gridCol w="712950"/>
                <a:gridCol w="712950"/>
                <a:gridCol w="712950"/>
                <a:gridCol w="712950"/>
                <a:gridCol w="712950"/>
              </a:tblGrid>
              <a:tr h="37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500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 sz="1800"/>
                    </a:p>
                  </a:txBody>
                  <a:tcPr marT="45700" marB="45700" marR="91450" marL="91450"/>
                </a:tc>
              </a:tr>
              <a:tr h="37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00" marB="45700" marR="91450" marL="91450"/>
                </a:tc>
              </a:tr>
            </a:tbl>
          </a:graphicData>
        </a:graphic>
      </p:graphicFrame>
      <p:sp>
        <p:nvSpPr>
          <p:cNvPr id="274" name="Google Shape;274;p29"/>
          <p:cNvSpPr txBox="1"/>
          <p:nvPr/>
        </p:nvSpPr>
        <p:spPr>
          <a:xfrm>
            <a:off x="1331913" y="4941888"/>
            <a:ext cx="69850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an array of 1001 elements to store a map</a:t>
            </a:r>
            <a:endParaRPr/>
          </a:p>
        </p:txBody>
      </p:sp>
      <p:sp>
        <p:nvSpPr>
          <p:cNvPr id="275" name="Google Shape;275;p2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/>
          <p:nvPr>
            <p:ph type="title"/>
          </p:nvPr>
        </p:nvSpPr>
        <p:spPr>
          <a:xfrm>
            <a:off x="107950" y="457200"/>
            <a:ext cx="8640763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 of simple map operations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81" name="Google Shape;281;p30"/>
          <p:cNvSpPr txBox="1"/>
          <p:nvPr>
            <p:ph idx="1" type="body"/>
          </p:nvPr>
        </p:nvSpPr>
        <p:spPr>
          <a:xfrm>
            <a:off x="838200" y="1844675"/>
            <a:ext cx="7772400" cy="4556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(k): 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return M[k];	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Complexity: O(1)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(k, v):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old_value = M[k];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M[k] = v;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return old_value;</a:t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Complexity: O(1)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oto Sans Symbols"/>
              <a:buChar char="➢"/>
            </a:pPr>
            <a:r>
              <a:rPr b="0" i="0" lang="en-US" sz="2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</a:t>
            </a: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(k):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M[k] = Null;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oto Sans Symbols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Complexity: O(1)</a:t>
            </a:r>
            <a:endParaRPr b="0" i="0" sz="2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" name="Google Shape;282;p3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ctrTitle"/>
          </p:nvPr>
        </p:nvSpPr>
        <p:spPr>
          <a:xfrm>
            <a:off x="914400" y="1676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 Tables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539750" y="1916113"/>
            <a:ext cx="3744913" cy="3097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set is a collection of elements which are not in any particular order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elements of a set are different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7984" y="1979035"/>
            <a:ext cx="3993151" cy="4258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type="title"/>
          </p:nvPr>
        </p:nvSpPr>
        <p:spPr>
          <a:xfrm>
            <a:off x="609600" y="381000"/>
            <a:ext cx="5715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 Functions</a:t>
            </a:r>
            <a:endParaRPr/>
          </a:p>
        </p:txBody>
      </p:sp>
      <p:sp>
        <p:nvSpPr>
          <p:cNvPr descr="Rectangle: Click to edit Master text styles&#10;Second level&#10;Third level&#10;Fourth level&#10;Fifth level" id="296" name="Google Shape;296;p32"/>
          <p:cNvSpPr txBox="1"/>
          <p:nvPr>
            <p:ph idx="1" type="body"/>
          </p:nvPr>
        </p:nvSpPr>
        <p:spPr>
          <a:xfrm>
            <a:off x="683568" y="2060848"/>
            <a:ext cx="8001000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 function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maps keys of a given type to integers in a fixed interval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[0,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1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1]. 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integer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is called the </a:t>
            </a:r>
            <a:r>
              <a:rPr b="0" i="0" lang="en-US" sz="20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hash value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of key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Example: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b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i="1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7" name="Google Shape;29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77013" y="130175"/>
            <a:ext cx="2109787" cy="1774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2"/>
          <p:cNvGraphicFramePr/>
          <p:nvPr/>
        </p:nvGraphicFramePr>
        <p:xfrm>
          <a:off x="1187624" y="40770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{46AEC575-B24E-48BE-B364-73E1856CC9E5}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h(key)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99" name="Google Shape;299;p32"/>
          <p:cNvSpPr txBox="1"/>
          <p:nvPr/>
        </p:nvSpPr>
        <p:spPr>
          <a:xfrm>
            <a:off x="2411413" y="5229225"/>
            <a:ext cx="3529012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h(key) = key mod 1000</a:t>
            </a:r>
            <a:endParaRPr/>
          </a:p>
        </p:txBody>
      </p:sp>
      <p:sp>
        <p:nvSpPr>
          <p:cNvPr id="300" name="Google Shape;300;p3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3"/>
          <p:cNvSpPr txBox="1"/>
          <p:nvPr>
            <p:ph type="title"/>
          </p:nvPr>
        </p:nvSpPr>
        <p:spPr>
          <a:xfrm>
            <a:off x="2339975" y="381000"/>
            <a:ext cx="39846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 Tables </a:t>
            </a:r>
            <a:endParaRPr/>
          </a:p>
        </p:txBody>
      </p:sp>
      <p:graphicFrame>
        <p:nvGraphicFramePr>
          <p:cNvPr id="306" name="Google Shape;306;p33"/>
          <p:cNvGraphicFramePr/>
          <p:nvPr/>
        </p:nvGraphicFramePr>
        <p:xfrm>
          <a:off x="1619668" y="53736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{1C0AE6A2-DFC7-4A10-B8FA-B82B4D4A557E}</a:tableStyleId>
              </a:tblPr>
              <a:tblGrid>
                <a:gridCol w="691275"/>
                <a:gridCol w="691275"/>
                <a:gridCol w="691275"/>
                <a:gridCol w="691275"/>
                <a:gridCol w="691275"/>
                <a:gridCol w="691275"/>
                <a:gridCol w="691275"/>
                <a:gridCol w="691275"/>
                <a:gridCol w="691275"/>
                <a:gridCol w="691275"/>
              </a:tblGrid>
              <a:tr h="37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1000</a:t>
                      </a:r>
                      <a:endParaRPr sz="1800"/>
                    </a:p>
                  </a:txBody>
                  <a:tcPr marT="45700" marB="45700" marR="91450" marL="91450"/>
                </a:tc>
              </a:tr>
              <a:tr h="370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00" marB="45700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00" marB="45700" marR="91450" marL="91450"/>
                </a:tc>
              </a:tr>
            </a:tbl>
          </a:graphicData>
        </a:graphic>
      </p:graphicFrame>
      <p:sp>
        <p:nvSpPr>
          <p:cNvPr id="307" name="Google Shape;307;p33"/>
          <p:cNvSpPr txBox="1"/>
          <p:nvPr/>
        </p:nvSpPr>
        <p:spPr>
          <a:xfrm>
            <a:off x="684213" y="2060575"/>
            <a:ext cx="8101012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hash table is used to store a map after hashing the keys</a:t>
            </a:r>
            <a:endParaRPr/>
          </a:p>
        </p:txBody>
      </p:sp>
      <p:graphicFrame>
        <p:nvGraphicFramePr>
          <p:cNvPr id="308" name="Google Shape;308;p33"/>
          <p:cNvGraphicFramePr/>
          <p:nvPr/>
        </p:nvGraphicFramePr>
        <p:xfrm>
          <a:off x="1475656" y="328498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{46AEC575-B24E-48BE-B364-73E1856CC9E5}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h(key)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09" name="Google Shape;309;p33"/>
          <p:cNvSpPr txBox="1"/>
          <p:nvPr/>
        </p:nvSpPr>
        <p:spPr>
          <a:xfrm>
            <a:off x="1476375" y="4868863"/>
            <a:ext cx="352742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table</a:t>
            </a:r>
            <a:endParaRPr/>
          </a:p>
        </p:txBody>
      </p:sp>
      <p:sp>
        <p:nvSpPr>
          <p:cNvPr id="310" name="Google Shape;310;p33"/>
          <p:cNvSpPr txBox="1"/>
          <p:nvPr/>
        </p:nvSpPr>
        <p:spPr>
          <a:xfrm>
            <a:off x="755650" y="2708275"/>
            <a:ext cx="7920038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Example: Hashing keys by a hash function</a:t>
            </a:r>
            <a:endParaRPr/>
          </a:p>
        </p:txBody>
      </p:sp>
      <p:sp>
        <p:nvSpPr>
          <p:cNvPr id="311" name="Google Shape;311;p3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Collision</a:t>
            </a:r>
            <a:endParaRPr/>
          </a:p>
        </p:txBody>
      </p:sp>
      <p:graphicFrame>
        <p:nvGraphicFramePr>
          <p:cNvPr id="317" name="Google Shape;317;p34"/>
          <p:cNvGraphicFramePr/>
          <p:nvPr/>
        </p:nvGraphicFramePr>
        <p:xfrm>
          <a:off x="1403350" y="37893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{46AEC575-B24E-48BE-B364-73E1856CC9E5}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1003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h(key)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Value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8" name="Google Shape;318;p34"/>
          <p:cNvSpPr txBox="1"/>
          <p:nvPr/>
        </p:nvSpPr>
        <p:spPr>
          <a:xfrm>
            <a:off x="2700338" y="5013325"/>
            <a:ext cx="352742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h(key) = key mod 1000</a:t>
            </a:r>
            <a:endParaRPr/>
          </a:p>
        </p:txBody>
      </p:sp>
      <p:sp>
        <p:nvSpPr>
          <p:cNvPr id="319" name="Google Shape;319;p34"/>
          <p:cNvSpPr txBox="1"/>
          <p:nvPr/>
        </p:nvSpPr>
        <p:spPr>
          <a:xfrm>
            <a:off x="611188" y="2060575"/>
            <a:ext cx="7921625" cy="1570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hash values of two keys might have the same value (collision) causing</a:t>
            </a:r>
            <a:r>
              <a:rPr lang="en-US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different elements are mapped to the same cell on the hash table.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5"/>
          <p:cNvSpPr txBox="1"/>
          <p:nvPr>
            <p:ph type="title"/>
          </p:nvPr>
        </p:nvSpPr>
        <p:spPr>
          <a:xfrm>
            <a:off x="2411413" y="333375"/>
            <a:ext cx="5029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Collision Handling</a:t>
            </a:r>
            <a:endParaRPr/>
          </a:p>
        </p:txBody>
      </p:sp>
      <p:sp>
        <p:nvSpPr>
          <p:cNvPr descr="Rectangle: Click to edit Master text styles&#10;Second level&#10;Third level&#10;Fourth level&#10;Fifth level" id="326" name="Google Shape;326;p35"/>
          <p:cNvSpPr txBox="1"/>
          <p:nvPr>
            <p:ph idx="1" type="body"/>
          </p:nvPr>
        </p:nvSpPr>
        <p:spPr>
          <a:xfrm>
            <a:off x="609600" y="1905000"/>
            <a:ext cx="7634288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Separate Chaining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let each cell in the table point to a linked list of entries that map there</a:t>
            </a:r>
            <a:endParaRPr/>
          </a:p>
        </p:txBody>
      </p:sp>
      <p:grpSp>
        <p:nvGrpSpPr>
          <p:cNvPr id="327" name="Google Shape;327;p35"/>
          <p:cNvGrpSpPr/>
          <p:nvPr/>
        </p:nvGrpSpPr>
        <p:grpSpPr>
          <a:xfrm>
            <a:off x="6011863" y="3273425"/>
            <a:ext cx="1800225" cy="1676400"/>
            <a:chOff x="2155" y="2160"/>
            <a:chExt cx="1195" cy="1056"/>
          </a:xfrm>
        </p:grpSpPr>
        <p:sp>
          <p:nvSpPr>
            <p:cNvPr id="328" name="Google Shape;328;p35"/>
            <p:cNvSpPr/>
            <p:nvPr/>
          </p:nvSpPr>
          <p:spPr>
            <a:xfrm>
              <a:off x="2372" y="2208"/>
              <a:ext cx="192" cy="19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5"/>
            <p:cNvSpPr/>
            <p:nvPr/>
          </p:nvSpPr>
          <p:spPr>
            <a:xfrm>
              <a:off x="2372" y="2400"/>
              <a:ext cx="192" cy="19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5"/>
            <p:cNvSpPr/>
            <p:nvPr/>
          </p:nvSpPr>
          <p:spPr>
            <a:xfrm>
              <a:off x="2372" y="2592"/>
              <a:ext cx="192" cy="19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5"/>
            <p:cNvSpPr/>
            <p:nvPr/>
          </p:nvSpPr>
          <p:spPr>
            <a:xfrm>
              <a:off x="2372" y="2784"/>
              <a:ext cx="192" cy="19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Helvetica Neue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5"/>
            <p:cNvSpPr/>
            <p:nvPr/>
          </p:nvSpPr>
          <p:spPr>
            <a:xfrm>
              <a:off x="2372" y="2976"/>
              <a:ext cx="192" cy="19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Helvetica Neue"/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5"/>
            <p:cNvSpPr txBox="1"/>
            <p:nvPr/>
          </p:nvSpPr>
          <p:spPr>
            <a:xfrm>
              <a:off x="2155" y="2160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334" name="Google Shape;334;p35"/>
            <p:cNvSpPr txBox="1"/>
            <p:nvPr/>
          </p:nvSpPr>
          <p:spPr>
            <a:xfrm>
              <a:off x="2155" y="2352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335" name="Google Shape;335;p35"/>
            <p:cNvSpPr txBox="1"/>
            <p:nvPr/>
          </p:nvSpPr>
          <p:spPr>
            <a:xfrm>
              <a:off x="2155" y="2544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336" name="Google Shape;336;p35"/>
            <p:cNvSpPr txBox="1"/>
            <p:nvPr/>
          </p:nvSpPr>
          <p:spPr>
            <a:xfrm>
              <a:off x="2155" y="2736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</a:t>
              </a:r>
              <a:endParaRPr/>
            </a:p>
          </p:txBody>
        </p:sp>
        <p:sp>
          <p:nvSpPr>
            <p:cNvPr id="337" name="Google Shape;337;p35"/>
            <p:cNvSpPr txBox="1"/>
            <p:nvPr/>
          </p:nvSpPr>
          <p:spPr>
            <a:xfrm>
              <a:off x="2155" y="2928"/>
              <a:ext cx="22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lang="en-US" sz="24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cxnSp>
          <p:nvCxnSpPr>
            <p:cNvPr id="338" name="Google Shape;338;p35"/>
            <p:cNvCxnSpPr/>
            <p:nvPr/>
          </p:nvCxnSpPr>
          <p:spPr>
            <a:xfrm>
              <a:off x="3063" y="2893"/>
              <a:ext cx="287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  <p:cxnSp>
          <p:nvCxnSpPr>
            <p:cNvPr id="339" name="Google Shape;339;p35"/>
            <p:cNvCxnSpPr/>
            <p:nvPr/>
          </p:nvCxnSpPr>
          <p:spPr>
            <a:xfrm>
              <a:off x="2468" y="2496"/>
              <a:ext cx="268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oval"/>
              <a:tailEnd len="med" w="med" type="triangle"/>
            </a:ln>
          </p:spPr>
        </p:cxnSp>
      </p:grpSp>
      <p:sp>
        <p:nvSpPr>
          <p:cNvPr id="340" name="Google Shape;340;p35"/>
          <p:cNvSpPr/>
          <p:nvPr/>
        </p:nvSpPr>
        <p:spPr>
          <a:xfrm>
            <a:off x="6875463" y="3357563"/>
            <a:ext cx="504825" cy="304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0,A</a:t>
            </a:r>
            <a:endParaRPr/>
          </a:p>
        </p:txBody>
      </p:sp>
      <p:cxnSp>
        <p:nvCxnSpPr>
          <p:cNvPr id="341" name="Google Shape;341;p35"/>
          <p:cNvCxnSpPr/>
          <p:nvPr/>
        </p:nvCxnSpPr>
        <p:spPr>
          <a:xfrm>
            <a:off x="6472238" y="3509963"/>
            <a:ext cx="4032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42" name="Google Shape;342;p35"/>
          <p:cNvSpPr/>
          <p:nvPr/>
        </p:nvSpPr>
        <p:spPr>
          <a:xfrm>
            <a:off x="6875463" y="3716338"/>
            <a:ext cx="865187" cy="360362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1001,B</a:t>
            </a:r>
            <a:endParaRPr/>
          </a:p>
        </p:txBody>
      </p:sp>
      <p:cxnSp>
        <p:nvCxnSpPr>
          <p:cNvPr id="343" name="Google Shape;343;p35"/>
          <p:cNvCxnSpPr/>
          <p:nvPr/>
        </p:nvCxnSpPr>
        <p:spPr>
          <a:xfrm>
            <a:off x="6516688" y="4437063"/>
            <a:ext cx="4032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44" name="Google Shape;344;p35"/>
          <p:cNvSpPr/>
          <p:nvPr/>
        </p:nvSpPr>
        <p:spPr>
          <a:xfrm>
            <a:off x="6875463" y="4292600"/>
            <a:ext cx="504825" cy="304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3,B</a:t>
            </a:r>
            <a:endParaRPr/>
          </a:p>
        </p:txBody>
      </p:sp>
      <p:sp>
        <p:nvSpPr>
          <p:cNvPr id="345" name="Google Shape;345;p35"/>
          <p:cNvSpPr/>
          <p:nvPr/>
        </p:nvSpPr>
        <p:spPr>
          <a:xfrm>
            <a:off x="7812088" y="4292600"/>
            <a:ext cx="863600" cy="288925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1003,G</a:t>
            </a:r>
            <a:endParaRPr/>
          </a:p>
        </p:txBody>
      </p:sp>
      <p:graphicFrame>
        <p:nvGraphicFramePr>
          <p:cNvPr id="346" name="Google Shape;346;p35"/>
          <p:cNvGraphicFramePr/>
          <p:nvPr/>
        </p:nvGraphicFramePr>
        <p:xfrm>
          <a:off x="684213" y="35734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{46AEC575-B24E-48BE-B364-73E1856CC9E5}</a:tableStyleId>
              </a:tblPr>
              <a:tblGrid>
                <a:gridCol w="827875"/>
                <a:gridCol w="827875"/>
                <a:gridCol w="827875"/>
                <a:gridCol w="827875"/>
                <a:gridCol w="827875"/>
                <a:gridCol w="827875"/>
              </a:tblGrid>
              <a:tr h="37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Key</a:t>
                      </a:r>
                      <a:endParaRPr sz="1800"/>
                    </a:p>
                  </a:txBody>
                  <a:tcPr marT="45725" marB="457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45725" marB="457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1001</a:t>
                      </a:r>
                      <a:endParaRPr sz="1800"/>
                    </a:p>
                  </a:txBody>
                  <a:tcPr marT="45725" marB="457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1003</a:t>
                      </a:r>
                      <a:endParaRPr sz="1800"/>
                    </a:p>
                  </a:txBody>
                  <a:tcPr marT="45725" marB="457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1005</a:t>
                      </a:r>
                      <a:endParaRPr sz="1800"/>
                    </a:p>
                  </a:txBody>
                  <a:tcPr marT="45725" marB="45725" marR="91425" marL="91425"/>
                </a:tc>
              </a:tr>
              <a:tr h="37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h(key)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</a:t>
                      </a:r>
                      <a:endParaRPr sz="1800"/>
                    </a:p>
                  </a:txBody>
                  <a:tcPr marT="45725" marB="457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45725" marB="457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FF0000"/>
                          </a:solidFill>
                        </a:rPr>
                        <a:t>3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T="45725" marB="457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45725" marB="45725" marR="91425" marL="91425"/>
                </a:tc>
              </a:tr>
              <a:tr h="3709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Value</a:t>
                      </a:r>
                      <a:endParaRPr/>
                    </a:p>
                  </a:txBody>
                  <a:tcPr marT="45725" marB="457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</a:t>
                      </a:r>
                      <a:endParaRPr sz="1800"/>
                    </a:p>
                  </a:txBody>
                  <a:tcPr marT="45725" marB="457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</a:t>
                      </a:r>
                      <a:endParaRPr sz="1800"/>
                    </a:p>
                  </a:txBody>
                  <a:tcPr marT="45725" marB="457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G</a:t>
                      </a:r>
                      <a:endParaRPr sz="1800"/>
                    </a:p>
                  </a:txBody>
                  <a:tcPr marT="45725" marB="457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F</a:t>
                      </a:r>
                      <a:endParaRPr sz="1800"/>
                    </a:p>
                  </a:txBody>
                  <a:tcPr marT="45725" marB="45725" marR="91425" marL="91425"/>
                </a:tc>
              </a:tr>
            </a:tbl>
          </a:graphicData>
        </a:graphic>
      </p:graphicFrame>
      <p:sp>
        <p:nvSpPr>
          <p:cNvPr id="347" name="Google Shape;347;p35"/>
          <p:cNvSpPr/>
          <p:nvPr/>
        </p:nvSpPr>
        <p:spPr>
          <a:xfrm>
            <a:off x="6337300" y="4868863"/>
            <a:ext cx="288925" cy="304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35"/>
          <p:cNvSpPr txBox="1"/>
          <p:nvPr/>
        </p:nvSpPr>
        <p:spPr>
          <a:xfrm>
            <a:off x="6005513" y="4772025"/>
            <a:ext cx="338137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49" name="Google Shape;349;p35"/>
          <p:cNvSpPr/>
          <p:nvPr/>
        </p:nvSpPr>
        <p:spPr>
          <a:xfrm>
            <a:off x="6875463" y="4852988"/>
            <a:ext cx="936625" cy="304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1005, F</a:t>
            </a:r>
            <a:endParaRPr/>
          </a:p>
        </p:txBody>
      </p:sp>
      <p:cxnSp>
        <p:nvCxnSpPr>
          <p:cNvPr id="350" name="Google Shape;350;p35"/>
          <p:cNvCxnSpPr/>
          <p:nvPr/>
        </p:nvCxnSpPr>
        <p:spPr>
          <a:xfrm>
            <a:off x="6472238" y="5013325"/>
            <a:ext cx="403225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351" name="Google Shape;351;p35"/>
          <p:cNvSpPr/>
          <p:nvPr/>
        </p:nvSpPr>
        <p:spPr>
          <a:xfrm>
            <a:off x="1547813" y="4797425"/>
            <a:ext cx="332422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h(key) = key mod 1000</a:t>
            </a:r>
            <a:endParaRPr/>
          </a:p>
        </p:txBody>
      </p:sp>
      <p:sp>
        <p:nvSpPr>
          <p:cNvPr id="352" name="Google Shape;352;p35"/>
          <p:cNvSpPr/>
          <p:nvPr/>
        </p:nvSpPr>
        <p:spPr>
          <a:xfrm>
            <a:off x="6443663" y="5373688"/>
            <a:ext cx="16573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 table</a:t>
            </a:r>
            <a:endParaRPr/>
          </a:p>
        </p:txBody>
      </p:sp>
      <p:sp>
        <p:nvSpPr>
          <p:cNvPr id="353" name="Google Shape;353;p3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"/>
          <p:cNvSpPr txBox="1"/>
          <p:nvPr>
            <p:ph type="title"/>
          </p:nvPr>
        </p:nvSpPr>
        <p:spPr>
          <a:xfrm>
            <a:off x="1187624" y="764703"/>
            <a:ext cx="6984775" cy="7116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probing collions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Rectangle: Click to edit Master text styles&#10;Second level&#10;Third level&#10;Fourth level&#10;Fifth level" id="359" name="Google Shape;359;p36"/>
          <p:cNvSpPr txBox="1"/>
          <p:nvPr>
            <p:ph idx="1" type="body"/>
          </p:nvPr>
        </p:nvSpPr>
        <p:spPr>
          <a:xfrm>
            <a:off x="323528" y="1905000"/>
            <a:ext cx="4032448" cy="4332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Open addressing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the colliding item is placed in a different cell of the table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Linear probing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handles collisions by placing the colliding item in the next (circularly) available table cell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table cell inspected is referred to as a “probe”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Colliding items lump together, causing future collisions to cause a longer sequence of probes</a:t>
            </a:r>
            <a:endParaRPr/>
          </a:p>
        </p:txBody>
      </p:sp>
      <p:sp>
        <p:nvSpPr>
          <p:cNvPr id="360" name="Google Shape;360;p3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Rectangle: Click to edit Master text styles&#10;Second level&#10;Third level&#10;Fourth level&#10;Fifth level" id="361" name="Google Shape;361;p36"/>
          <p:cNvSpPr txBox="1"/>
          <p:nvPr/>
        </p:nvSpPr>
        <p:spPr>
          <a:xfrm>
            <a:off x="4644008" y="1700808"/>
            <a:ext cx="38100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=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/>
          </a:p>
          <a:p>
            <a:pPr indent="-342900" lvl="0" marL="3429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keys 18, 41, 22, 44, 59, 32, 31, 73</a:t>
            </a:r>
            <a:endParaRPr/>
          </a:p>
          <a:p>
            <a:pPr indent="-158750" lvl="1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36"/>
          <p:cNvSpPr/>
          <p:nvPr/>
        </p:nvSpPr>
        <p:spPr>
          <a:xfrm>
            <a:off x="4720208" y="42916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63" name="Google Shape;363;p36"/>
          <p:cNvSpPr/>
          <p:nvPr/>
        </p:nvSpPr>
        <p:spPr>
          <a:xfrm>
            <a:off x="5025008" y="42916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64" name="Google Shape;364;p36"/>
          <p:cNvSpPr/>
          <p:nvPr/>
        </p:nvSpPr>
        <p:spPr>
          <a:xfrm>
            <a:off x="5329808" y="42916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5634608" y="42916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5939408" y="42916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67" name="Google Shape;367;p36"/>
          <p:cNvSpPr/>
          <p:nvPr/>
        </p:nvSpPr>
        <p:spPr>
          <a:xfrm>
            <a:off x="6244208" y="42916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68" name="Google Shape;368;p36"/>
          <p:cNvSpPr/>
          <p:nvPr/>
        </p:nvSpPr>
        <p:spPr>
          <a:xfrm>
            <a:off x="6549008" y="42916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69" name="Google Shape;369;p36"/>
          <p:cNvSpPr/>
          <p:nvPr/>
        </p:nvSpPr>
        <p:spPr>
          <a:xfrm>
            <a:off x="6853808" y="42916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70" name="Google Shape;370;p36"/>
          <p:cNvSpPr/>
          <p:nvPr/>
        </p:nvSpPr>
        <p:spPr>
          <a:xfrm>
            <a:off x="7158608" y="42916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371" name="Google Shape;371;p36"/>
          <p:cNvSpPr/>
          <p:nvPr/>
        </p:nvSpPr>
        <p:spPr>
          <a:xfrm>
            <a:off x="7463408" y="42916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72" name="Google Shape;372;p36"/>
          <p:cNvSpPr/>
          <p:nvPr/>
        </p:nvSpPr>
        <p:spPr>
          <a:xfrm>
            <a:off x="7768208" y="42916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8073008" y="42916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74" name="Google Shape;374;p36"/>
          <p:cNvSpPr/>
          <p:nvPr/>
        </p:nvSpPr>
        <p:spPr>
          <a:xfrm>
            <a:off x="8377808" y="42916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75" name="Google Shape;375;p36"/>
          <p:cNvSpPr txBox="1"/>
          <p:nvPr/>
        </p:nvSpPr>
        <p:spPr>
          <a:xfrm>
            <a:off x="4723383" y="4558308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376" name="Google Shape;376;p36"/>
          <p:cNvSpPr txBox="1"/>
          <p:nvPr/>
        </p:nvSpPr>
        <p:spPr>
          <a:xfrm>
            <a:off x="5025008" y="4558308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377" name="Google Shape;377;p36"/>
          <p:cNvSpPr txBox="1"/>
          <p:nvPr/>
        </p:nvSpPr>
        <p:spPr>
          <a:xfrm>
            <a:off x="5326633" y="4558308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378" name="Google Shape;378;p36"/>
          <p:cNvSpPr txBox="1"/>
          <p:nvPr/>
        </p:nvSpPr>
        <p:spPr>
          <a:xfrm>
            <a:off x="5628258" y="4558308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379" name="Google Shape;379;p36"/>
          <p:cNvSpPr txBox="1"/>
          <p:nvPr/>
        </p:nvSpPr>
        <p:spPr>
          <a:xfrm>
            <a:off x="5929883" y="4558308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380" name="Google Shape;380;p36"/>
          <p:cNvSpPr txBox="1"/>
          <p:nvPr/>
        </p:nvSpPr>
        <p:spPr>
          <a:xfrm>
            <a:off x="6231508" y="4558308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81" name="Google Shape;381;p36"/>
          <p:cNvSpPr txBox="1"/>
          <p:nvPr/>
        </p:nvSpPr>
        <p:spPr>
          <a:xfrm>
            <a:off x="6533133" y="4558308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382" name="Google Shape;382;p36"/>
          <p:cNvSpPr txBox="1"/>
          <p:nvPr/>
        </p:nvSpPr>
        <p:spPr>
          <a:xfrm>
            <a:off x="6834758" y="4558308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383" name="Google Shape;383;p36"/>
          <p:cNvSpPr txBox="1"/>
          <p:nvPr/>
        </p:nvSpPr>
        <p:spPr>
          <a:xfrm>
            <a:off x="7136383" y="4558308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384" name="Google Shape;384;p36"/>
          <p:cNvSpPr txBox="1"/>
          <p:nvPr/>
        </p:nvSpPr>
        <p:spPr>
          <a:xfrm>
            <a:off x="7438008" y="4558308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385" name="Google Shape;385;p36"/>
          <p:cNvSpPr txBox="1"/>
          <p:nvPr/>
        </p:nvSpPr>
        <p:spPr>
          <a:xfrm>
            <a:off x="7682483" y="4558308"/>
            <a:ext cx="412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386" name="Google Shape;386;p36"/>
          <p:cNvSpPr txBox="1"/>
          <p:nvPr/>
        </p:nvSpPr>
        <p:spPr>
          <a:xfrm>
            <a:off x="7984108" y="4558308"/>
            <a:ext cx="412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  <p:sp>
        <p:nvSpPr>
          <p:cNvPr id="387" name="Google Shape;387;p36"/>
          <p:cNvSpPr txBox="1"/>
          <p:nvPr/>
        </p:nvSpPr>
        <p:spPr>
          <a:xfrm>
            <a:off x="8285733" y="4558308"/>
            <a:ext cx="412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388" name="Google Shape;388;p36"/>
          <p:cNvSpPr/>
          <p:nvPr/>
        </p:nvSpPr>
        <p:spPr>
          <a:xfrm>
            <a:off x="4720208" y="55108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89" name="Google Shape;389;p36"/>
          <p:cNvSpPr/>
          <p:nvPr/>
        </p:nvSpPr>
        <p:spPr>
          <a:xfrm>
            <a:off x="5025008" y="55108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90" name="Google Shape;390;p36"/>
          <p:cNvSpPr/>
          <p:nvPr/>
        </p:nvSpPr>
        <p:spPr>
          <a:xfrm>
            <a:off x="5329808" y="55108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41</a:t>
            </a:r>
            <a:endParaRPr/>
          </a:p>
        </p:txBody>
      </p:sp>
      <p:sp>
        <p:nvSpPr>
          <p:cNvPr id="391" name="Google Shape;391;p36"/>
          <p:cNvSpPr/>
          <p:nvPr/>
        </p:nvSpPr>
        <p:spPr>
          <a:xfrm>
            <a:off x="5634608" y="55108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92" name="Google Shape;392;p36"/>
          <p:cNvSpPr/>
          <p:nvPr/>
        </p:nvSpPr>
        <p:spPr>
          <a:xfrm>
            <a:off x="5939408" y="55108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93" name="Google Shape;393;p36"/>
          <p:cNvSpPr/>
          <p:nvPr/>
        </p:nvSpPr>
        <p:spPr>
          <a:xfrm>
            <a:off x="6244208" y="55108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/>
          </a:p>
        </p:txBody>
      </p:sp>
      <p:sp>
        <p:nvSpPr>
          <p:cNvPr id="394" name="Google Shape;394;p36"/>
          <p:cNvSpPr/>
          <p:nvPr/>
        </p:nvSpPr>
        <p:spPr>
          <a:xfrm>
            <a:off x="6549008" y="55108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/>
          </a:p>
        </p:txBody>
      </p:sp>
      <p:sp>
        <p:nvSpPr>
          <p:cNvPr id="395" name="Google Shape;395;p36"/>
          <p:cNvSpPr/>
          <p:nvPr/>
        </p:nvSpPr>
        <p:spPr>
          <a:xfrm>
            <a:off x="6853808" y="55108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59</a:t>
            </a:r>
            <a:endParaRPr/>
          </a:p>
        </p:txBody>
      </p:sp>
      <p:sp>
        <p:nvSpPr>
          <p:cNvPr id="396" name="Google Shape;396;p36"/>
          <p:cNvSpPr/>
          <p:nvPr/>
        </p:nvSpPr>
        <p:spPr>
          <a:xfrm>
            <a:off x="7158608" y="55108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/>
          </a:p>
        </p:txBody>
      </p:sp>
      <p:sp>
        <p:nvSpPr>
          <p:cNvPr id="397" name="Google Shape;397;p36"/>
          <p:cNvSpPr/>
          <p:nvPr/>
        </p:nvSpPr>
        <p:spPr>
          <a:xfrm>
            <a:off x="7463408" y="55108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398" name="Google Shape;398;p36"/>
          <p:cNvSpPr/>
          <p:nvPr/>
        </p:nvSpPr>
        <p:spPr>
          <a:xfrm>
            <a:off x="7768208" y="55108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/>
          </a:p>
        </p:txBody>
      </p:sp>
      <p:sp>
        <p:nvSpPr>
          <p:cNvPr id="399" name="Google Shape;399;p36"/>
          <p:cNvSpPr/>
          <p:nvPr/>
        </p:nvSpPr>
        <p:spPr>
          <a:xfrm>
            <a:off x="8073008" y="55108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73</a:t>
            </a:r>
            <a:endParaRPr/>
          </a:p>
        </p:txBody>
      </p:sp>
      <p:sp>
        <p:nvSpPr>
          <p:cNvPr id="400" name="Google Shape;400;p36"/>
          <p:cNvSpPr/>
          <p:nvPr/>
        </p:nvSpPr>
        <p:spPr>
          <a:xfrm>
            <a:off x="8377808" y="5510808"/>
            <a:ext cx="304800" cy="3048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01" name="Google Shape;401;p36"/>
          <p:cNvSpPr txBox="1"/>
          <p:nvPr/>
        </p:nvSpPr>
        <p:spPr>
          <a:xfrm>
            <a:off x="4723383" y="5777508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402" name="Google Shape;402;p36"/>
          <p:cNvSpPr txBox="1"/>
          <p:nvPr/>
        </p:nvSpPr>
        <p:spPr>
          <a:xfrm>
            <a:off x="5025008" y="5777508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403" name="Google Shape;403;p36"/>
          <p:cNvSpPr txBox="1"/>
          <p:nvPr/>
        </p:nvSpPr>
        <p:spPr>
          <a:xfrm>
            <a:off x="5326633" y="5777508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404" name="Google Shape;404;p36"/>
          <p:cNvSpPr txBox="1"/>
          <p:nvPr/>
        </p:nvSpPr>
        <p:spPr>
          <a:xfrm>
            <a:off x="5628258" y="5777508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405" name="Google Shape;405;p36"/>
          <p:cNvSpPr txBox="1"/>
          <p:nvPr/>
        </p:nvSpPr>
        <p:spPr>
          <a:xfrm>
            <a:off x="5929883" y="5777508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406" name="Google Shape;406;p36"/>
          <p:cNvSpPr txBox="1"/>
          <p:nvPr/>
        </p:nvSpPr>
        <p:spPr>
          <a:xfrm>
            <a:off x="6231508" y="5777508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407" name="Google Shape;407;p36"/>
          <p:cNvSpPr txBox="1"/>
          <p:nvPr/>
        </p:nvSpPr>
        <p:spPr>
          <a:xfrm>
            <a:off x="6533133" y="5777508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408" name="Google Shape;408;p36"/>
          <p:cNvSpPr txBox="1"/>
          <p:nvPr/>
        </p:nvSpPr>
        <p:spPr>
          <a:xfrm>
            <a:off x="6834758" y="5777508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409" name="Google Shape;409;p36"/>
          <p:cNvSpPr txBox="1"/>
          <p:nvPr/>
        </p:nvSpPr>
        <p:spPr>
          <a:xfrm>
            <a:off x="7136383" y="5777508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410" name="Google Shape;410;p36"/>
          <p:cNvSpPr txBox="1"/>
          <p:nvPr/>
        </p:nvSpPr>
        <p:spPr>
          <a:xfrm>
            <a:off x="7438008" y="5777508"/>
            <a:ext cx="2984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411" name="Google Shape;411;p36"/>
          <p:cNvSpPr txBox="1"/>
          <p:nvPr/>
        </p:nvSpPr>
        <p:spPr>
          <a:xfrm>
            <a:off x="7682483" y="5777508"/>
            <a:ext cx="412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412" name="Google Shape;412;p36"/>
          <p:cNvSpPr txBox="1"/>
          <p:nvPr/>
        </p:nvSpPr>
        <p:spPr>
          <a:xfrm>
            <a:off x="7984108" y="5777508"/>
            <a:ext cx="412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/>
          </a:p>
        </p:txBody>
      </p:sp>
      <p:sp>
        <p:nvSpPr>
          <p:cNvPr id="413" name="Google Shape;413;p36"/>
          <p:cNvSpPr txBox="1"/>
          <p:nvPr/>
        </p:nvSpPr>
        <p:spPr>
          <a:xfrm>
            <a:off x="8285733" y="5777508"/>
            <a:ext cx="412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  <a:endParaRPr/>
          </a:p>
        </p:txBody>
      </p:sp>
      <p:sp>
        <p:nvSpPr>
          <p:cNvPr id="414" name="Google Shape;414;p36"/>
          <p:cNvSpPr/>
          <p:nvPr/>
        </p:nvSpPr>
        <p:spPr>
          <a:xfrm>
            <a:off x="6549008" y="4977408"/>
            <a:ext cx="304800" cy="304800"/>
          </a:xfrm>
          <a:prstGeom prst="downArrow">
            <a:avLst>
              <a:gd fmla="val 50000" name="adj1"/>
              <a:gd fmla="val 25000" name="adj2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7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 Functions</a:t>
            </a:r>
            <a:endParaRPr/>
          </a:p>
        </p:txBody>
      </p:sp>
      <p:sp>
        <p:nvSpPr>
          <p:cNvPr descr="Rectangle: Click to edit Master text styles&#10;Second level&#10;Third level&#10;Fourth level&#10;Fifth level" id="420" name="Google Shape;420;p37"/>
          <p:cNvSpPr txBox="1"/>
          <p:nvPr>
            <p:ph idx="1" type="body"/>
          </p:nvPr>
        </p:nvSpPr>
        <p:spPr>
          <a:xfrm>
            <a:off x="762000" y="2057400"/>
            <a:ext cx="813048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hash function: 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h(key)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</a:t>
            </a: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mod </a:t>
            </a:r>
            <a:r>
              <a:rPr b="0" i="1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endParaRPr b="0" i="1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number </a:t>
            </a:r>
            <a:r>
              <a:rPr b="0" i="1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should be a prime number to avoid 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many collisions as possible.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/>
          </a:p>
          <a:p>
            <a:pPr indent="-342900" lvl="1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{200, 205, 210, 215,.., 600}: 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2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 collisions with N=100</a:t>
            </a:r>
            <a:endParaRPr/>
          </a:p>
          <a:p>
            <a:pPr indent="-342900" lvl="2" marL="74295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 collision with N=101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1" name="Google Shape;421;p3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8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Applications</a:t>
            </a:r>
            <a:endParaRPr/>
          </a:p>
        </p:txBody>
      </p:sp>
      <p:graphicFrame>
        <p:nvGraphicFramePr>
          <p:cNvPr id="427" name="Google Shape;427;p38"/>
          <p:cNvGraphicFramePr/>
          <p:nvPr/>
        </p:nvGraphicFramePr>
        <p:xfrm>
          <a:off x="685800" y="19662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{1C18A3C8-79DB-4559-AE27-507880A265C6}</a:tableStyleId>
              </a:tblPr>
              <a:tblGrid>
                <a:gridCol w="7630625"/>
              </a:tblGrid>
              <a:tr h="3838975">
                <a:tc>
                  <a:txBody>
                    <a:bodyPr>
                      <a:noAutofit/>
                    </a:bodyPr>
                    <a:lstStyle/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Char char="➢"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Digital signatures 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Char char="➢"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Message-authentication code (MAC)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Char char="➢"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Password tables </a:t>
                      </a:r>
                      <a:endParaRPr/>
                    </a:p>
                    <a:p>
                      <a:pPr indent="-2857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Char char="➢"/>
                      </a:pPr>
                      <a:r>
                        <a:rPr b="0" i="0" lang="en-US" sz="2800">
                          <a:solidFill>
                            <a:schemeClr val="dk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Key updating: key is hashed at specific intervals resulting in new key</a:t>
                      </a:r>
                      <a:endParaRPr/>
                    </a:p>
                    <a:p>
                      <a:pPr indent="-107950" lvl="0" marL="2857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Noto Sans Symbols"/>
                        <a:buNone/>
                      </a:pPr>
                      <a:r>
                        <a:t/>
                      </a:r>
                      <a:endParaRPr b="0" i="0" sz="2800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28" name="Google Shape;428;p3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9"/>
          <p:cNvSpPr txBox="1"/>
          <p:nvPr>
            <p:ph type="title"/>
          </p:nvPr>
        </p:nvSpPr>
        <p:spPr>
          <a:xfrm>
            <a:off x="685800" y="4572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 operations with Separate Chaining used for Collisions</a:t>
            </a:r>
            <a:endParaRPr/>
          </a:p>
        </p:txBody>
      </p:sp>
      <p:sp>
        <p:nvSpPr>
          <p:cNvPr descr="Rectangle: Click to edit Master text styles&#10;Second level&#10;Third level&#10;Fourth level&#10;Fifth level" id="434" name="Google Shape;434;p39"/>
          <p:cNvSpPr txBox="1"/>
          <p:nvPr>
            <p:ph idx="1" type="body"/>
          </p:nvPr>
        </p:nvSpPr>
        <p:spPr>
          <a:xfrm>
            <a:off x="838200" y="1524000"/>
            <a:ext cx="77724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A[h(k)] </a:t>
            </a: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a linked list to store the map of all elements whose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hash values are h(k).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b="1" i="0" sz="2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		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return 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)]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); 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b="1" i="0" sz="2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k,v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return A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)]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k,v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);	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</a:t>
            </a: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		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return A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)]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remove(</a:t>
            </a:r>
            <a:r>
              <a:rPr b="0" i="1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k);</a:t>
            </a:r>
            <a:endParaRPr b="0" i="1" sz="2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5" name="Google Shape;435;p3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0"/>
          <p:cNvSpPr txBox="1"/>
          <p:nvPr>
            <p:ph type="title"/>
          </p:nvPr>
        </p:nvSpPr>
        <p:spPr>
          <a:xfrm>
            <a:off x="900113" y="908050"/>
            <a:ext cx="5562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 and applications</a:t>
            </a:r>
            <a:endParaRPr/>
          </a:p>
        </p:txBody>
      </p:sp>
      <p:sp>
        <p:nvSpPr>
          <p:cNvPr descr="Rectangle: Click to edit Master text styles&#10;Second level&#10;Third level&#10;Fourth level&#10;Fifth level" id="441" name="Google Shape;441;p40"/>
          <p:cNvSpPr txBox="1"/>
          <p:nvPr>
            <p:ph idx="1" type="body"/>
          </p:nvPr>
        </p:nvSpPr>
        <p:spPr>
          <a:xfrm>
            <a:off x="838200" y="1916113"/>
            <a:ext cx="7262813" cy="417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worst case, searches, insertions and removals on a hash table take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load factor </a:t>
            </a:r>
            <a:r>
              <a:rPr b="1" i="1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α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/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affects the performance of a hash table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practice, hashing is very fast provided the load factor is not close to 100%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➢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expected running time of map operations in a hash table is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</a:t>
            </a: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3429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442" name="Google Shape;44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76200"/>
            <a:ext cx="2462213" cy="16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4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Exercises</a:t>
            </a:r>
            <a:endParaRPr/>
          </a:p>
        </p:txBody>
      </p:sp>
      <p:sp>
        <p:nvSpPr>
          <p:cNvPr id="449" name="Google Shape;449;p41"/>
          <p:cNvSpPr txBox="1"/>
          <p:nvPr>
            <p:ph idx="1" type="body"/>
          </p:nvPr>
        </p:nvSpPr>
        <p:spPr>
          <a:xfrm>
            <a:off x="685800" y="1844675"/>
            <a:ext cx="7772400" cy="417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➢"/>
            </a:pPr>
            <a:r>
              <a:rPr b="0" i="0" lang="en-US" sz="204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 list of students (id, name):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(1,A), (3,B), (10, C), (54, D) , (9, A)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task is to propose a hash function, and draw the hash table with the proposed hash function using both collision handling methods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4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Char char="➢"/>
            </a:pPr>
            <a:r>
              <a:rPr b="0" i="0" lang="en-US" sz="204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 list of students (id, name): 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040"/>
              <a:buFont typeface="Noto Sans Symbols"/>
              <a:buNone/>
            </a:pPr>
            <a:r>
              <a:rPr b="0" i="0" lang="en-US" sz="204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(7,A), (3,B), (11, C), (4, D) , (8, G), (16, E), (21, B), (5, G)</a:t>
            </a:r>
            <a:endParaRPr b="0" i="0" sz="204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task is to propose a hash function, and draw the hash table with the proposed hash function using both collision handling methods</a:t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50" name="Google Shape;450;p4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operations</a:t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550" y="2425799"/>
            <a:ext cx="5676900" cy="301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operations Union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1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Definition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Let A and B be sets, the union of two sets A and B is the set that contains all elements in A, B, or both. 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/>
          </a:p>
          <a:p>
            <a:pPr indent="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A={0,1,3, 5,8} </a:t>
            </a:r>
            <a:endParaRPr/>
          </a:p>
          <a:p>
            <a:pPr indent="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B= {2,5,8,9} </a:t>
            </a:r>
            <a:endParaRPr/>
          </a:p>
          <a:p>
            <a:pPr indent="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A∪B = {0,1,2,3,5,8,9}</a:t>
            </a:r>
            <a:endParaRPr/>
          </a:p>
          <a:p>
            <a:pPr indent="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A∪B  = B∪A </a:t>
            </a:r>
            <a:endParaRPr/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4343" y="2932628"/>
            <a:ext cx="4363676" cy="329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5762058" y="3846239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5799988" y="4551511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4716016" y="3733824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4217201" y="4557125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6"/>
          <p:cNvSpPr txBox="1"/>
          <p:nvPr/>
        </p:nvSpPr>
        <p:spPr>
          <a:xfrm>
            <a:off x="4860032" y="4941168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6"/>
          <p:cNvSpPr txBox="1"/>
          <p:nvPr/>
        </p:nvSpPr>
        <p:spPr>
          <a:xfrm>
            <a:off x="6808100" y="4221088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7380312" y="4424486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operations Intersection</a:t>
            </a:r>
            <a:endParaRPr/>
          </a:p>
        </p:txBody>
      </p:sp>
      <p:sp>
        <p:nvSpPr>
          <p:cNvPr id="129" name="Google Shape;129;p17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1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Definition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Let A and B be sets, the intersection of two sets A and B is the set of elements that are in both A and B. 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/>
          </a:p>
          <a:p>
            <a:pPr indent="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A={1,2, 3,4,5} </a:t>
            </a:r>
            <a:endParaRPr/>
          </a:p>
          <a:p>
            <a:pPr indent="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B= {1,3,9,12} </a:t>
            </a:r>
            <a:endParaRPr/>
          </a:p>
          <a:p>
            <a:pPr indent="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∩B = {1,3}</a:t>
            </a:r>
            <a:endParaRPr/>
          </a:p>
          <a:p>
            <a:pPr indent="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A∩B  = B∩A </a:t>
            </a:r>
            <a:endParaRPr/>
          </a:p>
        </p:txBody>
      </p:sp>
      <p:sp>
        <p:nvSpPr>
          <p:cNvPr id="130" name="Google Shape;130;p1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1920" y="2924944"/>
            <a:ext cx="4320480" cy="326436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7"/>
          <p:cNvSpPr txBox="1"/>
          <p:nvPr/>
        </p:nvSpPr>
        <p:spPr>
          <a:xfrm>
            <a:off x="5762058" y="3846239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7"/>
          <p:cNvSpPr txBox="1"/>
          <p:nvPr/>
        </p:nvSpPr>
        <p:spPr>
          <a:xfrm>
            <a:off x="5799988" y="4551511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34" name="Google Shape;134;p17"/>
          <p:cNvSpPr txBox="1"/>
          <p:nvPr/>
        </p:nvSpPr>
        <p:spPr>
          <a:xfrm>
            <a:off x="4716016" y="3733824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7"/>
          <p:cNvSpPr txBox="1"/>
          <p:nvPr/>
        </p:nvSpPr>
        <p:spPr>
          <a:xfrm>
            <a:off x="4217201" y="4557125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4860032" y="4941168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37" name="Google Shape;137;p17"/>
          <p:cNvSpPr txBox="1"/>
          <p:nvPr/>
        </p:nvSpPr>
        <p:spPr>
          <a:xfrm>
            <a:off x="6808100" y="4221088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38" name="Google Shape;138;p17"/>
          <p:cNvSpPr txBox="1"/>
          <p:nvPr/>
        </p:nvSpPr>
        <p:spPr>
          <a:xfrm>
            <a:off x="7380312" y="4424486"/>
            <a:ext cx="52770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operations Minus</a:t>
            </a:r>
            <a:endParaRPr/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539750" y="1916113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1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Definition</a:t>
            </a: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Let A and B be sets, the difference of A minus B (A – B) is the set of elements that are in A, but not in B. </a:t>
            </a:r>
            <a:endParaRPr/>
          </a:p>
          <a:p>
            <a:pPr indent="0" lvl="0" mar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➢"/>
            </a:pPr>
            <a:r>
              <a:rPr b="0" i="0" lang="en-US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/>
          </a:p>
          <a:p>
            <a:pPr indent="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A={1,2,3} </a:t>
            </a:r>
            <a:endParaRPr/>
          </a:p>
          <a:p>
            <a:pPr indent="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B= {2,3,4} </a:t>
            </a:r>
            <a:endParaRPr/>
          </a:p>
          <a:p>
            <a:pPr indent="0" lvl="1" marL="4000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- B = {1}</a:t>
            </a:r>
            <a:endParaRPr/>
          </a:p>
          <a:p>
            <a: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928" y="3284984"/>
            <a:ext cx="4098103" cy="309634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4539063" y="4170275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8" name="Google Shape;148;p18"/>
          <p:cNvSpPr txBox="1"/>
          <p:nvPr/>
        </p:nvSpPr>
        <p:spPr>
          <a:xfrm>
            <a:off x="5544783" y="3708610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5543135" y="4401108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 txBox="1"/>
          <p:nvPr/>
        </p:nvSpPr>
        <p:spPr>
          <a:xfrm>
            <a:off x="6732240" y="4401106"/>
            <a:ext cx="3561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set library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539750" y="1628105"/>
            <a:ext cx="7920038" cy="432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Unordered sets are containers that store unique elements in no particular order</a:t>
            </a:r>
            <a:b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1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58;p19"/>
          <p:cNvGraphicFramePr/>
          <p:nvPr/>
        </p:nvGraphicFramePr>
        <p:xfrm>
          <a:off x="2123728" y="26369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{1C18A3C8-79DB-4559-AE27-507880A265C6}</a:tableStyleId>
              </a:tblPr>
              <a:tblGrid>
                <a:gridCol w="4968550"/>
              </a:tblGrid>
              <a:tr h="324650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7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// unordered_set::insert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5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#include &lt;iostream&gt;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5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#include &lt;string&gt;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5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#include &lt;array&gt;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50007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#include &lt;unordered_set&gt;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B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int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main () {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    std::unordered_set&lt;std::string&gt; myset = {"yellow","green","blue"};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    std::array&lt;std::string,2&gt; myarray = {"black","white"};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    std::string mystring = "red";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    myset.insert (mystring); </a:t>
                      </a:r>
                      <a:r>
                        <a:rPr b="0" i="0" lang="en-US" sz="1000" u="none" cap="none" strike="noStrike">
                          <a:solidFill>
                            <a:srgbClr val="007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// copy insertion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    myset.insert (myarray.begin(), myarray.end()); </a:t>
                      </a:r>
                      <a:r>
                        <a:rPr b="0" i="0" lang="en-US" sz="1000" u="none" cap="none" strike="noStrike">
                          <a:solidFill>
                            <a:srgbClr val="007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// range insertion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    myset.insert ( {"purple","orange"} ); </a:t>
                      </a:r>
                      <a:r>
                        <a:rPr b="0" i="0" lang="en-US" sz="1000" u="none" cap="none" strike="noStrike">
                          <a:solidFill>
                            <a:srgbClr val="007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// initializer list insertion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    std::cout &lt;&lt; "myset contains:";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    </a:t>
                      </a:r>
                      <a:r>
                        <a:rPr b="0" i="0" lang="en-US" sz="1000" u="none" cap="none" strike="noStrike">
                          <a:solidFill>
                            <a:srgbClr val="0000B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for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(</a:t>
                      </a:r>
                      <a:r>
                        <a:rPr b="0" i="0" lang="en-US" sz="1000" u="none" cap="none" strike="noStrike">
                          <a:solidFill>
                            <a:srgbClr val="0000B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const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std::string&amp; x: myset) std::cout &lt;&lt; " " &lt;&lt; x;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    std::cout &lt;&lt; std::endl;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       </a:t>
                      </a:r>
                      <a:r>
                        <a:rPr b="0" i="0" lang="en-US" sz="1000" u="none" cap="none" strike="noStrike">
                          <a:solidFill>
                            <a:srgbClr val="0000B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return</a:t>
                      </a: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 0; 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}</a:t>
                      </a:r>
                      <a:endParaRPr b="0" i="0" sz="1000" u="none" cap="none" strike="noStrike">
                        <a:solidFill>
                          <a:srgbClr val="00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26575" marB="26575" marR="53150" marL="53150">
                    <a:lnL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0C0D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FF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p19"/>
          <p:cNvSpPr txBox="1"/>
          <p:nvPr/>
        </p:nvSpPr>
        <p:spPr>
          <a:xfrm>
            <a:off x="2339752" y="5877272"/>
            <a:ext cx="44644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Insert elements to a set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Maps</a:t>
            </a:r>
            <a:endParaRPr/>
          </a:p>
        </p:txBody>
      </p:sp>
      <p:pic>
        <p:nvPicPr>
          <p:cNvPr descr="j0312176" id="165" name="Google Shape;165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5200" y="304800"/>
            <a:ext cx="1425575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descr="Rectangle: Click to edit Master text styles&#10;Second level&#10;Third level&#10;Fourth level&#10;Fifth level" id="166" name="Google Shape;166;p20"/>
          <p:cNvSpPr txBox="1"/>
          <p:nvPr>
            <p:ph idx="4294967295" type="body"/>
          </p:nvPr>
        </p:nvSpPr>
        <p:spPr>
          <a:xfrm>
            <a:off x="755650" y="1989138"/>
            <a:ext cx="7848600" cy="4335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map models a searchable collection of key-value entries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entries with the same key are </a:t>
            </a:r>
            <a:r>
              <a:rPr b="1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allowed</a:t>
            </a:r>
            <a:endParaRPr/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aphicFrame>
        <p:nvGraphicFramePr>
          <p:cNvPr id="167" name="Google Shape;167;p20"/>
          <p:cNvGraphicFramePr/>
          <p:nvPr/>
        </p:nvGraphicFramePr>
        <p:xfrm>
          <a:off x="1403648" y="35730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{9DF40323-1306-488D-928E-E745D55F744F}</a:tableStyleId>
              </a:tblPr>
              <a:tblGrid>
                <a:gridCol w="3048000"/>
                <a:gridCol w="3048000"/>
              </a:tblGrid>
              <a:tr h="365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Key</a:t>
                      </a:r>
                      <a:endParaRPr sz="1800"/>
                    </a:p>
                  </a:txBody>
                  <a:tcPr marT="45675" marB="4567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Value</a:t>
                      </a:r>
                      <a:endParaRPr sz="1800"/>
                    </a:p>
                  </a:txBody>
                  <a:tcPr marT="45675" marB="45675" marR="91450" marL="91450"/>
                </a:tc>
              </a:tr>
              <a:tr h="365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0000001</a:t>
                      </a:r>
                      <a:endParaRPr sz="1800"/>
                    </a:p>
                  </a:txBody>
                  <a:tcPr marT="45675" marB="4567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Le Sy Vinh</a:t>
                      </a:r>
                      <a:endParaRPr sz="1800"/>
                    </a:p>
                  </a:txBody>
                  <a:tcPr marT="45675" marB="45675" marR="91450" marL="91450"/>
                </a:tc>
              </a:tr>
              <a:tr h="420550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0000002</a:t>
                      </a:r>
                      <a:endParaRPr sz="1800"/>
                    </a:p>
                  </a:txBody>
                  <a:tcPr marT="45675" marB="4567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Nguyen Van An</a:t>
                      </a:r>
                      <a:endParaRPr sz="1800"/>
                    </a:p>
                  </a:txBody>
                  <a:tcPr marT="45675" marB="45675" marR="91450" marL="91450"/>
                </a:tc>
              </a:tr>
              <a:tr h="365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0000003</a:t>
                      </a:r>
                      <a:endParaRPr sz="1800"/>
                    </a:p>
                  </a:txBody>
                  <a:tcPr marT="45675" marB="4567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Tran</a:t>
                      </a:r>
                      <a:r>
                        <a:rPr lang="en-US" sz="1800"/>
                        <a:t> Quoc Hung</a:t>
                      </a:r>
                      <a:endParaRPr sz="1800"/>
                    </a:p>
                  </a:txBody>
                  <a:tcPr marT="45675" marB="45675" marR="91450" marL="91450"/>
                </a:tc>
              </a:tr>
              <a:tr h="365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675" marB="4567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675" marB="45675" marR="91450" marL="91450"/>
                </a:tc>
              </a:tr>
              <a:tr h="365675"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675" marB="45675" marR="91450" marL="91450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675" marB="45675" marR="91450" marL="91450"/>
                </a:tc>
              </a:tr>
            </a:tbl>
          </a:graphicData>
        </a:graphic>
      </p:graphicFrame>
      <p:sp>
        <p:nvSpPr>
          <p:cNvPr id="168" name="Google Shape;168;p2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685800" y="493713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map operations</a:t>
            </a:r>
            <a:endParaRPr/>
          </a:p>
        </p:txBody>
      </p:sp>
      <p:sp>
        <p:nvSpPr>
          <p:cNvPr descr="Rectangle: Click to edit Master text styles&#10;Second level&#10;Third level&#10;Fourth level&#10;Fifth level" id="174" name="Google Shape;174;p21"/>
          <p:cNvSpPr txBox="1"/>
          <p:nvPr>
            <p:ph idx="1" type="body"/>
          </p:nvPr>
        </p:nvSpPr>
        <p:spPr>
          <a:xfrm>
            <a:off x="838200" y="1916113"/>
            <a:ext cx="7772400" cy="448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(k): if the map M has an entry with key k, return its associated value; else, return null 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put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(k, v): insert entry (k, v) into the map M; if key k is not already in M, then return null; else, return old value associated with k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➢"/>
            </a:pPr>
            <a:r>
              <a:rPr b="0" i="0" lang="en-US" sz="2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remove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(k): if the map M has an entry with key k, remove it from M and return its associated value; else, return null </a:t>
            </a:r>
            <a:endParaRPr/>
          </a:p>
        </p:txBody>
      </p:sp>
      <p:sp>
        <p:nvSpPr>
          <p:cNvPr id="175" name="Google Shape;175;p2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Koi">
  <a:themeElements>
    <a:clrScheme name="Koi 1">
      <a:dk1>
        <a:srgbClr val="272776"/>
      </a:dk1>
      <a:lt1>
        <a:srgbClr val="F3F1E4"/>
      </a:lt1>
      <a:dk2>
        <a:srgbClr val="272776"/>
      </a:dk2>
      <a:lt2>
        <a:srgbClr val="808080"/>
      </a:lt2>
      <a:accent1>
        <a:srgbClr val="B8CFFB"/>
      </a:accent1>
      <a:accent2>
        <a:srgbClr val="DF8F74"/>
      </a:accent2>
      <a:accent3>
        <a:srgbClr val="F8F7EF"/>
      </a:accent3>
      <a:accent4>
        <a:srgbClr val="202064"/>
      </a:accent4>
      <a:accent5>
        <a:srgbClr val="D8E4FD"/>
      </a:accent5>
      <a:accent6>
        <a:srgbClr val="CA8168"/>
      </a:accent6>
      <a:hlink>
        <a:srgbClr val="7F97C2"/>
      </a:hlink>
      <a:folHlink>
        <a:srgbClr val="8BBE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