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838200" y="17097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Structures and Algorithms</a:t>
            </a:r>
            <a:b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838200" y="33528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13792" y="455672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  <a:endParaRPr/>
          </a:p>
        </p:txBody>
      </p:sp>
      <p:sp>
        <p:nvSpPr>
          <p:cNvPr descr="Rectangle: Click to edit Master text styles&#10;Second level&#10;Third level&#10;Fourth level&#10;Fifth level" id="348" name="Google Shape;348;p22"/>
          <p:cNvSpPr txBox="1"/>
          <p:nvPr>
            <p:ph idx="1" type="body"/>
          </p:nvPr>
        </p:nvSpPr>
        <p:spPr>
          <a:xfrm>
            <a:off x="827584" y="198038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 associated with a decision process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nodes: questions with yes/no answer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nodes: decisions</a:t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326830"/>
            <a:ext cx="5976664" cy="316373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Inorder Traversal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6" name="Google Shape;356;p23"/>
          <p:cNvSpPr txBox="1"/>
          <p:nvPr>
            <p:ph idx="1" type="body"/>
          </p:nvPr>
        </p:nvSpPr>
        <p:spPr>
          <a:xfrm>
            <a:off x="666750" y="1988840"/>
            <a:ext cx="8081963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inorder traversal a node is visited after its left subtree and before its right subtree</a:t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4787900" y="3213100"/>
            <a:ext cx="4191000" cy="24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inOrder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hasLeft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hasRight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1331913" y="5949950"/>
            <a:ext cx="22367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D, B, E, A, F, C</a:t>
            </a:r>
            <a:endParaRPr/>
          </a:p>
        </p:txBody>
      </p:sp>
      <p:sp>
        <p:nvSpPr>
          <p:cNvPr id="359" name="Google Shape;359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1922925" y="3094475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1" name="Google Shape;361;p23"/>
          <p:cNvCxnSpPr>
            <a:stCxn id="360" idx="3"/>
            <a:endCxn id="362" idx="0"/>
          </p:cNvCxnSpPr>
          <p:nvPr/>
        </p:nvCxnSpPr>
        <p:spPr>
          <a:xfrm flipH="1">
            <a:off x="1411792" y="3407976"/>
            <a:ext cx="578700" cy="97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3"/>
          <p:cNvCxnSpPr>
            <a:stCxn id="360" idx="5"/>
            <a:endCxn id="364" idx="0"/>
          </p:cNvCxnSpPr>
          <p:nvPr/>
        </p:nvCxnSpPr>
        <p:spPr>
          <a:xfrm>
            <a:off x="2316732" y="3407976"/>
            <a:ext cx="900600" cy="89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23"/>
          <p:cNvSpPr/>
          <p:nvPr/>
        </p:nvSpPr>
        <p:spPr>
          <a:xfrm>
            <a:off x="1182300" y="4384904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1811338" y="5344957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6" name="Google Shape;366;p23"/>
          <p:cNvCxnSpPr>
            <a:stCxn id="362" idx="3"/>
            <a:endCxn id="367" idx="0"/>
          </p:cNvCxnSpPr>
          <p:nvPr/>
        </p:nvCxnSpPr>
        <p:spPr>
          <a:xfrm flipH="1">
            <a:off x="742491" y="4700155"/>
            <a:ext cx="507000" cy="64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>
            <a:stCxn id="362" idx="5"/>
            <a:endCxn id="365" idx="0"/>
          </p:cNvCxnSpPr>
          <p:nvPr/>
        </p:nvCxnSpPr>
        <p:spPr>
          <a:xfrm>
            <a:off x="1573919" y="4700155"/>
            <a:ext cx="468000" cy="64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3"/>
          <p:cNvSpPr/>
          <p:nvPr/>
        </p:nvSpPr>
        <p:spPr>
          <a:xfrm>
            <a:off x="512937" y="5344956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2987824" y="4302998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3060618" y="5370923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/>
          </a:p>
        </p:txBody>
      </p:sp>
      <p:cxnSp>
        <p:nvCxnSpPr>
          <p:cNvPr id="370" name="Google Shape;370;p23"/>
          <p:cNvCxnSpPr>
            <a:stCxn id="364" idx="4"/>
            <a:endCxn id="369" idx="0"/>
          </p:cNvCxnSpPr>
          <p:nvPr/>
        </p:nvCxnSpPr>
        <p:spPr>
          <a:xfrm>
            <a:off x="3217230" y="4672338"/>
            <a:ext cx="74100" cy="69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3"/>
          <p:cNvSpPr txBox="1"/>
          <p:nvPr/>
        </p:nvSpPr>
        <p:spPr>
          <a:xfrm>
            <a:off x="2433082" y="2924944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1280324" y="394059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615540" y="490454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001034" y="499343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4840133" y="490454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3131840" y="3965678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3369186" y="5065439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Arithmetic Expressions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83" name="Google Shape;383;p24"/>
          <p:cNvSpPr txBox="1"/>
          <p:nvPr>
            <p:ph idx="1" type="body"/>
          </p:nvPr>
        </p:nvSpPr>
        <p:spPr>
          <a:xfrm>
            <a:off x="626368" y="1943472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Specialization of an inorder traversal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operand or operator when visiting node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“(“ before traversing left subtree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“)“ after traversing right subtree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4648200" y="1988840"/>
            <a:ext cx="4191000" cy="3168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printExpression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hasLeft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v.element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hasRight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5" name="Google Shape;385;p24"/>
          <p:cNvGrpSpPr/>
          <p:nvPr/>
        </p:nvGrpSpPr>
        <p:grpSpPr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86" name="Google Shape;386;p24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×</a:t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×</a:t>
              </a:r>
              <a:endParaRPr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95" name="Google Shape;395;p24"/>
            <p:cNvCxnSpPr>
              <a:stCxn id="386" idx="3"/>
              <a:endCxn id="388" idx="7"/>
            </p:cNvCxnSpPr>
            <p:nvPr/>
          </p:nvCxnSpPr>
          <p:spPr>
            <a:xfrm flipH="1">
              <a:off x="3263" y="2461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4"/>
            <p:cNvCxnSpPr>
              <a:stCxn id="387" idx="1"/>
              <a:endCxn id="386" idx="5"/>
            </p:cNvCxnSpPr>
            <p:nvPr/>
          </p:nvCxnSpPr>
          <p:spPr>
            <a:xfrm rot="10800000">
              <a:off x="4343" y="23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4"/>
            <p:cNvCxnSpPr>
              <a:stCxn id="394" idx="0"/>
              <a:endCxn id="387" idx="5"/>
            </p:cNvCxnSpPr>
            <p:nvPr/>
          </p:nvCxnSpPr>
          <p:spPr>
            <a:xfrm rot="10800000">
              <a:off x="4668" y="272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4"/>
            <p:cNvCxnSpPr>
              <a:stCxn id="393" idx="0"/>
              <a:endCxn id="387" idx="3"/>
            </p:cNvCxnSpPr>
            <p:nvPr/>
          </p:nvCxnSpPr>
          <p:spPr>
            <a:xfrm flipH="1" rot="10800000">
              <a:off x="4488" y="272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4"/>
            <p:cNvCxnSpPr>
              <a:stCxn id="392" idx="0"/>
              <a:endCxn id="389" idx="5"/>
            </p:cNvCxnSpPr>
            <p:nvPr/>
          </p:nvCxnSpPr>
          <p:spPr>
            <a:xfrm rot="10800000">
              <a:off x="3708" y="315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4"/>
            <p:cNvCxnSpPr>
              <a:stCxn id="391" idx="0"/>
              <a:endCxn id="389" idx="3"/>
            </p:cNvCxnSpPr>
            <p:nvPr/>
          </p:nvCxnSpPr>
          <p:spPr>
            <a:xfrm flipH="1" rot="10800000">
              <a:off x="3528" y="315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4"/>
            <p:cNvCxnSpPr>
              <a:stCxn id="390" idx="0"/>
              <a:endCxn id="388" idx="3"/>
            </p:cNvCxnSpPr>
            <p:nvPr/>
          </p:nvCxnSpPr>
          <p:spPr>
            <a:xfrm flipH="1" rot="10800000">
              <a:off x="3048" y="272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4"/>
            <p:cNvCxnSpPr>
              <a:stCxn id="389" idx="1"/>
              <a:endCxn id="388" idx="5"/>
            </p:cNvCxnSpPr>
            <p:nvPr/>
          </p:nvCxnSpPr>
          <p:spPr>
            <a:xfrm rot="10800000">
              <a:off x="3383" y="2759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3" name="Google Shape;403;p24"/>
          <p:cNvSpPr txBox="1"/>
          <p:nvPr/>
        </p:nvSpPr>
        <p:spPr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((2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1))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b))</a:t>
            </a:r>
            <a:endParaRPr/>
          </a:p>
        </p:txBody>
      </p:sp>
      <p:sp>
        <p:nvSpPr>
          <p:cNvPr id="404" name="Google Shape;404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binary tree</a:t>
            </a:r>
            <a:endParaRPr/>
          </a:p>
        </p:txBody>
      </p:sp>
      <p:sp>
        <p:nvSpPr>
          <p:cNvPr id="410" name="Google Shape;410;p25"/>
          <p:cNvSpPr txBox="1"/>
          <p:nvPr/>
        </p:nvSpPr>
        <p:spPr>
          <a:xfrm>
            <a:off x="539750" y="1916113"/>
            <a:ext cx="3455988" cy="421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balanced if for every internal  node v of T, the </a:t>
            </a:r>
            <a:r>
              <a:rPr i="1" lang="en-US" sz="2400">
                <a:solidFill>
                  <a:srgbClr val="3028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heights of the children of v can differ by at most 1</a:t>
            </a:r>
            <a:r>
              <a:rPr i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the height of a balanced binary tree is </a:t>
            </a:r>
            <a:b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O(log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5235293" y="2403047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3" name="Google Shape;413;p25"/>
          <p:cNvCxnSpPr>
            <a:stCxn id="412" idx="3"/>
            <a:endCxn id="414" idx="0"/>
          </p:cNvCxnSpPr>
          <p:nvPr/>
        </p:nvCxnSpPr>
        <p:spPr>
          <a:xfrm flipH="1">
            <a:off x="4846560" y="2716548"/>
            <a:ext cx="456300" cy="24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5"/>
          <p:cNvCxnSpPr>
            <a:stCxn id="412" idx="5"/>
            <a:endCxn id="416" idx="0"/>
          </p:cNvCxnSpPr>
          <p:nvPr/>
        </p:nvCxnSpPr>
        <p:spPr>
          <a:xfrm>
            <a:off x="5629100" y="2716548"/>
            <a:ext cx="209400" cy="26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5"/>
          <p:cNvSpPr/>
          <p:nvPr/>
        </p:nvSpPr>
        <p:spPr>
          <a:xfrm>
            <a:off x="4617246" y="2960603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17" name="Google Shape;417;p25"/>
          <p:cNvSpPr/>
          <p:nvPr/>
        </p:nvSpPr>
        <p:spPr>
          <a:xfrm>
            <a:off x="4950942" y="3680683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8" name="Google Shape;418;p25"/>
          <p:cNvCxnSpPr>
            <a:stCxn id="414" idx="3"/>
            <a:endCxn id="419" idx="0"/>
          </p:cNvCxnSpPr>
          <p:nvPr/>
        </p:nvCxnSpPr>
        <p:spPr>
          <a:xfrm flipH="1">
            <a:off x="4519737" y="3275854"/>
            <a:ext cx="164700" cy="40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5"/>
          <p:cNvCxnSpPr>
            <a:stCxn id="414" idx="5"/>
            <a:endCxn id="417" idx="0"/>
          </p:cNvCxnSpPr>
          <p:nvPr/>
        </p:nvCxnSpPr>
        <p:spPr>
          <a:xfrm>
            <a:off x="5008865" y="3275854"/>
            <a:ext cx="172800" cy="40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5"/>
          <p:cNvSpPr/>
          <p:nvPr/>
        </p:nvSpPr>
        <p:spPr>
          <a:xfrm>
            <a:off x="4290469" y="3680683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5609089" y="2979389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5169386" y="2168515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422" name="Google Shape;422;p25"/>
          <p:cNvSpPr txBox="1"/>
          <p:nvPr/>
        </p:nvSpPr>
        <p:spPr>
          <a:xfrm>
            <a:off x="4593322" y="2600563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4613381" y="4420805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4" name="Google Shape;424;p25"/>
          <p:cNvCxnSpPr>
            <a:stCxn id="419" idx="3"/>
            <a:endCxn id="425" idx="0"/>
          </p:cNvCxnSpPr>
          <p:nvPr/>
        </p:nvCxnSpPr>
        <p:spPr>
          <a:xfrm flipH="1">
            <a:off x="4182461" y="3995934"/>
            <a:ext cx="175200" cy="42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5"/>
          <p:cNvCxnSpPr>
            <a:stCxn id="419" idx="5"/>
            <a:endCxn id="423" idx="0"/>
          </p:cNvCxnSpPr>
          <p:nvPr/>
        </p:nvCxnSpPr>
        <p:spPr>
          <a:xfrm>
            <a:off x="4682090" y="3995934"/>
            <a:ext cx="162000" cy="42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25"/>
          <p:cNvSpPr/>
          <p:nvPr/>
        </p:nvSpPr>
        <p:spPr>
          <a:xfrm>
            <a:off x="3952908" y="442080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7339792" y="241005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8" name="Google Shape;428;p25"/>
          <p:cNvCxnSpPr>
            <a:stCxn id="427" idx="3"/>
            <a:endCxn id="429" idx="0"/>
          </p:cNvCxnSpPr>
          <p:nvPr/>
        </p:nvCxnSpPr>
        <p:spPr>
          <a:xfrm flipH="1">
            <a:off x="6951059" y="2723555"/>
            <a:ext cx="456300" cy="24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5"/>
          <p:cNvCxnSpPr>
            <a:stCxn id="427" idx="5"/>
            <a:endCxn id="431" idx="0"/>
          </p:cNvCxnSpPr>
          <p:nvPr/>
        </p:nvCxnSpPr>
        <p:spPr>
          <a:xfrm>
            <a:off x="7733600" y="2723555"/>
            <a:ext cx="425400" cy="26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5"/>
          <p:cNvSpPr/>
          <p:nvPr/>
        </p:nvSpPr>
        <p:spPr>
          <a:xfrm>
            <a:off x="6721745" y="2967610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7055441" y="3687690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3" name="Google Shape;433;p25"/>
          <p:cNvCxnSpPr>
            <a:stCxn id="429" idx="3"/>
            <a:endCxn id="434" idx="0"/>
          </p:cNvCxnSpPr>
          <p:nvPr/>
        </p:nvCxnSpPr>
        <p:spPr>
          <a:xfrm flipH="1">
            <a:off x="6624236" y="3282861"/>
            <a:ext cx="164700" cy="40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5"/>
          <p:cNvCxnSpPr>
            <a:stCxn id="429" idx="5"/>
            <a:endCxn id="432" idx="0"/>
          </p:cNvCxnSpPr>
          <p:nvPr/>
        </p:nvCxnSpPr>
        <p:spPr>
          <a:xfrm>
            <a:off x="7113364" y="3282861"/>
            <a:ext cx="172800" cy="40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25"/>
          <p:cNvSpPr/>
          <p:nvPr/>
        </p:nvSpPr>
        <p:spPr>
          <a:xfrm>
            <a:off x="6394968" y="3687690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7929612" y="2986396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6" name="Google Shape;436;p25"/>
          <p:cNvCxnSpPr>
            <a:stCxn id="434" idx="3"/>
            <a:endCxn id="437" idx="0"/>
          </p:cNvCxnSpPr>
          <p:nvPr/>
        </p:nvCxnSpPr>
        <p:spPr>
          <a:xfrm flipH="1">
            <a:off x="6286959" y="4002941"/>
            <a:ext cx="175200" cy="42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5"/>
          <p:cNvSpPr/>
          <p:nvPr/>
        </p:nvSpPr>
        <p:spPr>
          <a:xfrm>
            <a:off x="6057407" y="4427812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8287090" y="3680683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9" name="Google Shape;439;p25"/>
          <p:cNvCxnSpPr>
            <a:stCxn id="431" idx="3"/>
            <a:endCxn id="440" idx="0"/>
          </p:cNvCxnSpPr>
          <p:nvPr/>
        </p:nvCxnSpPr>
        <p:spPr>
          <a:xfrm flipH="1">
            <a:off x="7871103" y="3301648"/>
            <a:ext cx="125700" cy="39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5"/>
          <p:cNvCxnSpPr>
            <a:stCxn id="431" idx="5"/>
            <a:endCxn id="438" idx="0"/>
          </p:cNvCxnSpPr>
          <p:nvPr/>
        </p:nvCxnSpPr>
        <p:spPr>
          <a:xfrm>
            <a:off x="8321232" y="3301648"/>
            <a:ext cx="196500" cy="37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25"/>
          <p:cNvSpPr/>
          <p:nvPr/>
        </p:nvSpPr>
        <p:spPr>
          <a:xfrm>
            <a:off x="7641580" y="369364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4233282" y="339265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5868144" y="2652826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5271278" y="3357835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4853591" y="412032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46" name="Google Shape;446;p25"/>
          <p:cNvSpPr txBox="1"/>
          <p:nvPr/>
        </p:nvSpPr>
        <p:spPr>
          <a:xfrm>
            <a:off x="7185610" y="2240523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447" name="Google Shape;447;p25"/>
          <p:cNvSpPr txBox="1"/>
          <p:nvPr/>
        </p:nvSpPr>
        <p:spPr>
          <a:xfrm>
            <a:off x="6609546" y="267257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6249506" y="3464659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25"/>
          <p:cNvSpPr txBox="1"/>
          <p:nvPr/>
        </p:nvSpPr>
        <p:spPr>
          <a:xfrm>
            <a:off x="8174370" y="266911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3861572" y="4100862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51" name="Google Shape;451;p25"/>
          <p:cNvSpPr txBox="1"/>
          <p:nvPr/>
        </p:nvSpPr>
        <p:spPr>
          <a:xfrm>
            <a:off x="6045841" y="4111063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52" name="Google Shape;452;p25"/>
          <p:cNvSpPr txBox="1"/>
          <p:nvPr/>
        </p:nvSpPr>
        <p:spPr>
          <a:xfrm>
            <a:off x="7236296" y="339265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53" name="Google Shape;453;p25"/>
          <p:cNvSpPr txBox="1"/>
          <p:nvPr/>
        </p:nvSpPr>
        <p:spPr>
          <a:xfrm>
            <a:off x="7641580" y="3385864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54" name="Google Shape;454;p25"/>
          <p:cNvSpPr txBox="1"/>
          <p:nvPr/>
        </p:nvSpPr>
        <p:spPr>
          <a:xfrm>
            <a:off x="8532440" y="339265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4402641" y="486916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Unbalanced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6916928" y="4861520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 txBox="1"/>
          <p:nvPr>
            <p:ph type="title"/>
          </p:nvPr>
        </p:nvSpPr>
        <p:spPr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Structure for Binary Trees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62" name="Google Shape;462;p26"/>
          <p:cNvSpPr txBox="1"/>
          <p:nvPr>
            <p:ph idx="1" type="body"/>
          </p:nvPr>
        </p:nvSpPr>
        <p:spPr>
          <a:xfrm>
            <a:off x="685800" y="1926704"/>
            <a:ext cx="3048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node is represented by an object storing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node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child node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child node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objects implement the Position ADT</a:t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2025824" y="4425081"/>
            <a:ext cx="501650" cy="50006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2900537" y="5164856"/>
            <a:ext cx="501650" cy="50006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1187624" y="5110881"/>
            <a:ext cx="500063" cy="500063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2178224" y="6025281"/>
            <a:ext cx="500063" cy="500063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3626024" y="6025281"/>
            <a:ext cx="500063" cy="500063"/>
          </a:xfrm>
          <a:prstGeom prst="rect">
            <a:avLst/>
          </a:prstGeom>
          <a:solidFill>
            <a:schemeClr val="fol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468" name="Google Shape;468;p26"/>
          <p:cNvCxnSpPr>
            <a:stCxn id="467" idx="0"/>
            <a:endCxn id="464" idx="5"/>
          </p:cNvCxnSpPr>
          <p:nvPr/>
        </p:nvCxnSpPr>
        <p:spPr>
          <a:xfrm rot="10800000">
            <a:off x="3328855" y="5591781"/>
            <a:ext cx="547200" cy="4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>
            <a:stCxn id="466" idx="0"/>
            <a:endCxn id="464" idx="3"/>
          </p:cNvCxnSpPr>
          <p:nvPr/>
        </p:nvCxnSpPr>
        <p:spPr>
          <a:xfrm flipH="1" rot="10800000">
            <a:off x="2428256" y="5591781"/>
            <a:ext cx="545700" cy="4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6"/>
          <p:cNvCxnSpPr>
            <a:stCxn id="465" idx="0"/>
            <a:endCxn id="463" idx="3"/>
          </p:cNvCxnSpPr>
          <p:nvPr/>
        </p:nvCxnSpPr>
        <p:spPr>
          <a:xfrm flipH="1" rot="10800000">
            <a:off x="1437656" y="4851981"/>
            <a:ext cx="661500" cy="25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6"/>
          <p:cNvCxnSpPr>
            <a:stCxn id="464" idx="0"/>
            <a:endCxn id="463" idx="5"/>
          </p:cNvCxnSpPr>
          <p:nvPr/>
        </p:nvCxnSpPr>
        <p:spPr>
          <a:xfrm rot="10800000">
            <a:off x="2453862" y="4851956"/>
            <a:ext cx="697500" cy="3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2" name="Google Shape;472;p26"/>
          <p:cNvGrpSpPr/>
          <p:nvPr/>
        </p:nvGrpSpPr>
        <p:grpSpPr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473" name="Google Shape;473;p26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26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6" name="Google Shape;476;p26"/>
          <p:cNvGrpSpPr/>
          <p:nvPr/>
        </p:nvGrpSpPr>
        <p:grpSpPr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477" name="Google Shape;477;p26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/>
        </p:nvSpPr>
        <p:spPr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sp>
        <p:nvSpPr>
          <p:cNvPr id="481" name="Google Shape;481;p26"/>
          <p:cNvSpPr txBox="1"/>
          <p:nvPr/>
        </p:nvSpPr>
        <p:spPr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grpSp>
        <p:nvGrpSpPr>
          <p:cNvPr id="482" name="Google Shape;482;p26"/>
          <p:cNvGrpSpPr/>
          <p:nvPr/>
        </p:nvGrpSpPr>
        <p:grpSpPr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483" name="Google Shape;483;p26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26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6" name="Google Shape;486;p26"/>
          <p:cNvGrpSpPr/>
          <p:nvPr/>
        </p:nvGrpSpPr>
        <p:grpSpPr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487" name="Google Shape;487;p26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9" name="Google Shape;489;p26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0" name="Google Shape;490;p26"/>
          <p:cNvSpPr txBox="1"/>
          <p:nvPr/>
        </p:nvSpPr>
        <p:spPr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sp>
        <p:nvSpPr>
          <p:cNvPr id="491" name="Google Shape;491;p26"/>
          <p:cNvSpPr txBox="1"/>
          <p:nvPr/>
        </p:nvSpPr>
        <p:spPr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493" name="Google Shape;493;p26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5" name="Google Shape;495;p26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26"/>
          <p:cNvSpPr txBox="1"/>
          <p:nvPr/>
        </p:nvSpPr>
        <p:spPr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sp>
        <p:nvSpPr>
          <p:cNvPr id="497" name="Google Shape;497;p26"/>
          <p:cNvSpPr txBox="1"/>
          <p:nvPr/>
        </p:nvSpPr>
        <p:spPr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grpSp>
        <p:nvGrpSpPr>
          <p:cNvPr id="498" name="Google Shape;498;p26"/>
          <p:cNvGrpSpPr/>
          <p:nvPr/>
        </p:nvGrpSpPr>
        <p:grpSpPr>
          <a:xfrm>
            <a:off x="5562600" y="2285206"/>
            <a:ext cx="333375" cy="854869"/>
            <a:chOff x="3504" y="1440"/>
            <a:chExt cx="210" cy="539"/>
          </a:xfrm>
        </p:grpSpPr>
        <p:sp>
          <p:nvSpPr>
            <p:cNvPr id="499" name="Google Shape;499;p26"/>
            <p:cNvSpPr txBox="1"/>
            <p:nvPr/>
          </p:nvSpPr>
          <p:spPr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500" name="Google Shape;500;p26"/>
            <p:cNvCxnSpPr/>
            <p:nvPr/>
          </p:nvCxnSpPr>
          <p:spPr>
            <a:xfrm flipH="1" rot="-5400000">
              <a:off x="3461" y="1579"/>
              <a:ext cx="288" cy="9"/>
            </a:xfrm>
            <a:prstGeom prst="curvedConnector3">
              <a:avLst>
                <a:gd fmla="val -49948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501" name="Google Shape;501;p26"/>
          <p:cNvGrpSpPr/>
          <p:nvPr/>
        </p:nvGrpSpPr>
        <p:grpSpPr>
          <a:xfrm>
            <a:off x="4419600" y="3809206"/>
            <a:ext cx="333375" cy="854869"/>
            <a:chOff x="3504" y="1440"/>
            <a:chExt cx="210" cy="539"/>
          </a:xfrm>
        </p:grpSpPr>
        <p:sp>
          <p:nvSpPr>
            <p:cNvPr id="502" name="Google Shape;502;p26"/>
            <p:cNvSpPr txBox="1"/>
            <p:nvPr/>
          </p:nvSpPr>
          <p:spPr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503" name="Google Shape;503;p26"/>
            <p:cNvCxnSpPr/>
            <p:nvPr/>
          </p:nvCxnSpPr>
          <p:spPr>
            <a:xfrm flipH="1" rot="-5400000">
              <a:off x="3461" y="1579"/>
              <a:ext cx="288" cy="9"/>
            </a:xfrm>
            <a:prstGeom prst="curvedConnector3">
              <a:avLst>
                <a:gd fmla="val -832813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504" name="Google Shape;504;p26"/>
          <p:cNvGrpSpPr/>
          <p:nvPr/>
        </p:nvGrpSpPr>
        <p:grpSpPr>
          <a:xfrm>
            <a:off x="6694488" y="3809206"/>
            <a:ext cx="357187" cy="854869"/>
            <a:chOff x="3497" y="1440"/>
            <a:chExt cx="225" cy="539"/>
          </a:xfrm>
        </p:grpSpPr>
        <p:sp>
          <p:nvSpPr>
            <p:cNvPr id="505" name="Google Shape;505;p26"/>
            <p:cNvSpPr txBox="1"/>
            <p:nvPr/>
          </p:nvSpPr>
          <p:spPr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506" name="Google Shape;506;p26"/>
            <p:cNvCxnSpPr/>
            <p:nvPr/>
          </p:nvCxnSpPr>
          <p:spPr>
            <a:xfrm flipH="1" rot="-5400000">
              <a:off x="3461" y="1579"/>
              <a:ext cx="288" cy="9"/>
            </a:xfrm>
            <a:prstGeom prst="curvedConnector3">
              <a:avLst>
                <a:gd fmla="val -832813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507" name="Google Shape;507;p26"/>
          <p:cNvGrpSpPr/>
          <p:nvPr/>
        </p:nvGrpSpPr>
        <p:grpSpPr>
          <a:xfrm>
            <a:off x="5543550" y="5333206"/>
            <a:ext cx="333375" cy="854869"/>
            <a:chOff x="3504" y="1440"/>
            <a:chExt cx="210" cy="539"/>
          </a:xfrm>
        </p:grpSpPr>
        <p:sp>
          <p:nvSpPr>
            <p:cNvPr id="508" name="Google Shape;508;p26"/>
            <p:cNvSpPr txBox="1"/>
            <p:nvPr/>
          </p:nvSpPr>
          <p:spPr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509" name="Google Shape;509;p26"/>
            <p:cNvCxnSpPr/>
            <p:nvPr/>
          </p:nvCxnSpPr>
          <p:spPr>
            <a:xfrm flipH="1" rot="-5400000">
              <a:off x="3461" y="1579"/>
              <a:ext cx="288" cy="9"/>
            </a:xfrm>
            <a:prstGeom prst="curvedConnector3">
              <a:avLst>
                <a:gd fmla="val -1166147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510" name="Google Shape;510;p26"/>
          <p:cNvGrpSpPr/>
          <p:nvPr/>
        </p:nvGrpSpPr>
        <p:grpSpPr>
          <a:xfrm>
            <a:off x="7877175" y="5333206"/>
            <a:ext cx="327025" cy="854869"/>
            <a:chOff x="3506" y="1440"/>
            <a:chExt cx="206" cy="539"/>
          </a:xfrm>
        </p:grpSpPr>
        <p:sp>
          <p:nvSpPr>
            <p:cNvPr id="511" name="Google Shape;511;p26"/>
            <p:cNvSpPr txBox="1"/>
            <p:nvPr/>
          </p:nvSpPr>
          <p:spPr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cxnSp>
          <p:nvCxnSpPr>
            <p:cNvPr id="512" name="Google Shape;512;p26"/>
            <p:cNvCxnSpPr/>
            <p:nvPr/>
          </p:nvCxnSpPr>
          <p:spPr>
            <a:xfrm flipH="1" rot="-5400000">
              <a:off x="3461" y="1579"/>
              <a:ext cx="288" cy="9"/>
            </a:xfrm>
            <a:prstGeom prst="curvedConnector3">
              <a:avLst>
                <a:gd fmla="val -1166147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513" name="Google Shape;513;p26"/>
          <p:cNvSpPr/>
          <p:nvPr/>
        </p:nvSpPr>
        <p:spPr>
          <a:xfrm>
            <a:off x="4432300" y="2438400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 flipH="1">
            <a:off x="5848350" y="2438400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 flipH="1">
            <a:off x="7010400" y="3962400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5562600" y="3962400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4110038" y="2124075"/>
            <a:ext cx="1109662" cy="1209675"/>
          </a:xfrm>
          <a:custGeom>
            <a:rect b="b" l="l" r="r" t="t"/>
            <a:pathLst>
              <a:path extrusionOk="0" h="762" w="699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 flipH="1">
            <a:off x="6172200" y="2133600"/>
            <a:ext cx="1219200" cy="1209675"/>
          </a:xfrm>
          <a:custGeom>
            <a:rect b="b" l="l" r="r" t="t"/>
            <a:pathLst>
              <a:path extrusionOk="0" h="762" w="699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 flipH="1">
            <a:off x="7315200" y="3657600"/>
            <a:ext cx="1219200" cy="1209675"/>
          </a:xfrm>
          <a:custGeom>
            <a:rect b="b" l="l" r="r" t="t"/>
            <a:pathLst>
              <a:path extrusionOk="0" h="762" w="699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5257800" y="3657600"/>
            <a:ext cx="1109663" cy="1209675"/>
          </a:xfrm>
          <a:custGeom>
            <a:rect b="b" l="l" r="r" t="t"/>
            <a:pathLst>
              <a:path extrusionOk="0" h="762" w="699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sp>
        <p:nvSpPr>
          <p:cNvPr id="522" name="Google Shape;522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/>
          <p:nvPr>
            <p:ph type="title"/>
          </p:nvPr>
        </p:nvSpPr>
        <p:spPr>
          <a:xfrm>
            <a:off x="762000" y="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Array-Based Representation of Binary Trees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528" name="Google Shape;528;p27"/>
          <p:cNvSpPr txBox="1"/>
          <p:nvPr>
            <p:ph idx="1" type="body"/>
          </p:nvPr>
        </p:nvSpPr>
        <p:spPr>
          <a:xfrm>
            <a:off x="685800" y="1883296"/>
            <a:ext cx="525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are stored in an array</a:t>
            </a:r>
            <a:endParaRPr/>
          </a:p>
        </p:txBody>
      </p:sp>
      <p:grpSp>
        <p:nvGrpSpPr>
          <p:cNvPr id="529" name="Google Shape;529;p27"/>
          <p:cNvGrpSpPr/>
          <p:nvPr/>
        </p:nvGrpSpPr>
        <p:grpSpPr>
          <a:xfrm>
            <a:off x="990600" y="2552700"/>
            <a:ext cx="5181601" cy="1866900"/>
            <a:chOff x="336" y="1368"/>
            <a:chExt cx="3264" cy="1176"/>
          </a:xfrm>
        </p:grpSpPr>
        <p:cxnSp>
          <p:nvCxnSpPr>
            <p:cNvPr id="530" name="Google Shape;530;p27"/>
            <p:cNvCxnSpPr/>
            <p:nvPr/>
          </p:nvCxnSpPr>
          <p:spPr>
            <a:xfrm>
              <a:off x="3312" y="1632"/>
              <a:ext cx="96" cy="5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2832" y="1632"/>
              <a:ext cx="0" cy="5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2" name="Google Shape;532;p27"/>
            <p:cNvCxnSpPr/>
            <p:nvPr/>
          </p:nvCxnSpPr>
          <p:spPr>
            <a:xfrm flipH="1">
              <a:off x="2400" y="1632"/>
              <a:ext cx="48" cy="48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3" name="Google Shape;533;p27"/>
            <p:cNvCxnSpPr/>
            <p:nvPr/>
          </p:nvCxnSpPr>
          <p:spPr>
            <a:xfrm>
              <a:off x="1488" y="1632"/>
              <a:ext cx="192" cy="5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27"/>
            <p:cNvCxnSpPr/>
            <p:nvPr/>
          </p:nvCxnSpPr>
          <p:spPr>
            <a:xfrm>
              <a:off x="1104" y="1632"/>
              <a:ext cx="240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27"/>
            <p:cNvCxnSpPr/>
            <p:nvPr/>
          </p:nvCxnSpPr>
          <p:spPr>
            <a:xfrm>
              <a:off x="624" y="1632"/>
              <a:ext cx="480" cy="5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36" name="Google Shape;536;p27"/>
            <p:cNvGrpSpPr/>
            <p:nvPr/>
          </p:nvGrpSpPr>
          <p:grpSpPr>
            <a:xfrm>
              <a:off x="336" y="1368"/>
              <a:ext cx="3264" cy="480"/>
              <a:chOff x="336" y="1608"/>
              <a:chExt cx="3264" cy="480"/>
            </a:xfrm>
          </p:grpSpPr>
          <p:sp>
            <p:nvSpPr>
              <p:cNvPr id="537" name="Google Shape;537;p27"/>
              <p:cNvSpPr/>
              <p:nvPr/>
            </p:nvSpPr>
            <p:spPr>
              <a:xfrm>
                <a:off x="336" y="1608"/>
                <a:ext cx="3264" cy="48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480" y="1680"/>
                <a:ext cx="343" cy="275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912" y="1680"/>
                <a:ext cx="343" cy="275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1344" y="1680"/>
                <a:ext cx="343" cy="275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2256" y="1680"/>
                <a:ext cx="343" cy="275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688" y="1680"/>
                <a:ext cx="343" cy="275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3120" y="1680"/>
                <a:ext cx="343" cy="275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7"/>
              <p:cNvSpPr txBox="1"/>
              <p:nvPr/>
            </p:nvSpPr>
            <p:spPr>
              <a:xfrm>
                <a:off x="1824" y="1680"/>
                <a:ext cx="30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</p:grpSp>
        <p:sp>
          <p:nvSpPr>
            <p:cNvPr id="545" name="Google Shape;545;p27"/>
            <p:cNvSpPr txBox="1"/>
            <p:nvPr/>
          </p:nvSpPr>
          <p:spPr>
            <a:xfrm>
              <a:off x="1996" y="2256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6" name="Google Shape;546;p27"/>
          <p:cNvSpPr/>
          <p:nvPr/>
        </p:nvSpPr>
        <p:spPr>
          <a:xfrm>
            <a:off x="647700" y="4114800"/>
            <a:ext cx="6019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rank(node) be defined as follows:</a:t>
            </a:r>
            <a:endParaRPr/>
          </a:p>
          <a:p>
            <a:pPr indent="-2286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rank(root) = 1</a:t>
            </a:r>
            <a:endParaRPr/>
          </a:p>
          <a:p>
            <a:pPr indent="-2286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node is the left child of parent(node), 	rank(node) = 2*rank(parent(node))</a:t>
            </a:r>
            <a:endParaRPr/>
          </a:p>
          <a:p>
            <a:pPr indent="-228600" lvl="1" marL="628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node is the right child of parent(node), 	rank(node) = 2*rank(parent(node))+1</a:t>
            </a:r>
            <a:endParaRPr/>
          </a:p>
        </p:txBody>
      </p:sp>
      <p:sp>
        <p:nvSpPr>
          <p:cNvPr id="547" name="Google Shape;547;p27"/>
          <p:cNvSpPr txBox="1"/>
          <p:nvPr/>
        </p:nvSpPr>
        <p:spPr>
          <a:xfrm>
            <a:off x="6934200" y="213360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548" name="Google Shape;548;p27"/>
          <p:cNvSpPr txBox="1"/>
          <p:nvPr/>
        </p:nvSpPr>
        <p:spPr>
          <a:xfrm>
            <a:off x="6254750" y="3338513"/>
            <a:ext cx="298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549" name="Google Shape;549;p27"/>
          <p:cNvSpPr txBox="1"/>
          <p:nvPr/>
        </p:nvSpPr>
        <p:spPr>
          <a:xfrm>
            <a:off x="8083550" y="3338513"/>
            <a:ext cx="298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550" name="Google Shape;550;p27"/>
          <p:cNvSpPr txBox="1"/>
          <p:nvPr/>
        </p:nvSpPr>
        <p:spPr>
          <a:xfrm>
            <a:off x="7473950" y="4481513"/>
            <a:ext cx="298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8540750" y="4495800"/>
            <a:ext cx="298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552" name="Google Shape;552;p27"/>
          <p:cNvSpPr txBox="1"/>
          <p:nvPr/>
        </p:nvSpPr>
        <p:spPr>
          <a:xfrm>
            <a:off x="5873750" y="4481513"/>
            <a:ext cx="298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553" name="Google Shape;553;p27"/>
          <p:cNvSpPr txBox="1"/>
          <p:nvPr/>
        </p:nvSpPr>
        <p:spPr>
          <a:xfrm>
            <a:off x="7092950" y="4481513"/>
            <a:ext cx="298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554" name="Google Shape;554;p27"/>
          <p:cNvSpPr txBox="1"/>
          <p:nvPr/>
        </p:nvSpPr>
        <p:spPr>
          <a:xfrm>
            <a:off x="6254750" y="5776913"/>
            <a:ext cx="412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555" name="Google Shape;555;p27"/>
          <p:cNvSpPr txBox="1"/>
          <p:nvPr/>
        </p:nvSpPr>
        <p:spPr>
          <a:xfrm>
            <a:off x="7416800" y="5776913"/>
            <a:ext cx="412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grpSp>
        <p:nvGrpSpPr>
          <p:cNvPr id="556" name="Google Shape;556;p27"/>
          <p:cNvGrpSpPr/>
          <p:nvPr/>
        </p:nvGrpSpPr>
        <p:grpSpPr>
          <a:xfrm>
            <a:off x="6108700" y="2401888"/>
            <a:ext cx="2581275" cy="4060825"/>
            <a:chOff x="4042" y="1378"/>
            <a:chExt cx="1626" cy="2558"/>
          </a:xfrm>
        </p:grpSpPr>
        <p:sp>
          <p:nvSpPr>
            <p:cNvPr id="557" name="Google Shape;557;p27"/>
            <p:cNvSpPr/>
            <p:nvPr/>
          </p:nvSpPr>
          <p:spPr>
            <a:xfrm>
              <a:off x="4704" y="1378"/>
              <a:ext cx="237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754" y="3682"/>
              <a:ext cx="237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</a:t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322" y="3682"/>
              <a:ext cx="237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</a:t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527" y="2900"/>
              <a:ext cx="210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042" y="2900"/>
              <a:ext cx="220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138" y="2146"/>
              <a:ext cx="237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014" y="2898"/>
              <a:ext cx="229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305" y="2128"/>
              <a:ext cx="248" cy="27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/>
            </a:p>
          </p:txBody>
        </p:sp>
        <p:cxnSp>
          <p:nvCxnSpPr>
            <p:cNvPr id="565" name="Google Shape;565;p27"/>
            <p:cNvCxnSpPr>
              <a:stCxn id="557" idx="4"/>
              <a:endCxn id="564" idx="0"/>
            </p:cNvCxnSpPr>
            <p:nvPr/>
          </p:nvCxnSpPr>
          <p:spPr>
            <a:xfrm flipH="1">
              <a:off x="4523" y="1632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6" name="Google Shape;566;p27"/>
            <p:cNvCxnSpPr>
              <a:stCxn id="562" idx="4"/>
              <a:endCxn id="563" idx="0"/>
            </p:cNvCxnSpPr>
            <p:nvPr/>
          </p:nvCxnSpPr>
          <p:spPr>
            <a:xfrm>
              <a:off x="5257" y="2400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7" name="Google Shape;567;p27"/>
            <p:cNvCxnSpPr>
              <a:stCxn id="557" idx="4"/>
              <a:endCxn id="562" idx="0"/>
            </p:cNvCxnSpPr>
            <p:nvPr/>
          </p:nvCxnSpPr>
          <p:spPr>
            <a:xfrm>
              <a:off x="4823" y="1632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8" name="Google Shape;568;p27"/>
            <p:cNvCxnSpPr>
              <a:stCxn id="564" idx="4"/>
              <a:endCxn id="561" idx="0"/>
            </p:cNvCxnSpPr>
            <p:nvPr/>
          </p:nvCxnSpPr>
          <p:spPr>
            <a:xfrm flipH="1">
              <a:off x="4129" y="2404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9" name="Google Shape;569;p27"/>
            <p:cNvCxnSpPr>
              <a:stCxn id="564" idx="4"/>
              <a:endCxn id="560" idx="0"/>
            </p:cNvCxnSpPr>
            <p:nvPr/>
          </p:nvCxnSpPr>
          <p:spPr>
            <a:xfrm>
              <a:off x="4429" y="2404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27"/>
            <p:cNvCxnSpPr>
              <a:stCxn id="560" idx="4"/>
              <a:endCxn id="559" idx="0"/>
            </p:cNvCxnSpPr>
            <p:nvPr/>
          </p:nvCxnSpPr>
          <p:spPr>
            <a:xfrm flipH="1">
              <a:off x="4332" y="3154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27"/>
            <p:cNvCxnSpPr>
              <a:stCxn id="560" idx="4"/>
              <a:endCxn id="558" idx="0"/>
            </p:cNvCxnSpPr>
            <p:nvPr/>
          </p:nvCxnSpPr>
          <p:spPr>
            <a:xfrm>
              <a:off x="4632" y="3154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2" name="Google Shape;572;p27"/>
            <p:cNvSpPr/>
            <p:nvPr/>
          </p:nvSpPr>
          <p:spPr>
            <a:xfrm>
              <a:off x="5422" y="2900"/>
              <a:ext cx="246" cy="254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</a:t>
              </a:r>
              <a:endParaRPr/>
            </a:p>
          </p:txBody>
        </p:sp>
        <p:cxnSp>
          <p:nvCxnSpPr>
            <p:cNvPr id="573" name="Google Shape;573;p27"/>
            <p:cNvCxnSpPr>
              <a:stCxn id="562" idx="4"/>
              <a:endCxn id="572" idx="0"/>
            </p:cNvCxnSpPr>
            <p:nvPr/>
          </p:nvCxnSpPr>
          <p:spPr>
            <a:xfrm>
              <a:off x="5257" y="2400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4" name="Google Shape;574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Tree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0" name="Google Shape;100;p14"/>
          <p:cNvSpPr txBox="1"/>
          <p:nvPr>
            <p:ph idx="1" type="body"/>
          </p:nvPr>
        </p:nvSpPr>
        <p:spPr>
          <a:xfrm>
            <a:off x="762000" y="1988840"/>
            <a:ext cx="335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computer science, a tree is an abstract model of a hierarchical structure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tree consists of nodes with a parent-child relation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 charts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environments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3657600" y="2204864"/>
            <a:ext cx="5240338" cy="3197225"/>
            <a:chOff x="2180" y="916"/>
            <a:chExt cx="3301" cy="2014"/>
          </a:xfrm>
        </p:grpSpPr>
        <p:sp>
          <p:nvSpPr>
            <p:cNvPr id="102" name="Google Shape;102;p14"/>
            <p:cNvSpPr/>
            <p:nvPr/>
          </p:nvSpPr>
          <p:spPr>
            <a:xfrm>
              <a:off x="3028" y="916"/>
              <a:ext cx="2148" cy="2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Manufacturing Computer Company</a:t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04" y="1533"/>
              <a:ext cx="437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</a:t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085" y="1533"/>
              <a:ext cx="396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977" y="1533"/>
              <a:ext cx="956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787" y="2109"/>
              <a:ext cx="591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Laptops</a:t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12" y="2109"/>
              <a:ext cx="664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Desktops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351" y="2108"/>
              <a:ext cx="297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783" y="2109"/>
              <a:ext cx="870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International</a:t>
              </a:r>
              <a:endParaRPr/>
            </a:p>
          </p:txBody>
        </p:sp>
        <p:cxnSp>
          <p:nvCxnSpPr>
            <p:cNvPr id="110" name="Google Shape;110;p14"/>
            <p:cNvCxnSpPr>
              <a:stCxn id="102" idx="2"/>
              <a:endCxn id="103" idx="0"/>
            </p:cNvCxnSpPr>
            <p:nvPr/>
          </p:nvCxnSpPr>
          <p:spPr>
            <a:xfrm flipH="1">
              <a:off x="2902" y="1152"/>
              <a:ext cx="12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>
              <a:stCxn id="102" idx="2"/>
              <a:endCxn id="105" idx="0"/>
            </p:cNvCxnSpPr>
            <p:nvPr/>
          </p:nvCxnSpPr>
          <p:spPr>
            <a:xfrm>
              <a:off x="4102" y="115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4"/>
            <p:cNvCxnSpPr>
              <a:stCxn id="102" idx="2"/>
              <a:endCxn id="104" idx="0"/>
            </p:cNvCxnSpPr>
            <p:nvPr/>
          </p:nvCxnSpPr>
          <p:spPr>
            <a:xfrm>
              <a:off x="4102" y="1152"/>
              <a:ext cx="12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>
              <a:stCxn id="105" idx="2"/>
              <a:endCxn id="107" idx="0"/>
            </p:cNvCxnSpPr>
            <p:nvPr/>
          </p:nvCxnSpPr>
          <p:spPr>
            <a:xfrm>
              <a:off x="4455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>
              <a:stCxn id="105" idx="2"/>
              <a:endCxn id="106" idx="0"/>
            </p:cNvCxnSpPr>
            <p:nvPr/>
          </p:nvCxnSpPr>
          <p:spPr>
            <a:xfrm flipH="1">
              <a:off x="4155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>
              <a:stCxn id="103" idx="2"/>
              <a:endCxn id="109" idx="0"/>
            </p:cNvCxnSpPr>
            <p:nvPr/>
          </p:nvCxnSpPr>
          <p:spPr>
            <a:xfrm>
              <a:off x="2823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>
              <a:stCxn id="103" idx="2"/>
              <a:endCxn id="108" idx="0"/>
            </p:cNvCxnSpPr>
            <p:nvPr/>
          </p:nvCxnSpPr>
          <p:spPr>
            <a:xfrm flipH="1">
              <a:off x="2523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4"/>
            <p:cNvSpPr/>
            <p:nvPr/>
          </p:nvSpPr>
          <p:spPr>
            <a:xfrm>
              <a:off x="2180" y="2688"/>
              <a:ext cx="547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023" y="2688"/>
              <a:ext cx="374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Asia</a:t>
              </a:r>
              <a:endParaRPr/>
            </a:p>
          </p:txBody>
        </p:sp>
        <p:cxnSp>
          <p:nvCxnSpPr>
            <p:cNvPr id="119" name="Google Shape;119;p14"/>
            <p:cNvCxnSpPr>
              <a:stCxn id="109" idx="2"/>
              <a:endCxn id="118" idx="0"/>
            </p:cNvCxnSpPr>
            <p:nvPr/>
          </p:nvCxnSpPr>
          <p:spPr>
            <a:xfrm>
              <a:off x="3218" y="2351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>
              <a:stCxn id="109" idx="2"/>
              <a:endCxn id="117" idx="0"/>
            </p:cNvCxnSpPr>
            <p:nvPr/>
          </p:nvCxnSpPr>
          <p:spPr>
            <a:xfrm flipH="1">
              <a:off x="2318" y="2351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4"/>
            <p:cNvSpPr/>
            <p:nvPr/>
          </p:nvSpPr>
          <p:spPr>
            <a:xfrm>
              <a:off x="3698" y="2688"/>
              <a:ext cx="570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Canada</a:t>
              </a:r>
              <a:endParaRPr/>
            </a:p>
          </p:txBody>
        </p:sp>
        <p:cxnSp>
          <p:nvCxnSpPr>
            <p:cNvPr id="122" name="Google Shape;122;p14"/>
            <p:cNvCxnSpPr>
              <a:stCxn id="109" idx="2"/>
              <a:endCxn id="121" idx="0"/>
            </p:cNvCxnSpPr>
            <p:nvPr/>
          </p:nvCxnSpPr>
          <p:spPr>
            <a:xfrm>
              <a:off x="3218" y="2351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6772275" y="3190875"/>
            <a:ext cx="1981200" cy="1828800"/>
          </a:xfrm>
          <a:prstGeom prst="triangle">
            <a:avLst>
              <a:gd fmla="val 50000" name="adj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b" bIns="0" lIns="91425" spcFirstLastPara="1" rIns="91425" wrap="square" tIns="2651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Terminology</a:t>
            </a:r>
            <a:endParaRPr/>
          </a:p>
        </p:txBody>
      </p:sp>
      <p:sp>
        <p:nvSpPr>
          <p:cNvPr descr="Rectangle: Click to edit Master text styles&#10;Second level&#10;Third level&#10;Fourth level&#10;Fifth level" id="130" name="Google Shape;130;p15"/>
          <p:cNvSpPr txBox="1"/>
          <p:nvPr>
            <p:ph idx="1" type="body"/>
          </p:nvPr>
        </p:nvSpPr>
        <p:spPr>
          <a:xfrm>
            <a:off x="781050" y="1676400"/>
            <a:ext cx="45529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Root: node without parent (A)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node: node with at least one child (A, B, C, F)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node (a.k.a. leaf ): node without children (E, I, J, K, G, H, 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Ancestors of a node: parent, grandparent, grand-grandparent,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Descendant of a node: child, grandchild, grand-grandchild,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 of a node: number of ancestors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 of a tree: maximum depth of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node (3)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Siblings: same parent.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Edge: (u, v): u is the parent of v.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132" name="Google Shape;132;p15"/>
            <p:cNvSpPr/>
            <p:nvPr/>
          </p:nvSpPr>
          <p:spPr>
            <a:xfrm>
              <a:off x="4216" y="1250"/>
              <a:ext cx="215" cy="23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84" y="1826"/>
              <a:ext cx="213" cy="23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247" y="1825"/>
              <a:ext cx="225" cy="2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754" y="1825"/>
              <a:ext cx="215" cy="2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494" y="2401"/>
              <a:ext cx="223" cy="2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007" y="2401"/>
              <a:ext cx="224" cy="2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135" y="2399"/>
              <a:ext cx="208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39" y="2402"/>
              <a:ext cx="203" cy="23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140" name="Google Shape;140;p15"/>
            <p:cNvCxnSpPr>
              <a:stCxn id="132" idx="2"/>
              <a:endCxn id="133" idx="0"/>
            </p:cNvCxnSpPr>
            <p:nvPr/>
          </p:nvCxnSpPr>
          <p:spPr>
            <a:xfrm flipH="1">
              <a:off x="3424" y="1488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5"/>
            <p:cNvCxnSpPr>
              <a:stCxn id="132" idx="2"/>
              <a:endCxn id="135" idx="0"/>
            </p:cNvCxnSpPr>
            <p:nvPr/>
          </p:nvCxnSpPr>
          <p:spPr>
            <a:xfrm>
              <a:off x="4324" y="1488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5"/>
            <p:cNvCxnSpPr>
              <a:stCxn id="132" idx="2"/>
              <a:endCxn id="134" idx="0"/>
            </p:cNvCxnSpPr>
            <p:nvPr/>
          </p:nvCxnSpPr>
          <p:spPr>
            <a:xfrm>
              <a:off x="4324" y="1488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5"/>
            <p:cNvCxnSpPr>
              <a:stCxn id="135" idx="2"/>
              <a:endCxn id="137" idx="0"/>
            </p:cNvCxnSpPr>
            <p:nvPr/>
          </p:nvCxnSpPr>
          <p:spPr>
            <a:xfrm>
              <a:off x="4862" y="206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5"/>
            <p:cNvCxnSpPr>
              <a:stCxn id="135" idx="2"/>
              <a:endCxn id="136" idx="0"/>
            </p:cNvCxnSpPr>
            <p:nvPr/>
          </p:nvCxnSpPr>
          <p:spPr>
            <a:xfrm flipH="1">
              <a:off x="4562" y="206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5"/>
            <p:cNvCxnSpPr>
              <a:stCxn id="133" idx="2"/>
              <a:endCxn id="139" idx="0"/>
            </p:cNvCxnSpPr>
            <p:nvPr/>
          </p:nvCxnSpPr>
          <p:spPr>
            <a:xfrm>
              <a:off x="3491" y="206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5"/>
            <p:cNvCxnSpPr>
              <a:stCxn id="133" idx="2"/>
              <a:endCxn id="138" idx="0"/>
            </p:cNvCxnSpPr>
            <p:nvPr/>
          </p:nvCxnSpPr>
          <p:spPr>
            <a:xfrm flipH="1">
              <a:off x="3191" y="2064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3289" y="2981"/>
              <a:ext cx="182" cy="23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655" y="2981"/>
              <a:ext cx="187" cy="23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49" name="Google Shape;149;p15"/>
            <p:cNvCxnSpPr>
              <a:stCxn id="139" idx="2"/>
              <a:endCxn id="148" idx="0"/>
            </p:cNvCxnSpPr>
            <p:nvPr/>
          </p:nvCxnSpPr>
          <p:spPr>
            <a:xfrm>
              <a:off x="3741" y="2640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5"/>
            <p:cNvCxnSpPr>
              <a:stCxn id="139" idx="2"/>
              <a:endCxn id="147" idx="0"/>
            </p:cNvCxnSpPr>
            <p:nvPr/>
          </p:nvCxnSpPr>
          <p:spPr>
            <a:xfrm flipH="1">
              <a:off x="3441" y="264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15"/>
            <p:cNvSpPr/>
            <p:nvPr/>
          </p:nvSpPr>
          <p:spPr>
            <a:xfrm>
              <a:off x="4026" y="2980"/>
              <a:ext cx="213" cy="2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cxnSp>
          <p:nvCxnSpPr>
            <p:cNvPr id="152" name="Google Shape;152;p15"/>
            <p:cNvCxnSpPr>
              <a:stCxn id="139" idx="2"/>
              <a:endCxn id="151" idx="0"/>
            </p:cNvCxnSpPr>
            <p:nvPr/>
          </p:nvCxnSpPr>
          <p:spPr>
            <a:xfrm>
              <a:off x="3741" y="2640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descr="Rectangle: Click to edit Master text styles&#10;Second level&#10;Third level&#10;Fourth level&#10;Fifth level" id="153" name="Google Shape;153;p15"/>
          <p:cNvSpPr/>
          <p:nvPr/>
        </p:nvSpPr>
        <p:spPr>
          <a:xfrm>
            <a:off x="5181600" y="1676400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Subtree: tree consisting of a node and its descendants</a:t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Children Tree Presentation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 &lt;class Item&gt;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Node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Item data;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List&lt;Node*&gt; children;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Node&lt;Item&gt;* root;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4038600" y="1828800"/>
            <a:ext cx="4061792" cy="4048472"/>
            <a:chOff x="2184" y="1141"/>
            <a:chExt cx="6844" cy="4259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2184" y="1141"/>
              <a:ext cx="6844" cy="4259"/>
              <a:chOff x="2184" y="1141"/>
              <a:chExt cx="6844" cy="4259"/>
            </a:xfrm>
          </p:grpSpPr>
          <p:grpSp>
            <p:nvGrpSpPr>
              <p:cNvPr id="163" name="Google Shape;163;p16"/>
              <p:cNvGrpSpPr/>
              <p:nvPr/>
            </p:nvGrpSpPr>
            <p:grpSpPr>
              <a:xfrm>
                <a:off x="2184" y="2340"/>
                <a:ext cx="6844" cy="3060"/>
                <a:chOff x="2184" y="2340"/>
                <a:chExt cx="6844" cy="3060"/>
              </a:xfrm>
            </p:grpSpPr>
            <p:grpSp>
              <p:nvGrpSpPr>
                <p:cNvPr id="164" name="Google Shape;164;p16"/>
                <p:cNvGrpSpPr/>
                <p:nvPr/>
              </p:nvGrpSpPr>
              <p:grpSpPr>
                <a:xfrm>
                  <a:off x="2492" y="2340"/>
                  <a:ext cx="6536" cy="1980"/>
                  <a:chOff x="1952" y="2340"/>
                  <a:chExt cx="6536" cy="1980"/>
                </a:xfrm>
              </p:grpSpPr>
              <p:grpSp>
                <p:nvGrpSpPr>
                  <p:cNvPr id="165" name="Google Shape;165;p16"/>
                  <p:cNvGrpSpPr/>
                  <p:nvPr/>
                </p:nvGrpSpPr>
                <p:grpSpPr>
                  <a:xfrm>
                    <a:off x="4860" y="2340"/>
                    <a:ext cx="1620" cy="720"/>
                    <a:chOff x="4860" y="2340"/>
                    <a:chExt cx="1620" cy="720"/>
                  </a:xfrm>
                </p:grpSpPr>
                <p:sp>
                  <p:nvSpPr>
                    <p:cNvPr id="166" name="Google Shape;166;p16"/>
                    <p:cNvSpPr/>
                    <p:nvPr/>
                  </p:nvSpPr>
                  <p:spPr>
                    <a:xfrm>
                      <a:off x="4860" y="2340"/>
                      <a:ext cx="162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7" name="Google Shape;167;p16"/>
                    <p:cNvSpPr/>
                    <p:nvPr/>
                  </p:nvSpPr>
                  <p:spPr>
                    <a:xfrm>
                      <a:off x="4860" y="270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" name="Google Shape;168;p16"/>
                    <p:cNvSpPr/>
                    <p:nvPr/>
                  </p:nvSpPr>
                  <p:spPr>
                    <a:xfrm>
                      <a:off x="5400" y="270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9" name="Google Shape;169;p16"/>
                    <p:cNvSpPr/>
                    <p:nvPr/>
                  </p:nvSpPr>
                  <p:spPr>
                    <a:xfrm>
                      <a:off x="5940" y="270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70" name="Google Shape;170;p16"/>
                  <p:cNvGrpSpPr/>
                  <p:nvPr/>
                </p:nvGrpSpPr>
                <p:grpSpPr>
                  <a:xfrm>
                    <a:off x="1952" y="3605"/>
                    <a:ext cx="1153" cy="715"/>
                    <a:chOff x="4832" y="2345"/>
                    <a:chExt cx="1153" cy="715"/>
                  </a:xfrm>
                </p:grpSpPr>
                <p:sp>
                  <p:nvSpPr>
                    <p:cNvPr id="171" name="Google Shape;171;p16"/>
                    <p:cNvSpPr/>
                    <p:nvPr/>
                  </p:nvSpPr>
                  <p:spPr>
                    <a:xfrm>
                      <a:off x="4832" y="2345"/>
                      <a:ext cx="1153" cy="39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72" name="Google Shape;172;p16"/>
                    <p:cNvSpPr/>
                    <p:nvPr/>
                  </p:nvSpPr>
                  <p:spPr>
                    <a:xfrm>
                      <a:off x="4832" y="2700"/>
                      <a:ext cx="568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3" name="Google Shape;173;p16"/>
                    <p:cNvSpPr/>
                    <p:nvPr/>
                  </p:nvSpPr>
                  <p:spPr>
                    <a:xfrm>
                      <a:off x="5400" y="2700"/>
                      <a:ext cx="585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74" name="Google Shape;174;p16"/>
                  <p:cNvGrpSpPr/>
                  <p:nvPr/>
                </p:nvGrpSpPr>
                <p:grpSpPr>
                  <a:xfrm>
                    <a:off x="7560" y="3600"/>
                    <a:ext cx="928" cy="720"/>
                    <a:chOff x="4860" y="2340"/>
                    <a:chExt cx="928" cy="720"/>
                  </a:xfrm>
                </p:grpSpPr>
                <p:sp>
                  <p:nvSpPr>
                    <p:cNvPr id="175" name="Google Shape;175;p16"/>
                    <p:cNvSpPr/>
                    <p:nvPr/>
                  </p:nvSpPr>
                  <p:spPr>
                    <a:xfrm>
                      <a:off x="4860" y="2340"/>
                      <a:ext cx="928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6" name="Google Shape;176;p16"/>
                    <p:cNvSpPr/>
                    <p:nvPr/>
                  </p:nvSpPr>
                  <p:spPr>
                    <a:xfrm>
                      <a:off x="4860" y="2700"/>
                      <a:ext cx="928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77" name="Google Shape;177;p16"/>
                  <p:cNvSpPr/>
                  <p:nvPr/>
                </p:nvSpPr>
                <p:spPr>
                  <a:xfrm>
                    <a:off x="4860" y="3600"/>
                    <a:ext cx="16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r>
                      <a:rPr b="1" i="0" lang="en-US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8" name="Google Shape;178;p16"/>
                <p:cNvSpPr/>
                <p:nvPr/>
              </p:nvSpPr>
              <p:spPr>
                <a:xfrm>
                  <a:off x="2184" y="5040"/>
                  <a:ext cx="615" cy="3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6"/>
                <p:cNvSpPr/>
                <p:nvPr/>
              </p:nvSpPr>
              <p:spPr>
                <a:xfrm>
                  <a:off x="4140" y="5040"/>
                  <a:ext cx="736" cy="3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6"/>
                <p:cNvSpPr/>
                <p:nvPr/>
              </p:nvSpPr>
              <p:spPr>
                <a:xfrm>
                  <a:off x="8100" y="5040"/>
                  <a:ext cx="928" cy="3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" name="Google Shape;181;p16"/>
              <p:cNvSpPr/>
              <p:nvPr/>
            </p:nvSpPr>
            <p:spPr>
              <a:xfrm>
                <a:off x="5484" y="1141"/>
                <a:ext cx="2001" cy="54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>
              <a:off x="2520" y="1620"/>
              <a:ext cx="6300" cy="3420"/>
              <a:chOff x="2520" y="1620"/>
              <a:chExt cx="6300" cy="3420"/>
            </a:xfrm>
          </p:grpSpPr>
          <p:cxnSp>
            <p:nvCxnSpPr>
              <p:cNvPr id="183" name="Google Shape;183;p16"/>
              <p:cNvCxnSpPr/>
              <p:nvPr/>
            </p:nvCxnSpPr>
            <p:spPr>
              <a:xfrm>
                <a:off x="6300" y="1620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4" name="Google Shape;184;p16"/>
              <p:cNvCxnSpPr/>
              <p:nvPr/>
            </p:nvCxnSpPr>
            <p:spPr>
              <a:xfrm flipH="1">
                <a:off x="3600" y="2880"/>
                <a:ext cx="216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5" name="Google Shape;185;p16"/>
              <p:cNvCxnSpPr/>
              <p:nvPr/>
            </p:nvCxnSpPr>
            <p:spPr>
              <a:xfrm>
                <a:off x="6120" y="2880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6840" y="2880"/>
                <a:ext cx="198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 flipH="1">
                <a:off x="2520" y="4140"/>
                <a:ext cx="36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" name="Google Shape;188;p16"/>
              <p:cNvCxnSpPr/>
              <p:nvPr/>
            </p:nvCxnSpPr>
            <p:spPr>
              <a:xfrm>
                <a:off x="3240" y="4140"/>
                <a:ext cx="126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8567" y="4127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Depth(v): number of ancestors of v.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depth(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T, 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root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 + depth(</a:t>
            </a: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T, w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where </a:t>
            </a: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parent of </a:t>
            </a: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T;</a:t>
            </a:r>
            <a:endParaRPr b="0" i="1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Preorder Traversal</a:t>
            </a:r>
            <a:endParaRPr/>
          </a:p>
        </p:txBody>
      </p:sp>
      <p:sp>
        <p:nvSpPr>
          <p:cNvPr descr="Rectangle: Click to edit Master text styles&#10;Second level&#10;Third level&#10;Fourth level&#10;Fifth level" id="203" name="Google Shape;203;p18"/>
          <p:cNvSpPr txBox="1"/>
          <p:nvPr>
            <p:ph idx="1" type="body"/>
          </p:nvPr>
        </p:nvSpPr>
        <p:spPr>
          <a:xfrm>
            <a:off x="609600" y="1816100"/>
            <a:ext cx="7994650" cy="120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traversal visits the nodes of a tree in a systematic manner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preorder traversal, a node is visited before its descendants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Clone a tree 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003800" y="2924175"/>
            <a:ext cx="3671888" cy="1635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preOrder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1" i="1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preorder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403350" y="6021388"/>
            <a:ext cx="29543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B, E, F, C, D, T, K</a:t>
            </a:r>
            <a:endParaRPr/>
          </a:p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2542390" y="3275111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8" name="Google Shape;208;p18"/>
          <p:cNvCxnSpPr>
            <a:stCxn id="207" idx="3"/>
            <a:endCxn id="209" idx="7"/>
          </p:cNvCxnSpPr>
          <p:nvPr/>
        </p:nvCxnSpPr>
        <p:spPr>
          <a:xfrm flipH="1">
            <a:off x="1574057" y="3588612"/>
            <a:ext cx="1035900" cy="85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8"/>
          <p:cNvCxnSpPr>
            <a:stCxn id="207" idx="5"/>
            <a:endCxn id="211" idx="1"/>
          </p:cNvCxnSpPr>
          <p:nvPr/>
        </p:nvCxnSpPr>
        <p:spPr>
          <a:xfrm>
            <a:off x="2936197" y="3588612"/>
            <a:ext cx="918900" cy="85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/>
          <p:nvPr/>
        </p:nvSpPr>
        <p:spPr>
          <a:xfrm>
            <a:off x="1182300" y="4384904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1811338" y="5344957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18"/>
          <p:cNvCxnSpPr>
            <a:stCxn id="209" idx="3"/>
            <a:endCxn id="214" idx="0"/>
          </p:cNvCxnSpPr>
          <p:nvPr/>
        </p:nvCxnSpPr>
        <p:spPr>
          <a:xfrm flipH="1">
            <a:off x="742491" y="4700155"/>
            <a:ext cx="507000" cy="64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8"/>
          <p:cNvCxnSpPr>
            <a:stCxn id="209" idx="5"/>
            <a:endCxn id="212" idx="0"/>
          </p:cNvCxnSpPr>
          <p:nvPr/>
        </p:nvCxnSpPr>
        <p:spPr>
          <a:xfrm>
            <a:off x="1573919" y="4700155"/>
            <a:ext cx="468000" cy="64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8"/>
          <p:cNvSpPr/>
          <p:nvPr/>
        </p:nvSpPr>
        <p:spPr>
          <a:xfrm>
            <a:off x="512937" y="5344956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3787968" y="4392464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4667250" y="5345141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18"/>
          <p:cNvCxnSpPr>
            <a:stCxn id="211" idx="3"/>
            <a:endCxn id="218" idx="0"/>
          </p:cNvCxnSpPr>
          <p:nvPr/>
        </p:nvCxnSpPr>
        <p:spPr>
          <a:xfrm flipH="1">
            <a:off x="3412059" y="4707715"/>
            <a:ext cx="443100" cy="63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8"/>
          <p:cNvCxnSpPr>
            <a:stCxn id="211" idx="5"/>
            <a:endCxn id="216" idx="1"/>
          </p:cNvCxnSpPr>
          <p:nvPr/>
        </p:nvCxnSpPr>
        <p:spPr>
          <a:xfrm>
            <a:off x="4179589" y="4707715"/>
            <a:ext cx="555300" cy="6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8"/>
          <p:cNvSpPr/>
          <p:nvPr/>
        </p:nvSpPr>
        <p:spPr>
          <a:xfrm>
            <a:off x="3182664" y="5345141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549848" y="4394530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1" name="Google Shape;221;p18"/>
          <p:cNvCxnSpPr>
            <a:stCxn id="207" idx="4"/>
            <a:endCxn id="220" idx="0"/>
          </p:cNvCxnSpPr>
          <p:nvPr/>
        </p:nvCxnSpPr>
        <p:spPr>
          <a:xfrm>
            <a:off x="2773077" y="3642400"/>
            <a:ext cx="6300" cy="7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8"/>
          <p:cNvSpPr txBox="1"/>
          <p:nvPr/>
        </p:nvSpPr>
        <p:spPr>
          <a:xfrm>
            <a:off x="2286948" y="3094475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1280324" y="394059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15540" y="490454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979712" y="490454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3260290" y="492739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4840133" y="490454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2861738" y="3970258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4012424" y="3965678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Postorder Traversal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5" name="Google Shape;235;p19"/>
          <p:cNvSpPr txBox="1"/>
          <p:nvPr>
            <p:ph idx="1" type="body"/>
          </p:nvPr>
        </p:nvSpPr>
        <p:spPr>
          <a:xfrm>
            <a:off x="838200" y="1889125"/>
            <a:ext cx="776605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postorder traversal, a node is visited after its descendants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Application:  Delete a tree from leaves to root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5292725" y="2997200"/>
            <a:ext cx="3352800" cy="1635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postOrder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postOrder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1476375" y="5949950"/>
            <a:ext cx="29289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F, B, C, T, K, D, A</a:t>
            </a:r>
            <a:endParaRPr/>
          </a:p>
        </p:txBody>
      </p:sp>
      <p:sp>
        <p:nvSpPr>
          <p:cNvPr id="238" name="Google Shape;238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2542390" y="3275111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" name="Google Shape;240;p19"/>
          <p:cNvCxnSpPr>
            <a:stCxn id="239" idx="3"/>
            <a:endCxn id="241" idx="7"/>
          </p:cNvCxnSpPr>
          <p:nvPr/>
        </p:nvCxnSpPr>
        <p:spPr>
          <a:xfrm flipH="1">
            <a:off x="1574057" y="3588612"/>
            <a:ext cx="1035900" cy="85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9"/>
          <p:cNvCxnSpPr>
            <a:stCxn id="239" idx="5"/>
            <a:endCxn id="243" idx="1"/>
          </p:cNvCxnSpPr>
          <p:nvPr/>
        </p:nvCxnSpPr>
        <p:spPr>
          <a:xfrm>
            <a:off x="2936197" y="3588612"/>
            <a:ext cx="918900" cy="85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19"/>
          <p:cNvSpPr/>
          <p:nvPr/>
        </p:nvSpPr>
        <p:spPr>
          <a:xfrm>
            <a:off x="1182300" y="4384904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811338" y="5344957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5" name="Google Shape;245;p19"/>
          <p:cNvCxnSpPr>
            <a:stCxn id="241" idx="3"/>
            <a:endCxn id="246" idx="0"/>
          </p:cNvCxnSpPr>
          <p:nvPr/>
        </p:nvCxnSpPr>
        <p:spPr>
          <a:xfrm flipH="1">
            <a:off x="742491" y="4700155"/>
            <a:ext cx="507000" cy="64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9"/>
          <p:cNvCxnSpPr>
            <a:stCxn id="241" idx="5"/>
            <a:endCxn id="244" idx="0"/>
          </p:cNvCxnSpPr>
          <p:nvPr/>
        </p:nvCxnSpPr>
        <p:spPr>
          <a:xfrm>
            <a:off x="1573919" y="4700155"/>
            <a:ext cx="468000" cy="64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9"/>
          <p:cNvSpPr/>
          <p:nvPr/>
        </p:nvSpPr>
        <p:spPr>
          <a:xfrm>
            <a:off x="512937" y="5344956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3787968" y="4392464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4667250" y="5345141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9" name="Google Shape;249;p19"/>
          <p:cNvCxnSpPr>
            <a:stCxn id="243" idx="3"/>
            <a:endCxn id="250" idx="0"/>
          </p:cNvCxnSpPr>
          <p:nvPr/>
        </p:nvCxnSpPr>
        <p:spPr>
          <a:xfrm flipH="1">
            <a:off x="3412059" y="4707715"/>
            <a:ext cx="443100" cy="63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>
            <a:stCxn id="243" idx="5"/>
            <a:endCxn id="248" idx="1"/>
          </p:cNvCxnSpPr>
          <p:nvPr/>
        </p:nvCxnSpPr>
        <p:spPr>
          <a:xfrm>
            <a:off x="4179589" y="4707715"/>
            <a:ext cx="555300" cy="6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9"/>
          <p:cNvSpPr/>
          <p:nvPr/>
        </p:nvSpPr>
        <p:spPr>
          <a:xfrm>
            <a:off x="3182664" y="5345141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2549848" y="4394530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3" name="Google Shape;253;p19"/>
          <p:cNvCxnSpPr>
            <a:stCxn id="239" idx="4"/>
            <a:endCxn id="252" idx="0"/>
          </p:cNvCxnSpPr>
          <p:nvPr/>
        </p:nvCxnSpPr>
        <p:spPr>
          <a:xfrm>
            <a:off x="2773077" y="3642400"/>
            <a:ext cx="6300" cy="75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9"/>
          <p:cNvSpPr txBox="1"/>
          <p:nvPr/>
        </p:nvSpPr>
        <p:spPr>
          <a:xfrm>
            <a:off x="2286948" y="3094475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280324" y="4005064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615540" y="490454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2001034" y="4921423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3203848" y="499343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4840133" y="4993431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2861738" y="4057327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4012424" y="4077072"/>
            <a:ext cx="19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1</a:t>
            </a:r>
            <a:endParaRPr/>
          </a:p>
        </p:txBody>
      </p:sp>
      <p:sp>
        <p:nvSpPr>
          <p:cNvPr descr="Rectangle: Click to edit Master text styles&#10;Second level&#10;Third level&#10;Fourth level&#10;Fifth level" id="267" name="Google Shape;267;p20"/>
          <p:cNvSpPr txBox="1"/>
          <p:nvPr>
            <p:ph idx="1" type="body"/>
          </p:nvPr>
        </p:nvSpPr>
        <p:spPr>
          <a:xfrm>
            <a:off x="838200" y="2132856"/>
            <a:ext cx="776605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node orders in preorder and postorder traversals.</a:t>
            </a:r>
            <a:endParaRPr/>
          </a:p>
        </p:txBody>
      </p:sp>
      <p:sp>
        <p:nvSpPr>
          <p:cNvPr id="268" name="Google Shape;268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0"/>
          <p:cNvGrpSpPr/>
          <p:nvPr/>
        </p:nvGrpSpPr>
        <p:grpSpPr>
          <a:xfrm>
            <a:off x="2123728" y="2913856"/>
            <a:ext cx="4533900" cy="2715677"/>
            <a:chOff x="720" y="864"/>
            <a:chExt cx="3504" cy="2016"/>
          </a:xfrm>
        </p:grpSpPr>
        <p:grpSp>
          <p:nvGrpSpPr>
            <p:cNvPr id="270" name="Google Shape;270;p20"/>
            <p:cNvGrpSpPr/>
            <p:nvPr/>
          </p:nvGrpSpPr>
          <p:grpSpPr>
            <a:xfrm>
              <a:off x="1008" y="2160"/>
              <a:ext cx="240" cy="288"/>
              <a:chOff x="4176" y="1104"/>
              <a:chExt cx="240" cy="288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>
              <a:off x="720" y="2592"/>
              <a:ext cx="240" cy="288"/>
              <a:chOff x="4176" y="1104"/>
              <a:chExt cx="240" cy="288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6" name="Google Shape;276;p20"/>
            <p:cNvGrpSpPr/>
            <p:nvPr/>
          </p:nvGrpSpPr>
          <p:grpSpPr>
            <a:xfrm>
              <a:off x="1344" y="2592"/>
              <a:ext cx="240" cy="288"/>
              <a:chOff x="4176" y="1104"/>
              <a:chExt cx="240" cy="288"/>
            </a:xfrm>
          </p:grpSpPr>
          <p:sp>
            <p:nvSpPr>
              <p:cNvPr id="277" name="Google Shape;277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9" name="Google Shape;279;p20"/>
            <p:cNvCxnSpPr/>
            <p:nvPr/>
          </p:nvCxnSpPr>
          <p:spPr>
            <a:xfrm flipH="1">
              <a:off x="912" y="2400"/>
              <a:ext cx="144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0"/>
            <p:cNvCxnSpPr/>
            <p:nvPr/>
          </p:nvCxnSpPr>
          <p:spPr>
            <a:xfrm>
              <a:off x="1248" y="235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1" name="Google Shape;281;p20"/>
            <p:cNvGrpSpPr/>
            <p:nvPr/>
          </p:nvGrpSpPr>
          <p:grpSpPr>
            <a:xfrm>
              <a:off x="2256" y="2112"/>
              <a:ext cx="240" cy="288"/>
              <a:chOff x="4176" y="1104"/>
              <a:chExt cx="240" cy="288"/>
            </a:xfrm>
          </p:grpSpPr>
          <p:sp>
            <p:nvSpPr>
              <p:cNvPr id="282" name="Google Shape;282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84" name="Google Shape;284;p20"/>
            <p:cNvGrpSpPr/>
            <p:nvPr/>
          </p:nvGrpSpPr>
          <p:grpSpPr>
            <a:xfrm>
              <a:off x="2544" y="2592"/>
              <a:ext cx="240" cy="288"/>
              <a:chOff x="4176" y="1104"/>
              <a:chExt cx="240" cy="288"/>
            </a:xfrm>
          </p:grpSpPr>
          <p:sp>
            <p:nvSpPr>
              <p:cNvPr id="285" name="Google Shape;285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87" name="Google Shape;287;p20"/>
            <p:cNvCxnSpPr/>
            <p:nvPr/>
          </p:nvCxnSpPr>
          <p:spPr>
            <a:xfrm>
              <a:off x="2448" y="235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8" name="Google Shape;288;p20"/>
            <p:cNvGrpSpPr/>
            <p:nvPr/>
          </p:nvGrpSpPr>
          <p:grpSpPr>
            <a:xfrm>
              <a:off x="3744" y="1536"/>
              <a:ext cx="240" cy="288"/>
              <a:chOff x="4176" y="1104"/>
              <a:chExt cx="240" cy="288"/>
            </a:xfrm>
          </p:grpSpPr>
          <p:sp>
            <p:nvSpPr>
              <p:cNvPr id="289" name="Google Shape;289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1" name="Google Shape;291;p20"/>
            <p:cNvGrpSpPr/>
            <p:nvPr/>
          </p:nvGrpSpPr>
          <p:grpSpPr>
            <a:xfrm>
              <a:off x="3456" y="1968"/>
              <a:ext cx="240" cy="288"/>
              <a:chOff x="4176" y="1104"/>
              <a:chExt cx="240" cy="288"/>
            </a:xfrm>
          </p:grpSpPr>
          <p:sp>
            <p:nvSpPr>
              <p:cNvPr id="292" name="Google Shape;292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94" name="Google Shape;294;p20"/>
            <p:cNvCxnSpPr/>
            <p:nvPr/>
          </p:nvCxnSpPr>
          <p:spPr>
            <a:xfrm flipH="1">
              <a:off x="3648" y="1776"/>
              <a:ext cx="144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5" name="Google Shape;295;p20"/>
            <p:cNvGrpSpPr/>
            <p:nvPr/>
          </p:nvGrpSpPr>
          <p:grpSpPr>
            <a:xfrm>
              <a:off x="1728" y="1536"/>
              <a:ext cx="240" cy="288"/>
              <a:chOff x="4176" y="1104"/>
              <a:chExt cx="240" cy="288"/>
            </a:xfrm>
          </p:grpSpPr>
          <p:sp>
            <p:nvSpPr>
              <p:cNvPr id="296" name="Google Shape;296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98" name="Google Shape;298;p20"/>
            <p:cNvCxnSpPr/>
            <p:nvPr/>
          </p:nvCxnSpPr>
          <p:spPr>
            <a:xfrm flipH="1">
              <a:off x="1200" y="1728"/>
              <a:ext cx="528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0"/>
            <p:cNvCxnSpPr/>
            <p:nvPr/>
          </p:nvCxnSpPr>
          <p:spPr>
            <a:xfrm>
              <a:off x="1968" y="1728"/>
              <a:ext cx="336" cy="48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0" name="Google Shape;300;p20"/>
            <p:cNvGrpSpPr/>
            <p:nvPr/>
          </p:nvGrpSpPr>
          <p:grpSpPr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03" name="Google Shape;303;p20"/>
            <p:cNvCxnSpPr/>
            <p:nvPr/>
          </p:nvCxnSpPr>
          <p:spPr>
            <a:xfrm flipH="1">
              <a:off x="1920" y="1056"/>
              <a:ext cx="864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20"/>
            <p:cNvCxnSpPr/>
            <p:nvPr/>
          </p:nvCxnSpPr>
          <p:spPr>
            <a:xfrm>
              <a:off x="2976" y="1104"/>
              <a:ext cx="81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5" name="Google Shape;305;p20"/>
            <p:cNvSpPr txBox="1"/>
            <p:nvPr/>
          </p:nvSpPr>
          <p:spPr>
            <a:xfrm>
              <a:off x="2784" y="864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306" name="Google Shape;306;p20"/>
            <p:cNvSpPr txBox="1"/>
            <p:nvPr/>
          </p:nvSpPr>
          <p:spPr>
            <a:xfrm>
              <a:off x="1728" y="153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3744" y="153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1008" y="2160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2256" y="211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3456" y="1968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720" y="2544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1344" y="259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2592" y="259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grpSp>
          <p:nvGrpSpPr>
            <p:cNvPr id="314" name="Google Shape;314;p20"/>
            <p:cNvGrpSpPr/>
            <p:nvPr/>
          </p:nvGrpSpPr>
          <p:grpSpPr>
            <a:xfrm>
              <a:off x="3696" y="2496"/>
              <a:ext cx="240" cy="288"/>
              <a:chOff x="4176" y="1104"/>
              <a:chExt cx="240" cy="288"/>
            </a:xfrm>
          </p:grpSpPr>
          <p:sp>
            <p:nvSpPr>
              <p:cNvPr id="315" name="Google Shape;315;p20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0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17" name="Google Shape;317;p20"/>
            <p:cNvCxnSpPr/>
            <p:nvPr/>
          </p:nvCxnSpPr>
          <p:spPr>
            <a:xfrm>
              <a:off x="3600" y="2256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20"/>
            <p:cNvSpPr txBox="1"/>
            <p:nvPr/>
          </p:nvSpPr>
          <p:spPr>
            <a:xfrm>
              <a:off x="3744" y="249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4" name="Google Shape;324;p21"/>
          <p:cNvSpPr txBox="1"/>
          <p:nvPr>
            <p:ph idx="1" type="body"/>
          </p:nvPr>
        </p:nvSpPr>
        <p:spPr>
          <a:xfrm>
            <a:off x="685800" y="1973263"/>
            <a:ext cx="4648200" cy="188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binary tree is a tree 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 internal node has at most two children, called left child and right child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processes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6421438" y="2443163"/>
            <a:ext cx="341312" cy="3778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5435600" y="3357563"/>
            <a:ext cx="338138" cy="3778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7402513" y="3355975"/>
            <a:ext cx="341312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6921500" y="4270375"/>
            <a:ext cx="322263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7904163" y="4270375"/>
            <a:ext cx="3556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4919663" y="4268788"/>
            <a:ext cx="357187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5946775" y="4270375"/>
            <a:ext cx="330200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332" name="Google Shape;332;p21"/>
          <p:cNvCxnSpPr>
            <a:stCxn id="325" idx="2"/>
            <a:endCxn id="326" idx="0"/>
          </p:cNvCxnSpPr>
          <p:nvPr/>
        </p:nvCxnSpPr>
        <p:spPr>
          <a:xfrm flipH="1">
            <a:off x="5604794" y="2820988"/>
            <a:ext cx="987300" cy="5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1"/>
          <p:cNvCxnSpPr>
            <a:stCxn id="325" idx="2"/>
            <a:endCxn id="327" idx="0"/>
          </p:cNvCxnSpPr>
          <p:nvPr/>
        </p:nvCxnSpPr>
        <p:spPr>
          <a:xfrm>
            <a:off x="6592094" y="2820988"/>
            <a:ext cx="981000" cy="53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1"/>
          <p:cNvCxnSpPr>
            <a:stCxn id="327" idx="2"/>
            <a:endCxn id="329" idx="0"/>
          </p:cNvCxnSpPr>
          <p:nvPr/>
        </p:nvCxnSpPr>
        <p:spPr>
          <a:xfrm>
            <a:off x="7573169" y="3736975"/>
            <a:ext cx="5088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1"/>
          <p:cNvCxnSpPr>
            <a:stCxn id="327" idx="2"/>
            <a:endCxn id="328" idx="0"/>
          </p:cNvCxnSpPr>
          <p:nvPr/>
        </p:nvCxnSpPr>
        <p:spPr>
          <a:xfrm flipH="1">
            <a:off x="7082669" y="3736975"/>
            <a:ext cx="4905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1"/>
          <p:cNvCxnSpPr>
            <a:stCxn id="326" idx="2"/>
            <a:endCxn id="331" idx="0"/>
          </p:cNvCxnSpPr>
          <p:nvPr/>
        </p:nvCxnSpPr>
        <p:spPr>
          <a:xfrm>
            <a:off x="5604669" y="3735388"/>
            <a:ext cx="507300" cy="53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1"/>
          <p:cNvCxnSpPr>
            <a:stCxn id="326" idx="2"/>
            <a:endCxn id="330" idx="0"/>
          </p:cNvCxnSpPr>
          <p:nvPr/>
        </p:nvCxnSpPr>
        <p:spPr>
          <a:xfrm flipH="1">
            <a:off x="5098269" y="3735388"/>
            <a:ext cx="5064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1"/>
          <p:cNvSpPr/>
          <p:nvPr/>
        </p:nvSpPr>
        <p:spPr>
          <a:xfrm>
            <a:off x="5565775" y="5191125"/>
            <a:ext cx="355600" cy="3778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339" name="Google Shape;339;p21"/>
          <p:cNvCxnSpPr>
            <a:stCxn id="331" idx="2"/>
            <a:endCxn id="338" idx="0"/>
          </p:cNvCxnSpPr>
          <p:nvPr/>
        </p:nvCxnSpPr>
        <p:spPr>
          <a:xfrm flipH="1">
            <a:off x="5743475" y="4651375"/>
            <a:ext cx="368400" cy="53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1"/>
          <p:cNvSpPr/>
          <p:nvPr/>
        </p:nvSpPr>
        <p:spPr>
          <a:xfrm>
            <a:off x="6302375" y="5189538"/>
            <a:ext cx="288925" cy="38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341" name="Google Shape;341;p21"/>
          <p:cNvCxnSpPr>
            <a:stCxn id="331" idx="2"/>
            <a:endCxn id="340" idx="0"/>
          </p:cNvCxnSpPr>
          <p:nvPr/>
        </p:nvCxnSpPr>
        <p:spPr>
          <a:xfrm>
            <a:off x="6111875" y="4651375"/>
            <a:ext cx="335100" cy="5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