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2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/>
          </a:p>
        </p:txBody>
      </p:sp>
      <p:sp>
        <p:nvSpPr>
          <p:cNvPr id="505" name="Google Shape;505;p22:notes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4/25/18 11:31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2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05350" y="22669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742950" y="4000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9200" y="1600200"/>
            <a:ext cx="592613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838200" y="1709738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Structures and Algorithms</a:t>
            </a:r>
            <a:br>
              <a:rPr b="1" i="0" lang="en-US" sz="5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838200" y="33528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Trees – Part 2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914400" y="4628728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Technology and Engineering</a:t>
            </a:r>
            <a:endParaRPr/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Vietnam National University Hanoi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tree insertion</a:t>
            </a:r>
            <a:endParaRPr/>
          </a:p>
        </p:txBody>
      </p:sp>
      <p:sp>
        <p:nvSpPr>
          <p:cNvPr id="284" name="Google Shape;284;p2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4506046" y="2564904"/>
            <a:ext cx="461374" cy="36728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95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6" name="Google Shape;286;p22"/>
          <p:cNvCxnSpPr>
            <a:stCxn id="285" idx="3"/>
            <a:endCxn id="287" idx="7"/>
          </p:cNvCxnSpPr>
          <p:nvPr/>
        </p:nvCxnSpPr>
        <p:spPr>
          <a:xfrm flipH="1">
            <a:off x="3537713" y="2878405"/>
            <a:ext cx="10359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2"/>
          <p:cNvCxnSpPr>
            <a:stCxn id="285" idx="5"/>
            <a:endCxn id="289" idx="1"/>
          </p:cNvCxnSpPr>
          <p:nvPr/>
        </p:nvCxnSpPr>
        <p:spPr>
          <a:xfrm>
            <a:off x="4899853" y="2878405"/>
            <a:ext cx="918900" cy="50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22"/>
          <p:cNvSpPr/>
          <p:nvPr/>
        </p:nvSpPr>
        <p:spPr>
          <a:xfrm>
            <a:off x="3145956" y="3326457"/>
            <a:ext cx="458810" cy="369340"/>
          </a:xfrm>
          <a:prstGeom prst="ellipse">
            <a:avLst/>
          </a:prstGeom>
          <a:solidFill>
            <a:srgbClr val="5189F5"/>
          </a:solidFill>
          <a:ln cap="flat" cmpd="sng" w="19050">
            <a:solidFill>
              <a:srgbClr val="1313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70</a:t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3774994" y="4168202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61</a:t>
            </a:r>
            <a:endParaRPr/>
          </a:p>
        </p:txBody>
      </p:sp>
      <p:cxnSp>
        <p:nvCxnSpPr>
          <p:cNvPr id="291" name="Google Shape;291;p22"/>
          <p:cNvCxnSpPr>
            <a:stCxn id="287" idx="3"/>
            <a:endCxn id="292" idx="0"/>
          </p:cNvCxnSpPr>
          <p:nvPr/>
        </p:nvCxnSpPr>
        <p:spPr>
          <a:xfrm flipH="1">
            <a:off x="2706147" y="3641708"/>
            <a:ext cx="507000" cy="52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2"/>
          <p:cNvCxnSpPr>
            <a:stCxn id="287" idx="5"/>
            <a:endCxn id="290" idx="0"/>
          </p:cNvCxnSpPr>
          <p:nvPr/>
        </p:nvCxnSpPr>
        <p:spPr>
          <a:xfrm>
            <a:off x="3537575" y="3641708"/>
            <a:ext cx="468000" cy="52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22"/>
          <p:cNvSpPr/>
          <p:nvPr/>
        </p:nvSpPr>
        <p:spPr>
          <a:xfrm>
            <a:off x="2476593" y="4168201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53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5751624" y="3334017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83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6630906" y="4168386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5" name="Google Shape;295;p22"/>
          <p:cNvCxnSpPr>
            <a:stCxn id="289" idx="3"/>
            <a:endCxn id="296" idx="0"/>
          </p:cNvCxnSpPr>
          <p:nvPr/>
        </p:nvCxnSpPr>
        <p:spPr>
          <a:xfrm flipH="1">
            <a:off x="5375715" y="3649269"/>
            <a:ext cx="443100" cy="51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2"/>
          <p:cNvCxnSpPr>
            <a:stCxn id="289" idx="5"/>
            <a:endCxn id="294" idx="1"/>
          </p:cNvCxnSpPr>
          <p:nvPr/>
        </p:nvCxnSpPr>
        <p:spPr>
          <a:xfrm>
            <a:off x="6143244" y="3649269"/>
            <a:ext cx="555300" cy="5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2"/>
          <p:cNvSpPr/>
          <p:nvPr/>
        </p:nvSpPr>
        <p:spPr>
          <a:xfrm>
            <a:off x="5146320" y="4168386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72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3079793" y="5050012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48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9" name="Google Shape;299;p22"/>
          <p:cNvCxnSpPr>
            <a:stCxn id="292" idx="3"/>
            <a:endCxn id="300" idx="0"/>
          </p:cNvCxnSpPr>
          <p:nvPr/>
        </p:nvCxnSpPr>
        <p:spPr>
          <a:xfrm flipH="1">
            <a:off x="2010684" y="4483453"/>
            <a:ext cx="533100" cy="56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22"/>
          <p:cNvCxnSpPr>
            <a:stCxn id="292" idx="5"/>
            <a:endCxn id="298" idx="0"/>
          </p:cNvCxnSpPr>
          <p:nvPr/>
        </p:nvCxnSpPr>
        <p:spPr>
          <a:xfrm>
            <a:off x="2868214" y="4483453"/>
            <a:ext cx="442200" cy="56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2"/>
          <p:cNvSpPr/>
          <p:nvPr/>
        </p:nvSpPr>
        <p:spPr>
          <a:xfrm>
            <a:off x="1781392" y="5050011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22"/>
          <p:cNvSpPr/>
          <p:nvPr/>
        </p:nvSpPr>
        <p:spPr>
          <a:xfrm>
            <a:off x="3824907" y="5050012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39</a:t>
            </a:r>
            <a:endParaRPr/>
          </a:p>
        </p:txBody>
      </p:sp>
      <p:cxnSp>
        <p:nvCxnSpPr>
          <p:cNvPr id="303" name="Google Shape;303;p22"/>
          <p:cNvCxnSpPr>
            <a:stCxn id="290" idx="4"/>
            <a:endCxn id="302" idx="0"/>
          </p:cNvCxnSpPr>
          <p:nvPr/>
        </p:nvCxnSpPr>
        <p:spPr>
          <a:xfrm>
            <a:off x="4005681" y="4537542"/>
            <a:ext cx="49800" cy="51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22"/>
          <p:cNvSpPr txBox="1"/>
          <p:nvPr/>
        </p:nvSpPr>
        <p:spPr>
          <a:xfrm>
            <a:off x="1394825" y="2517715"/>
            <a:ext cx="13821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70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tree insertion</a:t>
            </a:r>
            <a:endParaRPr/>
          </a:p>
        </p:txBody>
      </p:sp>
      <p:sp>
        <p:nvSpPr>
          <p:cNvPr id="310" name="Google Shape;310;p23"/>
          <p:cNvSpPr txBox="1"/>
          <p:nvPr/>
        </p:nvSpPr>
        <p:spPr>
          <a:xfrm>
            <a:off x="539552" y="2133600"/>
            <a:ext cx="7488436" cy="283154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</a:t>
            </a:r>
            <a:r>
              <a:rPr lang="en-US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1" lang="en-US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lang="en-US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Step 1 − Create a new node at the end of heap.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Step 2 − Start the new node, compare the value at this node to its parent. If it is larger than its parent, swap them,  move up and continue Step 2.</a:t>
            </a:r>
            <a:endParaRPr/>
          </a:p>
        </p:txBody>
      </p:sp>
      <p:sp>
        <p:nvSpPr>
          <p:cNvPr id="311" name="Google Shape;311;p2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2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Google Shape;317;p24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a max heap tree including: 52, 69, 38, 79, 66, 64, 72, 3, 16, 89, 15, 37, 0, 28, 73, 95.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the following numbers into the above max heap tree: 5, 3, 9, 7, 2, 4, 6, 1, 8.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" name="Google Shape;318;p2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max</a:t>
            </a:r>
            <a:endParaRPr/>
          </a:p>
        </p:txBody>
      </p:sp>
      <p:sp>
        <p:nvSpPr>
          <p:cNvPr id="324" name="Google Shape;324;p2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5"/>
          <p:cNvSpPr/>
          <p:nvPr/>
        </p:nvSpPr>
        <p:spPr>
          <a:xfrm>
            <a:off x="4506046" y="2564904"/>
            <a:ext cx="461374" cy="36728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95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26" name="Google Shape;326;p25"/>
          <p:cNvCxnSpPr>
            <a:stCxn id="325" idx="3"/>
            <a:endCxn id="327" idx="7"/>
          </p:cNvCxnSpPr>
          <p:nvPr/>
        </p:nvCxnSpPr>
        <p:spPr>
          <a:xfrm flipH="1">
            <a:off x="3537713" y="2878405"/>
            <a:ext cx="10359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25"/>
          <p:cNvCxnSpPr>
            <a:stCxn id="325" idx="5"/>
            <a:endCxn id="329" idx="1"/>
          </p:cNvCxnSpPr>
          <p:nvPr/>
        </p:nvCxnSpPr>
        <p:spPr>
          <a:xfrm>
            <a:off x="4899853" y="2878405"/>
            <a:ext cx="918900" cy="50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25"/>
          <p:cNvSpPr/>
          <p:nvPr/>
        </p:nvSpPr>
        <p:spPr>
          <a:xfrm>
            <a:off x="3145956" y="3326457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70</a:t>
            </a: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3774994" y="4168202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61</a:t>
            </a:r>
            <a:endParaRPr/>
          </a:p>
        </p:txBody>
      </p:sp>
      <p:cxnSp>
        <p:nvCxnSpPr>
          <p:cNvPr id="331" name="Google Shape;331;p25"/>
          <p:cNvCxnSpPr>
            <a:stCxn id="327" idx="3"/>
            <a:endCxn id="332" idx="0"/>
          </p:cNvCxnSpPr>
          <p:nvPr/>
        </p:nvCxnSpPr>
        <p:spPr>
          <a:xfrm flipH="1">
            <a:off x="2706147" y="3641708"/>
            <a:ext cx="507000" cy="52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5"/>
          <p:cNvCxnSpPr>
            <a:stCxn id="327" idx="5"/>
            <a:endCxn id="330" idx="0"/>
          </p:cNvCxnSpPr>
          <p:nvPr/>
        </p:nvCxnSpPr>
        <p:spPr>
          <a:xfrm>
            <a:off x="3537575" y="3641708"/>
            <a:ext cx="468000" cy="52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5"/>
          <p:cNvSpPr/>
          <p:nvPr/>
        </p:nvSpPr>
        <p:spPr>
          <a:xfrm>
            <a:off x="2476593" y="4168201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53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9" name="Google Shape;329;p25"/>
          <p:cNvSpPr/>
          <p:nvPr/>
        </p:nvSpPr>
        <p:spPr>
          <a:xfrm>
            <a:off x="5751624" y="3334017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83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6630906" y="4168386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35" name="Google Shape;335;p25"/>
          <p:cNvCxnSpPr>
            <a:stCxn id="329" idx="3"/>
            <a:endCxn id="336" idx="0"/>
          </p:cNvCxnSpPr>
          <p:nvPr/>
        </p:nvCxnSpPr>
        <p:spPr>
          <a:xfrm flipH="1">
            <a:off x="5375715" y="3649269"/>
            <a:ext cx="443100" cy="51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25"/>
          <p:cNvCxnSpPr>
            <a:stCxn id="329" idx="5"/>
            <a:endCxn id="334" idx="1"/>
          </p:cNvCxnSpPr>
          <p:nvPr/>
        </p:nvCxnSpPr>
        <p:spPr>
          <a:xfrm>
            <a:off x="6143244" y="3649269"/>
            <a:ext cx="555300" cy="5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25"/>
          <p:cNvSpPr/>
          <p:nvPr/>
        </p:nvSpPr>
        <p:spPr>
          <a:xfrm>
            <a:off x="5146320" y="4168386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72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8" name="Google Shape;338;p25"/>
          <p:cNvSpPr/>
          <p:nvPr/>
        </p:nvSpPr>
        <p:spPr>
          <a:xfrm>
            <a:off x="3079793" y="5050012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48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39" name="Google Shape;339;p25"/>
          <p:cNvCxnSpPr>
            <a:stCxn id="332" idx="3"/>
            <a:endCxn id="340" idx="0"/>
          </p:cNvCxnSpPr>
          <p:nvPr/>
        </p:nvCxnSpPr>
        <p:spPr>
          <a:xfrm flipH="1">
            <a:off x="2010684" y="4483453"/>
            <a:ext cx="533100" cy="56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25"/>
          <p:cNvCxnSpPr>
            <a:stCxn id="332" idx="5"/>
            <a:endCxn id="338" idx="0"/>
          </p:cNvCxnSpPr>
          <p:nvPr/>
        </p:nvCxnSpPr>
        <p:spPr>
          <a:xfrm>
            <a:off x="2868214" y="4483453"/>
            <a:ext cx="442200" cy="56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25"/>
          <p:cNvSpPr/>
          <p:nvPr/>
        </p:nvSpPr>
        <p:spPr>
          <a:xfrm>
            <a:off x="1781392" y="5050011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2" name="Google Shape;342;p25"/>
          <p:cNvSpPr/>
          <p:nvPr/>
        </p:nvSpPr>
        <p:spPr>
          <a:xfrm>
            <a:off x="3824907" y="5050012"/>
            <a:ext cx="461374" cy="369340"/>
          </a:xfrm>
          <a:prstGeom prst="ellipse">
            <a:avLst/>
          </a:prstGeom>
          <a:solidFill>
            <a:srgbClr val="FF0000">
              <a:alpha val="49803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39</a:t>
            </a:r>
            <a:endParaRPr/>
          </a:p>
        </p:txBody>
      </p:sp>
      <p:cxnSp>
        <p:nvCxnSpPr>
          <p:cNvPr id="343" name="Google Shape;343;p25"/>
          <p:cNvCxnSpPr>
            <a:stCxn id="330" idx="4"/>
            <a:endCxn id="342" idx="0"/>
          </p:cNvCxnSpPr>
          <p:nvPr/>
        </p:nvCxnSpPr>
        <p:spPr>
          <a:xfrm>
            <a:off x="4005681" y="4537542"/>
            <a:ext cx="49800" cy="51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25"/>
          <p:cNvSpPr txBox="1"/>
          <p:nvPr/>
        </p:nvSpPr>
        <p:spPr>
          <a:xfrm>
            <a:off x="1394825" y="2517715"/>
            <a:ext cx="23599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value 95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max</a:t>
            </a:r>
            <a:endParaRPr/>
          </a:p>
        </p:txBody>
      </p:sp>
      <p:sp>
        <p:nvSpPr>
          <p:cNvPr id="350" name="Google Shape;350;p2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6"/>
          <p:cNvSpPr/>
          <p:nvPr/>
        </p:nvSpPr>
        <p:spPr>
          <a:xfrm>
            <a:off x="4506046" y="2564904"/>
            <a:ext cx="461374" cy="367289"/>
          </a:xfrm>
          <a:prstGeom prst="ellipse">
            <a:avLst/>
          </a:prstGeom>
          <a:solidFill>
            <a:srgbClr val="FF0000">
              <a:alpha val="49803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39</a:t>
            </a:r>
            <a:endParaRPr/>
          </a:p>
        </p:txBody>
      </p:sp>
      <p:cxnSp>
        <p:nvCxnSpPr>
          <p:cNvPr id="352" name="Google Shape;352;p26"/>
          <p:cNvCxnSpPr>
            <a:stCxn id="351" idx="3"/>
            <a:endCxn id="353" idx="7"/>
          </p:cNvCxnSpPr>
          <p:nvPr/>
        </p:nvCxnSpPr>
        <p:spPr>
          <a:xfrm flipH="1">
            <a:off x="3537713" y="2878405"/>
            <a:ext cx="10359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6"/>
          <p:cNvCxnSpPr>
            <a:stCxn id="351" idx="5"/>
            <a:endCxn id="355" idx="1"/>
          </p:cNvCxnSpPr>
          <p:nvPr/>
        </p:nvCxnSpPr>
        <p:spPr>
          <a:xfrm>
            <a:off x="4899853" y="2878405"/>
            <a:ext cx="918900" cy="50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26"/>
          <p:cNvSpPr/>
          <p:nvPr/>
        </p:nvSpPr>
        <p:spPr>
          <a:xfrm>
            <a:off x="3145956" y="3326457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70</a:t>
            </a: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3774994" y="4168202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61</a:t>
            </a:r>
            <a:endParaRPr/>
          </a:p>
        </p:txBody>
      </p:sp>
      <p:cxnSp>
        <p:nvCxnSpPr>
          <p:cNvPr id="357" name="Google Shape;357;p26"/>
          <p:cNvCxnSpPr>
            <a:stCxn id="353" idx="3"/>
            <a:endCxn id="358" idx="0"/>
          </p:cNvCxnSpPr>
          <p:nvPr/>
        </p:nvCxnSpPr>
        <p:spPr>
          <a:xfrm flipH="1">
            <a:off x="2706147" y="3641708"/>
            <a:ext cx="507000" cy="52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6"/>
          <p:cNvCxnSpPr>
            <a:stCxn id="353" idx="5"/>
            <a:endCxn id="356" idx="0"/>
          </p:cNvCxnSpPr>
          <p:nvPr/>
        </p:nvCxnSpPr>
        <p:spPr>
          <a:xfrm>
            <a:off x="3537575" y="3641708"/>
            <a:ext cx="468000" cy="52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26"/>
          <p:cNvSpPr/>
          <p:nvPr/>
        </p:nvSpPr>
        <p:spPr>
          <a:xfrm>
            <a:off x="2476593" y="4168201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53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5" name="Google Shape;355;p26"/>
          <p:cNvSpPr/>
          <p:nvPr/>
        </p:nvSpPr>
        <p:spPr>
          <a:xfrm>
            <a:off x="5751624" y="3334017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83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0" name="Google Shape;360;p26"/>
          <p:cNvSpPr/>
          <p:nvPr/>
        </p:nvSpPr>
        <p:spPr>
          <a:xfrm>
            <a:off x="6630906" y="4168386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61" name="Google Shape;361;p26"/>
          <p:cNvCxnSpPr>
            <a:stCxn id="355" idx="3"/>
            <a:endCxn id="362" idx="0"/>
          </p:cNvCxnSpPr>
          <p:nvPr/>
        </p:nvCxnSpPr>
        <p:spPr>
          <a:xfrm flipH="1">
            <a:off x="5375715" y="3649269"/>
            <a:ext cx="443100" cy="51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26"/>
          <p:cNvCxnSpPr>
            <a:stCxn id="355" idx="5"/>
            <a:endCxn id="360" idx="1"/>
          </p:cNvCxnSpPr>
          <p:nvPr/>
        </p:nvCxnSpPr>
        <p:spPr>
          <a:xfrm>
            <a:off x="6143244" y="3649269"/>
            <a:ext cx="555300" cy="5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26"/>
          <p:cNvSpPr/>
          <p:nvPr/>
        </p:nvSpPr>
        <p:spPr>
          <a:xfrm>
            <a:off x="5146320" y="4168386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72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4" name="Google Shape;364;p26"/>
          <p:cNvSpPr/>
          <p:nvPr/>
        </p:nvSpPr>
        <p:spPr>
          <a:xfrm>
            <a:off x="3079793" y="5050012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48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65" name="Google Shape;365;p26"/>
          <p:cNvCxnSpPr>
            <a:stCxn id="358" idx="3"/>
            <a:endCxn id="366" idx="0"/>
          </p:cNvCxnSpPr>
          <p:nvPr/>
        </p:nvCxnSpPr>
        <p:spPr>
          <a:xfrm flipH="1">
            <a:off x="2010684" y="4483453"/>
            <a:ext cx="533100" cy="56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26"/>
          <p:cNvCxnSpPr>
            <a:stCxn id="358" idx="5"/>
            <a:endCxn id="364" idx="0"/>
          </p:cNvCxnSpPr>
          <p:nvPr/>
        </p:nvCxnSpPr>
        <p:spPr>
          <a:xfrm>
            <a:off x="2868214" y="4483453"/>
            <a:ext cx="442200" cy="56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26"/>
          <p:cNvSpPr/>
          <p:nvPr/>
        </p:nvSpPr>
        <p:spPr>
          <a:xfrm>
            <a:off x="1781392" y="5050011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tree deletion</a:t>
            </a:r>
            <a:endParaRPr/>
          </a:p>
        </p:txBody>
      </p:sp>
      <p:sp>
        <p:nvSpPr>
          <p:cNvPr id="373" name="Google Shape;373;p2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4506046" y="2564904"/>
            <a:ext cx="461374" cy="36728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83</a:t>
            </a:r>
            <a:endParaRPr/>
          </a:p>
        </p:txBody>
      </p:sp>
      <p:cxnSp>
        <p:nvCxnSpPr>
          <p:cNvPr id="375" name="Google Shape;375;p27"/>
          <p:cNvCxnSpPr>
            <a:stCxn id="374" idx="3"/>
            <a:endCxn id="376" idx="7"/>
          </p:cNvCxnSpPr>
          <p:nvPr/>
        </p:nvCxnSpPr>
        <p:spPr>
          <a:xfrm flipH="1">
            <a:off x="3537713" y="2878405"/>
            <a:ext cx="10359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27"/>
          <p:cNvCxnSpPr>
            <a:stCxn id="374" idx="5"/>
            <a:endCxn id="378" idx="1"/>
          </p:cNvCxnSpPr>
          <p:nvPr/>
        </p:nvCxnSpPr>
        <p:spPr>
          <a:xfrm>
            <a:off x="4899853" y="2878405"/>
            <a:ext cx="918900" cy="50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27"/>
          <p:cNvSpPr/>
          <p:nvPr/>
        </p:nvSpPr>
        <p:spPr>
          <a:xfrm>
            <a:off x="3145956" y="3326457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70</a:t>
            </a:r>
            <a:endParaRPr/>
          </a:p>
        </p:txBody>
      </p:sp>
      <p:sp>
        <p:nvSpPr>
          <p:cNvPr id="379" name="Google Shape;379;p27"/>
          <p:cNvSpPr/>
          <p:nvPr/>
        </p:nvSpPr>
        <p:spPr>
          <a:xfrm>
            <a:off x="3774994" y="4168202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61</a:t>
            </a:r>
            <a:endParaRPr/>
          </a:p>
        </p:txBody>
      </p:sp>
      <p:cxnSp>
        <p:nvCxnSpPr>
          <p:cNvPr id="380" name="Google Shape;380;p27"/>
          <p:cNvCxnSpPr>
            <a:stCxn id="376" idx="3"/>
            <a:endCxn id="381" idx="0"/>
          </p:cNvCxnSpPr>
          <p:nvPr/>
        </p:nvCxnSpPr>
        <p:spPr>
          <a:xfrm flipH="1">
            <a:off x="2706147" y="3641708"/>
            <a:ext cx="507000" cy="52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27"/>
          <p:cNvCxnSpPr>
            <a:stCxn id="376" idx="5"/>
            <a:endCxn id="379" idx="0"/>
          </p:cNvCxnSpPr>
          <p:nvPr/>
        </p:nvCxnSpPr>
        <p:spPr>
          <a:xfrm>
            <a:off x="3537575" y="3641708"/>
            <a:ext cx="468000" cy="52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27"/>
          <p:cNvSpPr/>
          <p:nvPr/>
        </p:nvSpPr>
        <p:spPr>
          <a:xfrm>
            <a:off x="2476593" y="4168201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53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751624" y="3334017"/>
            <a:ext cx="458812" cy="369340"/>
          </a:xfrm>
          <a:prstGeom prst="ellipse">
            <a:avLst/>
          </a:prstGeom>
          <a:solidFill>
            <a:srgbClr val="FF0000">
              <a:alpha val="49803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39</a:t>
            </a:r>
            <a:endParaRPr/>
          </a:p>
        </p:txBody>
      </p:sp>
      <p:sp>
        <p:nvSpPr>
          <p:cNvPr id="383" name="Google Shape;383;p27"/>
          <p:cNvSpPr/>
          <p:nvPr/>
        </p:nvSpPr>
        <p:spPr>
          <a:xfrm>
            <a:off x="6630906" y="4168386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84" name="Google Shape;384;p27"/>
          <p:cNvCxnSpPr>
            <a:stCxn id="378" idx="3"/>
            <a:endCxn id="385" idx="0"/>
          </p:cNvCxnSpPr>
          <p:nvPr/>
        </p:nvCxnSpPr>
        <p:spPr>
          <a:xfrm flipH="1">
            <a:off x="5375715" y="3649269"/>
            <a:ext cx="443100" cy="51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27"/>
          <p:cNvCxnSpPr>
            <a:stCxn id="378" idx="5"/>
            <a:endCxn id="383" idx="1"/>
          </p:cNvCxnSpPr>
          <p:nvPr/>
        </p:nvCxnSpPr>
        <p:spPr>
          <a:xfrm>
            <a:off x="6143244" y="3649269"/>
            <a:ext cx="555300" cy="5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27"/>
          <p:cNvSpPr/>
          <p:nvPr/>
        </p:nvSpPr>
        <p:spPr>
          <a:xfrm>
            <a:off x="5146320" y="4168386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72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3079793" y="5050012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48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88" name="Google Shape;388;p27"/>
          <p:cNvCxnSpPr>
            <a:stCxn id="381" idx="3"/>
            <a:endCxn id="389" idx="0"/>
          </p:cNvCxnSpPr>
          <p:nvPr/>
        </p:nvCxnSpPr>
        <p:spPr>
          <a:xfrm flipH="1">
            <a:off x="2010684" y="4483453"/>
            <a:ext cx="533100" cy="56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27"/>
          <p:cNvCxnSpPr>
            <a:stCxn id="381" idx="5"/>
            <a:endCxn id="387" idx="0"/>
          </p:cNvCxnSpPr>
          <p:nvPr/>
        </p:nvCxnSpPr>
        <p:spPr>
          <a:xfrm>
            <a:off x="2868214" y="4483453"/>
            <a:ext cx="442200" cy="56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27"/>
          <p:cNvSpPr/>
          <p:nvPr/>
        </p:nvSpPr>
        <p:spPr>
          <a:xfrm>
            <a:off x="1781392" y="5050011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max</a:t>
            </a:r>
            <a:endParaRPr/>
          </a:p>
        </p:txBody>
      </p:sp>
      <p:sp>
        <p:nvSpPr>
          <p:cNvPr id="396" name="Google Shape;396;p2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8"/>
          <p:cNvSpPr/>
          <p:nvPr/>
        </p:nvSpPr>
        <p:spPr>
          <a:xfrm>
            <a:off x="4506046" y="2564904"/>
            <a:ext cx="461374" cy="36728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83</a:t>
            </a:r>
            <a:endParaRPr/>
          </a:p>
        </p:txBody>
      </p:sp>
      <p:cxnSp>
        <p:nvCxnSpPr>
          <p:cNvPr id="398" name="Google Shape;398;p28"/>
          <p:cNvCxnSpPr>
            <a:stCxn id="397" idx="3"/>
            <a:endCxn id="399" idx="7"/>
          </p:cNvCxnSpPr>
          <p:nvPr/>
        </p:nvCxnSpPr>
        <p:spPr>
          <a:xfrm flipH="1">
            <a:off x="3537713" y="2878405"/>
            <a:ext cx="10359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28"/>
          <p:cNvCxnSpPr>
            <a:stCxn id="397" idx="5"/>
            <a:endCxn id="401" idx="1"/>
          </p:cNvCxnSpPr>
          <p:nvPr/>
        </p:nvCxnSpPr>
        <p:spPr>
          <a:xfrm>
            <a:off x="4899853" y="2878405"/>
            <a:ext cx="918900" cy="50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28"/>
          <p:cNvSpPr/>
          <p:nvPr/>
        </p:nvSpPr>
        <p:spPr>
          <a:xfrm>
            <a:off x="3145956" y="3326457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70</a:t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3774994" y="4168202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61</a:t>
            </a:r>
            <a:endParaRPr/>
          </a:p>
        </p:txBody>
      </p:sp>
      <p:cxnSp>
        <p:nvCxnSpPr>
          <p:cNvPr id="403" name="Google Shape;403;p28"/>
          <p:cNvCxnSpPr>
            <a:stCxn id="399" idx="3"/>
            <a:endCxn id="404" idx="0"/>
          </p:cNvCxnSpPr>
          <p:nvPr/>
        </p:nvCxnSpPr>
        <p:spPr>
          <a:xfrm flipH="1">
            <a:off x="2706147" y="3641708"/>
            <a:ext cx="507000" cy="52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8"/>
          <p:cNvCxnSpPr>
            <a:stCxn id="399" idx="5"/>
            <a:endCxn id="402" idx="0"/>
          </p:cNvCxnSpPr>
          <p:nvPr/>
        </p:nvCxnSpPr>
        <p:spPr>
          <a:xfrm>
            <a:off x="3537575" y="3641708"/>
            <a:ext cx="468000" cy="52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28"/>
          <p:cNvSpPr/>
          <p:nvPr/>
        </p:nvSpPr>
        <p:spPr>
          <a:xfrm>
            <a:off x="2476593" y="4168201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53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1" name="Google Shape;401;p28"/>
          <p:cNvSpPr/>
          <p:nvPr/>
        </p:nvSpPr>
        <p:spPr>
          <a:xfrm>
            <a:off x="5751624" y="3334017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72</a:t>
            </a: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6630906" y="4168386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07" name="Google Shape;407;p28"/>
          <p:cNvCxnSpPr>
            <a:stCxn id="401" idx="3"/>
            <a:endCxn id="408" idx="0"/>
          </p:cNvCxnSpPr>
          <p:nvPr/>
        </p:nvCxnSpPr>
        <p:spPr>
          <a:xfrm flipH="1">
            <a:off x="5375715" y="3649269"/>
            <a:ext cx="443100" cy="51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28"/>
          <p:cNvCxnSpPr>
            <a:stCxn id="401" idx="5"/>
            <a:endCxn id="406" idx="1"/>
          </p:cNvCxnSpPr>
          <p:nvPr/>
        </p:nvCxnSpPr>
        <p:spPr>
          <a:xfrm>
            <a:off x="6143244" y="3649269"/>
            <a:ext cx="555300" cy="5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28"/>
          <p:cNvSpPr/>
          <p:nvPr/>
        </p:nvSpPr>
        <p:spPr>
          <a:xfrm>
            <a:off x="5146320" y="4168386"/>
            <a:ext cx="458810" cy="369340"/>
          </a:xfrm>
          <a:prstGeom prst="ellipse">
            <a:avLst/>
          </a:prstGeom>
          <a:solidFill>
            <a:srgbClr val="FF0000">
              <a:alpha val="49803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39</a:t>
            </a:r>
            <a:endParaRPr/>
          </a:p>
        </p:txBody>
      </p:sp>
      <p:sp>
        <p:nvSpPr>
          <p:cNvPr id="410" name="Google Shape;410;p28"/>
          <p:cNvSpPr/>
          <p:nvPr/>
        </p:nvSpPr>
        <p:spPr>
          <a:xfrm>
            <a:off x="3079793" y="5050012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48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11" name="Google Shape;411;p28"/>
          <p:cNvCxnSpPr>
            <a:stCxn id="404" idx="3"/>
            <a:endCxn id="412" idx="0"/>
          </p:cNvCxnSpPr>
          <p:nvPr/>
        </p:nvCxnSpPr>
        <p:spPr>
          <a:xfrm flipH="1">
            <a:off x="2010684" y="4483453"/>
            <a:ext cx="533100" cy="56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" name="Google Shape;413;p28"/>
          <p:cNvCxnSpPr>
            <a:stCxn id="404" idx="5"/>
            <a:endCxn id="410" idx="0"/>
          </p:cNvCxnSpPr>
          <p:nvPr/>
        </p:nvCxnSpPr>
        <p:spPr>
          <a:xfrm>
            <a:off x="2868214" y="4483453"/>
            <a:ext cx="442200" cy="56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28"/>
          <p:cNvSpPr/>
          <p:nvPr/>
        </p:nvSpPr>
        <p:spPr>
          <a:xfrm>
            <a:off x="1781392" y="5050011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max</a:t>
            </a:r>
            <a:endParaRPr/>
          </a:p>
        </p:txBody>
      </p:sp>
      <p:sp>
        <p:nvSpPr>
          <p:cNvPr id="419" name="Google Shape;419;p29"/>
          <p:cNvSpPr txBox="1"/>
          <p:nvPr/>
        </p:nvSpPr>
        <p:spPr>
          <a:xfrm>
            <a:off x="683568" y="2060848"/>
            <a:ext cx="7848872" cy="338554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remove_max </a:t>
            </a:r>
            <a:r>
              <a:rPr lang="en-US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1" lang="en-US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2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4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1 − Remove the root node.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2 − Move the last element of the heap to the root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3 − Start from the root, compare the value at the node to their children. If it is smaller than the largest child, swap them, move down and continue Step 2.</a:t>
            </a:r>
            <a:endParaRPr/>
          </a:p>
        </p:txBody>
      </p:sp>
      <p:sp>
        <p:nvSpPr>
          <p:cNvPr id="420" name="Google Shape;420;p2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0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3</a:t>
            </a:r>
            <a:endParaRPr/>
          </a:p>
        </p:txBody>
      </p:sp>
      <p:sp>
        <p:nvSpPr>
          <p:cNvPr id="426" name="Google Shape;426;p3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0"/>
          <p:cNvSpPr txBox="1"/>
          <p:nvPr/>
        </p:nvSpPr>
        <p:spPr>
          <a:xfrm>
            <a:off x="683568" y="1844824"/>
            <a:ext cx="75608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Describe step by step of removing max from the following max heap tree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0"/>
          <p:cNvSpPr/>
          <p:nvPr/>
        </p:nvSpPr>
        <p:spPr>
          <a:xfrm>
            <a:off x="4275336" y="3140968"/>
            <a:ext cx="461374" cy="36728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44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29" name="Google Shape;429;p30"/>
          <p:cNvCxnSpPr>
            <a:stCxn id="428" idx="3"/>
            <a:endCxn id="430" idx="7"/>
          </p:cNvCxnSpPr>
          <p:nvPr/>
        </p:nvCxnSpPr>
        <p:spPr>
          <a:xfrm flipH="1">
            <a:off x="3307003" y="3454469"/>
            <a:ext cx="10359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30"/>
          <p:cNvCxnSpPr>
            <a:stCxn id="428" idx="5"/>
            <a:endCxn id="432" idx="1"/>
          </p:cNvCxnSpPr>
          <p:nvPr/>
        </p:nvCxnSpPr>
        <p:spPr>
          <a:xfrm>
            <a:off x="4669143" y="3454469"/>
            <a:ext cx="918900" cy="50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30"/>
          <p:cNvSpPr/>
          <p:nvPr/>
        </p:nvSpPr>
        <p:spPr>
          <a:xfrm>
            <a:off x="2915246" y="3902521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42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3" name="Google Shape;433;p30"/>
          <p:cNvSpPr/>
          <p:nvPr/>
        </p:nvSpPr>
        <p:spPr>
          <a:xfrm>
            <a:off x="3544284" y="4744266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31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34" name="Google Shape;434;p30"/>
          <p:cNvCxnSpPr>
            <a:stCxn id="430" idx="3"/>
            <a:endCxn id="435" idx="0"/>
          </p:cNvCxnSpPr>
          <p:nvPr/>
        </p:nvCxnSpPr>
        <p:spPr>
          <a:xfrm flipH="1">
            <a:off x="2475437" y="4217773"/>
            <a:ext cx="507000" cy="52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30"/>
          <p:cNvCxnSpPr>
            <a:stCxn id="430" idx="5"/>
            <a:endCxn id="433" idx="0"/>
          </p:cNvCxnSpPr>
          <p:nvPr/>
        </p:nvCxnSpPr>
        <p:spPr>
          <a:xfrm>
            <a:off x="3306865" y="4217773"/>
            <a:ext cx="468000" cy="52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30"/>
          <p:cNvSpPr/>
          <p:nvPr/>
        </p:nvSpPr>
        <p:spPr>
          <a:xfrm>
            <a:off x="2245883" y="4744265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2" name="Google Shape;432;p30"/>
          <p:cNvSpPr/>
          <p:nvPr/>
        </p:nvSpPr>
        <p:spPr>
          <a:xfrm>
            <a:off x="5520914" y="3910081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35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7" name="Google Shape;437;p30"/>
          <p:cNvSpPr/>
          <p:nvPr/>
        </p:nvSpPr>
        <p:spPr>
          <a:xfrm>
            <a:off x="6400196" y="4744450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38" name="Google Shape;438;p30"/>
          <p:cNvCxnSpPr>
            <a:stCxn id="432" idx="3"/>
            <a:endCxn id="439" idx="0"/>
          </p:cNvCxnSpPr>
          <p:nvPr/>
        </p:nvCxnSpPr>
        <p:spPr>
          <a:xfrm flipH="1">
            <a:off x="5145006" y="4225332"/>
            <a:ext cx="443100" cy="51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30"/>
          <p:cNvCxnSpPr>
            <a:stCxn id="432" idx="5"/>
            <a:endCxn id="437" idx="1"/>
          </p:cNvCxnSpPr>
          <p:nvPr/>
        </p:nvCxnSpPr>
        <p:spPr>
          <a:xfrm>
            <a:off x="5912535" y="4225332"/>
            <a:ext cx="555300" cy="5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30"/>
          <p:cNvSpPr/>
          <p:nvPr/>
        </p:nvSpPr>
        <p:spPr>
          <a:xfrm>
            <a:off x="4915610" y="4744450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" name="Google Shape;441;p30"/>
          <p:cNvSpPr/>
          <p:nvPr/>
        </p:nvSpPr>
        <p:spPr>
          <a:xfrm>
            <a:off x="2849083" y="5626076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42" name="Google Shape;442;p30"/>
          <p:cNvCxnSpPr>
            <a:stCxn id="435" idx="3"/>
            <a:endCxn id="443" idx="0"/>
          </p:cNvCxnSpPr>
          <p:nvPr/>
        </p:nvCxnSpPr>
        <p:spPr>
          <a:xfrm flipH="1">
            <a:off x="1779974" y="5059516"/>
            <a:ext cx="533100" cy="56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30"/>
          <p:cNvCxnSpPr>
            <a:stCxn id="435" idx="5"/>
            <a:endCxn id="441" idx="0"/>
          </p:cNvCxnSpPr>
          <p:nvPr/>
        </p:nvCxnSpPr>
        <p:spPr>
          <a:xfrm>
            <a:off x="2637504" y="5059516"/>
            <a:ext cx="442200" cy="56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30"/>
          <p:cNvSpPr/>
          <p:nvPr/>
        </p:nvSpPr>
        <p:spPr>
          <a:xfrm>
            <a:off x="1550682" y="5626075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5" name="Google Shape;445;p30"/>
          <p:cNvSpPr/>
          <p:nvPr/>
        </p:nvSpPr>
        <p:spPr>
          <a:xfrm>
            <a:off x="3594197" y="5626076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46" name="Google Shape;446;p30"/>
          <p:cNvCxnSpPr>
            <a:stCxn id="433" idx="4"/>
            <a:endCxn id="445" idx="0"/>
          </p:cNvCxnSpPr>
          <p:nvPr/>
        </p:nvCxnSpPr>
        <p:spPr>
          <a:xfrm>
            <a:off x="3774971" y="5113606"/>
            <a:ext cx="49800" cy="51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1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tree performance</a:t>
            </a:r>
            <a:endParaRPr/>
          </a:p>
        </p:txBody>
      </p:sp>
      <p:sp>
        <p:nvSpPr>
          <p:cNvPr id="452" name="Google Shape;452;p31"/>
          <p:cNvSpPr txBox="1"/>
          <p:nvPr/>
        </p:nvSpPr>
        <p:spPr>
          <a:xfrm>
            <a:off x="612701" y="1773238"/>
            <a:ext cx="4751387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operation:  O(1)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operation:  The height of the tree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Deletion operation: The height of the tree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height of the tree: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Worse case: O(n)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case: O(log n) when the heap tree is balanced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 the heap tree:  If insertions and deletions make the heap tree unbalanced, perform balancing operations to make balanced again.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3" name="Google Shape;453;p31"/>
          <p:cNvGrpSpPr/>
          <p:nvPr/>
        </p:nvGrpSpPr>
        <p:grpSpPr>
          <a:xfrm>
            <a:off x="5724525" y="2060575"/>
            <a:ext cx="2570163" cy="1812925"/>
            <a:chOff x="3120" y="960"/>
            <a:chExt cx="1893" cy="1335"/>
          </a:xfrm>
        </p:grpSpPr>
        <p:sp>
          <p:nvSpPr>
            <p:cNvPr id="454" name="Google Shape;454;p31"/>
            <p:cNvSpPr/>
            <p:nvPr/>
          </p:nvSpPr>
          <p:spPr>
            <a:xfrm flipH="1">
              <a:off x="3120" y="960"/>
              <a:ext cx="201" cy="202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55" name="Google Shape;455;p31"/>
            <p:cNvCxnSpPr>
              <a:stCxn id="456" idx="3"/>
              <a:endCxn id="457" idx="7"/>
            </p:cNvCxnSpPr>
            <p:nvPr/>
          </p:nvCxnSpPr>
          <p:spPr>
            <a:xfrm>
              <a:off x="3714" y="1415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31"/>
            <p:cNvCxnSpPr>
              <a:stCxn id="454" idx="3"/>
              <a:endCxn id="456" idx="7"/>
            </p:cNvCxnSpPr>
            <p:nvPr/>
          </p:nvCxnSpPr>
          <p:spPr>
            <a:xfrm>
              <a:off x="3292" y="1132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31"/>
            <p:cNvCxnSpPr>
              <a:stCxn id="460" idx="7"/>
              <a:endCxn id="461" idx="3"/>
            </p:cNvCxnSpPr>
            <p:nvPr/>
          </p:nvCxnSpPr>
          <p:spPr>
            <a:xfrm rot="10800000">
              <a:off x="4541" y="2123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31"/>
            <p:cNvCxnSpPr>
              <a:stCxn id="461" idx="7"/>
              <a:endCxn id="457" idx="3"/>
            </p:cNvCxnSpPr>
            <p:nvPr/>
          </p:nvCxnSpPr>
          <p:spPr>
            <a:xfrm rot="10800000">
              <a:off x="4117" y="1840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31"/>
            <p:cNvSpPr/>
            <p:nvPr/>
          </p:nvSpPr>
          <p:spPr>
            <a:xfrm flipH="1">
              <a:off x="4811" y="2093"/>
              <a:ext cx="202" cy="202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7" name="Google Shape;457;p31"/>
            <p:cNvSpPr/>
            <p:nvPr/>
          </p:nvSpPr>
          <p:spPr>
            <a:xfrm flipH="1">
              <a:off x="3965" y="1527"/>
              <a:ext cx="201" cy="202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 flipH="1">
              <a:off x="3542" y="1243"/>
              <a:ext cx="202" cy="201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 flipH="1">
              <a:off x="4387" y="1810"/>
              <a:ext cx="202" cy="202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63" name="Google Shape;463;p31"/>
          <p:cNvSpPr/>
          <p:nvPr/>
        </p:nvSpPr>
        <p:spPr>
          <a:xfrm>
            <a:off x="6924675" y="4575175"/>
            <a:ext cx="285750" cy="28416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4" name="Google Shape;464;p31"/>
          <p:cNvCxnSpPr>
            <a:stCxn id="463" idx="3"/>
            <a:endCxn id="465" idx="7"/>
          </p:cNvCxnSpPr>
          <p:nvPr/>
        </p:nvCxnSpPr>
        <p:spPr>
          <a:xfrm flipH="1">
            <a:off x="6108222" y="4817723"/>
            <a:ext cx="858300" cy="25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31"/>
          <p:cNvCxnSpPr>
            <a:stCxn id="467" idx="1"/>
            <a:endCxn id="463" idx="5"/>
          </p:cNvCxnSpPr>
          <p:nvPr/>
        </p:nvCxnSpPr>
        <p:spPr>
          <a:xfrm rot="10800000">
            <a:off x="7168440" y="4817722"/>
            <a:ext cx="858300" cy="25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31"/>
          <p:cNvSpPr/>
          <p:nvPr/>
        </p:nvSpPr>
        <p:spPr>
          <a:xfrm>
            <a:off x="5865813" y="5030788"/>
            <a:ext cx="284162" cy="28575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31"/>
          <p:cNvSpPr/>
          <p:nvPr/>
        </p:nvSpPr>
        <p:spPr>
          <a:xfrm>
            <a:off x="6388100" y="5486400"/>
            <a:ext cx="285750" cy="28575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9" name="Google Shape;469;p31"/>
          <p:cNvCxnSpPr>
            <a:stCxn id="470" idx="7"/>
            <a:endCxn id="465" idx="3"/>
          </p:cNvCxnSpPr>
          <p:nvPr/>
        </p:nvCxnSpPr>
        <p:spPr>
          <a:xfrm flipH="1" rot="10800000">
            <a:off x="5586073" y="5274747"/>
            <a:ext cx="321300" cy="25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31"/>
          <p:cNvCxnSpPr>
            <a:stCxn id="468" idx="1"/>
            <a:endCxn id="465" idx="5"/>
          </p:cNvCxnSpPr>
          <p:nvPr/>
        </p:nvCxnSpPr>
        <p:spPr>
          <a:xfrm rot="10800000">
            <a:off x="6108347" y="5274747"/>
            <a:ext cx="321600" cy="25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31"/>
          <p:cNvSpPr/>
          <p:nvPr/>
        </p:nvSpPr>
        <p:spPr>
          <a:xfrm>
            <a:off x="5343525" y="5486400"/>
            <a:ext cx="284163" cy="28575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31"/>
          <p:cNvSpPr/>
          <p:nvPr/>
        </p:nvSpPr>
        <p:spPr>
          <a:xfrm>
            <a:off x="7985125" y="5032375"/>
            <a:ext cx="284163" cy="28575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31"/>
          <p:cNvSpPr/>
          <p:nvPr/>
        </p:nvSpPr>
        <p:spPr>
          <a:xfrm>
            <a:off x="8507413" y="5487988"/>
            <a:ext cx="285750" cy="28575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73" name="Google Shape;473;p31"/>
          <p:cNvCxnSpPr>
            <a:stCxn id="474" idx="7"/>
            <a:endCxn id="467" idx="3"/>
          </p:cNvCxnSpPr>
          <p:nvPr/>
        </p:nvCxnSpPr>
        <p:spPr>
          <a:xfrm flipH="1" rot="10800000">
            <a:off x="7705386" y="5276335"/>
            <a:ext cx="321300" cy="25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31"/>
          <p:cNvCxnSpPr>
            <a:stCxn id="472" idx="1"/>
            <a:endCxn id="467" idx="5"/>
          </p:cNvCxnSpPr>
          <p:nvPr/>
        </p:nvCxnSpPr>
        <p:spPr>
          <a:xfrm rot="10800000">
            <a:off x="8227660" y="5276335"/>
            <a:ext cx="321600" cy="25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31"/>
          <p:cNvSpPr/>
          <p:nvPr/>
        </p:nvSpPr>
        <p:spPr>
          <a:xfrm>
            <a:off x="7462838" y="5487988"/>
            <a:ext cx="284162" cy="28575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6" name="Google Shape;476;p3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 Tree</a:t>
            </a:r>
            <a:endParaRPr/>
          </a:p>
        </p:txBody>
      </p:sp>
      <p:sp>
        <p:nvSpPr>
          <p:cNvPr descr="Rectangle: Click to edit Master text styles&#10;Second level&#10;Third level&#10;Fourth level&#10;Fifth level" id="100" name="Google Shape;100;p14"/>
          <p:cNvSpPr txBox="1"/>
          <p:nvPr>
            <p:ph idx="1" type="body"/>
          </p:nvPr>
        </p:nvSpPr>
        <p:spPr>
          <a:xfrm>
            <a:off x="762000" y="1988840"/>
            <a:ext cx="3352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computer science, a tree is an abstract model of a hierarchical structure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tree consists of nodes with a parent-child relation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Applications: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Organization charts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 systems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Programming environments</a:t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3657600" y="2204864"/>
            <a:ext cx="5240338" cy="3197225"/>
            <a:chOff x="2180" y="916"/>
            <a:chExt cx="3301" cy="2014"/>
          </a:xfrm>
        </p:grpSpPr>
        <p:sp>
          <p:nvSpPr>
            <p:cNvPr id="102" name="Google Shape;102;p14"/>
            <p:cNvSpPr/>
            <p:nvPr/>
          </p:nvSpPr>
          <p:spPr>
            <a:xfrm>
              <a:off x="3028" y="916"/>
              <a:ext cx="2148" cy="236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Manufacturing Computer Company</a:t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604" y="1533"/>
              <a:ext cx="437" cy="24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Sales</a:t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085" y="1533"/>
              <a:ext cx="396" cy="24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R&amp;D</a:t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977" y="1533"/>
              <a:ext cx="956" cy="24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Manufacturing</a:t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3787" y="2109"/>
              <a:ext cx="591" cy="24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Laptops</a:t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512" y="2109"/>
              <a:ext cx="664" cy="24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Desktops</a:t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2351" y="2108"/>
              <a:ext cx="297" cy="24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</a:t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2783" y="2109"/>
              <a:ext cx="870" cy="24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International</a:t>
              </a:r>
              <a:endParaRPr/>
            </a:p>
          </p:txBody>
        </p:sp>
        <p:cxnSp>
          <p:nvCxnSpPr>
            <p:cNvPr id="110" name="Google Shape;110;p14"/>
            <p:cNvCxnSpPr>
              <a:stCxn id="102" idx="2"/>
              <a:endCxn id="103" idx="0"/>
            </p:cNvCxnSpPr>
            <p:nvPr/>
          </p:nvCxnSpPr>
          <p:spPr>
            <a:xfrm flipH="1">
              <a:off x="2902" y="1152"/>
              <a:ext cx="12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4"/>
            <p:cNvCxnSpPr>
              <a:stCxn id="102" idx="2"/>
              <a:endCxn id="105" idx="0"/>
            </p:cNvCxnSpPr>
            <p:nvPr/>
          </p:nvCxnSpPr>
          <p:spPr>
            <a:xfrm>
              <a:off x="4102" y="1152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4"/>
            <p:cNvCxnSpPr>
              <a:stCxn id="102" idx="2"/>
              <a:endCxn id="104" idx="0"/>
            </p:cNvCxnSpPr>
            <p:nvPr/>
          </p:nvCxnSpPr>
          <p:spPr>
            <a:xfrm>
              <a:off x="4102" y="1152"/>
              <a:ext cx="12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4"/>
            <p:cNvCxnSpPr>
              <a:stCxn id="105" idx="2"/>
              <a:endCxn id="107" idx="0"/>
            </p:cNvCxnSpPr>
            <p:nvPr/>
          </p:nvCxnSpPr>
          <p:spPr>
            <a:xfrm>
              <a:off x="4455" y="1775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4"/>
            <p:cNvCxnSpPr>
              <a:stCxn id="105" idx="2"/>
              <a:endCxn id="106" idx="0"/>
            </p:cNvCxnSpPr>
            <p:nvPr/>
          </p:nvCxnSpPr>
          <p:spPr>
            <a:xfrm flipH="1">
              <a:off x="4155" y="1775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4"/>
            <p:cNvCxnSpPr>
              <a:stCxn id="103" idx="2"/>
              <a:endCxn id="109" idx="0"/>
            </p:cNvCxnSpPr>
            <p:nvPr/>
          </p:nvCxnSpPr>
          <p:spPr>
            <a:xfrm>
              <a:off x="2823" y="1775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4"/>
            <p:cNvCxnSpPr>
              <a:stCxn id="103" idx="2"/>
              <a:endCxn id="108" idx="0"/>
            </p:cNvCxnSpPr>
            <p:nvPr/>
          </p:nvCxnSpPr>
          <p:spPr>
            <a:xfrm flipH="1">
              <a:off x="2523" y="1775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" name="Google Shape;117;p14"/>
            <p:cNvSpPr/>
            <p:nvPr/>
          </p:nvSpPr>
          <p:spPr>
            <a:xfrm>
              <a:off x="2180" y="2688"/>
              <a:ext cx="547" cy="24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Europe</a:t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3023" y="2688"/>
              <a:ext cx="374" cy="24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Asia</a:t>
              </a:r>
              <a:endParaRPr/>
            </a:p>
          </p:txBody>
        </p:sp>
        <p:cxnSp>
          <p:nvCxnSpPr>
            <p:cNvPr id="119" name="Google Shape;119;p14"/>
            <p:cNvCxnSpPr>
              <a:stCxn id="109" idx="2"/>
              <a:endCxn id="118" idx="0"/>
            </p:cNvCxnSpPr>
            <p:nvPr/>
          </p:nvCxnSpPr>
          <p:spPr>
            <a:xfrm>
              <a:off x="3218" y="2351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4"/>
            <p:cNvCxnSpPr>
              <a:stCxn id="109" idx="2"/>
              <a:endCxn id="117" idx="0"/>
            </p:cNvCxnSpPr>
            <p:nvPr/>
          </p:nvCxnSpPr>
          <p:spPr>
            <a:xfrm flipH="1">
              <a:off x="2318" y="2351"/>
              <a:ext cx="9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" name="Google Shape;121;p14"/>
            <p:cNvSpPr/>
            <p:nvPr/>
          </p:nvSpPr>
          <p:spPr>
            <a:xfrm>
              <a:off x="3698" y="2688"/>
              <a:ext cx="570" cy="24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Canada</a:t>
              </a:r>
              <a:endParaRPr/>
            </a:p>
          </p:txBody>
        </p:sp>
        <p:cxnSp>
          <p:nvCxnSpPr>
            <p:cNvPr id="122" name="Google Shape;122;p14"/>
            <p:cNvCxnSpPr>
              <a:stCxn id="109" idx="2"/>
              <a:endCxn id="121" idx="0"/>
            </p:cNvCxnSpPr>
            <p:nvPr/>
          </p:nvCxnSpPr>
          <p:spPr>
            <a:xfrm>
              <a:off x="3218" y="2351"/>
              <a:ext cx="9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heap tree library</a:t>
            </a:r>
            <a:endParaRPr/>
          </a:p>
        </p:txBody>
      </p:sp>
      <p:sp>
        <p:nvSpPr>
          <p:cNvPr id="482" name="Google Shape;482;p32"/>
          <p:cNvSpPr txBox="1"/>
          <p:nvPr>
            <p:ph idx="1" type="body"/>
          </p:nvPr>
        </p:nvSpPr>
        <p:spPr>
          <a:xfrm>
            <a:off x="685800" y="1844675"/>
            <a:ext cx="7772400" cy="417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make_heap, pop_heap, push_heap, and sort_heap from the algorithm library of C++ programming language to implement the following tasks:</a:t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a heap tree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 the max from the heap tree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a node to the heap tree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 elements in the heap tree</a:t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3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3"/>
          <p:cNvSpPr txBox="1"/>
          <p:nvPr>
            <p:ph type="title"/>
          </p:nvPr>
        </p:nvSpPr>
        <p:spPr>
          <a:xfrm>
            <a:off x="914400" y="381000"/>
            <a:ext cx="76898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Search Trees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489" name="Google Shape;489;p33"/>
          <p:cNvSpPr txBox="1"/>
          <p:nvPr>
            <p:ph idx="1" type="body"/>
          </p:nvPr>
        </p:nvSpPr>
        <p:spPr>
          <a:xfrm>
            <a:off x="755650" y="1881336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binary search tree is a binary tree such that the value at the parent node is larger or equal to values of the left child, and smaller or equal to values of the right child.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inorder traversal of a binary search trees visits the keys in increasing order</a:t>
            </a:r>
            <a:endParaRPr/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3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1" name="Google Shape;491;p33"/>
          <p:cNvGrpSpPr/>
          <p:nvPr/>
        </p:nvGrpSpPr>
        <p:grpSpPr>
          <a:xfrm>
            <a:off x="5037138" y="2205038"/>
            <a:ext cx="3270250" cy="1327150"/>
            <a:chOff x="3110" y="2544"/>
            <a:chExt cx="2060" cy="836"/>
          </a:xfrm>
        </p:grpSpPr>
        <p:sp>
          <p:nvSpPr>
            <p:cNvPr id="492" name="Google Shape;492;p33"/>
            <p:cNvSpPr/>
            <p:nvPr/>
          </p:nvSpPr>
          <p:spPr>
            <a:xfrm>
              <a:off x="4080" y="2544"/>
              <a:ext cx="202" cy="201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4969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3480" y="2866"/>
              <a:ext cx="201" cy="202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3850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496" name="Google Shape;496;p33"/>
            <p:cNvCxnSpPr>
              <a:stCxn id="492" idx="3"/>
              <a:endCxn id="494" idx="7"/>
            </p:cNvCxnSpPr>
            <p:nvPr/>
          </p:nvCxnSpPr>
          <p:spPr>
            <a:xfrm flipH="1">
              <a:off x="3510" y="2716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33"/>
            <p:cNvCxnSpPr>
              <a:stCxn id="493" idx="1"/>
              <a:endCxn id="492" idx="5"/>
            </p:cNvCxnSpPr>
            <p:nvPr/>
          </p:nvCxnSpPr>
          <p:spPr>
            <a:xfrm rot="10800000">
              <a:off x="4398" y="2596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33"/>
            <p:cNvCxnSpPr>
              <a:stCxn id="499" idx="7"/>
              <a:endCxn id="493" idx="3"/>
            </p:cNvCxnSpPr>
            <p:nvPr/>
          </p:nvCxnSpPr>
          <p:spPr>
            <a:xfrm flipH="1" rot="10800000">
              <a:off x="4830" y="2908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33"/>
            <p:cNvCxnSpPr>
              <a:stCxn id="501" idx="7"/>
              <a:endCxn id="494" idx="3"/>
            </p:cNvCxnSpPr>
            <p:nvPr/>
          </p:nvCxnSpPr>
          <p:spPr>
            <a:xfrm flipH="1" rot="10800000">
              <a:off x="3282" y="2908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33"/>
            <p:cNvCxnSpPr>
              <a:stCxn id="495" idx="1"/>
              <a:endCxn id="494" idx="5"/>
            </p:cNvCxnSpPr>
            <p:nvPr/>
          </p:nvCxnSpPr>
          <p:spPr>
            <a:xfrm rot="10800000">
              <a:off x="3580" y="2908"/>
              <a:ext cx="3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1" name="Google Shape;501;p33"/>
            <p:cNvSpPr/>
            <p:nvPr/>
          </p:nvSpPr>
          <p:spPr>
            <a:xfrm>
              <a:off x="3110" y="3178"/>
              <a:ext cx="201" cy="202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4658" y="3178"/>
              <a:ext cx="202" cy="202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4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</a:t>
            </a:r>
            <a:endParaRPr/>
          </a:p>
        </p:txBody>
      </p:sp>
      <p:sp>
        <p:nvSpPr>
          <p:cNvPr descr="Rectangle: Click to edit Master text styles&#10;Second level&#10;Third level&#10;Fourth level&#10;Fifth level" id="511" name="Google Shape;511;p34"/>
          <p:cNvSpPr txBox="1"/>
          <p:nvPr>
            <p:ph idx="1" type="body"/>
          </p:nvPr>
        </p:nvSpPr>
        <p:spPr>
          <a:xfrm>
            <a:off x="704850" y="1916113"/>
            <a:ext cx="3276600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search for a key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we trace a downward path starting at the root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next node visited depends on the outcome of the comparison of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the key of the current node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we reach a leaf, the key is not found and we return null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</a:t>
            </a: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(4):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 TreeSearch(4,root)</a:t>
            </a:r>
            <a:endParaRPr/>
          </a:p>
        </p:txBody>
      </p:sp>
      <p:sp>
        <p:nvSpPr>
          <p:cNvPr id="512" name="Google Shape;512;p3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4"/>
          <p:cNvSpPr txBox="1"/>
          <p:nvPr/>
        </p:nvSpPr>
        <p:spPr>
          <a:xfrm>
            <a:off x="3962400" y="1908175"/>
            <a:ext cx="4838700" cy="27749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TreeSearch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1"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T.isExternal 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1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1" marL="2857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return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v;</a:t>
            </a:r>
            <a:endParaRPr/>
          </a:p>
          <a:p>
            <a:pPr indent="0" lvl="1" marL="2857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1" marL="2857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TreeSearch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T.left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/>
          </a:p>
          <a:p>
            <a:pPr indent="0" lvl="1" marL="2857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if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1" marL="2857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v;</a:t>
            </a:r>
            <a:endParaRPr b="0" i="0" sz="1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2857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r>
              <a:rPr b="1" i="1" lang="en-US" sz="1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1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chemeClr val="hlink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  <a:r>
              <a:rPr b="0" i="0" lang="en-US" sz="1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0" i="0" lang="en-US" sz="1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 }</a:t>
            </a:r>
            <a:endParaRPr/>
          </a:p>
          <a:p>
            <a:pPr indent="0" lvl="1" marL="2857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98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TreeSearch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T.right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));</a:t>
            </a:r>
            <a:endParaRPr/>
          </a:p>
        </p:txBody>
      </p:sp>
      <p:sp>
        <p:nvSpPr>
          <p:cNvPr id="514" name="Google Shape;514;p34"/>
          <p:cNvSpPr/>
          <p:nvPr/>
        </p:nvSpPr>
        <p:spPr>
          <a:xfrm>
            <a:off x="6040438" y="4881563"/>
            <a:ext cx="320675" cy="319087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7451725" y="5392738"/>
            <a:ext cx="319088" cy="32067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5087938" y="5392738"/>
            <a:ext cx="319087" cy="320675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5675313" y="5888038"/>
            <a:ext cx="320675" cy="320675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518" name="Google Shape;518;p34"/>
          <p:cNvCxnSpPr>
            <a:stCxn id="514" idx="3"/>
            <a:endCxn id="516" idx="7"/>
          </p:cNvCxnSpPr>
          <p:nvPr/>
        </p:nvCxnSpPr>
        <p:spPr>
          <a:xfrm flipH="1">
            <a:off x="5360200" y="5153921"/>
            <a:ext cx="727200" cy="2859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34"/>
          <p:cNvCxnSpPr>
            <a:stCxn id="515" idx="1"/>
            <a:endCxn id="514" idx="5"/>
          </p:cNvCxnSpPr>
          <p:nvPr/>
        </p:nvCxnSpPr>
        <p:spPr>
          <a:xfrm rot="10800000">
            <a:off x="6314054" y="5153800"/>
            <a:ext cx="1184400" cy="28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34"/>
          <p:cNvCxnSpPr>
            <a:stCxn id="521" idx="7"/>
            <a:endCxn id="515" idx="3"/>
          </p:cNvCxnSpPr>
          <p:nvPr/>
        </p:nvCxnSpPr>
        <p:spPr>
          <a:xfrm flipH="1" rot="10800000">
            <a:off x="7268238" y="5666525"/>
            <a:ext cx="230100" cy="2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34"/>
          <p:cNvCxnSpPr>
            <a:stCxn id="523" idx="7"/>
            <a:endCxn id="516" idx="3"/>
          </p:cNvCxnSpPr>
          <p:nvPr/>
        </p:nvCxnSpPr>
        <p:spPr>
          <a:xfrm flipH="1" rot="10800000">
            <a:off x="4772921" y="5666500"/>
            <a:ext cx="361800" cy="26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34"/>
          <p:cNvCxnSpPr>
            <a:stCxn id="517" idx="1"/>
            <a:endCxn id="516" idx="5"/>
          </p:cNvCxnSpPr>
          <p:nvPr/>
        </p:nvCxnSpPr>
        <p:spPr>
          <a:xfrm rot="10800000">
            <a:off x="5360175" y="5666500"/>
            <a:ext cx="362100" cy="2685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34"/>
          <p:cNvSpPr/>
          <p:nvPr/>
        </p:nvSpPr>
        <p:spPr>
          <a:xfrm>
            <a:off x="4500563" y="5888038"/>
            <a:ext cx="319087" cy="32067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21" name="Google Shape;521;p34"/>
          <p:cNvSpPr/>
          <p:nvPr/>
        </p:nvSpPr>
        <p:spPr>
          <a:xfrm>
            <a:off x="6994525" y="5872163"/>
            <a:ext cx="320675" cy="32067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525" name="Google Shape;525;p34"/>
          <p:cNvSpPr txBox="1"/>
          <p:nvPr/>
        </p:nvSpPr>
        <p:spPr>
          <a:xfrm>
            <a:off x="5489575" y="4913313"/>
            <a:ext cx="3238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  <a:endParaRPr/>
          </a:p>
        </p:txBody>
      </p:sp>
      <p:sp>
        <p:nvSpPr>
          <p:cNvPr id="526" name="Google Shape;526;p34"/>
          <p:cNvSpPr txBox="1"/>
          <p:nvPr/>
        </p:nvSpPr>
        <p:spPr>
          <a:xfrm>
            <a:off x="5489575" y="5446713"/>
            <a:ext cx="3238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  <a:endParaRPr/>
          </a:p>
        </p:txBody>
      </p:sp>
      <p:sp>
        <p:nvSpPr>
          <p:cNvPr id="527" name="Google Shape;527;p34"/>
          <p:cNvSpPr txBox="1"/>
          <p:nvPr/>
        </p:nvSpPr>
        <p:spPr>
          <a:xfrm>
            <a:off x="6003925" y="5840413"/>
            <a:ext cx="3238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5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Insertion</a:t>
            </a:r>
            <a:endParaRPr/>
          </a:p>
        </p:txBody>
      </p:sp>
      <p:sp>
        <p:nvSpPr>
          <p:cNvPr descr="Rectangle: Click to edit Master text styles&#10;Second level&#10;Third level&#10;Fourth level&#10;Fifth level" id="533" name="Google Shape;533;p35"/>
          <p:cNvSpPr txBox="1"/>
          <p:nvPr>
            <p:ph idx="1" type="body"/>
          </p:nvPr>
        </p:nvSpPr>
        <p:spPr>
          <a:xfrm>
            <a:off x="838200" y="1965920"/>
            <a:ext cx="3657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a value k into the binary tree.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Algorithm: Start from the root, compare k to the value at this node. If k is smaller, insert k into the left tree, otherwise insert k into the right tree.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Example: insert 5</a:t>
            </a:r>
            <a:endParaRPr/>
          </a:p>
        </p:txBody>
      </p:sp>
      <p:sp>
        <p:nvSpPr>
          <p:cNvPr id="534" name="Google Shape;534;p3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5"/>
          <p:cNvSpPr/>
          <p:nvPr/>
        </p:nvSpPr>
        <p:spPr>
          <a:xfrm>
            <a:off x="6765925" y="3886200"/>
            <a:ext cx="320675" cy="319088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536" name="Google Shape;536;p35"/>
          <p:cNvSpPr/>
          <p:nvPr/>
        </p:nvSpPr>
        <p:spPr>
          <a:xfrm>
            <a:off x="7964488" y="4397375"/>
            <a:ext cx="319087" cy="32067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537" name="Google Shape;537;p35"/>
          <p:cNvSpPr/>
          <p:nvPr/>
        </p:nvSpPr>
        <p:spPr>
          <a:xfrm>
            <a:off x="5408613" y="4397375"/>
            <a:ext cx="319087" cy="32067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38" name="Google Shape;538;p35"/>
          <p:cNvSpPr/>
          <p:nvPr/>
        </p:nvSpPr>
        <p:spPr>
          <a:xfrm>
            <a:off x="5995988" y="4892675"/>
            <a:ext cx="320675" cy="32067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539" name="Google Shape;539;p35"/>
          <p:cNvCxnSpPr>
            <a:stCxn id="535" idx="3"/>
            <a:endCxn id="537" idx="7"/>
          </p:cNvCxnSpPr>
          <p:nvPr/>
        </p:nvCxnSpPr>
        <p:spPr>
          <a:xfrm flipH="1">
            <a:off x="5680987" y="4158559"/>
            <a:ext cx="1131900" cy="28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35"/>
          <p:cNvCxnSpPr>
            <a:stCxn id="536" idx="1"/>
            <a:endCxn id="535" idx="5"/>
          </p:cNvCxnSpPr>
          <p:nvPr/>
        </p:nvCxnSpPr>
        <p:spPr>
          <a:xfrm rot="10800000">
            <a:off x="7039517" y="4158437"/>
            <a:ext cx="971700" cy="28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35"/>
          <p:cNvCxnSpPr>
            <a:stCxn id="542" idx="7"/>
            <a:endCxn id="536" idx="3"/>
          </p:cNvCxnSpPr>
          <p:nvPr/>
        </p:nvCxnSpPr>
        <p:spPr>
          <a:xfrm flipH="1" rot="10800000">
            <a:off x="7744488" y="4671137"/>
            <a:ext cx="266700" cy="26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35"/>
          <p:cNvCxnSpPr>
            <a:stCxn id="544" idx="1"/>
            <a:endCxn id="538" idx="5"/>
          </p:cNvCxnSpPr>
          <p:nvPr/>
        </p:nvCxnSpPr>
        <p:spPr>
          <a:xfrm rot="10800000">
            <a:off x="6269712" y="5166462"/>
            <a:ext cx="197100" cy="290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35"/>
          <p:cNvCxnSpPr>
            <a:stCxn id="546" idx="7"/>
            <a:endCxn id="537" idx="3"/>
          </p:cNvCxnSpPr>
          <p:nvPr/>
        </p:nvCxnSpPr>
        <p:spPr>
          <a:xfrm flipH="1" rot="10800000">
            <a:off x="5093596" y="4671137"/>
            <a:ext cx="361800" cy="26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35"/>
          <p:cNvCxnSpPr>
            <a:stCxn id="538" idx="1"/>
            <a:endCxn id="537" idx="5"/>
          </p:cNvCxnSpPr>
          <p:nvPr/>
        </p:nvCxnSpPr>
        <p:spPr>
          <a:xfrm rot="10800000">
            <a:off x="5680850" y="4671137"/>
            <a:ext cx="362100" cy="26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35"/>
          <p:cNvSpPr/>
          <p:nvPr/>
        </p:nvSpPr>
        <p:spPr>
          <a:xfrm>
            <a:off x="4821238" y="4892675"/>
            <a:ext cx="319087" cy="32067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42" name="Google Shape;542;p35"/>
          <p:cNvSpPr/>
          <p:nvPr/>
        </p:nvSpPr>
        <p:spPr>
          <a:xfrm>
            <a:off x="7470775" y="4892675"/>
            <a:ext cx="320675" cy="32067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548" name="Google Shape;548;p35"/>
          <p:cNvSpPr/>
          <p:nvPr/>
        </p:nvSpPr>
        <p:spPr>
          <a:xfrm>
            <a:off x="6553200" y="1524000"/>
            <a:ext cx="320675" cy="319088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549" name="Google Shape;549;p35"/>
          <p:cNvSpPr/>
          <p:nvPr/>
        </p:nvSpPr>
        <p:spPr>
          <a:xfrm>
            <a:off x="7964488" y="2035175"/>
            <a:ext cx="319087" cy="32067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550" name="Google Shape;550;p35"/>
          <p:cNvSpPr/>
          <p:nvPr/>
        </p:nvSpPr>
        <p:spPr>
          <a:xfrm>
            <a:off x="5600700" y="2035175"/>
            <a:ext cx="319088" cy="320675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51" name="Google Shape;551;p35"/>
          <p:cNvSpPr/>
          <p:nvPr/>
        </p:nvSpPr>
        <p:spPr>
          <a:xfrm>
            <a:off x="6188075" y="2530475"/>
            <a:ext cx="320675" cy="320675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552" name="Google Shape;552;p35"/>
          <p:cNvSpPr/>
          <p:nvPr/>
        </p:nvSpPr>
        <p:spPr>
          <a:xfrm>
            <a:off x="6526213" y="3106738"/>
            <a:ext cx="231775" cy="230187"/>
          </a:xfrm>
          <a:prstGeom prst="rect">
            <a:avLst/>
          </a:prstGeom>
          <a:solidFill>
            <a:schemeClr val="folHlink"/>
          </a:solidFill>
          <a:ln cap="flat" cmpd="sng" w="571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3" name="Google Shape;553;p35"/>
          <p:cNvCxnSpPr>
            <a:stCxn id="548" idx="3"/>
            <a:endCxn id="550" idx="7"/>
          </p:cNvCxnSpPr>
          <p:nvPr/>
        </p:nvCxnSpPr>
        <p:spPr>
          <a:xfrm flipH="1">
            <a:off x="5872962" y="1796359"/>
            <a:ext cx="727200" cy="2859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35"/>
          <p:cNvCxnSpPr>
            <a:stCxn id="549" idx="1"/>
            <a:endCxn id="548" idx="5"/>
          </p:cNvCxnSpPr>
          <p:nvPr/>
        </p:nvCxnSpPr>
        <p:spPr>
          <a:xfrm rot="10800000">
            <a:off x="6826817" y="1796237"/>
            <a:ext cx="1184400" cy="28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35"/>
          <p:cNvCxnSpPr>
            <a:stCxn id="556" idx="7"/>
            <a:endCxn id="549" idx="3"/>
          </p:cNvCxnSpPr>
          <p:nvPr/>
        </p:nvCxnSpPr>
        <p:spPr>
          <a:xfrm flipH="1" rot="10800000">
            <a:off x="7744488" y="2308937"/>
            <a:ext cx="266700" cy="26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5"/>
          <p:cNvCxnSpPr>
            <a:stCxn id="552" idx="0"/>
            <a:endCxn id="551" idx="5"/>
          </p:cNvCxnSpPr>
          <p:nvPr/>
        </p:nvCxnSpPr>
        <p:spPr>
          <a:xfrm rot="10800000">
            <a:off x="6461800" y="2804338"/>
            <a:ext cx="180300" cy="3024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35"/>
          <p:cNvCxnSpPr>
            <a:stCxn id="559" idx="7"/>
            <a:endCxn id="550" idx="3"/>
          </p:cNvCxnSpPr>
          <p:nvPr/>
        </p:nvCxnSpPr>
        <p:spPr>
          <a:xfrm flipH="1" rot="10800000">
            <a:off x="5285684" y="2308937"/>
            <a:ext cx="361800" cy="26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35"/>
          <p:cNvCxnSpPr>
            <a:stCxn id="551" idx="1"/>
            <a:endCxn id="550" idx="5"/>
          </p:cNvCxnSpPr>
          <p:nvPr/>
        </p:nvCxnSpPr>
        <p:spPr>
          <a:xfrm rot="10800000">
            <a:off x="5872937" y="2308937"/>
            <a:ext cx="362100" cy="2685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35"/>
          <p:cNvSpPr/>
          <p:nvPr/>
        </p:nvSpPr>
        <p:spPr>
          <a:xfrm>
            <a:off x="5013325" y="2530475"/>
            <a:ext cx="319088" cy="32067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56" name="Google Shape;556;p35"/>
          <p:cNvSpPr/>
          <p:nvPr/>
        </p:nvSpPr>
        <p:spPr>
          <a:xfrm>
            <a:off x="7470775" y="2530475"/>
            <a:ext cx="320675" cy="32067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544" name="Google Shape;544;p35"/>
          <p:cNvSpPr/>
          <p:nvPr/>
        </p:nvSpPr>
        <p:spPr>
          <a:xfrm>
            <a:off x="6419850" y="5410200"/>
            <a:ext cx="320675" cy="320675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61" name="Google Shape;561;p35"/>
          <p:cNvSpPr txBox="1"/>
          <p:nvPr/>
        </p:nvSpPr>
        <p:spPr>
          <a:xfrm>
            <a:off x="6029325" y="1581150"/>
            <a:ext cx="3238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  <a:endParaRPr/>
          </a:p>
        </p:txBody>
      </p:sp>
      <p:sp>
        <p:nvSpPr>
          <p:cNvPr id="562" name="Google Shape;562;p35"/>
          <p:cNvSpPr txBox="1"/>
          <p:nvPr/>
        </p:nvSpPr>
        <p:spPr>
          <a:xfrm>
            <a:off x="6029325" y="2114550"/>
            <a:ext cx="3238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  <a:endParaRPr/>
          </a:p>
        </p:txBody>
      </p:sp>
      <p:sp>
        <p:nvSpPr>
          <p:cNvPr id="563" name="Google Shape;563;p35"/>
          <p:cNvSpPr txBox="1"/>
          <p:nvPr/>
        </p:nvSpPr>
        <p:spPr>
          <a:xfrm>
            <a:off x="6534150" y="2667000"/>
            <a:ext cx="3238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  <a:endParaRPr/>
          </a:p>
        </p:txBody>
      </p:sp>
      <p:sp>
        <p:nvSpPr>
          <p:cNvPr id="564" name="Google Shape;564;p35"/>
          <p:cNvSpPr txBox="1"/>
          <p:nvPr/>
        </p:nvSpPr>
        <p:spPr>
          <a:xfrm>
            <a:off x="6461125" y="32766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565" name="Google Shape;565;p35"/>
          <p:cNvSpPr txBox="1"/>
          <p:nvPr/>
        </p:nvSpPr>
        <p:spPr>
          <a:xfrm>
            <a:off x="6629400" y="5105400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6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Deletion</a:t>
            </a:r>
            <a:endParaRPr/>
          </a:p>
        </p:txBody>
      </p:sp>
      <p:sp>
        <p:nvSpPr>
          <p:cNvPr descr="Rectangle: Click to edit Master text styles&#10;Second level&#10;Third level&#10;Fourth level&#10;Fifth level" id="571" name="Google Shape;571;p36"/>
          <p:cNvSpPr txBox="1"/>
          <p:nvPr>
            <p:ph idx="1" type="body"/>
          </p:nvPr>
        </p:nvSpPr>
        <p:spPr>
          <a:xfrm>
            <a:off x="790575" y="1961728"/>
            <a:ext cx="3781425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perform operation </a:t>
            </a: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we search for key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 key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in the tree, and let let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the node storing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node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leaf, remove v. If v has one child,  remove v and connect its child to its parent.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remove 4</a:t>
            </a:r>
            <a:endParaRPr/>
          </a:p>
        </p:txBody>
      </p:sp>
      <p:sp>
        <p:nvSpPr>
          <p:cNvPr id="572" name="Google Shape;572;p3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6"/>
          <p:cNvSpPr/>
          <p:nvPr/>
        </p:nvSpPr>
        <p:spPr>
          <a:xfrm>
            <a:off x="6781800" y="1600200"/>
            <a:ext cx="320675" cy="319088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574" name="Google Shape;574;p36"/>
          <p:cNvSpPr/>
          <p:nvPr/>
        </p:nvSpPr>
        <p:spPr>
          <a:xfrm>
            <a:off x="7980363" y="2111375"/>
            <a:ext cx="319087" cy="32067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575" name="Google Shape;575;p36"/>
          <p:cNvSpPr/>
          <p:nvPr/>
        </p:nvSpPr>
        <p:spPr>
          <a:xfrm>
            <a:off x="5424488" y="2111375"/>
            <a:ext cx="319087" cy="320675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76" name="Google Shape;576;p36"/>
          <p:cNvSpPr/>
          <p:nvPr/>
        </p:nvSpPr>
        <p:spPr>
          <a:xfrm>
            <a:off x="6011863" y="2606675"/>
            <a:ext cx="320675" cy="320675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cxnSp>
        <p:nvCxnSpPr>
          <p:cNvPr id="577" name="Google Shape;577;p36"/>
          <p:cNvCxnSpPr>
            <a:stCxn id="573" idx="3"/>
            <a:endCxn id="575" idx="7"/>
          </p:cNvCxnSpPr>
          <p:nvPr/>
        </p:nvCxnSpPr>
        <p:spPr>
          <a:xfrm flipH="1">
            <a:off x="5696862" y="1872559"/>
            <a:ext cx="1131900" cy="2859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36"/>
          <p:cNvCxnSpPr>
            <a:stCxn id="574" idx="1"/>
            <a:endCxn id="573" idx="5"/>
          </p:cNvCxnSpPr>
          <p:nvPr/>
        </p:nvCxnSpPr>
        <p:spPr>
          <a:xfrm rot="10800000">
            <a:off x="7055392" y="1872437"/>
            <a:ext cx="971700" cy="28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36"/>
          <p:cNvCxnSpPr>
            <a:stCxn id="580" idx="7"/>
            <a:endCxn id="574" idx="3"/>
          </p:cNvCxnSpPr>
          <p:nvPr/>
        </p:nvCxnSpPr>
        <p:spPr>
          <a:xfrm flipH="1" rot="10800000">
            <a:off x="7760363" y="2385137"/>
            <a:ext cx="266700" cy="26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36"/>
          <p:cNvCxnSpPr>
            <a:stCxn id="582" idx="1"/>
            <a:endCxn id="576" idx="5"/>
          </p:cNvCxnSpPr>
          <p:nvPr/>
        </p:nvCxnSpPr>
        <p:spPr>
          <a:xfrm rot="10800000">
            <a:off x="6285587" y="2880462"/>
            <a:ext cx="197100" cy="2907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36"/>
          <p:cNvCxnSpPr>
            <a:stCxn id="584" idx="7"/>
            <a:endCxn id="575" idx="3"/>
          </p:cNvCxnSpPr>
          <p:nvPr/>
        </p:nvCxnSpPr>
        <p:spPr>
          <a:xfrm flipH="1" rot="10800000">
            <a:off x="5109471" y="2385137"/>
            <a:ext cx="361800" cy="26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36"/>
          <p:cNvCxnSpPr>
            <a:stCxn id="576" idx="1"/>
            <a:endCxn id="575" idx="5"/>
          </p:cNvCxnSpPr>
          <p:nvPr/>
        </p:nvCxnSpPr>
        <p:spPr>
          <a:xfrm rot="10800000">
            <a:off x="5696725" y="2385137"/>
            <a:ext cx="362100" cy="2685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36"/>
          <p:cNvSpPr/>
          <p:nvPr/>
        </p:nvSpPr>
        <p:spPr>
          <a:xfrm>
            <a:off x="4837113" y="2606675"/>
            <a:ext cx="319087" cy="32067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80" name="Google Shape;580;p36"/>
          <p:cNvSpPr/>
          <p:nvPr/>
        </p:nvSpPr>
        <p:spPr>
          <a:xfrm>
            <a:off x="7486650" y="2606675"/>
            <a:ext cx="320675" cy="32067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582" name="Google Shape;582;p36"/>
          <p:cNvSpPr/>
          <p:nvPr/>
        </p:nvSpPr>
        <p:spPr>
          <a:xfrm>
            <a:off x="6435725" y="3124200"/>
            <a:ext cx="320675" cy="320675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86" name="Google Shape;586;p36"/>
          <p:cNvSpPr txBox="1"/>
          <p:nvPr/>
        </p:nvSpPr>
        <p:spPr>
          <a:xfrm>
            <a:off x="6324600" y="2498725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587" name="Google Shape;587;p36"/>
          <p:cNvSpPr/>
          <p:nvPr/>
        </p:nvSpPr>
        <p:spPr>
          <a:xfrm>
            <a:off x="6553200" y="4251325"/>
            <a:ext cx="320675" cy="319088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588" name="Google Shape;588;p36"/>
          <p:cNvSpPr/>
          <p:nvPr/>
        </p:nvSpPr>
        <p:spPr>
          <a:xfrm>
            <a:off x="7964488" y="4762500"/>
            <a:ext cx="319087" cy="32067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589" name="Google Shape;589;p36"/>
          <p:cNvSpPr/>
          <p:nvPr/>
        </p:nvSpPr>
        <p:spPr>
          <a:xfrm>
            <a:off x="5600700" y="4762500"/>
            <a:ext cx="319088" cy="320675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90" name="Google Shape;590;p36"/>
          <p:cNvSpPr/>
          <p:nvPr/>
        </p:nvSpPr>
        <p:spPr>
          <a:xfrm>
            <a:off x="6188075" y="5257800"/>
            <a:ext cx="320675" cy="320675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cxnSp>
        <p:nvCxnSpPr>
          <p:cNvPr id="591" name="Google Shape;591;p36"/>
          <p:cNvCxnSpPr>
            <a:stCxn id="587" idx="3"/>
            <a:endCxn id="589" idx="7"/>
          </p:cNvCxnSpPr>
          <p:nvPr/>
        </p:nvCxnSpPr>
        <p:spPr>
          <a:xfrm flipH="1">
            <a:off x="5872962" y="4523684"/>
            <a:ext cx="727200" cy="28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6"/>
          <p:cNvCxnSpPr>
            <a:stCxn id="588" idx="1"/>
            <a:endCxn id="587" idx="5"/>
          </p:cNvCxnSpPr>
          <p:nvPr/>
        </p:nvCxnSpPr>
        <p:spPr>
          <a:xfrm rot="10800000">
            <a:off x="6826817" y="4523562"/>
            <a:ext cx="1184400" cy="28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36"/>
          <p:cNvCxnSpPr>
            <a:stCxn id="594" idx="7"/>
            <a:endCxn id="588" idx="3"/>
          </p:cNvCxnSpPr>
          <p:nvPr/>
        </p:nvCxnSpPr>
        <p:spPr>
          <a:xfrm flipH="1" rot="10800000">
            <a:off x="7744488" y="5036262"/>
            <a:ext cx="266700" cy="26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36"/>
          <p:cNvCxnSpPr>
            <a:stCxn id="596" idx="7"/>
            <a:endCxn id="589" idx="3"/>
          </p:cNvCxnSpPr>
          <p:nvPr/>
        </p:nvCxnSpPr>
        <p:spPr>
          <a:xfrm flipH="1" rot="10800000">
            <a:off x="5285684" y="5036262"/>
            <a:ext cx="361800" cy="26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36"/>
          <p:cNvCxnSpPr>
            <a:stCxn id="590" idx="1"/>
            <a:endCxn id="589" idx="5"/>
          </p:cNvCxnSpPr>
          <p:nvPr/>
        </p:nvCxnSpPr>
        <p:spPr>
          <a:xfrm rot="10800000">
            <a:off x="5872937" y="5036262"/>
            <a:ext cx="362100" cy="2685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36"/>
          <p:cNvSpPr/>
          <p:nvPr/>
        </p:nvSpPr>
        <p:spPr>
          <a:xfrm>
            <a:off x="5013325" y="5257800"/>
            <a:ext cx="319088" cy="32067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594" name="Google Shape;594;p36"/>
          <p:cNvSpPr/>
          <p:nvPr/>
        </p:nvSpPr>
        <p:spPr>
          <a:xfrm>
            <a:off x="7470775" y="5257800"/>
            <a:ext cx="320675" cy="32067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598" name="Google Shape;598;p36"/>
          <p:cNvSpPr txBox="1"/>
          <p:nvPr/>
        </p:nvSpPr>
        <p:spPr>
          <a:xfrm>
            <a:off x="6019800" y="1660525"/>
            <a:ext cx="3238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  <a:endParaRPr/>
          </a:p>
        </p:txBody>
      </p:sp>
      <p:sp>
        <p:nvSpPr>
          <p:cNvPr id="599" name="Google Shape;599;p36"/>
          <p:cNvSpPr txBox="1"/>
          <p:nvPr/>
        </p:nvSpPr>
        <p:spPr>
          <a:xfrm>
            <a:off x="5791200" y="2193925"/>
            <a:ext cx="3238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•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7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Deletion (cont.)</a:t>
            </a:r>
            <a:endParaRPr/>
          </a:p>
        </p:txBody>
      </p:sp>
      <p:sp>
        <p:nvSpPr>
          <p:cNvPr descr="Rectangle: Click to edit Master text styles&#10;Second level&#10;Third level&#10;Fourth level&#10;Fifth level" id="605" name="Google Shape;605;p37"/>
          <p:cNvSpPr txBox="1"/>
          <p:nvPr>
            <p:ph idx="1" type="body"/>
          </p:nvPr>
        </p:nvSpPr>
        <p:spPr>
          <a:xfrm>
            <a:off x="838200" y="1752600"/>
            <a:ext cx="3886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consider the case where the key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be removed is stored at a node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two children: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find the node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follows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an inorder traversal (the most-left leaf of the right child of v).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replace node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remove node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remove 3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6" name="Google Shape;606;p37"/>
          <p:cNvSpPr/>
          <p:nvPr/>
        </p:nvSpPr>
        <p:spPr>
          <a:xfrm flipH="1">
            <a:off x="6248400" y="2343150"/>
            <a:ext cx="320675" cy="319088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607" name="Google Shape;607;p37"/>
          <p:cNvSpPr/>
          <p:nvPr/>
        </p:nvSpPr>
        <p:spPr>
          <a:xfrm flipH="1">
            <a:off x="5257800" y="1960563"/>
            <a:ext cx="319088" cy="320675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08" name="Google Shape;608;p37"/>
          <p:cNvSpPr/>
          <p:nvPr/>
        </p:nvSpPr>
        <p:spPr>
          <a:xfrm flipH="1">
            <a:off x="7586663" y="2722563"/>
            <a:ext cx="319087" cy="320675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609" name="Google Shape;609;p37"/>
          <p:cNvSpPr/>
          <p:nvPr/>
        </p:nvSpPr>
        <p:spPr>
          <a:xfrm flipH="1">
            <a:off x="6997700" y="3195638"/>
            <a:ext cx="320675" cy="320675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cxnSp>
        <p:nvCxnSpPr>
          <p:cNvPr id="610" name="Google Shape;610;p37"/>
          <p:cNvCxnSpPr>
            <a:stCxn id="606" idx="3"/>
            <a:endCxn id="608" idx="7"/>
          </p:cNvCxnSpPr>
          <p:nvPr/>
        </p:nvCxnSpPr>
        <p:spPr>
          <a:xfrm>
            <a:off x="6522113" y="2615509"/>
            <a:ext cx="1111200" cy="1539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37"/>
          <p:cNvCxnSpPr>
            <a:stCxn id="607" idx="3"/>
            <a:endCxn id="606" idx="7"/>
          </p:cNvCxnSpPr>
          <p:nvPr/>
        </p:nvCxnSpPr>
        <p:spPr>
          <a:xfrm>
            <a:off x="5530159" y="2234276"/>
            <a:ext cx="765300" cy="1557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37"/>
          <p:cNvCxnSpPr>
            <a:stCxn id="613" idx="1"/>
            <a:endCxn id="609" idx="5"/>
          </p:cNvCxnSpPr>
          <p:nvPr/>
        </p:nvCxnSpPr>
        <p:spPr>
          <a:xfrm flipH="1" rot="10800000">
            <a:off x="6847552" y="3469350"/>
            <a:ext cx="197100" cy="2622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37"/>
          <p:cNvCxnSpPr>
            <a:stCxn id="615" idx="7"/>
            <a:endCxn id="608" idx="3"/>
          </p:cNvCxnSpPr>
          <p:nvPr/>
        </p:nvCxnSpPr>
        <p:spPr>
          <a:xfrm rot="10800000">
            <a:off x="7858967" y="2996300"/>
            <a:ext cx="361800" cy="24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6" name="Google Shape;616;p37"/>
          <p:cNvCxnSpPr>
            <a:stCxn id="609" idx="1"/>
            <a:endCxn id="608" idx="5"/>
          </p:cNvCxnSpPr>
          <p:nvPr/>
        </p:nvCxnSpPr>
        <p:spPr>
          <a:xfrm flipH="1" rot="10800000">
            <a:off x="7271413" y="2996300"/>
            <a:ext cx="362100" cy="2463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37"/>
          <p:cNvSpPr/>
          <p:nvPr/>
        </p:nvSpPr>
        <p:spPr>
          <a:xfrm flipH="1">
            <a:off x="8174038" y="3195638"/>
            <a:ext cx="319087" cy="32067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613" name="Google Shape;613;p37"/>
          <p:cNvSpPr/>
          <p:nvPr/>
        </p:nvSpPr>
        <p:spPr>
          <a:xfrm flipH="1">
            <a:off x="6573838" y="3684588"/>
            <a:ext cx="320675" cy="320675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617" name="Google Shape;617;p37"/>
          <p:cNvSpPr txBox="1"/>
          <p:nvPr/>
        </p:nvSpPr>
        <p:spPr>
          <a:xfrm flipH="1">
            <a:off x="6477000" y="2052638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18" name="Google Shape;618;p37"/>
          <p:cNvSpPr txBox="1"/>
          <p:nvPr/>
        </p:nvSpPr>
        <p:spPr>
          <a:xfrm flipH="1">
            <a:off x="6286500" y="3449638"/>
            <a:ext cx="35401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619" name="Google Shape;619;p37"/>
          <p:cNvSpPr/>
          <p:nvPr/>
        </p:nvSpPr>
        <p:spPr>
          <a:xfrm flipH="1">
            <a:off x="5486400" y="2722563"/>
            <a:ext cx="319088" cy="320675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620" name="Google Shape;620;p37"/>
          <p:cNvCxnSpPr>
            <a:stCxn id="619" idx="1"/>
            <a:endCxn id="606" idx="5"/>
          </p:cNvCxnSpPr>
          <p:nvPr/>
        </p:nvCxnSpPr>
        <p:spPr>
          <a:xfrm flipH="1" rot="10800000">
            <a:off x="5758759" y="2615625"/>
            <a:ext cx="536700" cy="153900"/>
          </a:xfrm>
          <a:prstGeom prst="straightConnector1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1" name="Google Shape;621;p37"/>
          <p:cNvSpPr/>
          <p:nvPr/>
        </p:nvSpPr>
        <p:spPr>
          <a:xfrm flipH="1">
            <a:off x="6324600" y="4725988"/>
            <a:ext cx="320675" cy="319087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622" name="Google Shape;622;p37"/>
          <p:cNvSpPr/>
          <p:nvPr/>
        </p:nvSpPr>
        <p:spPr>
          <a:xfrm flipH="1">
            <a:off x="5334000" y="4343400"/>
            <a:ext cx="319088" cy="32067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623" name="Google Shape;623;p37"/>
          <p:cNvSpPr/>
          <p:nvPr/>
        </p:nvSpPr>
        <p:spPr>
          <a:xfrm flipH="1">
            <a:off x="7662863" y="5075238"/>
            <a:ext cx="319087" cy="32067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624" name="Google Shape;624;p37"/>
          <p:cNvSpPr/>
          <p:nvPr/>
        </p:nvSpPr>
        <p:spPr>
          <a:xfrm flipH="1">
            <a:off x="7073900" y="5548313"/>
            <a:ext cx="320675" cy="320675"/>
          </a:xfrm>
          <a:prstGeom prst="ellipse">
            <a:avLst/>
          </a:prstGeom>
          <a:solidFill>
            <a:schemeClr val="accent1"/>
          </a:solidFill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cxnSp>
        <p:nvCxnSpPr>
          <p:cNvPr id="625" name="Google Shape;625;p37"/>
          <p:cNvCxnSpPr>
            <a:stCxn id="621" idx="3"/>
            <a:endCxn id="623" idx="7"/>
          </p:cNvCxnSpPr>
          <p:nvPr/>
        </p:nvCxnSpPr>
        <p:spPr>
          <a:xfrm>
            <a:off x="6598313" y="4998346"/>
            <a:ext cx="1111200" cy="12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37"/>
          <p:cNvCxnSpPr>
            <a:stCxn id="622" idx="3"/>
            <a:endCxn id="621" idx="7"/>
          </p:cNvCxnSpPr>
          <p:nvPr/>
        </p:nvCxnSpPr>
        <p:spPr>
          <a:xfrm>
            <a:off x="5606359" y="4617113"/>
            <a:ext cx="765300" cy="15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37"/>
          <p:cNvCxnSpPr>
            <a:stCxn id="628" idx="7"/>
            <a:endCxn id="623" idx="3"/>
          </p:cNvCxnSpPr>
          <p:nvPr/>
        </p:nvCxnSpPr>
        <p:spPr>
          <a:xfrm rot="10800000">
            <a:off x="7935167" y="5348975"/>
            <a:ext cx="361800" cy="24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37"/>
          <p:cNvCxnSpPr>
            <a:stCxn id="624" idx="1"/>
            <a:endCxn id="623" idx="5"/>
          </p:cNvCxnSpPr>
          <p:nvPr/>
        </p:nvCxnSpPr>
        <p:spPr>
          <a:xfrm flipH="1" rot="10800000">
            <a:off x="7347613" y="5348975"/>
            <a:ext cx="362100" cy="246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37"/>
          <p:cNvSpPr/>
          <p:nvPr/>
        </p:nvSpPr>
        <p:spPr>
          <a:xfrm flipH="1">
            <a:off x="8250238" y="5548313"/>
            <a:ext cx="319087" cy="32067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630" name="Google Shape;630;p37"/>
          <p:cNvSpPr txBox="1"/>
          <p:nvPr/>
        </p:nvSpPr>
        <p:spPr>
          <a:xfrm flipH="1">
            <a:off x="6553200" y="4419600"/>
            <a:ext cx="2968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1" i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631" name="Google Shape;631;p37"/>
          <p:cNvSpPr/>
          <p:nvPr/>
        </p:nvSpPr>
        <p:spPr>
          <a:xfrm flipH="1">
            <a:off x="5562600" y="5075238"/>
            <a:ext cx="319088" cy="320675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632" name="Google Shape;632;p37"/>
          <p:cNvCxnSpPr>
            <a:stCxn id="631" idx="1"/>
            <a:endCxn id="621" idx="5"/>
          </p:cNvCxnSpPr>
          <p:nvPr/>
        </p:nvCxnSpPr>
        <p:spPr>
          <a:xfrm flipH="1" rot="10800000">
            <a:off x="5834959" y="4998300"/>
            <a:ext cx="536700" cy="12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3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8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</a:t>
            </a:r>
            <a:endParaRPr/>
          </a:p>
        </p:txBody>
      </p:sp>
      <p:sp>
        <p:nvSpPr>
          <p:cNvPr descr="Rectangle: Click to edit Master text styles&#10;Second level&#10;Third level&#10;Fourth level&#10;Fifth level" id="639" name="Google Shape;639;p38"/>
          <p:cNvSpPr txBox="1"/>
          <p:nvPr>
            <p:ph idx="1" type="body"/>
          </p:nvPr>
        </p:nvSpPr>
        <p:spPr>
          <a:xfrm>
            <a:off x="838200" y="1676400"/>
            <a:ext cx="3733800" cy="492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Operations: Searching, insertion, deletion: The height of the tree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height of the tree: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Worse case: O(n)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Best case: O(log n) when the heap tree is balanced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 the binary search tree:  If insertions and deletions make the binary search tree unbalanced, perform balancing operations to make it balanced again.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0" name="Google Shape;640;p3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38"/>
          <p:cNvGrpSpPr/>
          <p:nvPr/>
        </p:nvGrpSpPr>
        <p:grpSpPr>
          <a:xfrm>
            <a:off x="5429250" y="1676400"/>
            <a:ext cx="2570163" cy="1812925"/>
            <a:chOff x="3120" y="960"/>
            <a:chExt cx="1893" cy="1335"/>
          </a:xfrm>
        </p:grpSpPr>
        <p:sp>
          <p:nvSpPr>
            <p:cNvPr id="642" name="Google Shape;642;p38"/>
            <p:cNvSpPr/>
            <p:nvPr/>
          </p:nvSpPr>
          <p:spPr>
            <a:xfrm flipH="1">
              <a:off x="3120" y="960"/>
              <a:ext cx="201" cy="202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3" name="Google Shape;643;p38"/>
            <p:cNvCxnSpPr>
              <a:stCxn id="644" idx="3"/>
              <a:endCxn id="645" idx="7"/>
            </p:cNvCxnSpPr>
            <p:nvPr/>
          </p:nvCxnSpPr>
          <p:spPr>
            <a:xfrm>
              <a:off x="3714" y="1415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38"/>
            <p:cNvCxnSpPr>
              <a:stCxn id="642" idx="3"/>
              <a:endCxn id="644" idx="7"/>
            </p:cNvCxnSpPr>
            <p:nvPr/>
          </p:nvCxnSpPr>
          <p:spPr>
            <a:xfrm>
              <a:off x="3292" y="1132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38"/>
            <p:cNvCxnSpPr>
              <a:stCxn id="648" idx="7"/>
              <a:endCxn id="649" idx="3"/>
            </p:cNvCxnSpPr>
            <p:nvPr/>
          </p:nvCxnSpPr>
          <p:spPr>
            <a:xfrm rot="10800000">
              <a:off x="4541" y="2123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38"/>
            <p:cNvCxnSpPr>
              <a:stCxn id="649" idx="7"/>
              <a:endCxn id="645" idx="3"/>
            </p:cNvCxnSpPr>
            <p:nvPr/>
          </p:nvCxnSpPr>
          <p:spPr>
            <a:xfrm rot="10800000">
              <a:off x="4117" y="1840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8" name="Google Shape;648;p38"/>
            <p:cNvSpPr/>
            <p:nvPr/>
          </p:nvSpPr>
          <p:spPr>
            <a:xfrm flipH="1">
              <a:off x="4811" y="2093"/>
              <a:ext cx="202" cy="202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 flipH="1">
              <a:off x="3965" y="1527"/>
              <a:ext cx="201" cy="202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4" name="Google Shape;644;p38"/>
            <p:cNvSpPr/>
            <p:nvPr/>
          </p:nvSpPr>
          <p:spPr>
            <a:xfrm flipH="1">
              <a:off x="3542" y="1243"/>
              <a:ext cx="202" cy="201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 flipH="1">
              <a:off x="4387" y="1810"/>
              <a:ext cx="202" cy="202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70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51" name="Google Shape;651;p38"/>
          <p:cNvSpPr/>
          <p:nvPr/>
        </p:nvSpPr>
        <p:spPr>
          <a:xfrm>
            <a:off x="6629400" y="4191000"/>
            <a:ext cx="285750" cy="284163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2" name="Google Shape;652;p38"/>
          <p:cNvCxnSpPr>
            <a:stCxn id="651" idx="3"/>
            <a:endCxn id="653" idx="7"/>
          </p:cNvCxnSpPr>
          <p:nvPr/>
        </p:nvCxnSpPr>
        <p:spPr>
          <a:xfrm flipH="1">
            <a:off x="5812947" y="4433548"/>
            <a:ext cx="858300" cy="25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38"/>
          <p:cNvCxnSpPr>
            <a:stCxn id="655" idx="1"/>
            <a:endCxn id="651" idx="5"/>
          </p:cNvCxnSpPr>
          <p:nvPr/>
        </p:nvCxnSpPr>
        <p:spPr>
          <a:xfrm rot="10800000">
            <a:off x="6873165" y="4433547"/>
            <a:ext cx="858300" cy="25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38"/>
          <p:cNvSpPr/>
          <p:nvPr/>
        </p:nvSpPr>
        <p:spPr>
          <a:xfrm>
            <a:off x="5570538" y="4646613"/>
            <a:ext cx="284162" cy="28575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6" name="Google Shape;656;p38"/>
          <p:cNvSpPr/>
          <p:nvPr/>
        </p:nvSpPr>
        <p:spPr>
          <a:xfrm>
            <a:off x="6092825" y="5102225"/>
            <a:ext cx="285750" cy="28575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57" name="Google Shape;657;p38"/>
          <p:cNvCxnSpPr>
            <a:stCxn id="658" idx="7"/>
            <a:endCxn id="653" idx="3"/>
          </p:cNvCxnSpPr>
          <p:nvPr/>
        </p:nvCxnSpPr>
        <p:spPr>
          <a:xfrm flipH="1" rot="10800000">
            <a:off x="5290798" y="4890572"/>
            <a:ext cx="321300" cy="25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38"/>
          <p:cNvCxnSpPr>
            <a:stCxn id="656" idx="1"/>
            <a:endCxn id="653" idx="5"/>
          </p:cNvCxnSpPr>
          <p:nvPr/>
        </p:nvCxnSpPr>
        <p:spPr>
          <a:xfrm rot="10800000">
            <a:off x="5813072" y="4890572"/>
            <a:ext cx="321600" cy="25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8" name="Google Shape;658;p38"/>
          <p:cNvSpPr/>
          <p:nvPr/>
        </p:nvSpPr>
        <p:spPr>
          <a:xfrm>
            <a:off x="5048250" y="5102225"/>
            <a:ext cx="284163" cy="28575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5" name="Google Shape;655;p38"/>
          <p:cNvSpPr/>
          <p:nvPr/>
        </p:nvSpPr>
        <p:spPr>
          <a:xfrm>
            <a:off x="7689850" y="4648200"/>
            <a:ext cx="284163" cy="28575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38"/>
          <p:cNvSpPr/>
          <p:nvPr/>
        </p:nvSpPr>
        <p:spPr>
          <a:xfrm>
            <a:off x="8212138" y="5103813"/>
            <a:ext cx="285750" cy="28575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1" name="Google Shape;661;p38"/>
          <p:cNvCxnSpPr>
            <a:stCxn id="662" idx="7"/>
            <a:endCxn id="655" idx="3"/>
          </p:cNvCxnSpPr>
          <p:nvPr/>
        </p:nvCxnSpPr>
        <p:spPr>
          <a:xfrm flipH="1" rot="10800000">
            <a:off x="7410111" y="4892160"/>
            <a:ext cx="321300" cy="25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38"/>
          <p:cNvCxnSpPr>
            <a:stCxn id="660" idx="1"/>
            <a:endCxn id="655" idx="5"/>
          </p:cNvCxnSpPr>
          <p:nvPr/>
        </p:nvCxnSpPr>
        <p:spPr>
          <a:xfrm rot="10800000">
            <a:off x="7932385" y="4892160"/>
            <a:ext cx="321600" cy="25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Google Shape;662;p38"/>
          <p:cNvSpPr/>
          <p:nvPr/>
        </p:nvSpPr>
        <p:spPr>
          <a:xfrm>
            <a:off x="7167563" y="5103813"/>
            <a:ext cx="284162" cy="28575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9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4</a:t>
            </a:r>
            <a:endParaRPr/>
          </a:p>
        </p:txBody>
      </p:sp>
      <p:sp>
        <p:nvSpPr>
          <p:cNvPr id="669" name="Google Shape;669;p39"/>
          <p:cNvSpPr txBox="1"/>
          <p:nvPr>
            <p:ph idx="1" type="body"/>
          </p:nvPr>
        </p:nvSpPr>
        <p:spPr>
          <a:xfrm>
            <a:off x="539552" y="1844824"/>
            <a:ext cx="8208912" cy="417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binary search tree from following numbers: 34, 15, 65, 62, 69, 42, 40, 80, 50, 59, 23, 46, 57, 3, 29 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Draw BSTs after deleting keys 62, 42 and 3 from the above tree.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0" name="Google Shape;670;p3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0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 5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6" name="Google Shape;676;p40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Draw the BST for items with keys 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A S Y Q U E S T I O N 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Draw the BST for items with keys </a:t>
            </a:r>
            <a:endParaRPr/>
          </a:p>
          <a:p>
            <a: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 A T A S T R U C T R E S A N D A L G O R I T H M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7" name="Google Shape;677;p4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of Children Tree Presentation</a:t>
            </a:r>
            <a:endParaRPr/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685800" y="1844675"/>
            <a:ext cx="7772400" cy="417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Template &lt;class Item&gt;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 Node {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Item data;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List&lt;Node*&gt; children;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Node&lt;Item&gt;* root;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0" name="Google Shape;130;p15"/>
          <p:cNvGrpSpPr/>
          <p:nvPr/>
        </p:nvGrpSpPr>
        <p:grpSpPr>
          <a:xfrm>
            <a:off x="4038600" y="1828800"/>
            <a:ext cx="4061792" cy="4048472"/>
            <a:chOff x="2184" y="1141"/>
            <a:chExt cx="6844" cy="4259"/>
          </a:xfrm>
        </p:grpSpPr>
        <p:grpSp>
          <p:nvGrpSpPr>
            <p:cNvPr id="131" name="Google Shape;131;p15"/>
            <p:cNvGrpSpPr/>
            <p:nvPr/>
          </p:nvGrpSpPr>
          <p:grpSpPr>
            <a:xfrm>
              <a:off x="2184" y="1141"/>
              <a:ext cx="6844" cy="4259"/>
              <a:chOff x="2184" y="1141"/>
              <a:chExt cx="6844" cy="4259"/>
            </a:xfrm>
          </p:grpSpPr>
          <p:grpSp>
            <p:nvGrpSpPr>
              <p:cNvPr id="132" name="Google Shape;132;p15"/>
              <p:cNvGrpSpPr/>
              <p:nvPr/>
            </p:nvGrpSpPr>
            <p:grpSpPr>
              <a:xfrm>
                <a:off x="2184" y="2340"/>
                <a:ext cx="6844" cy="3060"/>
                <a:chOff x="2184" y="2340"/>
                <a:chExt cx="6844" cy="3060"/>
              </a:xfrm>
            </p:grpSpPr>
            <p:grpSp>
              <p:nvGrpSpPr>
                <p:cNvPr id="133" name="Google Shape;133;p15"/>
                <p:cNvGrpSpPr/>
                <p:nvPr/>
              </p:nvGrpSpPr>
              <p:grpSpPr>
                <a:xfrm>
                  <a:off x="2492" y="2340"/>
                  <a:ext cx="6536" cy="1980"/>
                  <a:chOff x="1952" y="2340"/>
                  <a:chExt cx="6536" cy="1980"/>
                </a:xfrm>
              </p:grpSpPr>
              <p:grpSp>
                <p:nvGrpSpPr>
                  <p:cNvPr id="134" name="Google Shape;134;p15"/>
                  <p:cNvGrpSpPr/>
                  <p:nvPr/>
                </p:nvGrpSpPr>
                <p:grpSpPr>
                  <a:xfrm>
                    <a:off x="4860" y="2340"/>
                    <a:ext cx="1620" cy="720"/>
                    <a:chOff x="4860" y="2340"/>
                    <a:chExt cx="1620" cy="720"/>
                  </a:xfrm>
                </p:grpSpPr>
                <p:sp>
                  <p:nvSpPr>
                    <p:cNvPr id="135" name="Google Shape;135;p15"/>
                    <p:cNvSpPr/>
                    <p:nvPr/>
                  </p:nvSpPr>
                  <p:spPr>
                    <a:xfrm>
                      <a:off x="4860" y="2340"/>
                      <a:ext cx="162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0" lIns="0" spcFirstLastPara="1" rIns="0" wrap="square" tIns="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36" name="Google Shape;136;p15"/>
                    <p:cNvSpPr/>
                    <p:nvPr/>
                  </p:nvSpPr>
                  <p:spPr>
                    <a:xfrm>
                      <a:off x="4860" y="2700"/>
                      <a:ext cx="54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37" name="Google Shape;137;p15"/>
                    <p:cNvSpPr/>
                    <p:nvPr/>
                  </p:nvSpPr>
                  <p:spPr>
                    <a:xfrm>
                      <a:off x="5400" y="2700"/>
                      <a:ext cx="54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38" name="Google Shape;138;p15"/>
                    <p:cNvSpPr/>
                    <p:nvPr/>
                  </p:nvSpPr>
                  <p:spPr>
                    <a:xfrm>
                      <a:off x="5940" y="2700"/>
                      <a:ext cx="54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39" name="Google Shape;139;p15"/>
                  <p:cNvGrpSpPr/>
                  <p:nvPr/>
                </p:nvGrpSpPr>
                <p:grpSpPr>
                  <a:xfrm>
                    <a:off x="1952" y="3605"/>
                    <a:ext cx="1153" cy="715"/>
                    <a:chOff x="4832" y="2345"/>
                    <a:chExt cx="1153" cy="715"/>
                  </a:xfrm>
                </p:grpSpPr>
                <p:sp>
                  <p:nvSpPr>
                    <p:cNvPr id="140" name="Google Shape;140;p15"/>
                    <p:cNvSpPr/>
                    <p:nvPr/>
                  </p:nvSpPr>
                  <p:spPr>
                    <a:xfrm>
                      <a:off x="4832" y="2345"/>
                      <a:ext cx="1153" cy="39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0" lIns="0" spcFirstLastPara="1" rIns="0" wrap="square" tIns="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p:txBody>
                </p:sp>
                <p:sp>
                  <p:nvSpPr>
                    <p:cNvPr id="141" name="Google Shape;141;p15"/>
                    <p:cNvSpPr/>
                    <p:nvPr/>
                  </p:nvSpPr>
                  <p:spPr>
                    <a:xfrm>
                      <a:off x="4832" y="2700"/>
                      <a:ext cx="568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2" name="Google Shape;142;p15"/>
                    <p:cNvSpPr/>
                    <p:nvPr/>
                  </p:nvSpPr>
                  <p:spPr>
                    <a:xfrm>
                      <a:off x="5400" y="2700"/>
                      <a:ext cx="585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43" name="Google Shape;143;p15"/>
                  <p:cNvGrpSpPr/>
                  <p:nvPr/>
                </p:nvGrpSpPr>
                <p:grpSpPr>
                  <a:xfrm>
                    <a:off x="7560" y="3600"/>
                    <a:ext cx="928" cy="720"/>
                    <a:chOff x="4860" y="2340"/>
                    <a:chExt cx="928" cy="720"/>
                  </a:xfrm>
                </p:grpSpPr>
                <p:sp>
                  <p:nvSpPr>
                    <p:cNvPr id="144" name="Google Shape;144;p15"/>
                    <p:cNvSpPr/>
                    <p:nvPr/>
                  </p:nvSpPr>
                  <p:spPr>
                    <a:xfrm>
                      <a:off x="4860" y="2340"/>
                      <a:ext cx="928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0" lIns="0" spcFirstLastPara="1" rIns="0" wrap="square" tIns="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45" name="Google Shape;145;p15"/>
                    <p:cNvSpPr/>
                    <p:nvPr/>
                  </p:nvSpPr>
                  <p:spPr>
                    <a:xfrm>
                      <a:off x="4860" y="2700"/>
                      <a:ext cx="928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cap="flat" cmpd="sng" w="9525">
                      <a:solidFill>
                        <a:srgbClr val="00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Helvetica Neue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146" name="Google Shape;146;p15"/>
                  <p:cNvSpPr/>
                  <p:nvPr/>
                </p:nvSpPr>
                <p:spPr>
                  <a:xfrm>
                    <a:off x="4860" y="3600"/>
                    <a:ext cx="162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Calibri"/>
                      <a:buNone/>
                    </a:pPr>
                    <a:r>
                      <a:rPr b="1" i="0" lang="en-US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</a:t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47" name="Google Shape;147;p15"/>
                <p:cNvSpPr/>
                <p:nvPr/>
              </p:nvSpPr>
              <p:spPr>
                <a:xfrm>
                  <a:off x="2184" y="5040"/>
                  <a:ext cx="615" cy="36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rPr b="1" i="0" lang="en-US" sz="24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</a:t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" name="Google Shape;148;p15"/>
                <p:cNvSpPr/>
                <p:nvPr/>
              </p:nvSpPr>
              <p:spPr>
                <a:xfrm>
                  <a:off x="4140" y="5040"/>
                  <a:ext cx="736" cy="36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rPr b="1" i="0" lang="en-US" sz="24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49;p15"/>
                <p:cNvSpPr/>
                <p:nvPr/>
              </p:nvSpPr>
              <p:spPr>
                <a:xfrm>
                  <a:off x="8100" y="5040"/>
                  <a:ext cx="928" cy="36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rPr b="1" i="0" lang="en-US" sz="24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G</a:t>
                  </a:r>
                  <a:endParaRPr b="0" i="0" sz="2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0" name="Google Shape;150;p15"/>
              <p:cNvSpPr/>
              <p:nvPr/>
            </p:nvSpPr>
            <p:spPr>
              <a:xfrm>
                <a:off x="5484" y="1141"/>
                <a:ext cx="2001" cy="54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r>
                  <a:rPr b="0" i="0" lang="en-US" sz="2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root</a:t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151;p15"/>
            <p:cNvGrpSpPr/>
            <p:nvPr/>
          </p:nvGrpSpPr>
          <p:grpSpPr>
            <a:xfrm>
              <a:off x="2520" y="1620"/>
              <a:ext cx="6300" cy="3420"/>
              <a:chOff x="2520" y="1620"/>
              <a:chExt cx="6300" cy="3420"/>
            </a:xfrm>
          </p:grpSpPr>
          <p:cxnSp>
            <p:nvCxnSpPr>
              <p:cNvPr id="152" name="Google Shape;152;p15"/>
              <p:cNvCxnSpPr/>
              <p:nvPr/>
            </p:nvCxnSpPr>
            <p:spPr>
              <a:xfrm>
                <a:off x="6300" y="1620"/>
                <a:ext cx="0" cy="72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3" name="Google Shape;153;p15"/>
              <p:cNvCxnSpPr/>
              <p:nvPr/>
            </p:nvCxnSpPr>
            <p:spPr>
              <a:xfrm flipH="1">
                <a:off x="3600" y="2880"/>
                <a:ext cx="2160" cy="72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4" name="Google Shape;154;p15"/>
              <p:cNvCxnSpPr/>
              <p:nvPr/>
            </p:nvCxnSpPr>
            <p:spPr>
              <a:xfrm>
                <a:off x="6120" y="2880"/>
                <a:ext cx="0" cy="72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5" name="Google Shape;155;p15"/>
              <p:cNvCxnSpPr/>
              <p:nvPr/>
            </p:nvCxnSpPr>
            <p:spPr>
              <a:xfrm>
                <a:off x="6840" y="2880"/>
                <a:ext cx="1980" cy="72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6" name="Google Shape;156;p15"/>
              <p:cNvCxnSpPr/>
              <p:nvPr/>
            </p:nvCxnSpPr>
            <p:spPr>
              <a:xfrm flipH="1">
                <a:off x="2520" y="4140"/>
                <a:ext cx="360" cy="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7" name="Google Shape;157;p15"/>
              <p:cNvCxnSpPr/>
              <p:nvPr/>
            </p:nvCxnSpPr>
            <p:spPr>
              <a:xfrm>
                <a:off x="3240" y="4140"/>
                <a:ext cx="1260" cy="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8" name="Google Shape;158;p15"/>
              <p:cNvCxnSpPr/>
              <p:nvPr/>
            </p:nvCxnSpPr>
            <p:spPr>
              <a:xfrm>
                <a:off x="8567" y="4127"/>
                <a:ext cx="0" cy="9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159" name="Google Shape;159;p1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Priority Queue</a:t>
            </a:r>
            <a:endParaRPr/>
          </a:p>
        </p:txBody>
      </p:sp>
      <p:sp>
        <p:nvSpPr>
          <p:cNvPr descr="Rectangle: Click to edit Master text styles&#10;Second level&#10;Third level&#10;Fourth level&#10;Fifth level" id="165" name="Google Shape;165;p16"/>
          <p:cNvSpPr txBox="1"/>
          <p:nvPr>
            <p:ph idx="1" type="body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priority queue stores a collection of entries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pair</a:t>
            </a:r>
            <a:b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(key, value)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methods of the Priority Queue ADT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(k, x)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inserts an entry with key k and value x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removeMax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removes and returns the entry with smallest key</a:t>
            </a:r>
            <a:endParaRPr/>
          </a:p>
          <a:p>
            <a:pPr indent="-1714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/>
          </a:p>
        </p:txBody>
      </p:sp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800" y="2057400"/>
            <a:ext cx="43561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Priority Queue</a:t>
            </a:r>
            <a:endParaRPr/>
          </a:p>
        </p:txBody>
      </p:sp>
      <p:sp>
        <p:nvSpPr>
          <p:cNvPr descr="Rectangle: Click to edit Master text styles&#10;Second level&#10;Third level&#10;Fourth level&#10;Fifth level" id="173" name="Google Shape;173;p17"/>
          <p:cNvSpPr txBox="1"/>
          <p:nvPr>
            <p:ph idx="1" type="body"/>
          </p:nvPr>
        </p:nvSpPr>
        <p:spPr>
          <a:xfrm>
            <a:off x="762000" y="2079625"/>
            <a:ext cx="7924800" cy="300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methods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returns, but does not remove, an entry with smallest key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(), </a:t>
            </a:r>
            <a:r>
              <a:rPr b="0" i="0" lang="en-US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isEmpty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()</a:t>
            </a:r>
            <a:endParaRPr/>
          </a:p>
          <a:p>
            <a:pPr indent="-1714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Standby flyers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Auctions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Stock market</a:t>
            </a:r>
            <a:endParaRPr/>
          </a:p>
        </p:txBody>
      </p:sp>
      <p:sp>
        <p:nvSpPr>
          <p:cNvPr id="174" name="Google Shape;174;p1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tree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1116013" y="1930971"/>
            <a:ext cx="6911975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Heap tree is a binary tree where the value of any internal node is greater or equal to theirs children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Application: Build the priority queue</a:t>
            </a:r>
            <a:endParaRPr/>
          </a:p>
        </p:txBody>
      </p:sp>
      <p:sp>
        <p:nvSpPr>
          <p:cNvPr id="181" name="Google Shape;181;p1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4275336" y="3501008"/>
            <a:ext cx="461374" cy="36728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44</a:t>
            </a:r>
            <a:endParaRPr b="0" i="0" sz="12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3" name="Google Shape;183;p18"/>
          <p:cNvCxnSpPr>
            <a:stCxn id="182" idx="3"/>
            <a:endCxn id="184" idx="7"/>
          </p:cNvCxnSpPr>
          <p:nvPr/>
        </p:nvCxnSpPr>
        <p:spPr>
          <a:xfrm flipH="1">
            <a:off x="3307003" y="3814509"/>
            <a:ext cx="10359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8"/>
          <p:cNvCxnSpPr>
            <a:stCxn id="182" idx="5"/>
            <a:endCxn id="186" idx="1"/>
          </p:cNvCxnSpPr>
          <p:nvPr/>
        </p:nvCxnSpPr>
        <p:spPr>
          <a:xfrm>
            <a:off x="4669143" y="3814509"/>
            <a:ext cx="918900" cy="50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18"/>
          <p:cNvSpPr/>
          <p:nvPr/>
        </p:nvSpPr>
        <p:spPr>
          <a:xfrm>
            <a:off x="2915246" y="4262561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42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3544284" y="5104306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31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8" name="Google Shape;188;p18"/>
          <p:cNvCxnSpPr>
            <a:stCxn id="184" idx="3"/>
            <a:endCxn id="189" idx="0"/>
          </p:cNvCxnSpPr>
          <p:nvPr/>
        </p:nvCxnSpPr>
        <p:spPr>
          <a:xfrm flipH="1">
            <a:off x="2475437" y="4577812"/>
            <a:ext cx="507000" cy="52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8"/>
          <p:cNvCxnSpPr>
            <a:stCxn id="184" idx="5"/>
            <a:endCxn id="187" idx="0"/>
          </p:cNvCxnSpPr>
          <p:nvPr/>
        </p:nvCxnSpPr>
        <p:spPr>
          <a:xfrm>
            <a:off x="3306865" y="4577812"/>
            <a:ext cx="468000" cy="52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18"/>
          <p:cNvSpPr/>
          <p:nvPr/>
        </p:nvSpPr>
        <p:spPr>
          <a:xfrm>
            <a:off x="2245883" y="5104305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5520914" y="4270121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35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6400196" y="5104490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2" name="Google Shape;192;p18"/>
          <p:cNvCxnSpPr>
            <a:stCxn id="186" idx="3"/>
            <a:endCxn id="193" idx="0"/>
          </p:cNvCxnSpPr>
          <p:nvPr/>
        </p:nvCxnSpPr>
        <p:spPr>
          <a:xfrm flipH="1">
            <a:off x="5145006" y="4585373"/>
            <a:ext cx="443100" cy="51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8"/>
          <p:cNvCxnSpPr>
            <a:stCxn id="186" idx="5"/>
            <a:endCxn id="191" idx="1"/>
          </p:cNvCxnSpPr>
          <p:nvPr/>
        </p:nvCxnSpPr>
        <p:spPr>
          <a:xfrm>
            <a:off x="5912535" y="4585373"/>
            <a:ext cx="555300" cy="5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18"/>
          <p:cNvSpPr/>
          <p:nvPr/>
        </p:nvSpPr>
        <p:spPr>
          <a:xfrm>
            <a:off x="4915610" y="5104490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2849083" y="5986116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6" name="Google Shape;196;p18"/>
          <p:cNvCxnSpPr>
            <a:stCxn id="189" idx="3"/>
            <a:endCxn id="197" idx="0"/>
          </p:cNvCxnSpPr>
          <p:nvPr/>
        </p:nvCxnSpPr>
        <p:spPr>
          <a:xfrm flipH="1">
            <a:off x="1779974" y="5419556"/>
            <a:ext cx="533100" cy="56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8"/>
          <p:cNvCxnSpPr>
            <a:stCxn id="189" idx="5"/>
            <a:endCxn id="195" idx="0"/>
          </p:cNvCxnSpPr>
          <p:nvPr/>
        </p:nvCxnSpPr>
        <p:spPr>
          <a:xfrm>
            <a:off x="2637504" y="5419556"/>
            <a:ext cx="442200" cy="56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18"/>
          <p:cNvSpPr/>
          <p:nvPr/>
        </p:nvSpPr>
        <p:spPr>
          <a:xfrm>
            <a:off x="1550682" y="5986115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3594197" y="5986116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0" name="Google Shape;200;p18"/>
          <p:cNvCxnSpPr>
            <a:stCxn id="187" idx="4"/>
            <a:endCxn id="199" idx="0"/>
          </p:cNvCxnSpPr>
          <p:nvPr/>
        </p:nvCxnSpPr>
        <p:spPr>
          <a:xfrm>
            <a:off x="3774971" y="5473646"/>
            <a:ext cx="49800" cy="51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tree</a:t>
            </a:r>
            <a:endParaRPr/>
          </a:p>
        </p:txBody>
      </p:sp>
      <p:sp>
        <p:nvSpPr>
          <p:cNvPr id="206" name="Google Shape;206;p19"/>
          <p:cNvSpPr txBox="1"/>
          <p:nvPr/>
        </p:nvSpPr>
        <p:spPr>
          <a:xfrm>
            <a:off x="1050035" y="2060848"/>
            <a:ext cx="6911975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operation: get the node with maximum value (the root)</a:t>
            </a:r>
            <a:endParaRPr/>
          </a:p>
        </p:txBody>
      </p:sp>
      <p:sp>
        <p:nvSpPr>
          <p:cNvPr id="207" name="Google Shape;207;p1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4275336" y="3140968"/>
            <a:ext cx="461374" cy="36728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44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9" name="Google Shape;209;p19"/>
          <p:cNvCxnSpPr>
            <a:stCxn id="208" idx="3"/>
            <a:endCxn id="210" idx="7"/>
          </p:cNvCxnSpPr>
          <p:nvPr/>
        </p:nvCxnSpPr>
        <p:spPr>
          <a:xfrm flipH="1">
            <a:off x="3307003" y="3454469"/>
            <a:ext cx="10359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9"/>
          <p:cNvCxnSpPr>
            <a:stCxn id="208" idx="5"/>
            <a:endCxn id="212" idx="1"/>
          </p:cNvCxnSpPr>
          <p:nvPr/>
        </p:nvCxnSpPr>
        <p:spPr>
          <a:xfrm>
            <a:off x="4669143" y="3454469"/>
            <a:ext cx="918900" cy="50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19"/>
          <p:cNvSpPr/>
          <p:nvPr/>
        </p:nvSpPr>
        <p:spPr>
          <a:xfrm>
            <a:off x="2915246" y="3902521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42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3544284" y="4744266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31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4" name="Google Shape;214;p19"/>
          <p:cNvCxnSpPr>
            <a:stCxn id="210" idx="3"/>
            <a:endCxn id="215" idx="0"/>
          </p:cNvCxnSpPr>
          <p:nvPr/>
        </p:nvCxnSpPr>
        <p:spPr>
          <a:xfrm flipH="1">
            <a:off x="2475437" y="4217773"/>
            <a:ext cx="507000" cy="52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19"/>
          <p:cNvCxnSpPr>
            <a:stCxn id="210" idx="5"/>
            <a:endCxn id="213" idx="0"/>
          </p:cNvCxnSpPr>
          <p:nvPr/>
        </p:nvCxnSpPr>
        <p:spPr>
          <a:xfrm>
            <a:off x="3306865" y="4217773"/>
            <a:ext cx="468000" cy="52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19"/>
          <p:cNvSpPr/>
          <p:nvPr/>
        </p:nvSpPr>
        <p:spPr>
          <a:xfrm>
            <a:off x="2245883" y="4744265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5520914" y="3910081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35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6400196" y="4744450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27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8" name="Google Shape;218;p19"/>
          <p:cNvCxnSpPr>
            <a:stCxn id="212" idx="3"/>
            <a:endCxn id="219" idx="0"/>
          </p:cNvCxnSpPr>
          <p:nvPr/>
        </p:nvCxnSpPr>
        <p:spPr>
          <a:xfrm flipH="1">
            <a:off x="5145006" y="4225332"/>
            <a:ext cx="443100" cy="51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19"/>
          <p:cNvCxnSpPr>
            <a:stCxn id="212" idx="5"/>
            <a:endCxn id="217" idx="1"/>
          </p:cNvCxnSpPr>
          <p:nvPr/>
        </p:nvCxnSpPr>
        <p:spPr>
          <a:xfrm>
            <a:off x="5912535" y="4225332"/>
            <a:ext cx="555300" cy="5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19"/>
          <p:cNvSpPr/>
          <p:nvPr/>
        </p:nvSpPr>
        <p:spPr>
          <a:xfrm>
            <a:off x="4915610" y="4744450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19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2849083" y="5626076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26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2" name="Google Shape;222;p19"/>
          <p:cNvCxnSpPr>
            <a:stCxn id="215" idx="3"/>
            <a:endCxn id="223" idx="0"/>
          </p:cNvCxnSpPr>
          <p:nvPr/>
        </p:nvCxnSpPr>
        <p:spPr>
          <a:xfrm flipH="1">
            <a:off x="1779974" y="5059516"/>
            <a:ext cx="533100" cy="56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19"/>
          <p:cNvCxnSpPr>
            <a:stCxn id="215" idx="5"/>
            <a:endCxn id="221" idx="0"/>
          </p:cNvCxnSpPr>
          <p:nvPr/>
        </p:nvCxnSpPr>
        <p:spPr>
          <a:xfrm>
            <a:off x="2637504" y="5059516"/>
            <a:ext cx="442200" cy="56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19"/>
          <p:cNvSpPr/>
          <p:nvPr/>
        </p:nvSpPr>
        <p:spPr>
          <a:xfrm>
            <a:off x="1550682" y="5626075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3594197" y="5626076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6" name="Google Shape;226;p19"/>
          <p:cNvCxnSpPr>
            <a:stCxn id="213" idx="4"/>
            <a:endCxn id="225" idx="0"/>
          </p:cNvCxnSpPr>
          <p:nvPr/>
        </p:nvCxnSpPr>
        <p:spPr>
          <a:xfrm>
            <a:off x="3774971" y="5113606"/>
            <a:ext cx="49800" cy="51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tree insertion</a:t>
            </a:r>
            <a:endParaRPr/>
          </a:p>
        </p:txBody>
      </p:sp>
      <p:sp>
        <p:nvSpPr>
          <p:cNvPr id="232" name="Google Shape;232;p2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4506046" y="2564904"/>
            <a:ext cx="461374" cy="36728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95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4" name="Google Shape;234;p20"/>
          <p:cNvCxnSpPr>
            <a:stCxn id="233" idx="3"/>
            <a:endCxn id="235" idx="7"/>
          </p:cNvCxnSpPr>
          <p:nvPr/>
        </p:nvCxnSpPr>
        <p:spPr>
          <a:xfrm flipH="1">
            <a:off x="3537713" y="2878405"/>
            <a:ext cx="10359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0"/>
          <p:cNvCxnSpPr>
            <a:stCxn id="233" idx="5"/>
            <a:endCxn id="237" idx="1"/>
          </p:cNvCxnSpPr>
          <p:nvPr/>
        </p:nvCxnSpPr>
        <p:spPr>
          <a:xfrm>
            <a:off x="4899853" y="2878405"/>
            <a:ext cx="918900" cy="50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0"/>
          <p:cNvSpPr/>
          <p:nvPr/>
        </p:nvSpPr>
        <p:spPr>
          <a:xfrm>
            <a:off x="3145956" y="3326457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61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3774994" y="4168202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39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9" name="Google Shape;239;p20"/>
          <p:cNvCxnSpPr>
            <a:stCxn id="235" idx="3"/>
            <a:endCxn id="240" idx="0"/>
          </p:cNvCxnSpPr>
          <p:nvPr/>
        </p:nvCxnSpPr>
        <p:spPr>
          <a:xfrm flipH="1">
            <a:off x="2706147" y="3641708"/>
            <a:ext cx="507000" cy="52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0"/>
          <p:cNvCxnSpPr>
            <a:stCxn id="235" idx="5"/>
            <a:endCxn id="238" idx="0"/>
          </p:cNvCxnSpPr>
          <p:nvPr/>
        </p:nvCxnSpPr>
        <p:spPr>
          <a:xfrm>
            <a:off x="3537575" y="3641708"/>
            <a:ext cx="468000" cy="52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0"/>
          <p:cNvSpPr/>
          <p:nvPr/>
        </p:nvSpPr>
        <p:spPr>
          <a:xfrm>
            <a:off x="2476593" y="4168201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53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5751624" y="3334017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83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6630906" y="4168386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3" name="Google Shape;243;p20"/>
          <p:cNvCxnSpPr>
            <a:stCxn id="237" idx="3"/>
            <a:endCxn id="244" idx="0"/>
          </p:cNvCxnSpPr>
          <p:nvPr/>
        </p:nvCxnSpPr>
        <p:spPr>
          <a:xfrm flipH="1">
            <a:off x="5375715" y="3649269"/>
            <a:ext cx="443100" cy="51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0"/>
          <p:cNvCxnSpPr>
            <a:stCxn id="237" idx="5"/>
            <a:endCxn id="242" idx="1"/>
          </p:cNvCxnSpPr>
          <p:nvPr/>
        </p:nvCxnSpPr>
        <p:spPr>
          <a:xfrm>
            <a:off x="6143244" y="3649269"/>
            <a:ext cx="555300" cy="5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0"/>
          <p:cNvSpPr/>
          <p:nvPr/>
        </p:nvSpPr>
        <p:spPr>
          <a:xfrm>
            <a:off x="5146320" y="4168386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72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3079793" y="5050012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48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7" name="Google Shape;247;p20"/>
          <p:cNvCxnSpPr>
            <a:stCxn id="240" idx="3"/>
            <a:endCxn id="248" idx="0"/>
          </p:cNvCxnSpPr>
          <p:nvPr/>
        </p:nvCxnSpPr>
        <p:spPr>
          <a:xfrm flipH="1">
            <a:off x="2010684" y="4483453"/>
            <a:ext cx="533100" cy="56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0"/>
          <p:cNvCxnSpPr>
            <a:stCxn id="240" idx="5"/>
            <a:endCxn id="246" idx="0"/>
          </p:cNvCxnSpPr>
          <p:nvPr/>
        </p:nvCxnSpPr>
        <p:spPr>
          <a:xfrm>
            <a:off x="2868214" y="4483453"/>
            <a:ext cx="442200" cy="56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0"/>
          <p:cNvSpPr/>
          <p:nvPr/>
        </p:nvSpPr>
        <p:spPr>
          <a:xfrm>
            <a:off x="1781392" y="5050011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3824907" y="5050012"/>
            <a:ext cx="461374" cy="369340"/>
          </a:xfrm>
          <a:prstGeom prst="ellipse">
            <a:avLst/>
          </a:prstGeom>
          <a:solidFill>
            <a:srgbClr val="5189F5"/>
          </a:solidFill>
          <a:ln cap="flat" cmpd="sng" w="19050">
            <a:solidFill>
              <a:srgbClr val="1313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70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1" name="Google Shape;251;p20"/>
          <p:cNvCxnSpPr>
            <a:stCxn id="238" idx="4"/>
            <a:endCxn id="250" idx="0"/>
          </p:cNvCxnSpPr>
          <p:nvPr/>
        </p:nvCxnSpPr>
        <p:spPr>
          <a:xfrm>
            <a:off x="4005681" y="4537542"/>
            <a:ext cx="49800" cy="512400"/>
          </a:xfrm>
          <a:prstGeom prst="straightConnector1">
            <a:avLst/>
          </a:prstGeom>
          <a:noFill/>
          <a:ln cap="flat" cmpd="sng" w="19050">
            <a:solidFill>
              <a:srgbClr val="13133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0"/>
          <p:cNvSpPr txBox="1"/>
          <p:nvPr/>
        </p:nvSpPr>
        <p:spPr>
          <a:xfrm>
            <a:off x="1394825" y="2517715"/>
            <a:ext cx="13821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70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tree insertion</a:t>
            </a:r>
            <a:endParaRPr/>
          </a:p>
        </p:txBody>
      </p:sp>
      <p:sp>
        <p:nvSpPr>
          <p:cNvPr id="258" name="Google Shape;258;p2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/>
          <p:nvPr/>
        </p:nvSpPr>
        <p:spPr>
          <a:xfrm>
            <a:off x="4506046" y="2564904"/>
            <a:ext cx="461374" cy="367289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95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0" name="Google Shape;260;p21"/>
          <p:cNvCxnSpPr>
            <a:stCxn id="259" idx="3"/>
            <a:endCxn id="261" idx="7"/>
          </p:cNvCxnSpPr>
          <p:nvPr/>
        </p:nvCxnSpPr>
        <p:spPr>
          <a:xfrm flipH="1">
            <a:off x="3537713" y="2878405"/>
            <a:ext cx="1035900" cy="50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1"/>
          <p:cNvCxnSpPr>
            <a:stCxn id="259" idx="5"/>
            <a:endCxn id="263" idx="1"/>
          </p:cNvCxnSpPr>
          <p:nvPr/>
        </p:nvCxnSpPr>
        <p:spPr>
          <a:xfrm>
            <a:off x="4899853" y="2878405"/>
            <a:ext cx="918900" cy="50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21"/>
          <p:cNvSpPr/>
          <p:nvPr/>
        </p:nvSpPr>
        <p:spPr>
          <a:xfrm>
            <a:off x="3145956" y="3326457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61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3774994" y="4168202"/>
            <a:ext cx="461374" cy="369340"/>
          </a:xfrm>
          <a:prstGeom prst="ellipse">
            <a:avLst/>
          </a:prstGeom>
          <a:solidFill>
            <a:srgbClr val="5189F5"/>
          </a:solidFill>
          <a:ln cap="flat" cmpd="sng" w="19050">
            <a:solidFill>
              <a:srgbClr val="1313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70</a:t>
            </a:r>
            <a:endParaRPr/>
          </a:p>
        </p:txBody>
      </p:sp>
      <p:cxnSp>
        <p:nvCxnSpPr>
          <p:cNvPr id="265" name="Google Shape;265;p21"/>
          <p:cNvCxnSpPr>
            <a:stCxn id="261" idx="3"/>
            <a:endCxn id="266" idx="0"/>
          </p:cNvCxnSpPr>
          <p:nvPr/>
        </p:nvCxnSpPr>
        <p:spPr>
          <a:xfrm flipH="1">
            <a:off x="2706147" y="3641708"/>
            <a:ext cx="507000" cy="52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1"/>
          <p:cNvCxnSpPr>
            <a:stCxn id="261" idx="5"/>
            <a:endCxn id="264" idx="0"/>
          </p:cNvCxnSpPr>
          <p:nvPr/>
        </p:nvCxnSpPr>
        <p:spPr>
          <a:xfrm>
            <a:off x="3537575" y="3641708"/>
            <a:ext cx="468000" cy="526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1"/>
          <p:cNvSpPr/>
          <p:nvPr/>
        </p:nvSpPr>
        <p:spPr>
          <a:xfrm>
            <a:off x="2476593" y="4168201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53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5751624" y="3334017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83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6630906" y="4168386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9" name="Google Shape;269;p21"/>
          <p:cNvCxnSpPr>
            <a:stCxn id="263" idx="3"/>
            <a:endCxn id="270" idx="0"/>
          </p:cNvCxnSpPr>
          <p:nvPr/>
        </p:nvCxnSpPr>
        <p:spPr>
          <a:xfrm flipH="1">
            <a:off x="5375715" y="3649269"/>
            <a:ext cx="443100" cy="51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1"/>
          <p:cNvCxnSpPr>
            <a:stCxn id="263" idx="5"/>
            <a:endCxn id="268" idx="1"/>
          </p:cNvCxnSpPr>
          <p:nvPr/>
        </p:nvCxnSpPr>
        <p:spPr>
          <a:xfrm>
            <a:off x="6143244" y="3649269"/>
            <a:ext cx="555300" cy="57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21"/>
          <p:cNvSpPr/>
          <p:nvPr/>
        </p:nvSpPr>
        <p:spPr>
          <a:xfrm>
            <a:off x="5146320" y="4168386"/>
            <a:ext cx="458810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72</a:t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>
            <a:off x="3079793" y="5050012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48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73" name="Google Shape;273;p21"/>
          <p:cNvCxnSpPr>
            <a:stCxn id="266" idx="3"/>
            <a:endCxn id="274" idx="0"/>
          </p:cNvCxnSpPr>
          <p:nvPr/>
        </p:nvCxnSpPr>
        <p:spPr>
          <a:xfrm flipH="1">
            <a:off x="2010684" y="4483453"/>
            <a:ext cx="533100" cy="56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1"/>
          <p:cNvCxnSpPr>
            <a:stCxn id="266" idx="5"/>
            <a:endCxn id="272" idx="0"/>
          </p:cNvCxnSpPr>
          <p:nvPr/>
        </p:nvCxnSpPr>
        <p:spPr>
          <a:xfrm>
            <a:off x="2868214" y="4483453"/>
            <a:ext cx="442200" cy="566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21"/>
          <p:cNvSpPr/>
          <p:nvPr/>
        </p:nvSpPr>
        <p:spPr>
          <a:xfrm>
            <a:off x="1781392" y="5050011"/>
            <a:ext cx="458812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 sz="1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6" name="Google Shape;276;p21"/>
          <p:cNvSpPr/>
          <p:nvPr/>
        </p:nvSpPr>
        <p:spPr>
          <a:xfrm>
            <a:off x="3824907" y="5050012"/>
            <a:ext cx="461374" cy="36934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39</a:t>
            </a:r>
            <a:endParaRPr/>
          </a:p>
        </p:txBody>
      </p:sp>
      <p:cxnSp>
        <p:nvCxnSpPr>
          <p:cNvPr id="277" name="Google Shape;277;p21"/>
          <p:cNvCxnSpPr>
            <a:stCxn id="264" idx="4"/>
            <a:endCxn id="276" idx="0"/>
          </p:cNvCxnSpPr>
          <p:nvPr/>
        </p:nvCxnSpPr>
        <p:spPr>
          <a:xfrm>
            <a:off x="4005681" y="4537542"/>
            <a:ext cx="49800" cy="51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21"/>
          <p:cNvSpPr txBox="1"/>
          <p:nvPr/>
        </p:nvSpPr>
        <p:spPr>
          <a:xfrm>
            <a:off x="1394825" y="2517715"/>
            <a:ext cx="13821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70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Koi">
  <a:themeElements>
    <a:clrScheme name="Koi 1">
      <a:dk1>
        <a:srgbClr val="272776"/>
      </a:dk1>
      <a:lt1>
        <a:srgbClr val="F3F1E4"/>
      </a:lt1>
      <a:dk2>
        <a:srgbClr val="272776"/>
      </a:dk2>
      <a:lt2>
        <a:srgbClr val="808080"/>
      </a:lt2>
      <a:accent1>
        <a:srgbClr val="B8CFFB"/>
      </a:accent1>
      <a:accent2>
        <a:srgbClr val="DF8F74"/>
      </a:accent2>
      <a:accent3>
        <a:srgbClr val="F8F7EF"/>
      </a:accent3>
      <a:accent4>
        <a:srgbClr val="202064"/>
      </a:accent4>
      <a:accent5>
        <a:srgbClr val="D8E4FD"/>
      </a:accent5>
      <a:accent6>
        <a:srgbClr val="CA8168"/>
      </a:accent6>
      <a:hlink>
        <a:srgbClr val="7F97C2"/>
      </a:hlink>
      <a:folHlink>
        <a:srgbClr val="8BBE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