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7099300" cy="10234600"/>
  <p:embeddedFontLst>
    <p:embeddedFont>
      <p:font typeface="Helvetica Neue"/>
      <p:regular r:id="rId29"/>
      <p:bold r:id="rId30"/>
      <p:italic r:id="rId31"/>
      <p:boldItalic r:id="rId32"/>
    </p:embeddedFont>
    <p:embeddedFont>
      <p:font typeface="Old Standard TT"/>
      <p:regular r:id="rId33"/>
      <p:bold r:id="rId34"/>
      <p: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33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35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34" Type="http://schemas.openxmlformats.org/officeDocument/2006/relationships/font" Target="fonts/OldStandardT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8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9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0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1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2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3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Trees</a:t>
            </a:r>
            <a:endParaRPr/>
          </a:p>
        </p:txBody>
      </p:sp>
      <p:sp>
        <p:nvSpPr>
          <p:cNvPr id="159" name="Google Shape;159;p6:notes"/>
          <p:cNvSpPr txBox="1"/>
          <p:nvPr>
            <p:ph idx="10" type="dt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4/25/18 11:31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:notes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type="ctrTitle"/>
          </p:nvPr>
        </p:nvSpPr>
        <p:spPr>
          <a:xfrm>
            <a:off x="914400" y="1600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914400" y="28956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9144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124200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 rot="5400000">
            <a:off x="2552700" y="114300"/>
            <a:ext cx="40386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 rot="5400000">
            <a:off x="4705350" y="2266950"/>
            <a:ext cx="5562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 rot="5400000">
            <a:off x="742950" y="400050"/>
            <a:ext cx="5562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800600" y="19050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3" type="body"/>
          </p:nvPr>
        </p:nvSpPr>
        <p:spPr>
          <a:xfrm>
            <a:off x="4800600" y="40386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6858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46482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19200" y="1600200"/>
            <a:ext cx="5926138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914400" y="1600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 to algorithms</a:t>
            </a:r>
            <a:endParaRPr/>
          </a:p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914400" y="28956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1066800" y="39624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Technology and Engineering</a:t>
            </a:r>
            <a:endParaRPr/>
          </a:p>
          <a:p>
            <a:pPr indent="0" lvl="0" marL="0" marR="0" rt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Vietnam National University Hanoi</a:t>
            </a:r>
            <a:endParaRPr/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Searching on sorted list</a:t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914400" y="1981200"/>
            <a:ext cx="7543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 list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consisting of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items sorted increasingly. Check if an item X exists on list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search algorithm (A):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 A is empty, return False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 X with the item Y at the middle of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X = Y, return True. 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X &lt; Y, Perform binary search on the left half of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X &gt; Y, Perform binary search on the right half of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Complexity: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  <a:endParaRPr/>
          </a:p>
        </p:txBody>
      </p:sp>
      <p:sp>
        <p:nvSpPr>
          <p:cNvPr id="201" name="Google Shape;201;p25"/>
          <p:cNvSpPr txBox="1"/>
          <p:nvPr>
            <p:ph idx="12" type="sldNum"/>
          </p:nvPr>
        </p:nvSpPr>
        <p:spPr>
          <a:xfrm>
            <a:off x="6423025" y="4913313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25"/>
          <p:cNvCxnSpPr/>
          <p:nvPr/>
        </p:nvCxnSpPr>
        <p:spPr>
          <a:xfrm>
            <a:off x="1249363" y="2903538"/>
            <a:ext cx="69913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5"/>
          <p:cNvSpPr/>
          <p:nvPr/>
        </p:nvSpPr>
        <p:spPr>
          <a:xfrm>
            <a:off x="15351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21447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27543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33639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39735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45831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51927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58023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64119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70215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76311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82407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cxnSp>
        <p:nvCxnSpPr>
          <p:cNvPr id="215" name="Google Shape;215;p25"/>
          <p:cNvCxnSpPr/>
          <p:nvPr/>
        </p:nvCxnSpPr>
        <p:spPr>
          <a:xfrm>
            <a:off x="1096963" y="3513138"/>
            <a:ext cx="71437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5"/>
          <p:cNvSpPr/>
          <p:nvPr/>
        </p:nvSpPr>
        <p:spPr>
          <a:xfrm>
            <a:off x="1535113" y="33607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2144713" y="33607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2754313" y="33607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19" name="Google Shape;219;p25"/>
          <p:cNvSpPr/>
          <p:nvPr/>
        </p:nvSpPr>
        <p:spPr>
          <a:xfrm>
            <a:off x="3363913" y="33607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3973513" y="33607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4583113" y="33607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5192713" y="33607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5802313" y="33607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6411913" y="33607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7021513" y="33607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7631113" y="33607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8240713" y="33607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cxnSp>
        <p:nvCxnSpPr>
          <p:cNvPr id="228" name="Google Shape;228;p25"/>
          <p:cNvCxnSpPr/>
          <p:nvPr/>
        </p:nvCxnSpPr>
        <p:spPr>
          <a:xfrm>
            <a:off x="1173163" y="4122738"/>
            <a:ext cx="70675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5"/>
          <p:cNvSpPr/>
          <p:nvPr/>
        </p:nvSpPr>
        <p:spPr>
          <a:xfrm>
            <a:off x="1535113" y="39703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2144713" y="39703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2754313" y="39703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3363913" y="39703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>
            <a:off x="3973513" y="39703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4583113" y="39703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5192713" y="39703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5802313" y="39703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6411913" y="39703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238" name="Google Shape;238;p25"/>
          <p:cNvSpPr/>
          <p:nvPr/>
        </p:nvSpPr>
        <p:spPr>
          <a:xfrm>
            <a:off x="7021513" y="39703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239" name="Google Shape;239;p25"/>
          <p:cNvSpPr/>
          <p:nvPr/>
        </p:nvSpPr>
        <p:spPr>
          <a:xfrm>
            <a:off x="7631113" y="39703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8240713" y="39703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cxnSp>
        <p:nvCxnSpPr>
          <p:cNvPr id="241" name="Google Shape;241;p25"/>
          <p:cNvCxnSpPr/>
          <p:nvPr/>
        </p:nvCxnSpPr>
        <p:spPr>
          <a:xfrm>
            <a:off x="1249363" y="4732338"/>
            <a:ext cx="69913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5"/>
          <p:cNvSpPr/>
          <p:nvPr/>
        </p:nvSpPr>
        <p:spPr>
          <a:xfrm>
            <a:off x="15351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43" name="Google Shape;243;p25"/>
          <p:cNvSpPr/>
          <p:nvPr/>
        </p:nvSpPr>
        <p:spPr>
          <a:xfrm>
            <a:off x="21447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44" name="Google Shape;244;p25"/>
          <p:cNvSpPr/>
          <p:nvPr/>
        </p:nvSpPr>
        <p:spPr>
          <a:xfrm>
            <a:off x="27543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45" name="Google Shape;245;p25"/>
          <p:cNvSpPr/>
          <p:nvPr/>
        </p:nvSpPr>
        <p:spPr>
          <a:xfrm>
            <a:off x="33639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3973513" y="45799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45831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48" name="Google Shape;248;p25"/>
          <p:cNvSpPr/>
          <p:nvPr/>
        </p:nvSpPr>
        <p:spPr>
          <a:xfrm>
            <a:off x="51927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58023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64119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70215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252" name="Google Shape;252;p25"/>
          <p:cNvSpPr/>
          <p:nvPr/>
        </p:nvSpPr>
        <p:spPr>
          <a:xfrm>
            <a:off x="76311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253" name="Google Shape;253;p25"/>
          <p:cNvSpPr/>
          <p:nvPr/>
        </p:nvSpPr>
        <p:spPr>
          <a:xfrm>
            <a:off x="82407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94456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944563" y="33607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944563" y="39703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57" name="Google Shape;257;p25"/>
          <p:cNvSpPr/>
          <p:nvPr/>
        </p:nvSpPr>
        <p:spPr>
          <a:xfrm>
            <a:off x="954088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58" name="Google Shape;258;p25"/>
          <p:cNvSpPr txBox="1"/>
          <p:nvPr/>
        </p:nvSpPr>
        <p:spPr>
          <a:xfrm>
            <a:off x="4559300" y="2997200"/>
            <a:ext cx="3429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p:sp>
        <p:nvSpPr>
          <p:cNvPr id="259" name="Google Shape;259;p25"/>
          <p:cNvSpPr txBox="1"/>
          <p:nvPr/>
        </p:nvSpPr>
        <p:spPr>
          <a:xfrm>
            <a:off x="944563" y="2998788"/>
            <a:ext cx="241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</p:txBody>
      </p:sp>
      <p:sp>
        <p:nvSpPr>
          <p:cNvPr id="260" name="Google Shape;260;p25"/>
          <p:cNvSpPr txBox="1"/>
          <p:nvPr/>
        </p:nvSpPr>
        <p:spPr>
          <a:xfrm>
            <a:off x="8259763" y="2997200"/>
            <a:ext cx="265112" cy="3397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261" name="Google Shape;261;p25"/>
          <p:cNvSpPr txBox="1"/>
          <p:nvPr/>
        </p:nvSpPr>
        <p:spPr>
          <a:xfrm>
            <a:off x="2116138" y="3617913"/>
            <a:ext cx="3429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p:sp>
        <p:nvSpPr>
          <p:cNvPr id="262" name="Google Shape;262;p25"/>
          <p:cNvSpPr txBox="1"/>
          <p:nvPr/>
        </p:nvSpPr>
        <p:spPr>
          <a:xfrm>
            <a:off x="944563" y="3619500"/>
            <a:ext cx="241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</p:txBody>
      </p:sp>
      <p:sp>
        <p:nvSpPr>
          <p:cNvPr id="263" name="Google Shape;263;p25"/>
          <p:cNvSpPr txBox="1"/>
          <p:nvPr/>
        </p:nvSpPr>
        <p:spPr>
          <a:xfrm>
            <a:off x="3973513" y="3617913"/>
            <a:ext cx="265112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264" name="Google Shape;264;p25"/>
          <p:cNvSpPr txBox="1"/>
          <p:nvPr/>
        </p:nvSpPr>
        <p:spPr>
          <a:xfrm>
            <a:off x="3354388" y="4238625"/>
            <a:ext cx="3429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p:sp>
        <p:nvSpPr>
          <p:cNvPr id="265" name="Google Shape;265;p25"/>
          <p:cNvSpPr txBox="1"/>
          <p:nvPr/>
        </p:nvSpPr>
        <p:spPr>
          <a:xfrm>
            <a:off x="2773363" y="4240213"/>
            <a:ext cx="241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</p:txBody>
      </p:sp>
      <p:sp>
        <p:nvSpPr>
          <p:cNvPr id="266" name="Google Shape;266;p25"/>
          <p:cNvSpPr txBox="1"/>
          <p:nvPr/>
        </p:nvSpPr>
        <p:spPr>
          <a:xfrm>
            <a:off x="3973513" y="4238625"/>
            <a:ext cx="304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267" name="Google Shape;267;p25"/>
          <p:cNvSpPr txBox="1"/>
          <p:nvPr/>
        </p:nvSpPr>
        <p:spPr>
          <a:xfrm>
            <a:off x="3725863" y="4854575"/>
            <a:ext cx="7858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16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b="0" i="0" lang="en-US" sz="16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type="title"/>
          </p:nvPr>
        </p:nvSpPr>
        <p:spPr>
          <a:xfrm>
            <a:off x="457200" y="3206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Brute Force Search</a:t>
            </a:r>
            <a:endParaRPr/>
          </a:p>
        </p:txBody>
      </p:sp>
      <p:sp>
        <p:nvSpPr>
          <p:cNvPr id="273" name="Google Shape;273;p26"/>
          <p:cNvSpPr txBox="1"/>
          <p:nvPr>
            <p:ph idx="1" type="body"/>
          </p:nvPr>
        </p:nvSpPr>
        <p:spPr>
          <a:xfrm>
            <a:off x="990600" y="2057400"/>
            <a:ext cx="739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Systematically evaluate all possible solutions for the problem to determine objective solutions.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all prime numbers smaller than 100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all  binary numbers of length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Travel sale man problem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type="title"/>
          </p:nvPr>
        </p:nvSpPr>
        <p:spPr>
          <a:xfrm>
            <a:off x="457200" y="685800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largest row</a:t>
            </a:r>
            <a:endParaRPr/>
          </a:p>
        </p:txBody>
      </p:sp>
      <p:sp>
        <p:nvSpPr>
          <p:cNvPr id="280" name="Google Shape;280;p27"/>
          <p:cNvSpPr txBox="1"/>
          <p:nvPr>
            <p:ph idx="1" type="body"/>
          </p:nvPr>
        </p:nvSpPr>
        <p:spPr>
          <a:xfrm>
            <a:off x="914400" y="2057400"/>
            <a:ext cx="739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Given a matrix A 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rows 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columns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containing integer numbers. Your task is to find the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row with the largest sum.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Find_largest_row (A,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m, 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2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/>
          <p:nvPr>
            <p:ph type="title"/>
          </p:nvPr>
        </p:nvSpPr>
        <p:spPr>
          <a:xfrm>
            <a:off x="457200" y="762000"/>
            <a:ext cx="82296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largest rectangle</a:t>
            </a:r>
            <a:endParaRPr/>
          </a:p>
        </p:txBody>
      </p:sp>
      <p:sp>
        <p:nvSpPr>
          <p:cNvPr id="287" name="Google Shape;287;p28"/>
          <p:cNvSpPr txBox="1"/>
          <p:nvPr>
            <p:ph idx="1" type="body"/>
          </p:nvPr>
        </p:nvSpPr>
        <p:spPr>
          <a:xfrm>
            <a:off x="914400" y="2057400"/>
            <a:ext cx="739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Given a matrix of A 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rows 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columns containing integer numbers. Your task is to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rectangle in the matrix with the largest sum.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Find_largest_rectangle (A,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m, 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2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6096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Recursion</a:t>
            </a:r>
            <a:endParaRPr/>
          </a:p>
        </p:txBody>
      </p:sp>
      <p:sp>
        <p:nvSpPr>
          <p:cNvPr descr="Rectangle: Click to edit Master text styles&#10;Second level&#10;Third level&#10;Fourth level&#10;Fifth level" id="294" name="Google Shape;294;p29"/>
          <p:cNvSpPr txBox="1"/>
          <p:nvPr>
            <p:ph idx="1" type="body"/>
          </p:nvPr>
        </p:nvSpPr>
        <p:spPr>
          <a:xfrm>
            <a:off x="838200" y="19812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Noto Sans Symbols"/>
              <a:buChar char="➢"/>
            </a:pPr>
            <a:r>
              <a:rPr b="1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Recursion</a:t>
            </a:r>
            <a:r>
              <a:rPr b="0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when a method calls itself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Helvetica Neue"/>
              <a:buNone/>
            </a:pPr>
            <a:r>
              <a:rPr b="0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Classic example (the factorial function):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rPr b="0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n! = n * (n-1)!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6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Noto Sans Symbols"/>
              <a:buChar char="➢"/>
            </a:pPr>
            <a:r>
              <a:rPr b="0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 definition:</a:t>
            </a:r>
            <a:endParaRPr/>
          </a:p>
          <a:p>
            <a:pPr indent="-224790" lvl="0" marL="342900" marR="0" rtl="0" algn="l">
              <a:lnSpc>
                <a:spcPct val="6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Helvetica Neue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4790" lvl="0" marL="342900" marR="0" rtl="0" algn="l">
              <a:lnSpc>
                <a:spcPct val="6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Helvetica Neue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4790" lvl="0" marL="342900" marR="0" rtl="0" algn="l">
              <a:lnSpc>
                <a:spcPct val="6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Helvetica Neue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4790" lvl="0" marL="342900" marR="0" rtl="0" algn="l">
              <a:lnSpc>
                <a:spcPct val="6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Helvetica Neue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Noto Sans Symbols"/>
              <a:buNone/>
            </a:pPr>
            <a:r>
              <a:t/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Noto Sans Symbols"/>
              <a:buNone/>
            </a:pPr>
            <a:r>
              <a:t/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9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Noto Sans Symbols"/>
              <a:buNone/>
            </a:pPr>
            <a:r>
              <a:rPr b="1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</a:t>
            </a:r>
            <a:r>
              <a:rPr b="0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RecursiveFactorial (</a:t>
            </a:r>
            <a:r>
              <a:rPr b="1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b="0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n) {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Noto Sans Symbols"/>
              <a:buNone/>
            </a:pPr>
            <a:r>
              <a:rPr b="0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1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(n  ==  0)  </a:t>
            </a:r>
            <a:r>
              <a:rPr b="1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b="0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1; // base case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Noto Sans Symbols"/>
              <a:buNone/>
            </a:pPr>
            <a:r>
              <a:rPr b="0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1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else return</a:t>
            </a:r>
            <a:r>
              <a:rPr b="0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n  *  RecursiveFactorial (n - 1); // recursive case</a:t>
            </a:r>
            <a:endParaRPr/>
          </a:p>
          <a:p>
            <a:pPr indent="-742950" lvl="1" marL="742950" marR="0" rtl="0" algn="l">
              <a:lnSpc>
                <a:spcPct val="9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Noto Sans Symbols"/>
              <a:buNone/>
            </a:pPr>
            <a:r>
              <a:rPr b="0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b="0" i="0" sz="186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5" name="Google Shape;2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3810000"/>
            <a:ext cx="3810000" cy="97948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Content of a Recursive Method</a:t>
            </a:r>
            <a:endParaRPr/>
          </a:p>
        </p:txBody>
      </p:sp>
      <p:sp>
        <p:nvSpPr>
          <p:cNvPr descr="Rectangle: Click to edit Master text styles&#10;Second level&#10;Third level&#10;Fourth level&#10;Fifth level" id="302" name="Google Shape;302;p30"/>
          <p:cNvSpPr txBox="1"/>
          <p:nvPr>
            <p:ph idx="1" type="body"/>
          </p:nvPr>
        </p:nvSpPr>
        <p:spPr>
          <a:xfrm>
            <a:off x="838200" y="1981200"/>
            <a:ext cx="7848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 case(s).</a:t>
            </a: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cases for which we perform no recursive calls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 possible chain of recursive calls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eventually reach a base case.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 calls. 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Calls to the current method. 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recursive call should be defined so that it makes progress towards a base case.</a:t>
            </a:r>
            <a:endParaRPr/>
          </a:p>
        </p:txBody>
      </p:sp>
      <p:sp>
        <p:nvSpPr>
          <p:cNvPr id="303" name="Google Shape;303;p3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Visualizing Recursion</a:t>
            </a:r>
            <a:endParaRPr/>
          </a:p>
        </p:txBody>
      </p:sp>
      <p:grpSp>
        <p:nvGrpSpPr>
          <p:cNvPr id="309" name="Google Shape;309;p31"/>
          <p:cNvGrpSpPr/>
          <p:nvPr/>
        </p:nvGrpSpPr>
        <p:grpSpPr>
          <a:xfrm>
            <a:off x="2438400" y="2133600"/>
            <a:ext cx="5298618" cy="4114800"/>
            <a:chOff x="2899" y="1511"/>
            <a:chExt cx="2690" cy="2089"/>
          </a:xfrm>
        </p:grpSpPr>
        <p:sp>
          <p:nvSpPr>
            <p:cNvPr id="310" name="Google Shape;310;p31"/>
            <p:cNvSpPr/>
            <p:nvPr/>
          </p:nvSpPr>
          <p:spPr>
            <a:xfrm>
              <a:off x="2899" y="1511"/>
              <a:ext cx="2669" cy="20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2910" y="1756"/>
              <a:ext cx="1018" cy="204"/>
            </a:xfrm>
            <a:custGeom>
              <a:rect b="b" l="l" r="r" t="t"/>
              <a:pathLst>
                <a:path extrusionOk="0" h="768" w="3840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2910" y="1756"/>
              <a:ext cx="1018" cy="204"/>
            </a:xfrm>
            <a:custGeom>
              <a:rect b="b" l="l" r="r" t="t"/>
              <a:pathLst>
                <a:path extrusionOk="0" h="768" w="3840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2954" y="1796"/>
              <a:ext cx="752" cy="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recursiveFactorial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3756" y="1796"/>
              <a:ext cx="81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3790" y="1796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3850" y="1796"/>
              <a:ext cx="81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7" name="Google Shape;317;p31"/>
            <p:cNvCxnSpPr/>
            <p:nvPr/>
          </p:nvCxnSpPr>
          <p:spPr>
            <a:xfrm>
              <a:off x="3470" y="1960"/>
              <a:ext cx="44" cy="177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8" name="Google Shape;318;p31"/>
            <p:cNvSpPr/>
            <p:nvPr/>
          </p:nvSpPr>
          <p:spPr>
            <a:xfrm>
              <a:off x="3498" y="2130"/>
              <a:ext cx="30" cy="34"/>
            </a:xfrm>
            <a:custGeom>
              <a:rect b="b" l="l" r="r" t="t"/>
              <a:pathLst>
                <a:path extrusionOk="0" h="34" w="30">
                  <a:moveTo>
                    <a:pt x="30" y="0"/>
                  </a:moveTo>
                  <a:lnTo>
                    <a:pt x="23" y="34"/>
                  </a:lnTo>
                  <a:lnTo>
                    <a:pt x="0" y="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3011" y="2164"/>
              <a:ext cx="1019" cy="203"/>
            </a:xfrm>
            <a:custGeom>
              <a:rect b="b" l="l" r="r" t="t"/>
              <a:pathLst>
                <a:path extrusionOk="0" h="768" w="3840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3011" y="2164"/>
              <a:ext cx="1019" cy="203"/>
            </a:xfrm>
            <a:custGeom>
              <a:rect b="b" l="l" r="r" t="t"/>
              <a:pathLst>
                <a:path extrusionOk="0" h="768" w="3840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3056" y="2203"/>
              <a:ext cx="752" cy="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recursiveFactorial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3858" y="2203"/>
              <a:ext cx="81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3892" y="2203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3951" y="2203"/>
              <a:ext cx="81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5" name="Google Shape;325;p31"/>
            <p:cNvCxnSpPr/>
            <p:nvPr/>
          </p:nvCxnSpPr>
          <p:spPr>
            <a:xfrm>
              <a:off x="3572" y="2367"/>
              <a:ext cx="44" cy="178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6" name="Google Shape;326;p31"/>
            <p:cNvSpPr/>
            <p:nvPr/>
          </p:nvSpPr>
          <p:spPr>
            <a:xfrm>
              <a:off x="3600" y="2537"/>
              <a:ext cx="30" cy="34"/>
            </a:xfrm>
            <a:custGeom>
              <a:rect b="b" l="l" r="r" t="t"/>
              <a:pathLst>
                <a:path extrusionOk="0" h="34" w="30">
                  <a:moveTo>
                    <a:pt x="30" y="0"/>
                  </a:moveTo>
                  <a:lnTo>
                    <a:pt x="23" y="34"/>
                  </a:lnTo>
                  <a:lnTo>
                    <a:pt x="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3113" y="2571"/>
              <a:ext cx="1019" cy="204"/>
            </a:xfrm>
            <a:custGeom>
              <a:rect b="b" l="l" r="r" t="t"/>
              <a:pathLst>
                <a:path extrusionOk="0" h="768" w="3840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3113" y="2571"/>
              <a:ext cx="1019" cy="204"/>
            </a:xfrm>
            <a:custGeom>
              <a:rect b="b" l="l" r="r" t="t"/>
              <a:pathLst>
                <a:path extrusionOk="0" h="768" w="3840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3158" y="2611"/>
              <a:ext cx="752" cy="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recursiveFactorial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3960" y="2611"/>
              <a:ext cx="81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3994" y="2611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053" y="2611"/>
              <a:ext cx="81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3" name="Google Shape;333;p31"/>
            <p:cNvCxnSpPr/>
            <p:nvPr/>
          </p:nvCxnSpPr>
          <p:spPr>
            <a:xfrm>
              <a:off x="3673" y="2775"/>
              <a:ext cx="45" cy="177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4" name="Google Shape;334;p31"/>
            <p:cNvSpPr/>
            <p:nvPr/>
          </p:nvSpPr>
          <p:spPr>
            <a:xfrm>
              <a:off x="3702" y="2945"/>
              <a:ext cx="30" cy="34"/>
            </a:xfrm>
            <a:custGeom>
              <a:rect b="b" l="l" r="r" t="t"/>
              <a:pathLst>
                <a:path extrusionOk="0" h="34" w="30">
                  <a:moveTo>
                    <a:pt x="30" y="0"/>
                  </a:moveTo>
                  <a:lnTo>
                    <a:pt x="22" y="34"/>
                  </a:lnTo>
                  <a:lnTo>
                    <a:pt x="0" y="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3215" y="2979"/>
              <a:ext cx="1019" cy="203"/>
            </a:xfrm>
            <a:custGeom>
              <a:rect b="b" l="l" r="r" t="t"/>
              <a:pathLst>
                <a:path extrusionOk="0" h="768" w="3840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3215" y="2979"/>
              <a:ext cx="1019" cy="203"/>
            </a:xfrm>
            <a:custGeom>
              <a:rect b="b" l="l" r="r" t="t"/>
              <a:pathLst>
                <a:path extrusionOk="0" h="768" w="3840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3260" y="3018"/>
              <a:ext cx="752" cy="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recursiveFactorial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062" y="3018"/>
              <a:ext cx="81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4096" y="3018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4155" y="3018"/>
              <a:ext cx="81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1" name="Google Shape;341;p31"/>
            <p:cNvCxnSpPr/>
            <p:nvPr/>
          </p:nvCxnSpPr>
          <p:spPr>
            <a:xfrm>
              <a:off x="3775" y="3182"/>
              <a:ext cx="45" cy="177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2" name="Google Shape;342;p31"/>
            <p:cNvSpPr/>
            <p:nvPr/>
          </p:nvSpPr>
          <p:spPr>
            <a:xfrm>
              <a:off x="3803" y="3352"/>
              <a:ext cx="31" cy="34"/>
            </a:xfrm>
            <a:custGeom>
              <a:rect b="b" l="l" r="r" t="t"/>
              <a:pathLst>
                <a:path extrusionOk="0" h="34" w="31">
                  <a:moveTo>
                    <a:pt x="31" y="0"/>
                  </a:moveTo>
                  <a:lnTo>
                    <a:pt x="23" y="34"/>
                  </a:lnTo>
                  <a:lnTo>
                    <a:pt x="0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3317" y="3386"/>
              <a:ext cx="1018" cy="204"/>
            </a:xfrm>
            <a:custGeom>
              <a:rect b="b" l="l" r="r" t="t"/>
              <a:pathLst>
                <a:path extrusionOk="0" h="768" w="3840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3317" y="3386"/>
              <a:ext cx="1018" cy="204"/>
            </a:xfrm>
            <a:custGeom>
              <a:rect b="b" l="l" r="r" t="t"/>
              <a:pathLst>
                <a:path extrusionOk="0" h="768" w="3840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3362" y="3426"/>
              <a:ext cx="752" cy="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recursiveFactorial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4164" y="3426"/>
              <a:ext cx="81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4198" y="3426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4257" y="3426"/>
              <a:ext cx="81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4257" y="3094"/>
              <a:ext cx="184" cy="394"/>
            </a:xfrm>
            <a:custGeom>
              <a:rect b="b" l="l" r="r" t="t"/>
              <a:pathLst>
                <a:path extrusionOk="0" h="394" w="184">
                  <a:moveTo>
                    <a:pt x="78" y="394"/>
                  </a:moveTo>
                  <a:lnTo>
                    <a:pt x="122" y="355"/>
                  </a:lnTo>
                  <a:lnTo>
                    <a:pt x="154" y="315"/>
                  </a:lnTo>
                  <a:lnTo>
                    <a:pt x="175" y="276"/>
                  </a:lnTo>
                  <a:lnTo>
                    <a:pt x="184" y="237"/>
                  </a:lnTo>
                  <a:lnTo>
                    <a:pt x="182" y="197"/>
                  </a:lnTo>
                  <a:lnTo>
                    <a:pt x="168" y="158"/>
                  </a:lnTo>
                  <a:lnTo>
                    <a:pt x="143" y="118"/>
                  </a:lnTo>
                  <a:lnTo>
                    <a:pt x="107" y="79"/>
                  </a:lnTo>
                  <a:lnTo>
                    <a:pt x="59" y="40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4234" y="3080"/>
              <a:ext cx="34" cy="30"/>
            </a:xfrm>
            <a:custGeom>
              <a:rect b="b" l="l" r="r" t="t"/>
              <a:pathLst>
                <a:path extrusionOk="0" h="30" w="34">
                  <a:moveTo>
                    <a:pt x="18" y="30"/>
                  </a:moveTo>
                  <a:lnTo>
                    <a:pt x="0" y="0"/>
                  </a:lnTo>
                  <a:lnTo>
                    <a:pt x="34" y="3"/>
                  </a:lnTo>
                  <a:lnTo>
                    <a:pt x="1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4490" y="3218"/>
              <a:ext cx="352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return 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4783" y="3218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3523" y="2008"/>
              <a:ext cx="174" cy="1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000"/>
                <a:buFont typeface="Calibri"/>
                <a:buNone/>
              </a:pPr>
              <a:r>
                <a:rPr b="0" lang="en-US" sz="10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call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3625" y="2419"/>
              <a:ext cx="174" cy="1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000"/>
                <a:buFont typeface="Calibri"/>
                <a:buNone/>
              </a:pPr>
              <a:r>
                <a:rPr b="0" lang="en-US" sz="10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call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3727" y="2827"/>
              <a:ext cx="174" cy="1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000"/>
                <a:buFont typeface="Calibri"/>
                <a:buNone/>
              </a:pPr>
              <a:r>
                <a:rPr b="0" lang="en-US" sz="10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call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3828" y="3243"/>
              <a:ext cx="174" cy="1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000"/>
                <a:buFont typeface="Calibri"/>
                <a:buNone/>
              </a:pPr>
              <a:r>
                <a:rPr b="0" lang="en-US" sz="10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call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4155" y="2687"/>
              <a:ext cx="184" cy="393"/>
            </a:xfrm>
            <a:custGeom>
              <a:rect b="b" l="l" r="r" t="t"/>
              <a:pathLst>
                <a:path extrusionOk="0" h="393" w="184">
                  <a:moveTo>
                    <a:pt x="79" y="393"/>
                  </a:moveTo>
                  <a:lnTo>
                    <a:pt x="122" y="354"/>
                  </a:lnTo>
                  <a:lnTo>
                    <a:pt x="154" y="315"/>
                  </a:lnTo>
                  <a:lnTo>
                    <a:pt x="175" y="275"/>
                  </a:lnTo>
                  <a:lnTo>
                    <a:pt x="184" y="236"/>
                  </a:lnTo>
                  <a:lnTo>
                    <a:pt x="182" y="197"/>
                  </a:lnTo>
                  <a:lnTo>
                    <a:pt x="169" y="157"/>
                  </a:lnTo>
                  <a:lnTo>
                    <a:pt x="144" y="118"/>
                  </a:lnTo>
                  <a:lnTo>
                    <a:pt x="107" y="78"/>
                  </a:lnTo>
                  <a:lnTo>
                    <a:pt x="60" y="39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4132" y="2673"/>
              <a:ext cx="35" cy="29"/>
            </a:xfrm>
            <a:custGeom>
              <a:rect b="b" l="l" r="r" t="t"/>
              <a:pathLst>
                <a:path extrusionOk="0" h="29" w="35">
                  <a:moveTo>
                    <a:pt x="19" y="29"/>
                  </a:moveTo>
                  <a:lnTo>
                    <a:pt x="0" y="0"/>
                  </a:lnTo>
                  <a:lnTo>
                    <a:pt x="35" y="2"/>
                  </a:lnTo>
                  <a:lnTo>
                    <a:pt x="19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4054" y="2279"/>
              <a:ext cx="183" cy="394"/>
            </a:xfrm>
            <a:custGeom>
              <a:rect b="b" l="l" r="r" t="t"/>
              <a:pathLst>
                <a:path extrusionOk="0" h="394" w="183">
                  <a:moveTo>
                    <a:pt x="78" y="394"/>
                  </a:moveTo>
                  <a:lnTo>
                    <a:pt x="121" y="355"/>
                  </a:lnTo>
                  <a:lnTo>
                    <a:pt x="153" y="315"/>
                  </a:lnTo>
                  <a:lnTo>
                    <a:pt x="174" y="276"/>
                  </a:lnTo>
                  <a:lnTo>
                    <a:pt x="183" y="237"/>
                  </a:lnTo>
                  <a:lnTo>
                    <a:pt x="181" y="197"/>
                  </a:lnTo>
                  <a:lnTo>
                    <a:pt x="168" y="158"/>
                  </a:lnTo>
                  <a:lnTo>
                    <a:pt x="143" y="119"/>
                  </a:lnTo>
                  <a:lnTo>
                    <a:pt x="106" y="79"/>
                  </a:lnTo>
                  <a:lnTo>
                    <a:pt x="59" y="40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4030" y="2265"/>
              <a:ext cx="35" cy="30"/>
            </a:xfrm>
            <a:custGeom>
              <a:rect b="b" l="l" r="r" t="t"/>
              <a:pathLst>
                <a:path extrusionOk="0" h="30" w="35">
                  <a:moveTo>
                    <a:pt x="19" y="30"/>
                  </a:moveTo>
                  <a:lnTo>
                    <a:pt x="0" y="0"/>
                  </a:lnTo>
                  <a:lnTo>
                    <a:pt x="35" y="3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3952" y="1872"/>
              <a:ext cx="184" cy="393"/>
            </a:xfrm>
            <a:custGeom>
              <a:rect b="b" l="l" r="r" t="t"/>
              <a:pathLst>
                <a:path extrusionOk="0" h="393" w="184">
                  <a:moveTo>
                    <a:pt x="78" y="393"/>
                  </a:moveTo>
                  <a:lnTo>
                    <a:pt x="121" y="354"/>
                  </a:lnTo>
                  <a:lnTo>
                    <a:pt x="154" y="315"/>
                  </a:lnTo>
                  <a:lnTo>
                    <a:pt x="174" y="275"/>
                  </a:lnTo>
                  <a:lnTo>
                    <a:pt x="184" y="236"/>
                  </a:lnTo>
                  <a:lnTo>
                    <a:pt x="181" y="197"/>
                  </a:lnTo>
                  <a:lnTo>
                    <a:pt x="168" y="157"/>
                  </a:lnTo>
                  <a:lnTo>
                    <a:pt x="143" y="118"/>
                  </a:lnTo>
                  <a:lnTo>
                    <a:pt x="107" y="79"/>
                  </a:lnTo>
                  <a:lnTo>
                    <a:pt x="59" y="39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3928" y="1858"/>
              <a:ext cx="35" cy="29"/>
            </a:xfrm>
            <a:custGeom>
              <a:rect b="b" l="l" r="r" t="t"/>
              <a:pathLst>
                <a:path extrusionOk="0" h="29" w="35">
                  <a:moveTo>
                    <a:pt x="19" y="29"/>
                  </a:moveTo>
                  <a:lnTo>
                    <a:pt x="0" y="0"/>
                  </a:lnTo>
                  <a:lnTo>
                    <a:pt x="35" y="2"/>
                  </a:lnTo>
                  <a:lnTo>
                    <a:pt x="19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4393" y="2819"/>
              <a:ext cx="352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return 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4690" y="2819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4745" y="2819"/>
              <a:ext cx="89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4783" y="2819"/>
              <a:ext cx="13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1 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4868" y="2819"/>
              <a:ext cx="13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= 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4957" y="2819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4299" y="2411"/>
              <a:ext cx="352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return 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4592" y="2411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4652" y="2411"/>
              <a:ext cx="89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690" y="2411"/>
              <a:ext cx="13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1 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775" y="2411"/>
              <a:ext cx="13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= 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864" y="2411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4164" y="2004"/>
              <a:ext cx="352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return 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4461" y="2004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4516" y="2004"/>
              <a:ext cx="89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4554" y="2004"/>
              <a:ext cx="13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2 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4639" y="2004"/>
              <a:ext cx="13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= 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4728" y="2004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3928" y="1681"/>
              <a:ext cx="298" cy="177"/>
            </a:xfrm>
            <a:custGeom>
              <a:rect b="b" l="l" r="r" t="t"/>
              <a:pathLst>
                <a:path extrusionOk="0" h="177" w="298">
                  <a:moveTo>
                    <a:pt x="0" y="177"/>
                  </a:moveTo>
                  <a:lnTo>
                    <a:pt x="64" y="173"/>
                  </a:lnTo>
                  <a:lnTo>
                    <a:pt x="121" y="163"/>
                  </a:lnTo>
                  <a:lnTo>
                    <a:pt x="171" y="144"/>
                  </a:lnTo>
                  <a:lnTo>
                    <a:pt x="214" y="119"/>
                  </a:lnTo>
                  <a:lnTo>
                    <a:pt x="249" y="87"/>
                  </a:lnTo>
                  <a:lnTo>
                    <a:pt x="277" y="47"/>
                  </a:lnTo>
                  <a:lnTo>
                    <a:pt x="2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4210" y="1654"/>
              <a:ext cx="30" cy="35"/>
            </a:xfrm>
            <a:custGeom>
              <a:rect b="b" l="l" r="r" t="t"/>
              <a:pathLst>
                <a:path extrusionOk="0" h="35" w="30">
                  <a:moveTo>
                    <a:pt x="30" y="35"/>
                  </a:moveTo>
                  <a:lnTo>
                    <a:pt x="24" y="0"/>
                  </a:lnTo>
                  <a:lnTo>
                    <a:pt x="0" y="26"/>
                  </a:lnTo>
                  <a:lnTo>
                    <a:pt x="3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3884" y="1537"/>
              <a:ext cx="352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return 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4176" y="1537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4232" y="1537"/>
              <a:ext cx="89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4274" y="1537"/>
              <a:ext cx="13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6 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4359" y="1537"/>
              <a:ext cx="13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= 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4444" y="1537"/>
              <a:ext cx="16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24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9" name="Google Shape;389;p31"/>
            <p:cNvCxnSpPr/>
            <p:nvPr/>
          </p:nvCxnSpPr>
          <p:spPr>
            <a:xfrm>
              <a:off x="4590" y="1603"/>
              <a:ext cx="329" cy="1"/>
            </a:xfrm>
            <a:prstGeom prst="straightConnector1">
              <a:avLst/>
            </a:prstGeom>
            <a:noFill/>
            <a:ln cap="rnd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0" name="Google Shape;390;p31"/>
            <p:cNvSpPr/>
            <p:nvPr/>
          </p:nvSpPr>
          <p:spPr>
            <a:xfrm>
              <a:off x="4915" y="1588"/>
              <a:ext cx="32" cy="31"/>
            </a:xfrm>
            <a:custGeom>
              <a:rect b="b" l="l" r="r" t="t"/>
              <a:pathLst>
                <a:path extrusionOk="0" h="31" w="32">
                  <a:moveTo>
                    <a:pt x="0" y="0"/>
                  </a:moveTo>
                  <a:lnTo>
                    <a:pt x="32" y="15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4978" y="1541"/>
              <a:ext cx="611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final answer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2" name="Google Shape;392;p31"/>
            <p:cNvCxnSpPr/>
            <p:nvPr/>
          </p:nvCxnSpPr>
          <p:spPr>
            <a:xfrm flipH="1" rot="10800000">
              <a:off x="4794" y="2971"/>
              <a:ext cx="1" cy="257"/>
            </a:xfrm>
            <a:prstGeom prst="straightConnector1">
              <a:avLst/>
            </a:prstGeom>
            <a:noFill/>
            <a:ln cap="rnd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3" name="Google Shape;393;p31"/>
            <p:cNvSpPr/>
            <p:nvPr/>
          </p:nvSpPr>
          <p:spPr>
            <a:xfrm>
              <a:off x="4776" y="2939"/>
              <a:ext cx="36" cy="37"/>
            </a:xfrm>
            <a:custGeom>
              <a:rect b="b" l="l" r="r" t="t"/>
              <a:pathLst>
                <a:path extrusionOk="0" h="37" w="36">
                  <a:moveTo>
                    <a:pt x="0" y="37"/>
                  </a:moveTo>
                  <a:lnTo>
                    <a:pt x="18" y="0"/>
                  </a:lnTo>
                  <a:lnTo>
                    <a:pt x="36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4" name="Google Shape;394;p31"/>
            <p:cNvCxnSpPr/>
            <p:nvPr/>
          </p:nvCxnSpPr>
          <p:spPr>
            <a:xfrm rot="10800000">
              <a:off x="4736" y="2558"/>
              <a:ext cx="185" cy="268"/>
            </a:xfrm>
            <a:prstGeom prst="straightConnector1">
              <a:avLst/>
            </a:prstGeom>
            <a:noFill/>
            <a:ln cap="rnd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5" name="Google Shape;395;p31"/>
            <p:cNvSpPr/>
            <p:nvPr/>
          </p:nvSpPr>
          <p:spPr>
            <a:xfrm>
              <a:off x="4717" y="2532"/>
              <a:ext cx="36" cy="40"/>
            </a:xfrm>
            <a:custGeom>
              <a:rect b="b" l="l" r="r" t="t"/>
              <a:pathLst>
                <a:path extrusionOk="0" h="40" w="36">
                  <a:moveTo>
                    <a:pt x="6" y="40"/>
                  </a:moveTo>
                  <a:lnTo>
                    <a:pt x="0" y="0"/>
                  </a:lnTo>
                  <a:lnTo>
                    <a:pt x="36" y="19"/>
                  </a:lnTo>
                  <a:lnTo>
                    <a:pt x="6" y="4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6" name="Google Shape;396;p31"/>
            <p:cNvCxnSpPr/>
            <p:nvPr/>
          </p:nvCxnSpPr>
          <p:spPr>
            <a:xfrm rot="10800000">
              <a:off x="4611" y="2148"/>
              <a:ext cx="234" cy="270"/>
            </a:xfrm>
            <a:prstGeom prst="straightConnector1">
              <a:avLst/>
            </a:prstGeom>
            <a:noFill/>
            <a:ln cap="rnd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7" name="Google Shape;397;p31"/>
            <p:cNvSpPr/>
            <p:nvPr/>
          </p:nvSpPr>
          <p:spPr>
            <a:xfrm>
              <a:off x="4590" y="2124"/>
              <a:ext cx="38" cy="40"/>
            </a:xfrm>
            <a:custGeom>
              <a:rect b="b" l="l" r="r" t="t"/>
              <a:pathLst>
                <a:path extrusionOk="0" h="40" w="38">
                  <a:moveTo>
                    <a:pt x="10" y="40"/>
                  </a:moveTo>
                  <a:lnTo>
                    <a:pt x="0" y="0"/>
                  </a:lnTo>
                  <a:lnTo>
                    <a:pt x="38" y="16"/>
                  </a:lnTo>
                  <a:lnTo>
                    <a:pt x="10" y="4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8" name="Google Shape;398;p31"/>
            <p:cNvCxnSpPr/>
            <p:nvPr/>
          </p:nvCxnSpPr>
          <p:spPr>
            <a:xfrm rot="10800000">
              <a:off x="4335" y="1675"/>
              <a:ext cx="408" cy="336"/>
            </a:xfrm>
            <a:prstGeom prst="straightConnector1">
              <a:avLst/>
            </a:prstGeom>
            <a:noFill/>
            <a:ln cap="rnd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9" name="Google Shape;399;p31"/>
            <p:cNvSpPr/>
            <p:nvPr/>
          </p:nvSpPr>
          <p:spPr>
            <a:xfrm>
              <a:off x="4310" y="1654"/>
              <a:ext cx="40" cy="38"/>
            </a:xfrm>
            <a:custGeom>
              <a:rect b="b" l="l" r="r" t="t"/>
              <a:pathLst>
                <a:path extrusionOk="0" h="38" w="40">
                  <a:moveTo>
                    <a:pt x="17" y="38"/>
                  </a:moveTo>
                  <a:lnTo>
                    <a:pt x="0" y="0"/>
                  </a:lnTo>
                  <a:lnTo>
                    <a:pt x="40" y="10"/>
                  </a:lnTo>
                  <a:lnTo>
                    <a:pt x="17" y="3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0" name="Google Shape;400;p31"/>
            <p:cNvCxnSpPr/>
            <p:nvPr/>
          </p:nvCxnSpPr>
          <p:spPr>
            <a:xfrm>
              <a:off x="3368" y="1552"/>
              <a:ext cx="44" cy="178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1" name="Google Shape;401;p31"/>
            <p:cNvSpPr/>
            <p:nvPr/>
          </p:nvSpPr>
          <p:spPr>
            <a:xfrm>
              <a:off x="3396" y="1722"/>
              <a:ext cx="30" cy="34"/>
            </a:xfrm>
            <a:custGeom>
              <a:rect b="b" l="l" r="r" t="t"/>
              <a:pathLst>
                <a:path extrusionOk="0" h="34" w="30">
                  <a:moveTo>
                    <a:pt x="30" y="0"/>
                  </a:moveTo>
                  <a:lnTo>
                    <a:pt x="23" y="34"/>
                  </a:lnTo>
                  <a:lnTo>
                    <a:pt x="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3421" y="1600"/>
              <a:ext cx="174" cy="1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000"/>
                <a:buFont typeface="Calibri"/>
                <a:buNone/>
              </a:pPr>
              <a:r>
                <a:rPr b="0" lang="en-US" sz="10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call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3" name="Google Shape;403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Computing Powers</a:t>
            </a:r>
            <a:endParaRPr/>
          </a:p>
        </p:txBody>
      </p:sp>
      <p:sp>
        <p:nvSpPr>
          <p:cNvPr descr="Rectangle: Click to edit Master text styles&#10;Second level&#10;Third level&#10;Fourth level&#10;Fifth level" id="409" name="Google Shape;409;p32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power function, p(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x, n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=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baseline="3000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can be defined recursively:</a:t>
            </a:r>
            <a:endParaRPr/>
          </a:p>
          <a:p>
            <a:pPr indent="-215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leads to an power function that runs in O(n) time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0" name="Google Shape;41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2895600"/>
            <a:ext cx="38100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 Squaring</a:t>
            </a:r>
            <a:endParaRPr/>
          </a:p>
        </p:txBody>
      </p:sp>
      <p:sp>
        <p:nvSpPr>
          <p:cNvPr descr="Rectangle: Click to edit Master text styles&#10;Second level&#10;Third level&#10;Fourth level&#10;Fifth level" id="417" name="Google Shape;417;p33"/>
          <p:cNvSpPr txBox="1"/>
          <p:nvPr>
            <p:ph idx="1" type="body"/>
          </p:nvPr>
        </p:nvSpPr>
        <p:spPr>
          <a:xfrm>
            <a:off x="685800" y="1981200"/>
            <a:ext cx="8077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derive a more efficient linearly recursive algorithm by using repeated squaring:</a:t>
            </a:r>
            <a:endParaRPr/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example,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b="0" baseline="30000" i="1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b="0" baseline="30000" i="1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16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+(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b="0" baseline="30000" i="1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b="0" baseline="30000" i="1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 =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32</a:t>
            </a:r>
            <a:endParaRPr b="0" i="0" sz="2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r>
              <a:rPr b="0" baseline="30000" i="1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 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2)2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r>
              <a:rPr b="0" baseline="30000" i="1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64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+(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r>
              <a:rPr b="0" baseline="30000" i="1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r>
              <a:rPr b="0" baseline="30000" i="1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 =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128</a:t>
            </a:r>
            <a:r>
              <a:rPr b="0" i="1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8" name="Google Shape;41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2819400"/>
            <a:ext cx="5330825" cy="1344613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Algorithms?	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762000" y="2133600"/>
            <a:ext cx="7620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an algorithm?</a:t>
            </a:r>
            <a:endParaRPr/>
          </a:p>
          <a:p>
            <a:pPr indent="-457200" lvl="0" marL="457200" marR="0" rtl="0" algn="just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algorithm is a step by step procedure to solve a problem. An algorithm can be described by nature languages or programming languages.</a:t>
            </a:r>
            <a:endParaRPr/>
          </a:p>
          <a:p>
            <a:pPr indent="-457200" lvl="0" marL="457200" marR="0" rtl="0" algn="just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just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Example:  How to cook rice?</a:t>
            </a:r>
            <a:endParaRPr/>
          </a:p>
          <a:p>
            <a:pPr indent="-285750" lvl="1" marL="742950" marR="0" rtl="0" algn="just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1: Get rice</a:t>
            </a:r>
            <a:endParaRPr/>
          </a:p>
          <a:p>
            <a:pPr indent="-285750" lvl="1" marL="742950" marR="0" rtl="0" algn="just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2: Rinse the rice</a:t>
            </a:r>
            <a:endParaRPr/>
          </a:p>
          <a:p>
            <a:pPr indent="-285750" lvl="1" marL="742950" marR="0" rtl="0" algn="just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3: Put the rice and water into a rice cooker</a:t>
            </a:r>
            <a:endParaRPr/>
          </a:p>
          <a:p>
            <a:pPr indent="-285750" lvl="1" marL="742950" marR="0" rtl="0" algn="just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4: Turn on the rice cooker</a:t>
            </a:r>
            <a:endParaRPr/>
          </a:p>
          <a:p>
            <a:pPr indent="-285750" lvl="1" marL="742950" marR="0" rtl="0" algn="just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5: Check the rice when the rice cooker turns off</a:t>
            </a:r>
            <a:endParaRPr b="0" i="0" sz="1800" u="none" cap="none" strike="no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just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just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just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Recursive Squaring Method</a:t>
            </a:r>
            <a:endParaRPr/>
          </a:p>
        </p:txBody>
      </p:sp>
      <p:sp>
        <p:nvSpPr>
          <p:cNvPr descr="Rectangle: Click to edit Master text styles&#10;Second level&#10;Third level&#10;Fourth level&#10;Fifth level" id="425" name="Google Shape;425;p34"/>
          <p:cNvSpPr txBox="1"/>
          <p:nvPr>
            <p:ph idx="1" type="body"/>
          </p:nvPr>
        </p:nvSpPr>
        <p:spPr>
          <a:xfrm>
            <a:off x="838200" y="1905000"/>
            <a:ext cx="7772400" cy="4876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Power(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x, n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Input: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number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integer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=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Output: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value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baseline="3000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b="0" baseline="30000" i="1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if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0	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return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1;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if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odd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y  =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Power(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-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1)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2);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return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· y ·y;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else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y =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Power(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x, n/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2);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return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 · y;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6" name="Google Shape;426;p3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5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Analyzing the Recursive Squaring Method</a:t>
            </a:r>
            <a:endParaRPr/>
          </a:p>
        </p:txBody>
      </p:sp>
      <p:sp>
        <p:nvSpPr>
          <p:cNvPr descr="Rectangle: Click to edit Master text styles&#10;Second level&#10;Third level&#10;Fourth level&#10;Fifth level" id="432" name="Google Shape;432;p35"/>
          <p:cNvSpPr txBox="1"/>
          <p:nvPr>
            <p:ph idx="1" type="body"/>
          </p:nvPr>
        </p:nvSpPr>
        <p:spPr>
          <a:xfrm>
            <a:off x="838200" y="1905000"/>
            <a:ext cx="5029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Power(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x, 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Input: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number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integer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=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Output: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value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baseline="3000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if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0	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return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if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odd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y  =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Power(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-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1)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return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· y · y;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else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y =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Power(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x, n/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return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 · y;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33" name="Google Shape;433;p35"/>
          <p:cNvCxnSpPr/>
          <p:nvPr/>
        </p:nvCxnSpPr>
        <p:spPr>
          <a:xfrm>
            <a:off x="4038600" y="5029200"/>
            <a:ext cx="1676400" cy="60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34" name="Google Shape;434;p35"/>
          <p:cNvSpPr txBox="1"/>
          <p:nvPr/>
        </p:nvSpPr>
        <p:spPr>
          <a:xfrm>
            <a:off x="5715000" y="5029200"/>
            <a:ext cx="306387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important that we used a variable twice here rather than calling the method twice.</a:t>
            </a:r>
            <a:endParaRPr/>
          </a:p>
        </p:txBody>
      </p:sp>
      <p:sp>
        <p:nvSpPr>
          <p:cNvPr id="435" name="Google Shape;435;p35"/>
          <p:cNvSpPr/>
          <p:nvPr/>
        </p:nvSpPr>
        <p:spPr>
          <a:xfrm>
            <a:off x="5334000" y="2895600"/>
            <a:ext cx="381000" cy="2971800"/>
          </a:xfrm>
          <a:prstGeom prst="rightBrace">
            <a:avLst>
              <a:gd fmla="val 65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5"/>
          <p:cNvSpPr txBox="1"/>
          <p:nvPr/>
        </p:nvSpPr>
        <p:spPr>
          <a:xfrm>
            <a:off x="5867400" y="2984500"/>
            <a:ext cx="3063875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time we make a recursive call we halve the value of n; hence, we make log n recursive calls. That is, this method runs in O(log n) time.</a:t>
            </a:r>
            <a:endParaRPr/>
          </a:p>
        </p:txBody>
      </p:sp>
      <p:sp>
        <p:nvSpPr>
          <p:cNvPr id="437" name="Google Shape;437;p3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all binary numbers</a:t>
            </a:r>
            <a:endParaRPr/>
          </a:p>
        </p:txBody>
      </p:sp>
      <p:sp>
        <p:nvSpPr>
          <p:cNvPr descr="Rectangle: Click to edit Master text styles&#10;Second level&#10;Third level&#10;Fourth level&#10;Fifth level" id="443" name="Google Shape;443;p36"/>
          <p:cNvSpPr txBox="1"/>
          <p:nvPr>
            <p:ph idx="1" type="body"/>
          </p:nvPr>
        </p:nvSpPr>
        <p:spPr>
          <a:xfrm>
            <a:off x="838200" y="1905000"/>
            <a:ext cx="7315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Find all binary numbers of length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Example: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3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000,001,010,011,100,101,110,111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binary_number(b,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k, n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v for 0 to 1 do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b[k] = v;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if (k==n) then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print b;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else	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binary number (b, k + 1, n);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4" name="Google Shape;444;p3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7"/>
          <p:cNvSpPr txBox="1"/>
          <p:nvPr>
            <p:ph type="title"/>
          </p:nvPr>
        </p:nvSpPr>
        <p:spPr>
          <a:xfrm>
            <a:off x="457200" y="3206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permutations</a:t>
            </a:r>
            <a:endParaRPr/>
          </a:p>
        </p:txBody>
      </p:sp>
      <p:sp>
        <p:nvSpPr>
          <p:cNvPr id="450" name="Google Shape;450;p37"/>
          <p:cNvSpPr txBox="1"/>
          <p:nvPr>
            <p:ph idx="1" type="body"/>
          </p:nvPr>
        </p:nvSpPr>
        <p:spPr>
          <a:xfrm>
            <a:off x="914400" y="1981200"/>
            <a:ext cx="7467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Find all permutations of length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3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123, 132, 213, 231, 312, 321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Find_permutations (n):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3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Algorithms?	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990600" y="1981200"/>
            <a:ext cx="7239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a good algorithm?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Correctness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Efficiency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Simple/understandable 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Implementable</a:t>
            </a:r>
            <a:endParaRPr/>
          </a:p>
          <a:p>
            <a:pPr indent="-1333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Algorithms	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600200"/>
            <a:ext cx="4813300" cy="475138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design algorithm?	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609600" y="1905000"/>
            <a:ext cx="4572000" cy="397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1: Define the problem clearly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2: Analyze the problem from different perspectives and constrains.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3: Use popular techniques and strategies: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algorithms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Brute force algorithms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Greedy algorithms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Divide and conquer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programming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 theories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String/text processing algorithms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4: Use flow chart to represent algorithms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6273053" y="2514600"/>
            <a:ext cx="1143000" cy="3810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6248400" y="1985682"/>
            <a:ext cx="1219200" cy="300318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6234953" y="5928305"/>
            <a:ext cx="1219200" cy="300318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6286500" y="4552950"/>
            <a:ext cx="1143000" cy="3810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6286500" y="3897405"/>
            <a:ext cx="1143000" cy="3810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4610100" y="3912067"/>
            <a:ext cx="1143000" cy="381000"/>
          </a:xfrm>
          <a:prstGeom prst="rect">
            <a:avLst/>
          </a:prstGeom>
          <a:solidFill>
            <a:srgbClr val="5189F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7848600" y="3125413"/>
            <a:ext cx="685800" cy="533400"/>
          </a:xfrm>
          <a:prstGeom prst="diamond">
            <a:avLst/>
          </a:prstGeom>
          <a:solidFill>
            <a:srgbClr val="CE572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6501653" y="3125413"/>
            <a:ext cx="685800" cy="533400"/>
          </a:xfrm>
          <a:prstGeom prst="diamond">
            <a:avLst/>
          </a:prstGeom>
          <a:solidFill>
            <a:srgbClr val="CE572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6501653" y="5173849"/>
            <a:ext cx="685800" cy="533400"/>
          </a:xfrm>
          <a:prstGeom prst="diamond">
            <a:avLst/>
          </a:prstGeom>
          <a:solidFill>
            <a:srgbClr val="CE572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6781800" y="2308972"/>
            <a:ext cx="152400" cy="20170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2B2B2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768353" y="2912816"/>
            <a:ext cx="152400" cy="21321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2B2B2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6768353" y="3668805"/>
            <a:ext cx="152400" cy="228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2B2B2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768353" y="4296560"/>
            <a:ext cx="152400" cy="228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2B2B2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6768353" y="4966681"/>
            <a:ext cx="152400" cy="21445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2B2B2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772275" y="5713855"/>
            <a:ext cx="152400" cy="21445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2B2B2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7454152" y="3668805"/>
            <a:ext cx="851647" cy="485327"/>
          </a:xfrm>
          <a:prstGeom prst="bentUpArrow">
            <a:avLst>
              <a:gd fmla="val 19112" name="adj1"/>
              <a:gd fmla="val 25000" name="adj2"/>
              <a:gd fmla="val 25000" name="adj3"/>
            </a:avLst>
          </a:prstGeom>
          <a:solidFill>
            <a:srgbClr val="B2B2B2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 rot="-5400000">
            <a:off x="7576915" y="2452911"/>
            <a:ext cx="533401" cy="790126"/>
          </a:xfrm>
          <a:prstGeom prst="bentUpArrow">
            <a:avLst>
              <a:gd fmla="val 19112" name="adj1"/>
              <a:gd fmla="val 25000" name="adj2"/>
              <a:gd fmla="val 25000" name="adj3"/>
            </a:avLst>
          </a:prstGeom>
          <a:solidFill>
            <a:srgbClr val="B2B2B2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/>
          <p:nvPr/>
        </p:nvSpPr>
        <p:spPr>
          <a:xfrm rot="5400000">
            <a:off x="5932672" y="3839241"/>
            <a:ext cx="155448" cy="48721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2B2B2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5181600" y="3276600"/>
            <a:ext cx="1320053" cy="620805"/>
          </a:xfrm>
          <a:prstGeom prst="bentArrow">
            <a:avLst>
              <a:gd fmla="val 14067" name="adj1"/>
              <a:gd fmla="val 16118" name="adj2"/>
              <a:gd fmla="val 15434" name="adj3"/>
              <a:gd fmla="val 0" name="adj4"/>
            </a:avLst>
          </a:prstGeom>
          <a:solidFill>
            <a:srgbClr val="B2B2B2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685800" y="493713"/>
            <a:ext cx="8001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Searching problem</a:t>
            </a:r>
            <a:endParaRPr/>
          </a:p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685800" y="1844675"/>
            <a:ext cx="7772400" cy="417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Given a list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consisting of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items. Check if an item X exists on list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search algorithm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Iterate from the begin to the end of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check if X equals to any item of A.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O(n)</a:t>
            </a:r>
            <a:endParaRPr/>
          </a:p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Sorting problem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914400" y="1828800"/>
            <a:ext cx="7391400" cy="4624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Problem: Given a list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consisting of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items. Sort  items of list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increasingly?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Example: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A = (1, 2, 5, 3, 8, 9, 2)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Sorting result: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A = (1, 2, 2, 3, 5, 8, 9)</a:t>
            </a:r>
            <a:endParaRPr/>
          </a:p>
        </p:txBody>
      </p: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457200" y="685800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Selection sort</a:t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685800" y="1905000"/>
            <a:ext cx="4267200" cy="3298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list is divided into two parts: sorted part and unsorted part. 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Repeatedly finding the minimum element from unsorted part and moving it to the end of the sorted part.</a:t>
            </a:r>
            <a:endParaRPr/>
          </a:p>
        </p:txBody>
      </p:sp>
      <p:sp>
        <p:nvSpPr>
          <p:cNvPr id="180" name="Google Shape;180;p2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1752600"/>
            <a:ext cx="262890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434975" y="685800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Selection sort</a:t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838200" y="2057400"/>
            <a:ext cx="7467600" cy="37425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selection_sort (A,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iter from 0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- 2 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min_idx = iter;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idx from (iter + 1)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- 1 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if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A[idx] &lt; A[min_idx] 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min_idx = idx;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	swap (a[iter], a[min_idx]);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oi">
  <a:themeElements>
    <a:clrScheme name="Koi 1">
      <a:dk1>
        <a:srgbClr val="272776"/>
      </a:dk1>
      <a:lt1>
        <a:srgbClr val="F3F1E4"/>
      </a:lt1>
      <a:dk2>
        <a:srgbClr val="272776"/>
      </a:dk2>
      <a:lt2>
        <a:srgbClr val="808080"/>
      </a:lt2>
      <a:accent1>
        <a:srgbClr val="B8CFFB"/>
      </a:accent1>
      <a:accent2>
        <a:srgbClr val="DF8F74"/>
      </a:accent2>
      <a:accent3>
        <a:srgbClr val="F8F7EF"/>
      </a:accent3>
      <a:accent4>
        <a:srgbClr val="202064"/>
      </a:accent4>
      <a:accent5>
        <a:srgbClr val="D8E4FD"/>
      </a:accent5>
      <a:accent6>
        <a:srgbClr val="CA8168"/>
      </a:accent6>
      <a:hlink>
        <a:srgbClr val="7F97C2"/>
      </a:hlink>
      <a:folHlink>
        <a:srgbClr val="8BBE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