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7099300" cy="10234600"/>
  <p:embeddedFontLst>
    <p:embeddedFont>
      <p:font typeface="Tahoma"/>
      <p:regular r:id="rId28"/>
      <p:bold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511C62-7DCC-4AA3-8DE8-C3BA7E3CB648}">
  <a:tblStyle styleId="{7D511C62-7DCC-4AA3-8DE8-C3BA7E3CB6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Tahom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</p:txBody>
      </p:sp>
      <p:sp>
        <p:nvSpPr>
          <p:cNvPr id="191" name="Google Shape;191;p6:notes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5/26/18 09:54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:notes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algorithms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4400" y="43434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2" name="Google Shape;272;p22"/>
          <p:cNvSpPr txBox="1"/>
          <p:nvPr>
            <p:ph idx="1" type="body"/>
          </p:nvPr>
        </p:nvSpPr>
        <p:spPr>
          <a:xfrm>
            <a:off x="838200" y="167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partition</a:t>
            </a:r>
            <a:endParaRPr/>
          </a:p>
        </p:txBody>
      </p:sp>
      <p:cxnSp>
        <p:nvCxnSpPr>
          <p:cNvPr id="273" name="Google Shape;273;p22"/>
          <p:cNvCxnSpPr>
            <a:stCxn id="274" idx="0"/>
            <a:endCxn id="275" idx="2"/>
          </p:cNvCxnSpPr>
          <p:nvPr/>
        </p:nvCxnSpPr>
        <p:spPr>
          <a:xfrm flipH="1" rot="10800000">
            <a:off x="1436688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2"/>
          <p:cNvCxnSpPr>
            <a:stCxn id="277" idx="0"/>
            <a:endCxn id="275" idx="2"/>
          </p:cNvCxnSpPr>
          <p:nvPr/>
        </p:nvCxnSpPr>
        <p:spPr>
          <a:xfrm rot="10800000">
            <a:off x="2505075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2"/>
          <p:cNvCxnSpPr>
            <a:stCxn id="279" idx="0"/>
            <a:endCxn id="274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2"/>
          <p:cNvCxnSpPr>
            <a:stCxn id="281" idx="0"/>
            <a:endCxn id="277" idx="2"/>
          </p:cNvCxnSpPr>
          <p:nvPr/>
        </p:nvCxnSpPr>
        <p:spPr>
          <a:xfrm flipH="1" rot="10800000">
            <a:off x="3091656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2"/>
          <p:cNvCxnSpPr>
            <a:stCxn id="274" idx="2"/>
            <a:endCxn id="283" idx="0"/>
          </p:cNvCxnSpPr>
          <p:nvPr/>
        </p:nvCxnSpPr>
        <p:spPr>
          <a:xfrm>
            <a:off x="1436688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2"/>
          <p:cNvCxnSpPr>
            <a:stCxn id="277" idx="2"/>
            <a:endCxn id="285" idx="0"/>
          </p:cNvCxnSpPr>
          <p:nvPr/>
        </p:nvCxnSpPr>
        <p:spPr>
          <a:xfrm>
            <a:off x="3571875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2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grpSp>
        <p:nvGrpSpPr>
          <p:cNvPr id="287" name="Google Shape;287;p22"/>
          <p:cNvGrpSpPr/>
          <p:nvPr/>
        </p:nvGrpSpPr>
        <p:grpSpPr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74" name="Google Shape;274;p22"/>
            <p:cNvSpPr/>
            <p:nvPr/>
          </p:nvSpPr>
          <p:spPr>
            <a:xfrm>
              <a:off x="468" y="3168"/>
              <a:ext cx="87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7  2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2  7</a:t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779" y="3168"/>
              <a:ext cx="942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9  4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4  9</a:t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3252" y="3168"/>
              <a:ext cx="87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3  8</a:t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4563" y="3168"/>
              <a:ext cx="942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6  1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1  6</a:t>
              </a:r>
              <a:endParaRPr/>
            </a:p>
          </p:txBody>
        </p:sp>
      </p:grpSp>
      <p:grpSp>
        <p:nvGrpSpPr>
          <p:cNvPr id="290" name="Google Shape;290;p22"/>
          <p:cNvGrpSpPr/>
          <p:nvPr/>
        </p:nvGrpSpPr>
        <p:grpSpPr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79" name="Google Shape;279;p22"/>
            <p:cNvSpPr/>
            <p:nvPr/>
          </p:nvSpPr>
          <p:spPr>
            <a:xfrm>
              <a:off x="384" y="3571"/>
              <a:ext cx="454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1006" y="3571"/>
              <a:ext cx="437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1725" y="3571"/>
              <a:ext cx="445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351" y="3571"/>
              <a:ext cx="433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3168" y="3571"/>
              <a:ext cx="454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3</a:t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3790" y="3571"/>
              <a:ext cx="437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8</a:t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509" y="3571"/>
              <a:ext cx="445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6</a:t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135" y="3571"/>
              <a:ext cx="433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1</a:t>
              </a:r>
              <a:endParaRPr/>
            </a:p>
          </p:txBody>
        </p:sp>
      </p:grpSp>
      <p:cxnSp>
        <p:nvCxnSpPr>
          <p:cNvPr id="295" name="Google Shape;295;p22"/>
          <p:cNvCxnSpPr>
            <a:stCxn id="288" idx="0"/>
            <a:endCxn id="286" idx="2"/>
          </p:cNvCxnSpPr>
          <p:nvPr/>
        </p:nvCxnSpPr>
        <p:spPr>
          <a:xfrm flipH="1" rot="10800000">
            <a:off x="5856288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2"/>
          <p:cNvCxnSpPr>
            <a:stCxn id="289" idx="0"/>
            <a:endCxn id="286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2"/>
          <p:cNvCxnSpPr>
            <a:stCxn id="291" idx="0"/>
            <a:endCxn id="288" idx="2"/>
          </p:cNvCxnSpPr>
          <p:nvPr/>
        </p:nvCxnSpPr>
        <p:spPr>
          <a:xfrm flipH="1" rot="10800000">
            <a:off x="5389563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2"/>
          <p:cNvCxnSpPr>
            <a:stCxn id="293" idx="0"/>
            <a:endCxn id="289" idx="2"/>
          </p:cNvCxnSpPr>
          <p:nvPr/>
        </p:nvCxnSpPr>
        <p:spPr>
          <a:xfrm flipH="1" rot="10800000">
            <a:off x="7511256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2"/>
          <p:cNvCxnSpPr>
            <a:stCxn id="288" idx="2"/>
            <a:endCxn id="292" idx="0"/>
          </p:cNvCxnSpPr>
          <p:nvPr/>
        </p:nvCxnSpPr>
        <p:spPr>
          <a:xfrm>
            <a:off x="5856288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2"/>
          <p:cNvCxnSpPr>
            <a:stCxn id="289" idx="2"/>
            <a:endCxn id="294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2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302" name="Google Shape;302;p22"/>
          <p:cNvCxnSpPr>
            <a:stCxn id="275" idx="0"/>
            <a:endCxn id="301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2"/>
          <p:cNvCxnSpPr>
            <a:stCxn id="286" idx="0"/>
            <a:endCxn id="301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2"/>
          <p:cNvCxnSpPr/>
          <p:nvPr/>
        </p:nvCxnSpPr>
        <p:spPr>
          <a:xfrm flipH="1">
            <a:off x="2438400" y="3200400"/>
            <a:ext cx="533400" cy="152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311" name="Google Shape;311;p23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partition</a:t>
            </a:r>
            <a:endParaRPr/>
          </a:p>
        </p:txBody>
      </p:sp>
      <p:cxnSp>
        <p:nvCxnSpPr>
          <p:cNvPr id="312" name="Google Shape;312;p23"/>
          <p:cNvCxnSpPr>
            <a:stCxn id="313" idx="0"/>
            <a:endCxn id="314" idx="2"/>
          </p:cNvCxnSpPr>
          <p:nvPr/>
        </p:nvCxnSpPr>
        <p:spPr>
          <a:xfrm flipH="1" rot="10800000">
            <a:off x="14366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3"/>
          <p:cNvCxnSpPr>
            <a:stCxn id="316" idx="0"/>
            <a:endCxn id="314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3"/>
          <p:cNvCxnSpPr>
            <a:stCxn id="318" idx="0"/>
            <a:endCxn id="313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3"/>
          <p:cNvCxnSpPr>
            <a:stCxn id="320" idx="0"/>
            <a:endCxn id="316" idx="2"/>
          </p:cNvCxnSpPr>
          <p:nvPr/>
        </p:nvCxnSpPr>
        <p:spPr>
          <a:xfrm flipH="1" rot="10800000">
            <a:off x="3091656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3"/>
          <p:cNvCxnSpPr>
            <a:stCxn id="313" idx="2"/>
            <a:endCxn id="322" idx="0"/>
          </p:cNvCxnSpPr>
          <p:nvPr/>
        </p:nvCxnSpPr>
        <p:spPr>
          <a:xfrm>
            <a:off x="14366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3"/>
          <p:cNvCxnSpPr>
            <a:stCxn id="316" idx="2"/>
            <a:endCxn id="324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3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2  7</a:t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9  4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318" name="Google Shape;318;p23"/>
            <p:cNvSpPr/>
            <p:nvPr/>
          </p:nvSpPr>
          <p:spPr>
            <a:xfrm>
              <a:off x="384" y="3571"/>
              <a:ext cx="454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006" y="3571"/>
              <a:ext cx="437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725" y="3571"/>
              <a:ext cx="445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2351" y="3571"/>
              <a:ext cx="433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3168" y="3571"/>
              <a:ext cx="454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3</a:t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3790" y="3571"/>
              <a:ext cx="437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8</a:t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509" y="3571"/>
              <a:ext cx="445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6</a:t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135" y="3571"/>
              <a:ext cx="433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1</a:t>
              </a:r>
              <a:endParaRPr/>
            </a:p>
          </p:txBody>
        </p:sp>
      </p:grp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flipH="1" rot="10800000">
            <a:off x="58562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3"/>
          <p:cNvCxnSpPr>
            <a:stCxn id="327" idx="0"/>
            <a:endCxn id="325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3"/>
          <p:cNvCxnSpPr>
            <a:stCxn id="329" idx="0"/>
            <a:endCxn id="326" idx="2"/>
          </p:cNvCxnSpPr>
          <p:nvPr/>
        </p:nvCxnSpPr>
        <p:spPr>
          <a:xfrm flipH="1" rot="10800000">
            <a:off x="5389563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3"/>
          <p:cNvCxnSpPr>
            <a:stCxn id="331" idx="0"/>
            <a:endCxn id="327" idx="2"/>
          </p:cNvCxnSpPr>
          <p:nvPr/>
        </p:nvCxnSpPr>
        <p:spPr>
          <a:xfrm flipH="1" rot="10800000">
            <a:off x="7511256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3"/>
          <p:cNvCxnSpPr>
            <a:stCxn id="326" idx="2"/>
            <a:endCxn id="330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3"/>
          <p:cNvCxnSpPr>
            <a:stCxn id="327" idx="2"/>
            <a:endCxn id="332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3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340" name="Google Shape;340;p23"/>
          <p:cNvCxnSpPr>
            <a:stCxn id="314" idx="0"/>
            <a:endCxn id="339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3"/>
          <p:cNvCxnSpPr>
            <a:stCxn id="325" idx="0"/>
            <a:endCxn id="339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3"/>
          <p:cNvCxnSpPr/>
          <p:nvPr/>
        </p:nvCxnSpPr>
        <p:spPr>
          <a:xfrm flipH="1">
            <a:off x="1219200" y="4191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9" name="Google Shape;349;p24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base case</a:t>
            </a:r>
            <a:endParaRPr/>
          </a:p>
        </p:txBody>
      </p:sp>
      <p:cxnSp>
        <p:nvCxnSpPr>
          <p:cNvPr id="350" name="Google Shape;350;p24"/>
          <p:cNvCxnSpPr>
            <a:stCxn id="351" idx="0"/>
            <a:endCxn id="352" idx="2"/>
          </p:cNvCxnSpPr>
          <p:nvPr/>
        </p:nvCxnSpPr>
        <p:spPr>
          <a:xfrm flipH="1" rot="10800000">
            <a:off x="1436688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>
            <a:stCxn id="354" idx="0"/>
            <a:endCxn id="352" idx="2"/>
          </p:cNvCxnSpPr>
          <p:nvPr/>
        </p:nvCxnSpPr>
        <p:spPr>
          <a:xfrm rot="10800000">
            <a:off x="2505075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4"/>
          <p:cNvCxnSpPr>
            <a:stCxn id="356" idx="0"/>
            <a:endCxn id="351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4"/>
          <p:cNvCxnSpPr>
            <a:stCxn id="358" idx="0"/>
            <a:endCxn id="354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4"/>
          <p:cNvCxnSpPr>
            <a:stCxn id="351" idx="2"/>
            <a:endCxn id="360" idx="0"/>
          </p:cNvCxnSpPr>
          <p:nvPr/>
        </p:nvCxnSpPr>
        <p:spPr>
          <a:xfrm>
            <a:off x="1436688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4"/>
          <p:cNvCxnSpPr>
            <a:stCxn id="354" idx="2"/>
            <a:endCxn id="362" idx="0"/>
          </p:cNvCxnSpPr>
          <p:nvPr/>
        </p:nvCxnSpPr>
        <p:spPr>
          <a:xfrm>
            <a:off x="3571875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4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grpSp>
        <p:nvGrpSpPr>
          <p:cNvPr id="364" name="Google Shape;364;p24"/>
          <p:cNvGrpSpPr/>
          <p:nvPr/>
        </p:nvGrpSpPr>
        <p:grpSpPr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351" name="Google Shape;351;p24"/>
            <p:cNvSpPr/>
            <p:nvPr/>
          </p:nvSpPr>
          <p:spPr>
            <a:xfrm>
              <a:off x="468" y="3168"/>
              <a:ext cx="87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⏐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2  7</a:t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1779" y="3168"/>
              <a:ext cx="942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9  4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4  9</a:t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252" y="3168"/>
              <a:ext cx="87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3  8</a:t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563" y="3168"/>
              <a:ext cx="942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6  1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1  6</a:t>
              </a:r>
              <a:endParaRPr/>
            </a:p>
          </p:txBody>
        </p:sp>
      </p:grpSp>
      <p:sp>
        <p:nvSpPr>
          <p:cNvPr id="356" name="Google Shape;356;p24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15970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371" name="Google Shape;371;p24"/>
          <p:cNvCxnSpPr>
            <a:stCxn id="365" idx="0"/>
            <a:endCxn id="363" idx="2"/>
          </p:cNvCxnSpPr>
          <p:nvPr/>
        </p:nvCxnSpPr>
        <p:spPr>
          <a:xfrm flipH="1" rot="10800000">
            <a:off x="5856288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4"/>
          <p:cNvCxnSpPr>
            <a:stCxn id="366" idx="0"/>
            <a:endCxn id="363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4"/>
          <p:cNvCxnSpPr>
            <a:stCxn id="367" idx="0"/>
            <a:endCxn id="365" idx="2"/>
          </p:cNvCxnSpPr>
          <p:nvPr/>
        </p:nvCxnSpPr>
        <p:spPr>
          <a:xfrm flipH="1" rot="10800000">
            <a:off x="53895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4"/>
          <p:cNvCxnSpPr>
            <a:stCxn id="369" idx="0"/>
            <a:endCxn id="366" idx="2"/>
          </p:cNvCxnSpPr>
          <p:nvPr/>
        </p:nvCxnSpPr>
        <p:spPr>
          <a:xfrm flipH="1" rot="10800000">
            <a:off x="75112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4"/>
          <p:cNvCxnSpPr>
            <a:stCxn id="365" idx="2"/>
            <a:endCxn id="368" idx="0"/>
          </p:cNvCxnSpPr>
          <p:nvPr/>
        </p:nvCxnSpPr>
        <p:spPr>
          <a:xfrm>
            <a:off x="5856288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4"/>
          <p:cNvCxnSpPr>
            <a:stCxn id="366" idx="2"/>
            <a:endCxn id="370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4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378" name="Google Shape;378;p24"/>
          <p:cNvCxnSpPr>
            <a:stCxn id="352" idx="0"/>
            <a:endCxn id="377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4"/>
          <p:cNvCxnSpPr>
            <a:stCxn id="363" idx="0"/>
            <a:endCxn id="377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4"/>
          <p:cNvCxnSpPr/>
          <p:nvPr/>
        </p:nvCxnSpPr>
        <p:spPr>
          <a:xfrm flipH="1">
            <a:off x="762000" y="51816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387" name="Google Shape;387;p25"/>
          <p:cNvSpPr txBox="1"/>
          <p:nvPr>
            <p:ph idx="1" type="body"/>
          </p:nvPr>
        </p:nvSpPr>
        <p:spPr>
          <a:xfrm>
            <a:off x="838200" y="1752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base case</a:t>
            </a:r>
            <a:endParaRPr/>
          </a:p>
        </p:txBody>
      </p:sp>
      <p:cxnSp>
        <p:nvCxnSpPr>
          <p:cNvPr id="388" name="Google Shape;388;p25"/>
          <p:cNvCxnSpPr>
            <a:stCxn id="389" idx="0"/>
            <a:endCxn id="390" idx="2"/>
          </p:cNvCxnSpPr>
          <p:nvPr/>
        </p:nvCxnSpPr>
        <p:spPr>
          <a:xfrm flipH="1" rot="10800000">
            <a:off x="14366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5"/>
          <p:cNvCxnSpPr>
            <a:stCxn id="392" idx="0"/>
            <a:endCxn id="390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5"/>
          <p:cNvCxnSpPr>
            <a:stCxn id="394" idx="0"/>
            <a:endCxn id="389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5"/>
          <p:cNvCxnSpPr>
            <a:stCxn id="396" idx="0"/>
            <a:endCxn id="392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5"/>
          <p:cNvCxnSpPr>
            <a:stCxn id="389" idx="2"/>
            <a:endCxn id="398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5"/>
          <p:cNvCxnSpPr>
            <a:stCxn id="392" idx="2"/>
            <a:endCxn id="400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5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2  7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9  4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408" name="Google Shape;408;p25"/>
          <p:cNvCxnSpPr>
            <a:stCxn id="402" idx="0"/>
            <a:endCxn id="401" idx="2"/>
          </p:cNvCxnSpPr>
          <p:nvPr/>
        </p:nvCxnSpPr>
        <p:spPr>
          <a:xfrm flipH="1" rot="10800000">
            <a:off x="58562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5"/>
          <p:cNvCxnSpPr>
            <a:stCxn id="403" idx="0"/>
            <a:endCxn id="401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5"/>
          <p:cNvCxnSpPr>
            <a:stCxn id="404" idx="0"/>
            <a:endCxn id="402" idx="2"/>
          </p:cNvCxnSpPr>
          <p:nvPr/>
        </p:nvCxnSpPr>
        <p:spPr>
          <a:xfrm flipH="1" rot="10800000">
            <a:off x="53895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5"/>
          <p:cNvCxnSpPr>
            <a:stCxn id="406" idx="0"/>
            <a:endCxn id="403" idx="2"/>
          </p:cNvCxnSpPr>
          <p:nvPr/>
        </p:nvCxnSpPr>
        <p:spPr>
          <a:xfrm flipH="1" rot="10800000">
            <a:off x="75112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5"/>
          <p:cNvCxnSpPr>
            <a:stCxn id="402" idx="2"/>
            <a:endCxn id="405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5"/>
          <p:cNvCxnSpPr>
            <a:stCxn id="403" idx="2"/>
            <a:endCxn id="407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5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415" name="Google Shape;415;p25"/>
          <p:cNvCxnSpPr>
            <a:stCxn id="390" idx="0"/>
            <a:endCxn id="414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5"/>
          <p:cNvCxnSpPr>
            <a:stCxn id="401" idx="0"/>
            <a:endCxn id="414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5"/>
          <p:cNvCxnSpPr/>
          <p:nvPr/>
        </p:nvCxnSpPr>
        <p:spPr>
          <a:xfrm>
            <a:off x="1752600" y="51816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424" name="Google Shape;424;p26"/>
          <p:cNvSpPr txBox="1"/>
          <p:nvPr>
            <p:ph idx="1" type="body"/>
          </p:nvPr>
        </p:nvSpPr>
        <p:spPr>
          <a:xfrm>
            <a:off x="838200" y="167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endParaRPr/>
          </a:p>
        </p:txBody>
      </p:sp>
      <p:cxnSp>
        <p:nvCxnSpPr>
          <p:cNvPr id="425" name="Google Shape;425;p26"/>
          <p:cNvCxnSpPr>
            <a:stCxn id="426" idx="0"/>
            <a:endCxn id="427" idx="2"/>
          </p:cNvCxnSpPr>
          <p:nvPr/>
        </p:nvCxnSpPr>
        <p:spPr>
          <a:xfrm flipH="1" rot="10800000">
            <a:off x="1447800" y="4044938"/>
            <a:ext cx="1057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6"/>
          <p:cNvCxnSpPr>
            <a:stCxn id="429" idx="0"/>
            <a:endCxn id="427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6"/>
          <p:cNvCxnSpPr>
            <a:stCxn id="431" idx="0"/>
            <a:endCxn id="426" idx="2"/>
          </p:cNvCxnSpPr>
          <p:nvPr/>
        </p:nvCxnSpPr>
        <p:spPr>
          <a:xfrm flipH="1" rot="10800000">
            <a:off x="969962" y="5070463"/>
            <a:ext cx="4779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6"/>
          <p:cNvCxnSpPr>
            <a:stCxn id="433" idx="0"/>
            <a:endCxn id="429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6"/>
          <p:cNvCxnSpPr>
            <a:stCxn id="426" idx="2"/>
            <a:endCxn id="435" idx="0"/>
          </p:cNvCxnSpPr>
          <p:nvPr/>
        </p:nvCxnSpPr>
        <p:spPr>
          <a:xfrm>
            <a:off x="1447800" y="5070475"/>
            <a:ext cx="495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6"/>
          <p:cNvCxnSpPr>
            <a:stCxn id="429" idx="2"/>
            <a:endCxn id="437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6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685800" y="4643438"/>
            <a:ext cx="1524000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9  4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445" name="Google Shape;445;p26"/>
          <p:cNvCxnSpPr>
            <a:stCxn id="439" idx="0"/>
            <a:endCxn id="438" idx="2"/>
          </p:cNvCxnSpPr>
          <p:nvPr/>
        </p:nvCxnSpPr>
        <p:spPr>
          <a:xfrm flipH="1" rot="10800000">
            <a:off x="58562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6"/>
          <p:cNvCxnSpPr>
            <a:stCxn id="440" idx="0"/>
            <a:endCxn id="438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6"/>
          <p:cNvCxnSpPr>
            <a:stCxn id="441" idx="0"/>
            <a:endCxn id="439" idx="2"/>
          </p:cNvCxnSpPr>
          <p:nvPr/>
        </p:nvCxnSpPr>
        <p:spPr>
          <a:xfrm flipH="1" rot="10800000">
            <a:off x="53895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6"/>
          <p:cNvCxnSpPr>
            <a:stCxn id="443" idx="0"/>
            <a:endCxn id="440" idx="2"/>
          </p:cNvCxnSpPr>
          <p:nvPr/>
        </p:nvCxnSpPr>
        <p:spPr>
          <a:xfrm flipH="1" rot="10800000">
            <a:off x="75112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6"/>
          <p:cNvCxnSpPr>
            <a:stCxn id="439" idx="2"/>
            <a:endCxn id="442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6"/>
          <p:cNvCxnSpPr>
            <a:stCxn id="440" idx="2"/>
            <a:endCxn id="444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6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452" name="Google Shape;452;p26"/>
          <p:cNvCxnSpPr>
            <a:stCxn id="427" idx="0"/>
            <a:endCxn id="451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6"/>
          <p:cNvCxnSpPr>
            <a:stCxn id="438" idx="0"/>
            <a:endCxn id="451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6"/>
          <p:cNvCxnSpPr/>
          <p:nvPr/>
        </p:nvCxnSpPr>
        <p:spPr>
          <a:xfrm flipH="1">
            <a:off x="762000" y="51816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55" name="Google Shape;455;p26"/>
          <p:cNvCxnSpPr/>
          <p:nvPr/>
        </p:nvCxnSpPr>
        <p:spPr>
          <a:xfrm>
            <a:off x="1752600" y="51816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6" name="Google Shape;456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462" name="Google Shape;462;p27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…, base case, merge</a:t>
            </a:r>
            <a:endParaRPr/>
          </a:p>
        </p:txBody>
      </p:sp>
      <p:cxnSp>
        <p:nvCxnSpPr>
          <p:cNvPr id="463" name="Google Shape;463;p27"/>
          <p:cNvCxnSpPr>
            <a:stCxn id="464" idx="0"/>
            <a:endCxn id="465" idx="2"/>
          </p:cNvCxnSpPr>
          <p:nvPr/>
        </p:nvCxnSpPr>
        <p:spPr>
          <a:xfrm flipH="1" rot="10800000">
            <a:off x="1447800" y="4044938"/>
            <a:ext cx="1057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7"/>
          <p:cNvCxnSpPr>
            <a:stCxn id="467" idx="0"/>
            <a:endCxn id="465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7"/>
          <p:cNvCxnSpPr>
            <a:stCxn id="469" idx="0"/>
            <a:endCxn id="464" idx="2"/>
          </p:cNvCxnSpPr>
          <p:nvPr/>
        </p:nvCxnSpPr>
        <p:spPr>
          <a:xfrm flipH="1" rot="10800000">
            <a:off x="969962" y="5070463"/>
            <a:ext cx="4779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7"/>
          <p:cNvCxnSpPr>
            <a:endCxn id="467" idx="2"/>
          </p:cNvCxnSpPr>
          <p:nvPr/>
        </p:nvCxnSpPr>
        <p:spPr>
          <a:xfrm flipH="1" rot="10800000">
            <a:off x="3092476" y="5070475"/>
            <a:ext cx="479400" cy="57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7"/>
          <p:cNvCxnSpPr>
            <a:stCxn id="464" idx="2"/>
            <a:endCxn id="472" idx="0"/>
          </p:cNvCxnSpPr>
          <p:nvPr/>
        </p:nvCxnSpPr>
        <p:spPr>
          <a:xfrm>
            <a:off x="1447800" y="5070475"/>
            <a:ext cx="495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7"/>
          <p:cNvCxnSpPr>
            <a:stCxn id="467" idx="2"/>
          </p:cNvCxnSpPr>
          <p:nvPr/>
        </p:nvCxnSpPr>
        <p:spPr>
          <a:xfrm>
            <a:off x="3571876" y="5070475"/>
            <a:ext cx="504900" cy="57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7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685800" y="4643438"/>
            <a:ext cx="1524000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481" name="Google Shape;481;p27"/>
          <p:cNvCxnSpPr>
            <a:stCxn id="475" idx="0"/>
            <a:endCxn id="474" idx="2"/>
          </p:cNvCxnSpPr>
          <p:nvPr/>
        </p:nvCxnSpPr>
        <p:spPr>
          <a:xfrm flipH="1" rot="10800000">
            <a:off x="58562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7"/>
          <p:cNvCxnSpPr>
            <a:stCxn id="476" idx="0"/>
            <a:endCxn id="474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7"/>
          <p:cNvCxnSpPr>
            <a:stCxn id="477" idx="0"/>
            <a:endCxn id="475" idx="2"/>
          </p:cNvCxnSpPr>
          <p:nvPr/>
        </p:nvCxnSpPr>
        <p:spPr>
          <a:xfrm flipH="1" rot="10800000">
            <a:off x="53895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7"/>
          <p:cNvCxnSpPr>
            <a:stCxn id="479" idx="0"/>
            <a:endCxn id="476" idx="2"/>
          </p:cNvCxnSpPr>
          <p:nvPr/>
        </p:nvCxnSpPr>
        <p:spPr>
          <a:xfrm flipH="1" rot="10800000">
            <a:off x="75112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7"/>
          <p:cNvCxnSpPr>
            <a:stCxn id="475" idx="2"/>
            <a:endCxn id="478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7"/>
          <p:cNvCxnSpPr>
            <a:stCxn id="476" idx="2"/>
            <a:endCxn id="480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27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488" name="Google Shape;488;p27"/>
          <p:cNvCxnSpPr>
            <a:stCxn id="465" idx="0"/>
            <a:endCxn id="487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7"/>
          <p:cNvCxnSpPr>
            <a:stCxn id="474" idx="0"/>
            <a:endCxn id="487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7"/>
          <p:cNvCxnSpPr/>
          <p:nvPr/>
        </p:nvCxnSpPr>
        <p:spPr>
          <a:xfrm flipH="1">
            <a:off x="2895600" y="51816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1" name="Google Shape;491;p27"/>
          <p:cNvCxnSpPr/>
          <p:nvPr/>
        </p:nvCxnSpPr>
        <p:spPr>
          <a:xfrm>
            <a:off x="3886200" y="51816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2" name="Google Shape;492;p27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494" name="Google Shape;494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500" name="Google Shape;500;p28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endParaRPr/>
          </a:p>
        </p:txBody>
      </p:sp>
      <p:cxnSp>
        <p:nvCxnSpPr>
          <p:cNvPr id="501" name="Google Shape;501;p28"/>
          <p:cNvCxnSpPr>
            <a:stCxn id="502" idx="0"/>
            <a:endCxn id="503" idx="2"/>
          </p:cNvCxnSpPr>
          <p:nvPr/>
        </p:nvCxnSpPr>
        <p:spPr>
          <a:xfrm flipH="1" rot="10800000">
            <a:off x="14366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8"/>
          <p:cNvCxnSpPr>
            <a:stCxn id="505" idx="0"/>
            <a:endCxn id="503" idx="2"/>
          </p:cNvCxnSpPr>
          <p:nvPr/>
        </p:nvCxnSpPr>
        <p:spPr>
          <a:xfrm rot="10800000">
            <a:off x="2505132" y="4044938"/>
            <a:ext cx="10977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8"/>
          <p:cNvCxnSpPr>
            <a:stCxn id="507" idx="0"/>
            <a:endCxn id="502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8"/>
          <p:cNvCxnSpPr>
            <a:stCxn id="509" idx="0"/>
            <a:endCxn id="505" idx="2"/>
          </p:cNvCxnSpPr>
          <p:nvPr/>
        </p:nvCxnSpPr>
        <p:spPr>
          <a:xfrm flipH="1" rot="10800000">
            <a:off x="3091657" y="5070463"/>
            <a:ext cx="511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8"/>
          <p:cNvCxnSpPr>
            <a:stCxn id="502" idx="2"/>
            <a:endCxn id="511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8"/>
          <p:cNvCxnSpPr>
            <a:stCxn id="505" idx="2"/>
            <a:endCxn id="513" idx="0"/>
          </p:cNvCxnSpPr>
          <p:nvPr/>
        </p:nvCxnSpPr>
        <p:spPr>
          <a:xfrm>
            <a:off x="3602832" y="5070475"/>
            <a:ext cx="4731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28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2  4  7  9</a:t>
            </a: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2805113" y="4643438"/>
            <a:ext cx="1595437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4  9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521" name="Google Shape;521;p28"/>
          <p:cNvCxnSpPr>
            <a:stCxn id="515" idx="0"/>
            <a:endCxn id="514" idx="2"/>
          </p:cNvCxnSpPr>
          <p:nvPr/>
        </p:nvCxnSpPr>
        <p:spPr>
          <a:xfrm flipH="1" rot="10800000">
            <a:off x="58562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8"/>
          <p:cNvCxnSpPr>
            <a:stCxn id="516" idx="0"/>
            <a:endCxn id="514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8"/>
          <p:cNvCxnSpPr>
            <a:stCxn id="517" idx="0"/>
            <a:endCxn id="515" idx="2"/>
          </p:cNvCxnSpPr>
          <p:nvPr/>
        </p:nvCxnSpPr>
        <p:spPr>
          <a:xfrm flipH="1" rot="10800000">
            <a:off x="53895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8"/>
          <p:cNvCxnSpPr>
            <a:stCxn id="519" idx="0"/>
            <a:endCxn id="516" idx="2"/>
          </p:cNvCxnSpPr>
          <p:nvPr/>
        </p:nvCxnSpPr>
        <p:spPr>
          <a:xfrm flipH="1" rot="10800000">
            <a:off x="75112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8"/>
          <p:cNvCxnSpPr>
            <a:stCxn id="515" idx="2"/>
            <a:endCxn id="518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8"/>
          <p:cNvCxnSpPr>
            <a:stCxn id="516" idx="2"/>
            <a:endCxn id="520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8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528" name="Google Shape;528;p28"/>
          <p:cNvCxnSpPr>
            <a:stCxn id="503" idx="0"/>
            <a:endCxn id="527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8"/>
          <p:cNvCxnSpPr>
            <a:stCxn id="514" idx="0"/>
            <a:endCxn id="527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8"/>
          <p:cNvCxnSpPr/>
          <p:nvPr/>
        </p:nvCxnSpPr>
        <p:spPr>
          <a:xfrm flipH="1">
            <a:off x="1143000" y="4191000"/>
            <a:ext cx="609600" cy="30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1" name="Google Shape;531;p28"/>
          <p:cNvCxnSpPr/>
          <p:nvPr/>
        </p:nvCxnSpPr>
        <p:spPr>
          <a:xfrm>
            <a:off x="3276600" y="4191000"/>
            <a:ext cx="609600" cy="30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2" name="Google Shape;532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538" name="Google Shape;538;p29"/>
          <p:cNvSpPr txBox="1"/>
          <p:nvPr>
            <p:ph idx="1" type="body"/>
          </p:nvPr>
        </p:nvSpPr>
        <p:spPr>
          <a:xfrm>
            <a:off x="838200" y="1752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…, merge, merge</a:t>
            </a:r>
            <a:endParaRPr/>
          </a:p>
        </p:txBody>
      </p:sp>
      <p:cxnSp>
        <p:nvCxnSpPr>
          <p:cNvPr id="539" name="Google Shape;539;p29"/>
          <p:cNvCxnSpPr>
            <a:stCxn id="540" idx="0"/>
            <a:endCxn id="541" idx="2"/>
          </p:cNvCxnSpPr>
          <p:nvPr/>
        </p:nvCxnSpPr>
        <p:spPr>
          <a:xfrm flipH="1" rot="10800000">
            <a:off x="14366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29"/>
          <p:cNvCxnSpPr>
            <a:stCxn id="543" idx="0"/>
            <a:endCxn id="541" idx="2"/>
          </p:cNvCxnSpPr>
          <p:nvPr/>
        </p:nvCxnSpPr>
        <p:spPr>
          <a:xfrm rot="10800000">
            <a:off x="2505132" y="4044938"/>
            <a:ext cx="10977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9"/>
          <p:cNvCxnSpPr>
            <a:stCxn id="545" idx="0"/>
            <a:endCxn id="540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9"/>
          <p:cNvCxnSpPr>
            <a:stCxn id="547" idx="0"/>
            <a:endCxn id="543" idx="2"/>
          </p:cNvCxnSpPr>
          <p:nvPr/>
        </p:nvCxnSpPr>
        <p:spPr>
          <a:xfrm flipH="1" rot="10800000">
            <a:off x="3091657" y="5070463"/>
            <a:ext cx="511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9"/>
          <p:cNvCxnSpPr>
            <a:stCxn id="540" idx="2"/>
            <a:endCxn id="549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9"/>
          <p:cNvCxnSpPr>
            <a:stCxn id="543" idx="2"/>
            <a:endCxn id="551" idx="0"/>
          </p:cNvCxnSpPr>
          <p:nvPr/>
        </p:nvCxnSpPr>
        <p:spPr>
          <a:xfrm>
            <a:off x="3602832" y="5070475"/>
            <a:ext cx="4731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29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2  4  7  9</a:t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1  3  6  8</a:t>
            </a: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2805113" y="4643438"/>
            <a:ext cx="1595437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4  9</a:t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6  1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59" name="Google Shape;559;p29"/>
          <p:cNvCxnSpPr>
            <a:stCxn id="553" idx="0"/>
            <a:endCxn id="552" idx="2"/>
          </p:cNvCxnSpPr>
          <p:nvPr/>
        </p:nvCxnSpPr>
        <p:spPr>
          <a:xfrm flipH="1" rot="10800000">
            <a:off x="58562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9"/>
          <p:cNvCxnSpPr>
            <a:stCxn id="554" idx="0"/>
            <a:endCxn id="552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9"/>
          <p:cNvCxnSpPr>
            <a:stCxn id="555" idx="0"/>
            <a:endCxn id="553" idx="2"/>
          </p:cNvCxnSpPr>
          <p:nvPr/>
        </p:nvCxnSpPr>
        <p:spPr>
          <a:xfrm flipH="1" rot="10800000">
            <a:off x="53895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9"/>
          <p:cNvCxnSpPr>
            <a:stCxn id="557" idx="0"/>
            <a:endCxn id="554" idx="2"/>
          </p:cNvCxnSpPr>
          <p:nvPr/>
        </p:nvCxnSpPr>
        <p:spPr>
          <a:xfrm flipH="1" rot="10800000">
            <a:off x="75112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9"/>
          <p:cNvCxnSpPr>
            <a:stCxn id="553" idx="2"/>
            <a:endCxn id="556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9"/>
          <p:cNvCxnSpPr>
            <a:stCxn id="554" idx="2"/>
            <a:endCxn id="558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29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566" name="Google Shape;566;p29"/>
          <p:cNvCxnSpPr>
            <a:stCxn id="541" idx="0"/>
            <a:endCxn id="565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9"/>
          <p:cNvCxnSpPr>
            <a:stCxn id="552" idx="0"/>
            <a:endCxn id="565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9"/>
          <p:cNvCxnSpPr/>
          <p:nvPr/>
        </p:nvCxnSpPr>
        <p:spPr>
          <a:xfrm flipH="1">
            <a:off x="5562600" y="4191000"/>
            <a:ext cx="609600" cy="30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69" name="Google Shape;569;p29"/>
          <p:cNvCxnSpPr/>
          <p:nvPr/>
        </p:nvCxnSpPr>
        <p:spPr>
          <a:xfrm>
            <a:off x="7696200" y="4191000"/>
            <a:ext cx="609600" cy="30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0" name="Google Shape;570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576" name="Google Shape;576;p30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endParaRPr/>
          </a:p>
        </p:txBody>
      </p:sp>
      <p:cxnSp>
        <p:nvCxnSpPr>
          <p:cNvPr id="577" name="Google Shape;577;p30"/>
          <p:cNvCxnSpPr>
            <a:stCxn id="578" idx="0"/>
            <a:endCxn id="579" idx="2"/>
          </p:cNvCxnSpPr>
          <p:nvPr/>
        </p:nvCxnSpPr>
        <p:spPr>
          <a:xfrm flipH="1" rot="10800000">
            <a:off x="14366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0"/>
          <p:cNvCxnSpPr>
            <a:stCxn id="581" idx="0"/>
            <a:endCxn id="579" idx="2"/>
          </p:cNvCxnSpPr>
          <p:nvPr/>
        </p:nvCxnSpPr>
        <p:spPr>
          <a:xfrm rot="10800000">
            <a:off x="2505132" y="4044938"/>
            <a:ext cx="10977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0"/>
          <p:cNvCxnSpPr>
            <a:stCxn id="583" idx="0"/>
            <a:endCxn id="578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0"/>
          <p:cNvCxnSpPr>
            <a:stCxn id="585" idx="0"/>
            <a:endCxn id="581" idx="2"/>
          </p:cNvCxnSpPr>
          <p:nvPr/>
        </p:nvCxnSpPr>
        <p:spPr>
          <a:xfrm flipH="1" rot="10800000">
            <a:off x="3091657" y="5070463"/>
            <a:ext cx="511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0"/>
          <p:cNvCxnSpPr>
            <a:stCxn id="578" idx="2"/>
            <a:endCxn id="587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0"/>
          <p:cNvCxnSpPr>
            <a:stCxn id="581" idx="2"/>
            <a:endCxn id="589" idx="0"/>
          </p:cNvCxnSpPr>
          <p:nvPr/>
        </p:nvCxnSpPr>
        <p:spPr>
          <a:xfrm>
            <a:off x="3602832" y="5070475"/>
            <a:ext cx="4731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0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2  4  7  9</a:t>
            </a: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1  3  6  8</a:t>
            </a: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2805113" y="4643438"/>
            <a:ext cx="1595437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4  9</a:t>
            </a:r>
            <a:endParaRPr/>
          </a:p>
        </p:txBody>
      </p:sp>
      <p:sp>
        <p:nvSpPr>
          <p:cNvPr id="591" name="Google Shape;591;p30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592" name="Google Shape;592;p30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6  1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4" name="Google Shape;594;p30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5" name="Google Shape;595;p30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97" name="Google Shape;597;p30"/>
          <p:cNvCxnSpPr>
            <a:stCxn id="591" idx="0"/>
            <a:endCxn id="590" idx="2"/>
          </p:cNvCxnSpPr>
          <p:nvPr/>
        </p:nvCxnSpPr>
        <p:spPr>
          <a:xfrm flipH="1" rot="10800000">
            <a:off x="5856287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0"/>
          <p:cNvCxnSpPr>
            <a:stCxn id="592" idx="0"/>
            <a:endCxn id="590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30"/>
          <p:cNvCxnSpPr>
            <a:stCxn id="593" idx="0"/>
            <a:endCxn id="591" idx="2"/>
          </p:cNvCxnSpPr>
          <p:nvPr/>
        </p:nvCxnSpPr>
        <p:spPr>
          <a:xfrm flipH="1" rot="10800000">
            <a:off x="53895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0"/>
          <p:cNvCxnSpPr>
            <a:stCxn id="595" idx="0"/>
            <a:endCxn id="592" idx="2"/>
          </p:cNvCxnSpPr>
          <p:nvPr/>
        </p:nvCxnSpPr>
        <p:spPr>
          <a:xfrm flipH="1" rot="10800000">
            <a:off x="75112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0"/>
          <p:cNvCxnSpPr>
            <a:stCxn id="591" idx="2"/>
            <a:endCxn id="594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0"/>
          <p:cNvCxnSpPr>
            <a:stCxn id="592" idx="2"/>
            <a:endCxn id="596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0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604" name="Google Shape;604;p30"/>
          <p:cNvCxnSpPr>
            <a:stCxn id="579" idx="0"/>
            <a:endCxn id="603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0"/>
          <p:cNvCxnSpPr>
            <a:stCxn id="590" idx="0"/>
            <a:endCxn id="603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0"/>
          <p:cNvCxnSpPr/>
          <p:nvPr/>
        </p:nvCxnSpPr>
        <p:spPr>
          <a:xfrm flipH="1">
            <a:off x="2743200" y="3124200"/>
            <a:ext cx="685800" cy="228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7" name="Google Shape;607;p30"/>
          <p:cNvCxnSpPr/>
          <p:nvPr/>
        </p:nvCxnSpPr>
        <p:spPr>
          <a:xfrm>
            <a:off x="6019800" y="3124200"/>
            <a:ext cx="685800" cy="228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8" name="Google Shape;608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Merge-Sort</a:t>
            </a:r>
            <a:endParaRPr/>
          </a:p>
        </p:txBody>
      </p:sp>
      <p:sp>
        <p:nvSpPr>
          <p:cNvPr descr="Rectangle: Click to edit Master text styles&#10;Second level&#10;Third level&#10;Fourth level&#10;Fifth level" id="614" name="Google Shape;614;p31"/>
          <p:cNvSpPr txBox="1"/>
          <p:nvPr>
            <p:ph idx="1" type="body"/>
          </p:nvPr>
        </p:nvSpPr>
        <p:spPr>
          <a:xfrm>
            <a:off x="731014" y="1828800"/>
            <a:ext cx="7924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height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merge-sort tree is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each recursive call we divide in half the sequence,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overall amount or work done at the nodes of depth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partition and merge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sequences of size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make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recursive calls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the total running time of merge-sort is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615" name="Google Shape;615;p31"/>
          <p:cNvGrpSpPr/>
          <p:nvPr/>
        </p:nvGrpSpPr>
        <p:grpSpPr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616" name="Google Shape;616;p31"/>
            <p:cNvCxnSpPr>
              <a:stCxn id="617" idx="0"/>
              <a:endCxn id="618" idx="2"/>
            </p:cNvCxnSpPr>
            <p:nvPr/>
          </p:nvCxnSpPr>
          <p:spPr>
            <a:xfrm flipH="1" rot="10800000">
              <a:off x="905" y="2625"/>
              <a:ext cx="6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1"/>
            <p:cNvCxnSpPr>
              <a:stCxn id="620" idx="0"/>
              <a:endCxn id="618" idx="2"/>
            </p:cNvCxnSpPr>
            <p:nvPr/>
          </p:nvCxnSpPr>
          <p:spPr>
            <a:xfrm rot="10800000">
              <a:off x="1650" y="2625"/>
              <a:ext cx="6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1"/>
            <p:cNvCxnSpPr>
              <a:stCxn id="622" idx="0"/>
              <a:endCxn id="617" idx="2"/>
            </p:cNvCxnSpPr>
            <p:nvPr/>
          </p:nvCxnSpPr>
          <p:spPr>
            <a:xfrm flipH="1" rot="10800000">
              <a:off x="611" y="327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31"/>
            <p:cNvCxnSpPr>
              <a:stCxn id="624" idx="0"/>
              <a:endCxn id="620" idx="2"/>
            </p:cNvCxnSpPr>
            <p:nvPr/>
          </p:nvCxnSpPr>
          <p:spPr>
            <a:xfrm flipH="1" rot="10800000">
              <a:off x="1948" y="327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31"/>
            <p:cNvCxnSpPr>
              <a:stCxn id="617" idx="2"/>
              <a:endCxn id="626" idx="0"/>
            </p:cNvCxnSpPr>
            <p:nvPr/>
          </p:nvCxnSpPr>
          <p:spPr>
            <a:xfrm>
              <a:off x="905" y="3194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31"/>
            <p:cNvCxnSpPr>
              <a:stCxn id="620" idx="2"/>
              <a:endCxn id="628" idx="0"/>
            </p:cNvCxnSpPr>
            <p:nvPr/>
          </p:nvCxnSpPr>
          <p:spPr>
            <a:xfrm>
              <a:off x="2250" y="3194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8" name="Google Shape;618;p31"/>
            <p:cNvSpPr/>
            <p:nvPr/>
          </p:nvSpPr>
          <p:spPr>
            <a:xfrm>
              <a:off x="771" y="2279"/>
              <a:ext cx="161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555" y="2279"/>
              <a:ext cx="161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0" name="Google Shape;630;p31"/>
            <p:cNvGrpSpPr/>
            <p:nvPr/>
          </p:nvGrpSpPr>
          <p:grpSpPr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468" y="3168"/>
                <a:ext cx="874" cy="26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1779" y="3168"/>
                <a:ext cx="942" cy="26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3252" y="3168"/>
                <a:ext cx="874" cy="26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4563" y="3168"/>
                <a:ext cx="942" cy="26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31"/>
            <p:cNvGrpSpPr/>
            <p:nvPr/>
          </p:nvGrpSpPr>
          <p:grpSpPr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622" name="Google Shape;622;p31"/>
              <p:cNvSpPr/>
              <p:nvPr/>
            </p:nvSpPr>
            <p:spPr>
              <a:xfrm>
                <a:off x="384" y="3571"/>
                <a:ext cx="454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1006" y="3571"/>
                <a:ext cx="437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1725" y="3571"/>
                <a:ext cx="445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2351" y="3571"/>
                <a:ext cx="433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3168" y="3571"/>
                <a:ext cx="454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3790" y="3571"/>
                <a:ext cx="437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4509" y="3571"/>
                <a:ext cx="445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5135" y="3571"/>
                <a:ext cx="433" cy="269"/>
              </a:xfrm>
              <a:prstGeom prst="roundRect">
                <a:avLst>
                  <a:gd fmla="val 16667" name="adj"/>
                </a:avLst>
              </a:prstGeom>
              <a:solidFill>
                <a:schemeClr val="fol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8" name="Google Shape;638;p31"/>
            <p:cNvCxnSpPr>
              <a:stCxn id="631" idx="0"/>
              <a:endCxn id="629" idx="2"/>
            </p:cNvCxnSpPr>
            <p:nvPr/>
          </p:nvCxnSpPr>
          <p:spPr>
            <a:xfrm flipH="1" rot="10800000">
              <a:off x="3689" y="2625"/>
              <a:ext cx="6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1"/>
            <p:cNvCxnSpPr>
              <a:stCxn id="632" idx="0"/>
              <a:endCxn id="629" idx="2"/>
            </p:cNvCxnSpPr>
            <p:nvPr/>
          </p:nvCxnSpPr>
          <p:spPr>
            <a:xfrm rot="10800000">
              <a:off x="4434" y="2625"/>
              <a:ext cx="6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1"/>
            <p:cNvCxnSpPr>
              <a:stCxn id="634" idx="0"/>
              <a:endCxn id="631" idx="2"/>
            </p:cNvCxnSpPr>
            <p:nvPr/>
          </p:nvCxnSpPr>
          <p:spPr>
            <a:xfrm flipH="1" rot="10800000">
              <a:off x="3395" y="327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1"/>
            <p:cNvCxnSpPr>
              <a:stCxn id="636" idx="0"/>
              <a:endCxn id="632" idx="2"/>
            </p:cNvCxnSpPr>
            <p:nvPr/>
          </p:nvCxnSpPr>
          <p:spPr>
            <a:xfrm flipH="1" rot="10800000">
              <a:off x="4732" y="327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31"/>
            <p:cNvCxnSpPr>
              <a:stCxn id="631" idx="2"/>
              <a:endCxn id="635" idx="0"/>
            </p:cNvCxnSpPr>
            <p:nvPr/>
          </p:nvCxnSpPr>
          <p:spPr>
            <a:xfrm>
              <a:off x="3689" y="3194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1"/>
            <p:cNvCxnSpPr>
              <a:stCxn id="632" idx="2"/>
              <a:endCxn id="637" idx="0"/>
            </p:cNvCxnSpPr>
            <p:nvPr/>
          </p:nvCxnSpPr>
          <p:spPr>
            <a:xfrm>
              <a:off x="5034" y="3194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4" name="Google Shape;644;p31"/>
            <p:cNvSpPr/>
            <p:nvPr/>
          </p:nvSpPr>
          <p:spPr>
            <a:xfrm>
              <a:off x="1440" y="1632"/>
              <a:ext cx="3072" cy="27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5" name="Google Shape;645;p31"/>
            <p:cNvCxnSpPr>
              <a:stCxn id="618" idx="0"/>
              <a:endCxn id="644" idx="2"/>
            </p:cNvCxnSpPr>
            <p:nvPr/>
          </p:nvCxnSpPr>
          <p:spPr>
            <a:xfrm flipH="1" rot="10800000">
              <a:off x="1578" y="1979"/>
              <a:ext cx="15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1"/>
            <p:cNvCxnSpPr>
              <a:stCxn id="629" idx="0"/>
              <a:endCxn id="644" idx="2"/>
            </p:cNvCxnSpPr>
            <p:nvPr/>
          </p:nvCxnSpPr>
          <p:spPr>
            <a:xfrm rot="10800000">
              <a:off x="2862" y="1979"/>
              <a:ext cx="15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647" name="Google Shape;647;p31"/>
          <p:cNvGraphicFramePr/>
          <p:nvPr/>
        </p:nvGraphicFramePr>
        <p:xfrm>
          <a:off x="1219200" y="424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{7D511C62-7DCC-4AA3-8DE8-C3BA7E3CB648}</a:tableStyleId>
              </a:tblPr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depth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#seqs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size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/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30000" i="1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baseline="3000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baseline="3000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/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baseline="3000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4400" y="2133600"/>
            <a:ext cx="7162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Greedy algorithms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/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of Sorting Algorithms</a:t>
            </a:r>
            <a:endParaRPr/>
          </a:p>
        </p:txBody>
      </p:sp>
      <p:graphicFrame>
        <p:nvGraphicFramePr>
          <p:cNvPr id="654" name="Google Shape;654;p32"/>
          <p:cNvGraphicFramePr/>
          <p:nvPr/>
        </p:nvGraphicFramePr>
        <p:xfrm>
          <a:off x="1066799" y="1657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{7D511C62-7DCC-4AA3-8DE8-C3BA7E3CB648}</a:tableStyleId>
              </a:tblPr>
              <a:tblGrid>
                <a:gridCol w="1925750"/>
                <a:gridCol w="2008575"/>
                <a:gridCol w="3076075"/>
              </a:tblGrid>
              <a:tr h="84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Algorithm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Expected time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selection-sort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</a:t>
                      </a:r>
                      <a:endParaRPr/>
                    </a:p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small data sets (&lt; 1K)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insertion-sort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</a:t>
                      </a:r>
                      <a:endParaRPr/>
                    </a:p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small data sets (&lt; 1K)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6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</a:t>
                      </a:r>
                      <a:endParaRPr/>
                    </a:p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large data sets (1K — 1M)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6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merge-sort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</a:t>
                      </a:r>
                      <a:endParaRPr/>
                    </a:p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huge data sets (&gt; 1M)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86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Quick-sort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 and most common in practice</a:t>
                      </a:r>
                      <a:endParaRPr/>
                    </a:p>
                    <a:p>
                      <a:pPr indent="-11176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huge data sets (&gt; 1M)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55" name="Google Shape;655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1</a:t>
            </a:r>
            <a:endParaRPr/>
          </a:p>
        </p:txBody>
      </p:sp>
      <p:sp>
        <p:nvSpPr>
          <p:cNvPr id="661" name="Google Shape;661;p33"/>
          <p:cNvSpPr txBox="1"/>
          <p:nvPr>
            <p:ph idx="1" type="body"/>
          </p:nvPr>
        </p:nvSpPr>
        <p:spPr>
          <a:xfrm>
            <a:off x="381000" y="1844824"/>
            <a:ext cx="84582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illustrate the execution of the merge-sort algorithm on following numbers: 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3, 13, 89, 34, 21, 44, 99, 56, 9</a:t>
            </a:r>
            <a:endParaRPr/>
          </a:p>
        </p:txBody>
      </p:sp>
      <p:sp>
        <p:nvSpPr>
          <p:cNvPr id="662" name="Google Shape;662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Divide-and-Conquer 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107" name="Google Shape;107;p15"/>
          <p:cNvSpPr txBox="1"/>
          <p:nvPr>
            <p:ph idx="1" type="body"/>
          </p:nvPr>
        </p:nvSpPr>
        <p:spPr>
          <a:xfrm>
            <a:off x="8382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Divide-and conquer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general algorithm design paradigm: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divide the input data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two disjoint subsets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solve the subproblems associated with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Conquer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combine the solutions for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a solution for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8" name="Google Shape;108;p15"/>
          <p:cNvSpPr txBox="1"/>
          <p:nvPr>
            <p:ph idx="2" type="body"/>
          </p:nvPr>
        </p:nvSpPr>
        <p:spPr>
          <a:xfrm>
            <a:off x="4953000" y="2057400"/>
            <a:ext cx="3657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base case for the recursion are subproblems of size 0 or 1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Merge-sort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sorting algorithm based on the divide-and-conquer paradigm 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Algorithm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09600" y="1828800"/>
            <a:ext cx="7772400" cy="470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Given a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sorted increasingly. Your task is to write a function to check if an item X is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 A is empty, return False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Else: compare X with Y which is the item at the middle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= Y, return True.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&lt; Y, search on the left half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&gt; Y, search on the right half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O(log n)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1249363" y="2903538"/>
            <a:ext cx="6991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/>
          <p:nvPr/>
        </p:nvSpPr>
        <p:spPr>
          <a:xfrm>
            <a:off x="1535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144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7543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33639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9735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583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192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8023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64119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0215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7631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8240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>
            <a:off x="1096963" y="3513138"/>
            <a:ext cx="71437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7"/>
          <p:cNvSpPr/>
          <p:nvPr/>
        </p:nvSpPr>
        <p:spPr>
          <a:xfrm>
            <a:off x="15351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1447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7543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3639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9735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831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1927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58023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4119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70215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6311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82407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1173163" y="4122738"/>
            <a:ext cx="70675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/>
          <p:nvPr/>
        </p:nvSpPr>
        <p:spPr>
          <a:xfrm>
            <a:off x="1535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2144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27543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33639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9735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83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192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8023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4119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70215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631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8240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161" name="Google Shape;161;p17"/>
          <p:cNvCxnSpPr/>
          <p:nvPr/>
        </p:nvCxnSpPr>
        <p:spPr>
          <a:xfrm>
            <a:off x="1249363" y="4732338"/>
            <a:ext cx="6991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/>
          <p:nvPr/>
        </p:nvSpPr>
        <p:spPr>
          <a:xfrm>
            <a:off x="1535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144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7543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3639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973513" y="45799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583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192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8023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4119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0215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7631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8240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94456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94456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94456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954088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4559300" y="2997200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944563" y="2998788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8259763" y="2997200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2116138" y="3617913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944563" y="3619500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3973513" y="3617913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3354388" y="4238625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2773363" y="4240213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3973513" y="4238625"/>
            <a:ext cx="30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3725863" y="4854575"/>
            <a:ext cx="7858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8" name="Google Shape;188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ctr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198" name="Google Shape;198;p18"/>
            <p:cNvSpPr/>
            <p:nvPr/>
          </p:nvSpPr>
          <p:spPr>
            <a:xfrm>
              <a:off x="2160" y="1824"/>
              <a:ext cx="2304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7  2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⏐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9  4 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2  4  7  9</a:t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680" y="2400"/>
              <a:ext cx="1344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⏐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2 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2  7</a:t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600" y="2400"/>
              <a:ext cx="1344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⏐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4 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4  9</a:t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608" y="2976"/>
              <a:ext cx="648" cy="384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496" y="2976"/>
              <a:ext cx="624" cy="384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522" y="2976"/>
              <a:ext cx="636" cy="384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416" y="2976"/>
              <a:ext cx="618" cy="384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05" name="Google Shape;205;p18"/>
            <p:cNvCxnSpPr>
              <a:stCxn id="199" idx="0"/>
              <a:endCxn id="198" idx="2"/>
            </p:cNvCxnSpPr>
            <p:nvPr/>
          </p:nvCxnSpPr>
          <p:spPr>
            <a:xfrm flipH="1" rot="10800000">
              <a:off x="2352" y="2100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8"/>
            <p:cNvCxnSpPr>
              <a:stCxn id="200" idx="0"/>
              <a:endCxn id="198" idx="2"/>
            </p:cNvCxnSpPr>
            <p:nvPr/>
          </p:nvCxnSpPr>
          <p:spPr>
            <a:xfrm rot="10800000">
              <a:off x="3372" y="2100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>
              <a:stCxn id="201" idx="0"/>
              <a:endCxn id="199" idx="2"/>
            </p:cNvCxnSpPr>
            <p:nvPr/>
          </p:nvCxnSpPr>
          <p:spPr>
            <a:xfrm flipH="1" rot="10800000">
              <a:off x="1932" y="267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8"/>
            <p:cNvCxnSpPr>
              <a:stCxn id="203" idx="0"/>
              <a:endCxn id="200" idx="2"/>
            </p:cNvCxnSpPr>
            <p:nvPr/>
          </p:nvCxnSpPr>
          <p:spPr>
            <a:xfrm flipH="1" rot="10800000">
              <a:off x="3840" y="267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8"/>
            <p:cNvCxnSpPr>
              <a:stCxn id="199" idx="2"/>
              <a:endCxn id="202" idx="0"/>
            </p:cNvCxnSpPr>
            <p:nvPr/>
          </p:nvCxnSpPr>
          <p:spPr>
            <a:xfrm>
              <a:off x="2352" y="2784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8"/>
            <p:cNvCxnSpPr>
              <a:stCxn id="200" idx="2"/>
              <a:endCxn id="204" idx="0"/>
            </p:cNvCxnSpPr>
            <p:nvPr/>
          </p:nvCxnSpPr>
          <p:spPr>
            <a:xfrm>
              <a:off x="4272" y="2784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Merge-Sort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217" name="Google Shape;217;p19"/>
          <p:cNvSpPr txBox="1"/>
          <p:nvPr>
            <p:ph idx="1" type="body"/>
          </p:nvPr>
        </p:nvSpPr>
        <p:spPr>
          <a:xfrm>
            <a:off x="762000" y="20574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Merge-sort on an input sequence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elements consists of three steps: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partition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two sequences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about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elements each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recursively sort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Conquer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merge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into a unique sorted sequence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4724400" y="2057400"/>
            <a:ext cx="4095750" cy="33289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C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	elements, comparator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sorted</a:t>
            </a:r>
            <a:endParaRPr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according to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S.size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/2); </a:t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1" i="1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Merging Two Sorted Sequences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5" name="Google Shape;225;p20"/>
          <p:cNvSpPr txBox="1"/>
          <p:nvPr>
            <p:ph idx="1" type="body"/>
          </p:nvPr>
        </p:nvSpPr>
        <p:spPr>
          <a:xfrm>
            <a:off x="685800" y="1828800"/>
            <a:ext cx="289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conquer step of merge-sort consists of merging two sorted sequences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a sorted sequence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the union of the elements of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Merging two sorted sequences, each with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elements and implemented by means of a doubly linked list, takes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3913094" y="1828800"/>
            <a:ext cx="4876800" cy="46243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sequences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elements each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sequence of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t/>
            </a:r>
            <a:endParaRPr b="1" i="1" sz="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sequence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A.isEmpty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B.isEmpty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A.first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.element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B.first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.element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A.remove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A.first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B.remove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B.first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A.isEmpty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A.remove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A.first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B.isEmpty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B.remove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B.first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S;</a:t>
            </a:r>
            <a:endParaRPr b="1" i="1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Example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3" name="Google Shape;233;p21"/>
          <p:cNvSpPr txBox="1"/>
          <p:nvPr>
            <p:ph idx="1" type="body"/>
          </p:nvPr>
        </p:nvSpPr>
        <p:spPr>
          <a:xfrm>
            <a:off x="7620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</a:t>
            </a:r>
            <a:endParaRPr/>
          </a:p>
        </p:txBody>
      </p:sp>
      <p:cxnSp>
        <p:nvCxnSpPr>
          <p:cNvPr id="234" name="Google Shape;234;p21"/>
          <p:cNvCxnSpPr>
            <a:stCxn id="235" idx="0"/>
            <a:endCxn id="236" idx="2"/>
          </p:cNvCxnSpPr>
          <p:nvPr/>
        </p:nvCxnSpPr>
        <p:spPr>
          <a:xfrm flipH="1" rot="10800000">
            <a:off x="1436688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>
            <a:stCxn id="238" idx="0"/>
            <a:endCxn id="236" idx="2"/>
          </p:cNvCxnSpPr>
          <p:nvPr/>
        </p:nvCxnSpPr>
        <p:spPr>
          <a:xfrm rot="10800000">
            <a:off x="2505075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>
            <a:stCxn id="240" idx="0"/>
            <a:endCxn id="235" idx="2"/>
          </p:cNvCxnSpPr>
          <p:nvPr/>
        </p:nvCxnSpPr>
        <p:spPr>
          <a:xfrm flipH="1" rot="10800000">
            <a:off x="969962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>
            <a:stCxn id="242" idx="0"/>
            <a:endCxn id="238" idx="2"/>
          </p:cNvCxnSpPr>
          <p:nvPr/>
        </p:nvCxnSpPr>
        <p:spPr>
          <a:xfrm flipH="1" rot="10800000">
            <a:off x="3091656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>
            <a:stCxn id="235" idx="2"/>
            <a:endCxn id="244" idx="0"/>
          </p:cNvCxnSpPr>
          <p:nvPr/>
        </p:nvCxnSpPr>
        <p:spPr>
          <a:xfrm>
            <a:off x="1436688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>
            <a:stCxn id="238" idx="2"/>
            <a:endCxn id="246" idx="0"/>
          </p:cNvCxnSpPr>
          <p:nvPr/>
        </p:nvCxnSpPr>
        <p:spPr>
          <a:xfrm>
            <a:off x="3571875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" name="Google Shape;247;p21"/>
          <p:cNvGrpSpPr/>
          <p:nvPr/>
        </p:nvGrpSpPr>
        <p:grpSpPr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36" name="Google Shape;236;p21"/>
            <p:cNvSpPr/>
            <p:nvPr/>
          </p:nvSpPr>
          <p:spPr>
            <a:xfrm>
              <a:off x="771" y="2764"/>
              <a:ext cx="161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7  2  9  4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2  4  7  9</a:t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555" y="2764"/>
              <a:ext cx="161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3  8  6  1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1  3  8  6</a:t>
              </a:r>
              <a:endParaRPr/>
            </a:p>
          </p:txBody>
        </p:sp>
      </p:grpSp>
      <p:grpSp>
        <p:nvGrpSpPr>
          <p:cNvPr id="249" name="Google Shape;249;p21"/>
          <p:cNvGrpSpPr/>
          <p:nvPr/>
        </p:nvGrpSpPr>
        <p:grpSpPr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35" name="Google Shape;235;p21"/>
            <p:cNvSpPr/>
            <p:nvPr/>
          </p:nvSpPr>
          <p:spPr>
            <a:xfrm>
              <a:off x="468" y="3168"/>
              <a:ext cx="87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7  2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2  7</a:t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1779" y="3168"/>
              <a:ext cx="942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9  4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4  9</a:t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252" y="3168"/>
              <a:ext cx="874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3  8</a:t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563" y="3168"/>
              <a:ext cx="942" cy="2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6  1  </a:t>
              </a:r>
              <a:r>
                <a:rPr b="1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1  6</a:t>
              </a:r>
              <a:endParaRPr/>
            </a:p>
          </p:txBody>
        </p:sp>
      </p:grpSp>
      <p:grpSp>
        <p:nvGrpSpPr>
          <p:cNvPr id="252" name="Google Shape;252;p21"/>
          <p:cNvGrpSpPr/>
          <p:nvPr/>
        </p:nvGrpSpPr>
        <p:grpSpPr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40" name="Google Shape;240;p21"/>
            <p:cNvSpPr/>
            <p:nvPr/>
          </p:nvSpPr>
          <p:spPr>
            <a:xfrm>
              <a:off x="384" y="3571"/>
              <a:ext cx="454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006" y="3571"/>
              <a:ext cx="437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725" y="3571"/>
              <a:ext cx="445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351" y="3571"/>
              <a:ext cx="433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168" y="3571"/>
              <a:ext cx="454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3</a:t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790" y="3571"/>
              <a:ext cx="437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8</a:t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509" y="3571"/>
              <a:ext cx="445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6</a:t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35" y="3571"/>
              <a:ext cx="433" cy="269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b="1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b="0" i="0" lang="en-US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1</a:t>
              </a:r>
              <a:endParaRPr/>
            </a:p>
          </p:txBody>
        </p:sp>
      </p:grpSp>
      <p:cxnSp>
        <p:nvCxnSpPr>
          <p:cNvPr id="257" name="Google Shape;257;p21"/>
          <p:cNvCxnSpPr>
            <a:stCxn id="250" idx="0"/>
            <a:endCxn id="248" idx="2"/>
          </p:cNvCxnSpPr>
          <p:nvPr/>
        </p:nvCxnSpPr>
        <p:spPr>
          <a:xfrm flipH="1" rot="10800000">
            <a:off x="5856288" y="4044938"/>
            <a:ext cx="1068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1"/>
          <p:cNvCxnSpPr>
            <a:stCxn id="251" idx="0"/>
            <a:endCxn id="248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1"/>
          <p:cNvCxnSpPr>
            <a:stCxn id="253" idx="0"/>
            <a:endCxn id="250" idx="2"/>
          </p:cNvCxnSpPr>
          <p:nvPr/>
        </p:nvCxnSpPr>
        <p:spPr>
          <a:xfrm flipH="1" rot="10800000">
            <a:off x="5389563" y="5070463"/>
            <a:ext cx="4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1"/>
          <p:cNvCxnSpPr>
            <a:stCxn id="255" idx="0"/>
            <a:endCxn id="251" idx="2"/>
          </p:cNvCxnSpPr>
          <p:nvPr/>
        </p:nvCxnSpPr>
        <p:spPr>
          <a:xfrm flipH="1" rot="10800000">
            <a:off x="7511256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1"/>
          <p:cNvCxnSpPr>
            <a:stCxn id="250" idx="2"/>
            <a:endCxn id="254" idx="0"/>
          </p:cNvCxnSpPr>
          <p:nvPr/>
        </p:nvCxnSpPr>
        <p:spPr>
          <a:xfrm>
            <a:off x="5856288" y="5070475"/>
            <a:ext cx="507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>
            <a:stCxn id="251" idx="2"/>
            <a:endCxn id="256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1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264" name="Google Shape;264;p21"/>
          <p:cNvCxnSpPr>
            <a:stCxn id="236" idx="0"/>
            <a:endCxn id="263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1"/>
          <p:cNvCxnSpPr>
            <a:stCxn id="248" idx="0"/>
            <a:endCxn id="263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