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7099300" cy="102346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992188" y="768350"/>
            <a:ext cx="5114925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Advanced algorithms</a:t>
            </a:r>
            <a:endParaRPr/>
          </a:p>
        </p:txBody>
      </p:sp>
      <p:sp>
        <p:nvSpPr>
          <p:cNvPr id="92" name="Google Shape;92;p13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Lê Sỹ Vinh</a:t>
            </a:r>
            <a:endParaRPr b="0" i="0" sz="2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 department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rgbClr val="898989"/>
              </a:buClr>
              <a:buSzPts val="2600"/>
              <a:buFont typeface="Arial"/>
              <a:buNone/>
            </a:pPr>
            <a:r>
              <a:rPr b="0" i="1" lang="en-US" sz="2600" u="none" cap="none" strike="noStrike">
                <a:solidFill>
                  <a:srgbClr val="89898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Email: vinhls@vnu.edu.vn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1" sz="26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1" sz="2800" u="none" cap="none" strike="noStrike">
              <a:solidFill>
                <a:srgbClr val="89898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 distance</a:t>
            </a:r>
            <a:endParaRPr/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457200" y="19812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Input:	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Strings  A[1..n]  and  B[1..m]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Costs 	C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C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C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baseline="-2500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                 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       Deletion	Replacement</a:t>
            </a:r>
            <a:endParaRPr b="0" baseline="-25000" i="1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baseline="-2500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1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Goal: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 minimum cost of transforming A → B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T(i, j): Minimum cost to transform A[1..i] into B[1..j]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          C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T(i-1, j)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T(i, j) = min      T(i, j-1) + C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 T(i-1, j-1) 	if A[i] = B[j]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	 T(i-1, j-1) + C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if A[i] != B[j]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2"/>
          <p:cNvSpPr/>
          <p:nvPr/>
        </p:nvSpPr>
        <p:spPr>
          <a:xfrm>
            <a:off x="2590800" y="4724400"/>
            <a:ext cx="152400" cy="1371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3048000" y="5410200"/>
            <a:ext cx="152400" cy="6096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22"/>
          <p:cNvCxnSpPr/>
          <p:nvPr/>
        </p:nvCxnSpPr>
        <p:spPr>
          <a:xfrm flipH="1" rot="10800000">
            <a:off x="2895600" y="2667000"/>
            <a:ext cx="381000" cy="228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0" name="Google Shape;160;p22"/>
          <p:cNvCxnSpPr/>
          <p:nvPr/>
        </p:nvCxnSpPr>
        <p:spPr>
          <a:xfrm rot="10800000">
            <a:off x="4343400" y="2667000"/>
            <a:ext cx="0" cy="228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1" name="Google Shape;161;p22"/>
          <p:cNvCxnSpPr/>
          <p:nvPr/>
        </p:nvCxnSpPr>
        <p:spPr>
          <a:xfrm rot="10800000">
            <a:off x="5410200" y="2667000"/>
            <a:ext cx="457200" cy="22860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Greedy algorithms</a:t>
            </a:r>
            <a:endParaRPr/>
          </a:p>
        </p:txBody>
      </p:sp>
      <p:sp>
        <p:nvSpPr>
          <p:cNvPr id="168" name="Google Shape;168;p2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majority real-world problem is optimization problems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solutions versus optimal solutions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Greedy algorithms work in different phases. At each phase, we take the locally optimal choices.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Traveling salesman problem (TSP)</a:t>
            </a:r>
            <a:endParaRPr/>
          </a:p>
        </p:txBody>
      </p:sp>
      <p:pic>
        <p:nvPicPr>
          <p:cNvPr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905000"/>
            <a:ext cx="6096000" cy="405606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Traveling salesman problem (TSP)</a:t>
            </a:r>
            <a:endParaRPr/>
          </a:p>
        </p:txBody>
      </p:sp>
      <p:sp>
        <p:nvSpPr>
          <p:cNvPr id="182" name="Google Shape;182;p25"/>
          <p:cNvSpPr txBox="1"/>
          <p:nvPr>
            <p:ph idx="1" type="body"/>
          </p:nvPr>
        </p:nvSpPr>
        <p:spPr>
          <a:xfrm>
            <a:off x="457200" y="1981200"/>
            <a:ext cx="8382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Nearest neighbor algorithm: 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the current city, visit the nearest unvisited city. Repeat the process until all cities have been visited, then return to the start city.</a:t>
            </a:r>
            <a:endParaRPr b="0" i="0" sz="16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743200"/>
            <a:ext cx="5753100" cy="382746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Traveling salesman problem (TSP)</a:t>
            </a:r>
            <a:endParaRPr/>
          </a:p>
        </p:txBody>
      </p:sp>
      <p:pic>
        <p:nvPicPr>
          <p:cNvPr id="190" name="Google Shape;19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116012"/>
            <a:ext cx="6102350" cy="4065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/>
        </p:nvSpPr>
        <p:spPr>
          <a:xfrm>
            <a:off x="838200" y="5181600"/>
            <a:ext cx="70866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Nearest neighbor path:   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 → 2  →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→ X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→ 7  → 8  → 6 → 5 → 4 → 9 → 1</a:t>
            </a:r>
            <a:endParaRPr/>
          </a:p>
        </p:txBody>
      </p:sp>
      <p:sp>
        <p:nvSpPr>
          <p:cNvPr id="192" name="Google Shape;192;p26"/>
          <p:cNvSpPr txBox="1"/>
          <p:nvPr/>
        </p:nvSpPr>
        <p:spPr>
          <a:xfrm>
            <a:off x="838200" y="5791200"/>
            <a:ext cx="757069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Optimal path:            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1 → 2  →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→ 4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→ 5  → </a:t>
            </a:r>
            <a:r>
              <a:rPr b="0" i="0" lang="en-US" sz="2000" u="none" cap="none" strike="noStrike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  → 8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→ 7 → X → 9 → 1</a:t>
            </a:r>
            <a:endParaRPr/>
          </a:p>
        </p:txBody>
      </p:sp>
      <p:sp>
        <p:nvSpPr>
          <p:cNvPr id="193" name="Google Shape;193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Hill climbing strategy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609600" y="1922785"/>
            <a:ext cx="2819400" cy="4605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Start from a solution, then iteratively change the current solution to get a better one.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0880" y="1828800"/>
            <a:ext cx="5617369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Hill climbing strategy</a:t>
            </a:r>
            <a:endParaRPr/>
          </a:p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455" y="2286000"/>
            <a:ext cx="10323770" cy="350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Knapsack problem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0" y="1462088"/>
            <a:ext cx="5715000" cy="495280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Outlines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914400" y="2133600"/>
            <a:ext cx="71628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and conquer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programming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AutoNum type="arabicPeriod"/>
            </a:pPr>
            <a:r>
              <a:rPr b="0" i="0" lang="en-US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Greedy algorithms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programming</a:t>
            </a:r>
            <a:endParaRPr/>
          </a:p>
        </p:txBody>
      </p:sp>
      <p:sp>
        <p:nvSpPr>
          <p:cNvPr descr="Rectangle: Click to edit Master text styles&#10;Second level&#10;Third level&#10;Fourth level&#10;Fifth level" id="107" name="Google Shape;107;p15"/>
          <p:cNvSpPr txBox="1"/>
          <p:nvPr>
            <p:ph idx="1" type="body"/>
          </p:nvPr>
        </p:nvSpPr>
        <p:spPr>
          <a:xfrm>
            <a:off x="685800" y="1844824"/>
            <a:ext cx="7772400" cy="4555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the counting Fibonacci problem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Fibonacci numbers are defined recursively: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 0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 1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i-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</a:t>
            </a:r>
            <a:r>
              <a:rPr b="0" baseline="-2500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i-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for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&gt;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</a:t>
            </a:r>
            <a:endParaRPr/>
          </a:p>
          <a:p>
            <a:pPr indent="-228600" lvl="2" marL="1143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naïve recursive algorithm: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BinaryFib(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if 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&lt;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return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k;</a:t>
            </a:r>
            <a:endParaRPr b="0" i="1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	else</a:t>
            </a:r>
            <a:endParaRPr b="1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return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BinaryFib(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-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1) + BinaryFib(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-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2);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Analyzing the Binary Recursion Fibonacci Algorithm</a:t>
            </a:r>
            <a:endParaRPr/>
          </a:p>
        </p:txBody>
      </p:sp>
      <p:sp>
        <p:nvSpPr>
          <p:cNvPr descr="Rectangle: Click to edit Master text styles&#10;Second level&#10;Third level&#10;Fourth level&#10;Fifth level" id="114" name="Google Shape;114;p16"/>
          <p:cNvSpPr txBox="1"/>
          <p:nvPr>
            <p:ph idx="1" type="body"/>
          </p:nvPr>
        </p:nvSpPr>
        <p:spPr>
          <a:xfrm>
            <a:off x="762000" y="19812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denote number of recursive calls made by BinaryFib(k).  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1	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1	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1 + 1 + 1 = 3	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3 + 1 + 1 = 5	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5 + 3 + 1 = 9	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9 + 5 + 1 = 15	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15 + 9 + 1 = 25	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25 + 15 + 1 = 41	</a:t>
            </a:r>
            <a:endParaRPr/>
          </a:p>
          <a:p>
            <a:pPr indent="-2857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❖"/>
            </a:pP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+ 1 = 41 + 25 + 1 = 67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413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➢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value n</a:t>
            </a:r>
            <a:r>
              <a:rPr b="0" baseline="-2500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exponential!</a:t>
            </a:r>
            <a:endParaRPr/>
          </a:p>
          <a:p>
            <a:pPr indent="-184150" lvl="1" marL="74295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programming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85800" y="1905000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employs divide and conquer strategy.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stores the solutions of all smaller problems so each smaller problem is solved once.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usually used to solve optimization problems.</a:t>
            </a:r>
            <a:endParaRPr/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Fibonacci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1371600" y="1905000"/>
            <a:ext cx="64770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 fib[N];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(int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0;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≤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N;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++)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fib[i] = -1;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fib[0] = 0;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fib[1] = 1;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Fibonacci (int k):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if (fib[k] == -1) 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fib[k] = Fibonacci (k-1) + Fibonacci (k-2);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fib[k];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programming template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685800" y="2057400"/>
            <a:ext cx="6781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solutions for base problems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method to solve problem from smaller problems</a:t>
            </a:r>
            <a:endParaRPr/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 data structure to store solutions of problems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57200" lvl="0" marL="4572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solutions from smaller problems to bigger problems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programming problems</a:t>
            </a:r>
            <a:b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(http://people.csail.mit.edu/bdean/6.046/dp/)</a:t>
            </a:r>
            <a:endParaRPr b="1" i="0" sz="2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762000" y="1981200"/>
            <a:ext cx="79248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sequence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integer numbers A(1) ... A(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your task is to find a contiguous subsequence A(i) ... A(j) for which the sum of elements in the subsequence is maximized. 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sequence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integer numbers A(1) ... A(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your task is to find the longest subsequence (not necessarily contiguous) in which the values in the subsequence form a strictly increasing sequence.</a:t>
            </a:r>
            <a:endParaRPr/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programming problems</a:t>
            </a:r>
            <a:br>
              <a:rPr b="1" i="0" lang="en-US" sz="2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(http://people.csail.mit.edu/bdean/6.046/dp/)</a:t>
            </a:r>
            <a:endParaRPr b="1" i="0" sz="2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762000" y="2057400"/>
            <a:ext cx="7620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two text strings A and B, we can transform string A to string B using following operations: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 character from A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a character into A</a:t>
            </a:r>
            <a:endParaRPr/>
          </a:p>
          <a:p>
            <a:pPr indent="-342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change some character in A into a new character. </a:t>
            </a:r>
            <a:endParaRPr/>
          </a:p>
          <a:p>
            <a:pPr indent="-215900" lvl="0" marL="34290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minimal number of such operations required to transform A into B is called the edit distance between A and B.</a:t>
            </a:r>
            <a:endParaRPr/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task is to find the edit distance between A and B. 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