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7099300" cy="102346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Shortest Path</a:t>
            </a:r>
            <a:endParaRPr/>
          </a:p>
        </p:txBody>
      </p:sp>
      <p:sp>
        <p:nvSpPr>
          <p:cNvPr id="192" name="Google Shape;192;p5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1/31/18 15:19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:notes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05350" y="22669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742950" y="4000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9200" y="1600200"/>
            <a:ext cx="592613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Algorithms on graphs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Lê Sỹ Vinh</a:t>
            </a:r>
            <a:endParaRPr/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Computational Science and Engineering</a:t>
            </a:r>
            <a:endParaRPr b="0" i="0" sz="2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rPr b="0" i="1" lang="en-US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Email: vinhls@vnu.edu.vn</a:t>
            </a:r>
            <a:endParaRPr/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t/>
            </a:r>
            <a:endParaRPr b="0" i="1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/>
          </a:p>
        </p:txBody>
      </p:sp>
      <p:sp>
        <p:nvSpPr>
          <p:cNvPr id="353" name="Google Shape;353;p2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2"/>
          <p:cNvSpPr/>
          <p:nvPr/>
        </p:nvSpPr>
        <p:spPr>
          <a:xfrm>
            <a:off x="2011363" y="1436688"/>
            <a:ext cx="1044575" cy="736600"/>
          </a:xfrm>
          <a:custGeom>
            <a:rect b="b" l="l" r="r" t="t"/>
            <a:pathLst>
              <a:path extrusionOk="0" h="464" w="658">
                <a:moveTo>
                  <a:pt x="329" y="13"/>
                </a:moveTo>
                <a:cubicBezTo>
                  <a:pt x="437" y="26"/>
                  <a:pt x="658" y="186"/>
                  <a:pt x="653" y="259"/>
                </a:cubicBezTo>
                <a:cubicBezTo>
                  <a:pt x="647" y="328"/>
                  <a:pt x="407" y="464"/>
                  <a:pt x="299" y="451"/>
                </a:cubicBezTo>
                <a:cubicBezTo>
                  <a:pt x="191" y="438"/>
                  <a:pt x="0" y="254"/>
                  <a:pt x="5" y="181"/>
                </a:cubicBezTo>
                <a:cubicBezTo>
                  <a:pt x="10" y="108"/>
                  <a:pt x="221" y="0"/>
                  <a:pt x="329" y="13"/>
                </a:cubicBezTo>
                <a:close/>
              </a:path>
            </a:pathLst>
          </a:custGeom>
          <a:solidFill>
            <a:srgbClr val="DDDDDD"/>
          </a:solidFill>
          <a:ln cap="flat" cmpd="sng" w="127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5" name="Google Shape;355;p22"/>
          <p:cNvSpPr/>
          <p:nvPr/>
        </p:nvSpPr>
        <p:spPr>
          <a:xfrm>
            <a:off x="2287588" y="2482850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356" name="Google Shape;356;p22"/>
          <p:cNvSpPr/>
          <p:nvPr/>
        </p:nvSpPr>
        <p:spPr>
          <a:xfrm>
            <a:off x="914400" y="2482850"/>
            <a:ext cx="366713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2286000" y="1676400"/>
            <a:ext cx="366713" cy="366713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1524000" y="32908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/>
          </a:p>
        </p:txBody>
      </p:sp>
      <p:cxnSp>
        <p:nvCxnSpPr>
          <p:cNvPr id="359" name="Google Shape;359;p22"/>
          <p:cNvCxnSpPr>
            <a:stCxn id="357" idx="2"/>
            <a:endCxn id="356" idx="0"/>
          </p:cNvCxnSpPr>
          <p:nvPr/>
        </p:nvCxnSpPr>
        <p:spPr>
          <a:xfrm flipH="1">
            <a:off x="1097700" y="1859756"/>
            <a:ext cx="1188300" cy="6231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2"/>
          <p:cNvCxnSpPr>
            <a:stCxn id="358" idx="2"/>
            <a:endCxn id="356" idx="4"/>
          </p:cNvCxnSpPr>
          <p:nvPr/>
        </p:nvCxnSpPr>
        <p:spPr>
          <a:xfrm rot="10800000">
            <a:off x="1097700" y="2849644"/>
            <a:ext cx="426300" cy="6246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2"/>
          <p:cNvCxnSpPr>
            <a:stCxn id="358" idx="6"/>
            <a:endCxn id="355" idx="3"/>
          </p:cNvCxnSpPr>
          <p:nvPr/>
        </p:nvCxnSpPr>
        <p:spPr>
          <a:xfrm flipH="1" rot="10800000">
            <a:off x="1890713" y="2795944"/>
            <a:ext cx="450600" cy="6783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2"/>
          <p:cNvCxnSpPr>
            <a:stCxn id="357" idx="4"/>
            <a:endCxn id="355" idx="0"/>
          </p:cNvCxnSpPr>
          <p:nvPr/>
        </p:nvCxnSpPr>
        <p:spPr>
          <a:xfrm>
            <a:off x="2469357" y="2043113"/>
            <a:ext cx="1500" cy="43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2"/>
          <p:cNvCxnSpPr>
            <a:stCxn id="356" idx="6"/>
            <a:endCxn id="355" idx="2"/>
          </p:cNvCxnSpPr>
          <p:nvPr/>
        </p:nvCxnSpPr>
        <p:spPr>
          <a:xfrm>
            <a:off x="1281113" y="2666207"/>
            <a:ext cx="1006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22"/>
          <p:cNvSpPr/>
          <p:nvPr/>
        </p:nvSpPr>
        <p:spPr>
          <a:xfrm>
            <a:off x="3649663" y="2482850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cxnSp>
        <p:nvCxnSpPr>
          <p:cNvPr id="365" name="Google Shape;365;p22"/>
          <p:cNvCxnSpPr>
            <a:stCxn id="366" idx="6"/>
            <a:endCxn id="364" idx="4"/>
          </p:cNvCxnSpPr>
          <p:nvPr/>
        </p:nvCxnSpPr>
        <p:spPr>
          <a:xfrm flipH="1" rot="10800000">
            <a:off x="3405188" y="2849644"/>
            <a:ext cx="427800" cy="6246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2"/>
          <p:cNvCxnSpPr>
            <a:stCxn id="364" idx="0"/>
            <a:endCxn id="357" idx="6"/>
          </p:cNvCxnSpPr>
          <p:nvPr/>
        </p:nvCxnSpPr>
        <p:spPr>
          <a:xfrm flipH="1" rot="5400000">
            <a:off x="2931369" y="1581200"/>
            <a:ext cx="623100" cy="1180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2"/>
          <p:cNvCxnSpPr>
            <a:stCxn id="355" idx="6"/>
            <a:endCxn id="364" idx="2"/>
          </p:cNvCxnSpPr>
          <p:nvPr/>
        </p:nvCxnSpPr>
        <p:spPr>
          <a:xfrm>
            <a:off x="2654300" y="2666207"/>
            <a:ext cx="995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22"/>
          <p:cNvSpPr/>
          <p:nvPr/>
        </p:nvSpPr>
        <p:spPr>
          <a:xfrm>
            <a:off x="3038475" y="32908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endParaRPr/>
          </a:p>
        </p:txBody>
      </p:sp>
      <p:cxnSp>
        <p:nvCxnSpPr>
          <p:cNvPr id="369" name="Google Shape;369;p22"/>
          <p:cNvCxnSpPr>
            <a:stCxn id="355" idx="5"/>
            <a:endCxn id="366" idx="2"/>
          </p:cNvCxnSpPr>
          <p:nvPr/>
        </p:nvCxnSpPr>
        <p:spPr>
          <a:xfrm flipH="1" rot="-5400000">
            <a:off x="2480446" y="2916009"/>
            <a:ext cx="678300" cy="4380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22"/>
          <p:cNvSpPr/>
          <p:nvPr/>
        </p:nvSpPr>
        <p:spPr>
          <a:xfrm rot="5400000">
            <a:off x="6710363" y="3643312"/>
            <a:ext cx="457200" cy="333375"/>
          </a:xfrm>
          <a:prstGeom prst="rightArrow">
            <a:avLst>
              <a:gd fmla="val 50000" name="adj1"/>
              <a:gd fmla="val 34286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1" name="Google Shape;371;p22"/>
          <p:cNvSpPr/>
          <p:nvPr/>
        </p:nvSpPr>
        <p:spPr>
          <a:xfrm rot="-2700000">
            <a:off x="4167188" y="3619500"/>
            <a:ext cx="1243012" cy="333375"/>
          </a:xfrm>
          <a:prstGeom prst="rightArrow">
            <a:avLst>
              <a:gd fmla="val 50000" name="adj1"/>
              <a:gd fmla="val 93214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2" name="Google Shape;372;p22"/>
          <p:cNvSpPr/>
          <p:nvPr/>
        </p:nvSpPr>
        <p:spPr>
          <a:xfrm rot="5400000">
            <a:off x="2290763" y="3643312"/>
            <a:ext cx="457200" cy="333375"/>
          </a:xfrm>
          <a:prstGeom prst="rightArrow">
            <a:avLst>
              <a:gd fmla="val 50000" name="adj1"/>
              <a:gd fmla="val 34286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3" name="Google Shape;373;p22"/>
          <p:cNvSpPr txBox="1"/>
          <p:nvPr/>
        </p:nvSpPr>
        <p:spPr>
          <a:xfrm>
            <a:off x="2520950" y="14478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74" name="Google Shape;374;p22"/>
          <p:cNvSpPr txBox="1"/>
          <p:nvPr/>
        </p:nvSpPr>
        <p:spPr>
          <a:xfrm>
            <a:off x="3911600" y="227488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75" name="Google Shape;375;p22"/>
          <p:cNvSpPr txBox="1"/>
          <p:nvPr/>
        </p:nvSpPr>
        <p:spPr>
          <a:xfrm>
            <a:off x="2552700" y="227488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76" name="Google Shape;376;p22"/>
          <p:cNvSpPr txBox="1"/>
          <p:nvPr/>
        </p:nvSpPr>
        <p:spPr>
          <a:xfrm>
            <a:off x="1181100" y="227488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377" name="Google Shape;377;p22"/>
          <p:cNvSpPr txBox="1"/>
          <p:nvPr/>
        </p:nvSpPr>
        <p:spPr>
          <a:xfrm>
            <a:off x="1371600" y="2994025"/>
            <a:ext cx="3476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378" name="Google Shape;378;p22"/>
          <p:cNvSpPr txBox="1"/>
          <p:nvPr/>
        </p:nvSpPr>
        <p:spPr>
          <a:xfrm>
            <a:off x="3233738" y="2994025"/>
            <a:ext cx="34766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379" name="Google Shape;379;p22"/>
          <p:cNvSpPr txBox="1"/>
          <p:nvPr/>
        </p:nvSpPr>
        <p:spPr>
          <a:xfrm>
            <a:off x="3359150" y="169068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80" name="Google Shape;380;p22"/>
          <p:cNvSpPr txBox="1"/>
          <p:nvPr/>
        </p:nvSpPr>
        <p:spPr>
          <a:xfrm>
            <a:off x="1219200" y="17526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381" name="Google Shape;381;p22"/>
          <p:cNvSpPr txBox="1"/>
          <p:nvPr/>
        </p:nvSpPr>
        <p:spPr>
          <a:xfrm>
            <a:off x="1600200" y="23622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382" name="Google Shape;382;p22"/>
          <p:cNvSpPr txBox="1"/>
          <p:nvPr/>
        </p:nvSpPr>
        <p:spPr>
          <a:xfrm>
            <a:off x="3048000" y="23622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83" name="Google Shape;383;p22"/>
          <p:cNvSpPr txBox="1"/>
          <p:nvPr/>
        </p:nvSpPr>
        <p:spPr>
          <a:xfrm>
            <a:off x="914400" y="31623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84" name="Google Shape;384;p22"/>
          <p:cNvSpPr txBox="1"/>
          <p:nvPr/>
        </p:nvSpPr>
        <p:spPr>
          <a:xfrm>
            <a:off x="3657600" y="31623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85" name="Google Shape;385;p22"/>
          <p:cNvSpPr txBox="1"/>
          <p:nvPr/>
        </p:nvSpPr>
        <p:spPr>
          <a:xfrm>
            <a:off x="2133600" y="20574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86" name="Google Shape;386;p22"/>
          <p:cNvSpPr txBox="1"/>
          <p:nvPr/>
        </p:nvSpPr>
        <p:spPr>
          <a:xfrm>
            <a:off x="1981200" y="28956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87" name="Google Shape;387;p22"/>
          <p:cNvSpPr txBox="1"/>
          <p:nvPr/>
        </p:nvSpPr>
        <p:spPr>
          <a:xfrm>
            <a:off x="2628900" y="28956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1955800" y="4151313"/>
            <a:ext cx="1073150" cy="1536700"/>
          </a:xfrm>
          <a:custGeom>
            <a:rect b="b" l="l" r="r" t="t"/>
            <a:pathLst>
              <a:path extrusionOk="0" h="968" w="676">
                <a:moveTo>
                  <a:pt x="370" y="7"/>
                </a:moveTo>
                <a:cubicBezTo>
                  <a:pt x="468" y="14"/>
                  <a:pt x="604" y="72"/>
                  <a:pt x="640" y="181"/>
                </a:cubicBezTo>
                <a:cubicBezTo>
                  <a:pt x="676" y="290"/>
                  <a:pt x="640" y="531"/>
                  <a:pt x="586" y="661"/>
                </a:cubicBezTo>
                <a:cubicBezTo>
                  <a:pt x="532" y="791"/>
                  <a:pt x="404" y="968"/>
                  <a:pt x="316" y="961"/>
                </a:cubicBezTo>
                <a:cubicBezTo>
                  <a:pt x="228" y="954"/>
                  <a:pt x="102" y="756"/>
                  <a:pt x="58" y="619"/>
                </a:cubicBezTo>
                <a:cubicBezTo>
                  <a:pt x="14" y="482"/>
                  <a:pt x="0" y="241"/>
                  <a:pt x="52" y="139"/>
                </a:cubicBezTo>
                <a:cubicBezTo>
                  <a:pt x="104" y="37"/>
                  <a:pt x="272" y="0"/>
                  <a:pt x="370" y="7"/>
                </a:cubicBezTo>
                <a:close/>
              </a:path>
            </a:pathLst>
          </a:custGeom>
          <a:solidFill>
            <a:srgbClr val="DDDDDD"/>
          </a:solidFill>
          <a:ln cap="flat" cmpd="sng" w="127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2268538" y="5160963"/>
            <a:ext cx="366712" cy="366712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895350" y="5160963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391" name="Google Shape;391;p22"/>
          <p:cNvSpPr/>
          <p:nvPr/>
        </p:nvSpPr>
        <p:spPr>
          <a:xfrm>
            <a:off x="2266950" y="4354513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1504950" y="5969000"/>
            <a:ext cx="366713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/>
          </a:p>
        </p:txBody>
      </p:sp>
      <p:cxnSp>
        <p:nvCxnSpPr>
          <p:cNvPr id="393" name="Google Shape;393;p22"/>
          <p:cNvCxnSpPr>
            <a:stCxn id="391" idx="2"/>
            <a:endCxn id="390" idx="0"/>
          </p:cNvCxnSpPr>
          <p:nvPr/>
        </p:nvCxnSpPr>
        <p:spPr>
          <a:xfrm flipH="1">
            <a:off x="1078650" y="4537869"/>
            <a:ext cx="1188300" cy="6231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2"/>
          <p:cNvCxnSpPr>
            <a:stCxn id="392" idx="2"/>
            <a:endCxn id="390" idx="4"/>
          </p:cNvCxnSpPr>
          <p:nvPr/>
        </p:nvCxnSpPr>
        <p:spPr>
          <a:xfrm rot="10800000">
            <a:off x="1078650" y="5527757"/>
            <a:ext cx="426300" cy="6246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2"/>
          <p:cNvCxnSpPr>
            <a:stCxn id="392" idx="6"/>
            <a:endCxn id="389" idx="3"/>
          </p:cNvCxnSpPr>
          <p:nvPr/>
        </p:nvCxnSpPr>
        <p:spPr>
          <a:xfrm flipH="1" rot="10800000">
            <a:off x="1871663" y="5474057"/>
            <a:ext cx="450600" cy="6783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2"/>
          <p:cNvCxnSpPr>
            <a:stCxn id="391" idx="4"/>
            <a:endCxn id="389" idx="0"/>
          </p:cNvCxnSpPr>
          <p:nvPr/>
        </p:nvCxnSpPr>
        <p:spPr>
          <a:xfrm>
            <a:off x="2450307" y="4721225"/>
            <a:ext cx="1500" cy="43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2"/>
          <p:cNvCxnSpPr>
            <a:stCxn id="390" idx="6"/>
            <a:endCxn id="389" idx="2"/>
          </p:cNvCxnSpPr>
          <p:nvPr/>
        </p:nvCxnSpPr>
        <p:spPr>
          <a:xfrm>
            <a:off x="1262063" y="5344319"/>
            <a:ext cx="1006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8" name="Google Shape;398;p22"/>
          <p:cNvSpPr/>
          <p:nvPr/>
        </p:nvSpPr>
        <p:spPr>
          <a:xfrm>
            <a:off x="3630613" y="5160963"/>
            <a:ext cx="366712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cxnSp>
        <p:nvCxnSpPr>
          <p:cNvPr id="399" name="Google Shape;399;p22"/>
          <p:cNvCxnSpPr>
            <a:stCxn id="400" idx="6"/>
            <a:endCxn id="398" idx="4"/>
          </p:cNvCxnSpPr>
          <p:nvPr/>
        </p:nvCxnSpPr>
        <p:spPr>
          <a:xfrm flipH="1" rot="10800000">
            <a:off x="3386138" y="5527757"/>
            <a:ext cx="427800" cy="6246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2"/>
          <p:cNvCxnSpPr>
            <a:stCxn id="398" idx="0"/>
            <a:endCxn id="391" idx="6"/>
          </p:cNvCxnSpPr>
          <p:nvPr/>
        </p:nvCxnSpPr>
        <p:spPr>
          <a:xfrm flipH="1" rot="5400000">
            <a:off x="2912319" y="4259313"/>
            <a:ext cx="623100" cy="11802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2"/>
          <p:cNvCxnSpPr>
            <a:stCxn id="389" idx="6"/>
            <a:endCxn id="398" idx="2"/>
          </p:cNvCxnSpPr>
          <p:nvPr/>
        </p:nvCxnSpPr>
        <p:spPr>
          <a:xfrm>
            <a:off x="2635250" y="5344319"/>
            <a:ext cx="995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22"/>
          <p:cNvSpPr/>
          <p:nvPr/>
        </p:nvSpPr>
        <p:spPr>
          <a:xfrm>
            <a:off x="3019425" y="5969000"/>
            <a:ext cx="366713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endParaRPr/>
          </a:p>
        </p:txBody>
      </p:sp>
      <p:cxnSp>
        <p:nvCxnSpPr>
          <p:cNvPr id="403" name="Google Shape;403;p22"/>
          <p:cNvCxnSpPr>
            <a:stCxn id="389" idx="5"/>
            <a:endCxn id="400" idx="2"/>
          </p:cNvCxnSpPr>
          <p:nvPr/>
        </p:nvCxnSpPr>
        <p:spPr>
          <a:xfrm flipH="1" rot="-5400000">
            <a:off x="2461396" y="5594121"/>
            <a:ext cx="678300" cy="4380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22"/>
          <p:cNvSpPr txBox="1"/>
          <p:nvPr/>
        </p:nvSpPr>
        <p:spPr>
          <a:xfrm>
            <a:off x="2501900" y="412591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05" name="Google Shape;405;p22"/>
          <p:cNvSpPr txBox="1"/>
          <p:nvPr/>
        </p:nvSpPr>
        <p:spPr>
          <a:xfrm>
            <a:off x="3892550" y="49530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06" name="Google Shape;406;p22"/>
          <p:cNvSpPr txBox="1"/>
          <p:nvPr/>
        </p:nvSpPr>
        <p:spPr>
          <a:xfrm>
            <a:off x="2533650" y="49530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07" name="Google Shape;407;p22"/>
          <p:cNvSpPr txBox="1"/>
          <p:nvPr/>
        </p:nvSpPr>
        <p:spPr>
          <a:xfrm>
            <a:off x="1162050" y="49530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408" name="Google Shape;408;p22"/>
          <p:cNvSpPr txBox="1"/>
          <p:nvPr/>
        </p:nvSpPr>
        <p:spPr>
          <a:xfrm>
            <a:off x="1435100" y="56769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09" name="Google Shape;409;p22"/>
          <p:cNvSpPr txBox="1"/>
          <p:nvPr/>
        </p:nvSpPr>
        <p:spPr>
          <a:xfrm>
            <a:off x="3181350" y="5676900"/>
            <a:ext cx="412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sp>
        <p:nvSpPr>
          <p:cNvPr id="410" name="Google Shape;410;p22"/>
          <p:cNvSpPr txBox="1"/>
          <p:nvPr/>
        </p:nvSpPr>
        <p:spPr>
          <a:xfrm>
            <a:off x="3340100" y="43688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11" name="Google Shape;411;p22"/>
          <p:cNvSpPr txBox="1"/>
          <p:nvPr/>
        </p:nvSpPr>
        <p:spPr>
          <a:xfrm>
            <a:off x="1200150" y="443071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412" name="Google Shape;412;p22"/>
          <p:cNvSpPr txBox="1"/>
          <p:nvPr/>
        </p:nvSpPr>
        <p:spPr>
          <a:xfrm>
            <a:off x="1581150" y="504031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413" name="Google Shape;413;p22"/>
          <p:cNvSpPr txBox="1"/>
          <p:nvPr/>
        </p:nvSpPr>
        <p:spPr>
          <a:xfrm>
            <a:off x="3028950" y="504031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14" name="Google Shape;414;p22"/>
          <p:cNvSpPr txBox="1"/>
          <p:nvPr/>
        </p:nvSpPr>
        <p:spPr>
          <a:xfrm>
            <a:off x="895350" y="584041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15" name="Google Shape;415;p22"/>
          <p:cNvSpPr txBox="1"/>
          <p:nvPr/>
        </p:nvSpPr>
        <p:spPr>
          <a:xfrm>
            <a:off x="3638550" y="584041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16" name="Google Shape;416;p22"/>
          <p:cNvSpPr txBox="1"/>
          <p:nvPr/>
        </p:nvSpPr>
        <p:spPr>
          <a:xfrm>
            <a:off x="2114550" y="473551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17" name="Google Shape;417;p22"/>
          <p:cNvSpPr txBox="1"/>
          <p:nvPr/>
        </p:nvSpPr>
        <p:spPr>
          <a:xfrm>
            <a:off x="1962150" y="557371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18" name="Google Shape;418;p22"/>
          <p:cNvSpPr txBox="1"/>
          <p:nvPr/>
        </p:nvSpPr>
        <p:spPr>
          <a:xfrm>
            <a:off x="2609850" y="557371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grpSp>
        <p:nvGrpSpPr>
          <p:cNvPr id="419" name="Google Shape;419;p22"/>
          <p:cNvGrpSpPr/>
          <p:nvPr/>
        </p:nvGrpSpPr>
        <p:grpSpPr>
          <a:xfrm>
            <a:off x="5391150" y="1430338"/>
            <a:ext cx="3390900" cy="2227262"/>
            <a:chOff x="3396" y="901"/>
            <a:chExt cx="2136" cy="1403"/>
          </a:xfrm>
        </p:grpSpPr>
        <p:sp>
          <p:nvSpPr>
            <p:cNvPr id="420" name="Google Shape;420;p22"/>
            <p:cNvSpPr/>
            <p:nvPr/>
          </p:nvSpPr>
          <p:spPr>
            <a:xfrm>
              <a:off x="4053" y="901"/>
              <a:ext cx="1479" cy="1042"/>
            </a:xfrm>
            <a:custGeom>
              <a:rect b="b" l="l" r="r" t="t"/>
              <a:pathLst>
                <a:path extrusionOk="0" h="1042" w="1479">
                  <a:moveTo>
                    <a:pt x="447" y="23"/>
                  </a:moveTo>
                  <a:cubicBezTo>
                    <a:pt x="622" y="20"/>
                    <a:pt x="952" y="0"/>
                    <a:pt x="1113" y="149"/>
                  </a:cubicBezTo>
                  <a:cubicBezTo>
                    <a:pt x="1274" y="298"/>
                    <a:pt x="1479" y="792"/>
                    <a:pt x="1413" y="917"/>
                  </a:cubicBezTo>
                  <a:cubicBezTo>
                    <a:pt x="1347" y="1042"/>
                    <a:pt x="911" y="888"/>
                    <a:pt x="717" y="899"/>
                  </a:cubicBezTo>
                  <a:cubicBezTo>
                    <a:pt x="523" y="910"/>
                    <a:pt x="357" y="1025"/>
                    <a:pt x="249" y="983"/>
                  </a:cubicBezTo>
                  <a:cubicBezTo>
                    <a:pt x="141" y="941"/>
                    <a:pt x="100" y="782"/>
                    <a:pt x="69" y="646"/>
                  </a:cubicBezTo>
                  <a:cubicBezTo>
                    <a:pt x="38" y="510"/>
                    <a:pt x="0" y="270"/>
                    <a:pt x="63" y="166"/>
                  </a:cubicBezTo>
                  <a:cubicBezTo>
                    <a:pt x="126" y="62"/>
                    <a:pt x="272" y="26"/>
                    <a:pt x="447" y="23"/>
                  </a:cubicBezTo>
                  <a:close/>
                </a:path>
              </a:pathLst>
            </a:custGeom>
            <a:solidFill>
              <a:srgbClr val="DDDDDD"/>
            </a:solidFill>
            <a:ln cap="flat" cmpd="sng" w="1270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4261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</a:t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3396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</a:t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4260" y="1056"/>
              <a:ext cx="231" cy="231"/>
            </a:xfrm>
            <a:prstGeom prst="ellipse">
              <a:avLst/>
            </a:prstGeom>
            <a:solidFill>
              <a:schemeClr val="accen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3780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</a:t>
              </a:r>
              <a:endParaRPr/>
            </a:p>
          </p:txBody>
        </p:sp>
        <p:cxnSp>
          <p:nvCxnSpPr>
            <p:cNvPr id="425" name="Google Shape;425;p22"/>
            <p:cNvCxnSpPr>
              <a:stCxn id="423" idx="2"/>
              <a:endCxn id="422" idx="0"/>
            </p:cNvCxnSpPr>
            <p:nvPr/>
          </p:nvCxnSpPr>
          <p:spPr>
            <a:xfrm flipH="1">
              <a:off x="3660" y="1172"/>
              <a:ext cx="600" cy="300"/>
            </a:xfrm>
            <a:prstGeom prst="curvedConnector2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22"/>
            <p:cNvCxnSpPr>
              <a:stCxn id="424" idx="2"/>
              <a:endCxn id="422" idx="4"/>
            </p:cNvCxnSpPr>
            <p:nvPr/>
          </p:nvCxnSpPr>
          <p:spPr>
            <a:xfrm rot="10800000">
              <a:off x="3480" y="1889"/>
              <a:ext cx="300" cy="300"/>
            </a:xfrm>
            <a:prstGeom prst="curved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22"/>
            <p:cNvCxnSpPr>
              <a:stCxn id="424" idx="6"/>
              <a:endCxn id="421" idx="3"/>
            </p:cNvCxnSpPr>
            <p:nvPr/>
          </p:nvCxnSpPr>
          <p:spPr>
            <a:xfrm flipH="1" rot="10800000">
              <a:off x="4011" y="1889"/>
              <a:ext cx="300" cy="300"/>
            </a:xfrm>
            <a:prstGeom prst="curvedConnector2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22"/>
            <p:cNvCxnSpPr>
              <a:stCxn id="423" idx="4"/>
              <a:endCxn id="421" idx="0"/>
            </p:cNvCxnSpPr>
            <p:nvPr/>
          </p:nvCxnSpPr>
          <p:spPr>
            <a:xfrm>
              <a:off x="4376" y="1287"/>
              <a:ext cx="0" cy="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22"/>
            <p:cNvCxnSpPr>
              <a:stCxn id="422" idx="6"/>
              <a:endCxn id="421" idx="2"/>
            </p:cNvCxnSpPr>
            <p:nvPr/>
          </p:nvCxnSpPr>
          <p:spPr>
            <a:xfrm>
              <a:off x="3627" y="1680"/>
              <a:ext cx="6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30" name="Google Shape;430;p22"/>
            <p:cNvSpPr/>
            <p:nvPr/>
          </p:nvSpPr>
          <p:spPr>
            <a:xfrm>
              <a:off x="5119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cxnSp>
          <p:nvCxnSpPr>
            <p:cNvPr id="431" name="Google Shape;431;p22"/>
            <p:cNvCxnSpPr>
              <a:stCxn id="432" idx="6"/>
              <a:endCxn id="430" idx="4"/>
            </p:cNvCxnSpPr>
            <p:nvPr/>
          </p:nvCxnSpPr>
          <p:spPr>
            <a:xfrm flipH="1" rot="10800000">
              <a:off x="4965" y="1889"/>
              <a:ext cx="300" cy="300"/>
            </a:xfrm>
            <a:prstGeom prst="curvedConnector2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22"/>
            <p:cNvCxnSpPr>
              <a:stCxn id="430" idx="0"/>
              <a:endCxn id="423" idx="6"/>
            </p:cNvCxnSpPr>
            <p:nvPr/>
          </p:nvCxnSpPr>
          <p:spPr>
            <a:xfrm flipH="1" rot="5400000">
              <a:off x="4785" y="1114"/>
              <a:ext cx="300" cy="600"/>
            </a:xfrm>
            <a:prstGeom prst="curvedConnector2">
              <a:avLst/>
            </a:prstGeom>
            <a:noFill/>
            <a:ln cap="flat" cmpd="sng" w="381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22"/>
            <p:cNvCxnSpPr>
              <a:stCxn id="421" idx="6"/>
              <a:endCxn id="430" idx="2"/>
            </p:cNvCxnSpPr>
            <p:nvPr/>
          </p:nvCxnSpPr>
          <p:spPr>
            <a:xfrm>
              <a:off x="4492" y="1680"/>
              <a:ext cx="6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2" name="Google Shape;432;p22"/>
            <p:cNvSpPr/>
            <p:nvPr/>
          </p:nvSpPr>
          <p:spPr>
            <a:xfrm>
              <a:off x="4734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</a:t>
              </a:r>
              <a:endParaRPr/>
            </a:p>
          </p:txBody>
        </p:sp>
        <p:cxnSp>
          <p:nvCxnSpPr>
            <p:cNvPr id="435" name="Google Shape;435;p22"/>
            <p:cNvCxnSpPr>
              <a:stCxn id="421" idx="5"/>
              <a:endCxn id="432" idx="2"/>
            </p:cNvCxnSpPr>
            <p:nvPr/>
          </p:nvCxnSpPr>
          <p:spPr>
            <a:xfrm flipH="1" rot="-5400000">
              <a:off x="4458" y="1761"/>
              <a:ext cx="300" cy="300"/>
            </a:xfrm>
            <a:prstGeom prst="curvedConnector2">
              <a:avLst/>
            </a:prstGeom>
            <a:noFill/>
            <a:ln cap="flat" cmpd="sng" w="381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36" name="Google Shape;436;p22"/>
            <p:cNvSpPr txBox="1"/>
            <p:nvPr/>
          </p:nvSpPr>
          <p:spPr>
            <a:xfrm>
              <a:off x="4408" y="912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437" name="Google Shape;437;p22"/>
            <p:cNvSpPr txBox="1"/>
            <p:nvPr/>
          </p:nvSpPr>
          <p:spPr>
            <a:xfrm>
              <a:off x="5284" y="1433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438" name="Google Shape;438;p22"/>
            <p:cNvSpPr txBox="1"/>
            <p:nvPr/>
          </p:nvSpPr>
          <p:spPr>
            <a:xfrm>
              <a:off x="4428" y="1433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439" name="Google Shape;439;p22"/>
            <p:cNvSpPr txBox="1"/>
            <p:nvPr/>
          </p:nvSpPr>
          <p:spPr>
            <a:xfrm>
              <a:off x="3564" y="1433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440" name="Google Shape;440;p22"/>
            <p:cNvSpPr txBox="1"/>
            <p:nvPr/>
          </p:nvSpPr>
          <p:spPr>
            <a:xfrm>
              <a:off x="3736" y="188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441" name="Google Shape;441;p22"/>
            <p:cNvSpPr txBox="1"/>
            <p:nvPr/>
          </p:nvSpPr>
          <p:spPr>
            <a:xfrm>
              <a:off x="4848" y="188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442" name="Google Shape;442;p22"/>
            <p:cNvSpPr txBox="1"/>
            <p:nvPr/>
          </p:nvSpPr>
          <p:spPr>
            <a:xfrm>
              <a:off x="4936" y="106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443" name="Google Shape;443;p22"/>
            <p:cNvSpPr txBox="1"/>
            <p:nvPr/>
          </p:nvSpPr>
          <p:spPr>
            <a:xfrm>
              <a:off x="3588" y="1104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444" name="Google Shape;444;p22"/>
            <p:cNvSpPr txBox="1"/>
            <p:nvPr/>
          </p:nvSpPr>
          <p:spPr>
            <a:xfrm>
              <a:off x="3828" y="1488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445" name="Google Shape;445;p22"/>
            <p:cNvSpPr txBox="1"/>
            <p:nvPr/>
          </p:nvSpPr>
          <p:spPr>
            <a:xfrm>
              <a:off x="4740" y="1488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46" name="Google Shape;446;p22"/>
            <p:cNvSpPr txBox="1"/>
            <p:nvPr/>
          </p:nvSpPr>
          <p:spPr>
            <a:xfrm>
              <a:off x="3396" y="1992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447" name="Google Shape;447;p22"/>
            <p:cNvSpPr txBox="1"/>
            <p:nvPr/>
          </p:nvSpPr>
          <p:spPr>
            <a:xfrm>
              <a:off x="5124" y="1992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448" name="Google Shape;448;p22"/>
            <p:cNvSpPr txBox="1"/>
            <p:nvPr/>
          </p:nvSpPr>
          <p:spPr>
            <a:xfrm>
              <a:off x="4164" y="1296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449" name="Google Shape;449;p22"/>
            <p:cNvSpPr txBox="1"/>
            <p:nvPr/>
          </p:nvSpPr>
          <p:spPr>
            <a:xfrm>
              <a:off x="4068" y="1824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450" name="Google Shape;450;p22"/>
            <p:cNvSpPr txBox="1"/>
            <p:nvPr/>
          </p:nvSpPr>
          <p:spPr>
            <a:xfrm>
              <a:off x="4476" y="1824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</p:grpSp>
      <p:sp>
        <p:nvSpPr>
          <p:cNvPr id="451" name="Google Shape;451;p22"/>
          <p:cNvSpPr/>
          <p:nvPr/>
        </p:nvSpPr>
        <p:spPr>
          <a:xfrm>
            <a:off x="5756275" y="4114800"/>
            <a:ext cx="3105150" cy="2390775"/>
          </a:xfrm>
          <a:custGeom>
            <a:rect b="b" l="l" r="r" t="t"/>
            <a:pathLst>
              <a:path extrusionOk="0" h="1506" w="1956">
                <a:moveTo>
                  <a:pt x="886" y="23"/>
                </a:moveTo>
                <a:cubicBezTo>
                  <a:pt x="1061" y="20"/>
                  <a:pt x="1391" y="0"/>
                  <a:pt x="1552" y="149"/>
                </a:cubicBezTo>
                <a:cubicBezTo>
                  <a:pt x="1713" y="298"/>
                  <a:pt x="1956" y="787"/>
                  <a:pt x="1852" y="917"/>
                </a:cubicBezTo>
                <a:cubicBezTo>
                  <a:pt x="1748" y="1047"/>
                  <a:pt x="1146" y="847"/>
                  <a:pt x="928" y="930"/>
                </a:cubicBezTo>
                <a:cubicBezTo>
                  <a:pt x="710" y="1013"/>
                  <a:pt x="680" y="1330"/>
                  <a:pt x="544" y="1416"/>
                </a:cubicBezTo>
                <a:cubicBezTo>
                  <a:pt x="408" y="1502"/>
                  <a:pt x="197" y="1506"/>
                  <a:pt x="112" y="1446"/>
                </a:cubicBezTo>
                <a:cubicBezTo>
                  <a:pt x="27" y="1386"/>
                  <a:pt x="0" y="1150"/>
                  <a:pt x="34" y="1056"/>
                </a:cubicBezTo>
                <a:cubicBezTo>
                  <a:pt x="68" y="962"/>
                  <a:pt x="237" y="950"/>
                  <a:pt x="316" y="882"/>
                </a:cubicBezTo>
                <a:cubicBezTo>
                  <a:pt x="395" y="814"/>
                  <a:pt x="477" y="765"/>
                  <a:pt x="508" y="646"/>
                </a:cubicBezTo>
                <a:cubicBezTo>
                  <a:pt x="539" y="527"/>
                  <a:pt x="439" y="270"/>
                  <a:pt x="502" y="166"/>
                </a:cubicBezTo>
                <a:cubicBezTo>
                  <a:pt x="565" y="62"/>
                  <a:pt x="711" y="26"/>
                  <a:pt x="886" y="23"/>
                </a:cubicBezTo>
                <a:close/>
              </a:path>
            </a:pathLst>
          </a:custGeom>
          <a:solidFill>
            <a:srgbClr val="DDDDDD"/>
          </a:solidFill>
          <a:ln cap="flat" cmpd="sng" w="127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2" name="Google Shape;452;p22"/>
          <p:cNvSpPr/>
          <p:nvPr/>
        </p:nvSpPr>
        <p:spPr>
          <a:xfrm>
            <a:off x="6783388" y="5167313"/>
            <a:ext cx="366712" cy="366712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5410200" y="5167313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6781800" y="4360863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6019800" y="5975350"/>
            <a:ext cx="366713" cy="366713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/>
          </a:p>
        </p:txBody>
      </p:sp>
      <p:cxnSp>
        <p:nvCxnSpPr>
          <p:cNvPr id="456" name="Google Shape;456;p22"/>
          <p:cNvCxnSpPr>
            <a:stCxn id="454" idx="2"/>
            <a:endCxn id="453" idx="0"/>
          </p:cNvCxnSpPr>
          <p:nvPr/>
        </p:nvCxnSpPr>
        <p:spPr>
          <a:xfrm flipH="1">
            <a:off x="5593500" y="4544219"/>
            <a:ext cx="1188300" cy="6231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2"/>
          <p:cNvCxnSpPr>
            <a:stCxn id="455" idx="2"/>
            <a:endCxn id="453" idx="4"/>
          </p:cNvCxnSpPr>
          <p:nvPr/>
        </p:nvCxnSpPr>
        <p:spPr>
          <a:xfrm rot="10800000">
            <a:off x="5593500" y="5534107"/>
            <a:ext cx="426300" cy="6246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22"/>
          <p:cNvCxnSpPr>
            <a:stCxn id="455" idx="6"/>
            <a:endCxn id="452" idx="3"/>
          </p:cNvCxnSpPr>
          <p:nvPr/>
        </p:nvCxnSpPr>
        <p:spPr>
          <a:xfrm flipH="1" rot="10800000">
            <a:off x="6386513" y="5480407"/>
            <a:ext cx="450600" cy="6783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22"/>
          <p:cNvCxnSpPr>
            <a:stCxn id="454" idx="4"/>
            <a:endCxn id="452" idx="0"/>
          </p:cNvCxnSpPr>
          <p:nvPr/>
        </p:nvCxnSpPr>
        <p:spPr>
          <a:xfrm>
            <a:off x="6965157" y="4727575"/>
            <a:ext cx="1500" cy="43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22"/>
          <p:cNvCxnSpPr>
            <a:stCxn id="453" idx="6"/>
            <a:endCxn id="452" idx="2"/>
          </p:cNvCxnSpPr>
          <p:nvPr/>
        </p:nvCxnSpPr>
        <p:spPr>
          <a:xfrm>
            <a:off x="5776913" y="5350669"/>
            <a:ext cx="1006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61" name="Google Shape;461;p22"/>
          <p:cNvSpPr/>
          <p:nvPr/>
        </p:nvSpPr>
        <p:spPr>
          <a:xfrm>
            <a:off x="8145463" y="5167313"/>
            <a:ext cx="366712" cy="366712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cxnSp>
        <p:nvCxnSpPr>
          <p:cNvPr id="462" name="Google Shape;462;p22"/>
          <p:cNvCxnSpPr>
            <a:stCxn id="463" idx="6"/>
            <a:endCxn id="461" idx="4"/>
          </p:cNvCxnSpPr>
          <p:nvPr/>
        </p:nvCxnSpPr>
        <p:spPr>
          <a:xfrm flipH="1" rot="10800000">
            <a:off x="7900988" y="5534107"/>
            <a:ext cx="427800" cy="6246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22"/>
          <p:cNvCxnSpPr>
            <a:stCxn id="461" idx="0"/>
            <a:endCxn id="454" idx="6"/>
          </p:cNvCxnSpPr>
          <p:nvPr/>
        </p:nvCxnSpPr>
        <p:spPr>
          <a:xfrm flipH="1" rot="5400000">
            <a:off x="7427169" y="4265663"/>
            <a:ext cx="623100" cy="11802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22"/>
          <p:cNvCxnSpPr>
            <a:stCxn id="452" idx="6"/>
            <a:endCxn id="461" idx="2"/>
          </p:cNvCxnSpPr>
          <p:nvPr/>
        </p:nvCxnSpPr>
        <p:spPr>
          <a:xfrm>
            <a:off x="7150100" y="5350669"/>
            <a:ext cx="995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22"/>
          <p:cNvSpPr/>
          <p:nvPr/>
        </p:nvSpPr>
        <p:spPr>
          <a:xfrm>
            <a:off x="7534275" y="5975350"/>
            <a:ext cx="366713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endParaRPr/>
          </a:p>
        </p:txBody>
      </p:sp>
      <p:cxnSp>
        <p:nvCxnSpPr>
          <p:cNvPr id="466" name="Google Shape;466;p22"/>
          <p:cNvCxnSpPr>
            <a:stCxn id="452" idx="5"/>
            <a:endCxn id="463" idx="2"/>
          </p:cNvCxnSpPr>
          <p:nvPr/>
        </p:nvCxnSpPr>
        <p:spPr>
          <a:xfrm flipH="1" rot="-5400000">
            <a:off x="6976247" y="5600471"/>
            <a:ext cx="678300" cy="4380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67" name="Google Shape;467;p22"/>
          <p:cNvSpPr txBox="1"/>
          <p:nvPr/>
        </p:nvSpPr>
        <p:spPr>
          <a:xfrm>
            <a:off x="7016750" y="413226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68" name="Google Shape;468;p22"/>
          <p:cNvSpPr txBox="1"/>
          <p:nvPr/>
        </p:nvSpPr>
        <p:spPr>
          <a:xfrm>
            <a:off x="8407400" y="495935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69" name="Google Shape;469;p22"/>
          <p:cNvSpPr txBox="1"/>
          <p:nvPr/>
        </p:nvSpPr>
        <p:spPr>
          <a:xfrm>
            <a:off x="7048500" y="495935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70" name="Google Shape;470;p22"/>
          <p:cNvSpPr txBox="1"/>
          <p:nvPr/>
        </p:nvSpPr>
        <p:spPr>
          <a:xfrm>
            <a:off x="5676900" y="495935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471" name="Google Shape;471;p22"/>
          <p:cNvSpPr txBox="1"/>
          <p:nvPr/>
        </p:nvSpPr>
        <p:spPr>
          <a:xfrm>
            <a:off x="5949950" y="568325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72" name="Google Shape;472;p22"/>
          <p:cNvSpPr txBox="1"/>
          <p:nvPr/>
        </p:nvSpPr>
        <p:spPr>
          <a:xfrm>
            <a:off x="7715250" y="568325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473" name="Google Shape;473;p22"/>
          <p:cNvSpPr txBox="1"/>
          <p:nvPr/>
        </p:nvSpPr>
        <p:spPr>
          <a:xfrm>
            <a:off x="7854950" y="437515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74" name="Google Shape;474;p22"/>
          <p:cNvSpPr txBox="1"/>
          <p:nvPr/>
        </p:nvSpPr>
        <p:spPr>
          <a:xfrm>
            <a:off x="5715000" y="443706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475" name="Google Shape;475;p22"/>
          <p:cNvSpPr txBox="1"/>
          <p:nvPr/>
        </p:nvSpPr>
        <p:spPr>
          <a:xfrm>
            <a:off x="6096000" y="504666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476" name="Google Shape;476;p22"/>
          <p:cNvSpPr txBox="1"/>
          <p:nvPr/>
        </p:nvSpPr>
        <p:spPr>
          <a:xfrm>
            <a:off x="7543800" y="504666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77" name="Google Shape;477;p22"/>
          <p:cNvSpPr txBox="1"/>
          <p:nvPr/>
        </p:nvSpPr>
        <p:spPr>
          <a:xfrm>
            <a:off x="5410200" y="584676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78" name="Google Shape;478;p22"/>
          <p:cNvSpPr txBox="1"/>
          <p:nvPr/>
        </p:nvSpPr>
        <p:spPr>
          <a:xfrm>
            <a:off x="8153400" y="584676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79" name="Google Shape;479;p22"/>
          <p:cNvSpPr txBox="1"/>
          <p:nvPr/>
        </p:nvSpPr>
        <p:spPr>
          <a:xfrm>
            <a:off x="6629400" y="474186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80" name="Google Shape;480;p22"/>
          <p:cNvSpPr txBox="1"/>
          <p:nvPr/>
        </p:nvSpPr>
        <p:spPr>
          <a:xfrm>
            <a:off x="6477000" y="558006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81" name="Google Shape;481;p22"/>
          <p:cNvSpPr txBox="1"/>
          <p:nvPr/>
        </p:nvSpPr>
        <p:spPr>
          <a:xfrm>
            <a:off x="7124700" y="558006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3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(cont.)</a:t>
            </a:r>
            <a:endParaRPr/>
          </a:p>
        </p:txBody>
      </p:sp>
      <p:sp>
        <p:nvSpPr>
          <p:cNvPr id="487" name="Google Shape;487;p2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3"/>
          <p:cNvSpPr/>
          <p:nvPr/>
        </p:nvSpPr>
        <p:spPr>
          <a:xfrm>
            <a:off x="668338" y="1695450"/>
            <a:ext cx="3711575" cy="2387600"/>
          </a:xfrm>
          <a:custGeom>
            <a:rect b="b" l="l" r="r" t="t"/>
            <a:pathLst>
              <a:path extrusionOk="0" h="1504" w="2338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cap="flat" cmpd="sng" w="127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9" name="Google Shape;489;p23"/>
          <p:cNvSpPr/>
          <p:nvPr/>
        </p:nvSpPr>
        <p:spPr>
          <a:xfrm>
            <a:off x="2192338" y="2711450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490" name="Google Shape;490;p23"/>
          <p:cNvSpPr/>
          <p:nvPr/>
        </p:nvSpPr>
        <p:spPr>
          <a:xfrm>
            <a:off x="819150" y="2711450"/>
            <a:ext cx="366713" cy="366713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491" name="Google Shape;491;p23"/>
          <p:cNvSpPr/>
          <p:nvPr/>
        </p:nvSpPr>
        <p:spPr>
          <a:xfrm>
            <a:off x="2190750" y="1905000"/>
            <a:ext cx="366713" cy="366713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492" name="Google Shape;492;p23"/>
          <p:cNvSpPr/>
          <p:nvPr/>
        </p:nvSpPr>
        <p:spPr>
          <a:xfrm>
            <a:off x="1428750" y="35194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/>
          </a:p>
        </p:txBody>
      </p:sp>
      <p:cxnSp>
        <p:nvCxnSpPr>
          <p:cNvPr id="493" name="Google Shape;493;p23"/>
          <p:cNvCxnSpPr>
            <a:stCxn id="491" idx="2"/>
            <a:endCxn id="490" idx="0"/>
          </p:cNvCxnSpPr>
          <p:nvPr/>
        </p:nvCxnSpPr>
        <p:spPr>
          <a:xfrm flipH="1">
            <a:off x="1002450" y="2088357"/>
            <a:ext cx="1188300" cy="6231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3"/>
          <p:cNvCxnSpPr>
            <a:stCxn id="492" idx="2"/>
            <a:endCxn id="490" idx="4"/>
          </p:cNvCxnSpPr>
          <p:nvPr/>
        </p:nvCxnSpPr>
        <p:spPr>
          <a:xfrm rot="10800000">
            <a:off x="1002450" y="3078244"/>
            <a:ext cx="426300" cy="6246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3"/>
          <p:cNvCxnSpPr>
            <a:stCxn id="492" idx="6"/>
            <a:endCxn id="489" idx="3"/>
          </p:cNvCxnSpPr>
          <p:nvPr/>
        </p:nvCxnSpPr>
        <p:spPr>
          <a:xfrm flipH="1" rot="10800000">
            <a:off x="1795463" y="3024544"/>
            <a:ext cx="450600" cy="6783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3"/>
          <p:cNvCxnSpPr>
            <a:stCxn id="491" idx="4"/>
            <a:endCxn id="489" idx="0"/>
          </p:cNvCxnSpPr>
          <p:nvPr/>
        </p:nvCxnSpPr>
        <p:spPr>
          <a:xfrm>
            <a:off x="2374107" y="2271713"/>
            <a:ext cx="1500" cy="43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23"/>
          <p:cNvCxnSpPr>
            <a:stCxn id="490" idx="6"/>
            <a:endCxn id="489" idx="2"/>
          </p:cNvCxnSpPr>
          <p:nvPr/>
        </p:nvCxnSpPr>
        <p:spPr>
          <a:xfrm>
            <a:off x="1185863" y="2894807"/>
            <a:ext cx="1006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98" name="Google Shape;498;p23"/>
          <p:cNvSpPr/>
          <p:nvPr/>
        </p:nvSpPr>
        <p:spPr>
          <a:xfrm>
            <a:off x="3554413" y="2711450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cxnSp>
        <p:nvCxnSpPr>
          <p:cNvPr id="499" name="Google Shape;499;p23"/>
          <p:cNvCxnSpPr>
            <a:stCxn id="500" idx="6"/>
            <a:endCxn id="498" idx="4"/>
          </p:cNvCxnSpPr>
          <p:nvPr/>
        </p:nvCxnSpPr>
        <p:spPr>
          <a:xfrm flipH="1" rot="10800000">
            <a:off x="3309938" y="3078244"/>
            <a:ext cx="427800" cy="6246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23"/>
          <p:cNvCxnSpPr>
            <a:stCxn id="498" idx="0"/>
            <a:endCxn id="491" idx="6"/>
          </p:cNvCxnSpPr>
          <p:nvPr/>
        </p:nvCxnSpPr>
        <p:spPr>
          <a:xfrm flipH="1" rot="5400000">
            <a:off x="2836119" y="1809800"/>
            <a:ext cx="623100" cy="11802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23"/>
          <p:cNvCxnSpPr>
            <a:stCxn id="489" idx="6"/>
            <a:endCxn id="498" idx="2"/>
          </p:cNvCxnSpPr>
          <p:nvPr/>
        </p:nvCxnSpPr>
        <p:spPr>
          <a:xfrm>
            <a:off x="2559050" y="2894807"/>
            <a:ext cx="995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23"/>
          <p:cNvSpPr/>
          <p:nvPr/>
        </p:nvSpPr>
        <p:spPr>
          <a:xfrm>
            <a:off x="2943225" y="35194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endParaRPr/>
          </a:p>
        </p:txBody>
      </p:sp>
      <p:cxnSp>
        <p:nvCxnSpPr>
          <p:cNvPr id="503" name="Google Shape;503;p23"/>
          <p:cNvCxnSpPr>
            <a:stCxn id="489" idx="5"/>
            <a:endCxn id="500" idx="2"/>
          </p:cNvCxnSpPr>
          <p:nvPr/>
        </p:nvCxnSpPr>
        <p:spPr>
          <a:xfrm flipH="1" rot="-5400000">
            <a:off x="2385196" y="3144609"/>
            <a:ext cx="678300" cy="4380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04" name="Google Shape;504;p23"/>
          <p:cNvSpPr txBox="1"/>
          <p:nvPr/>
        </p:nvSpPr>
        <p:spPr>
          <a:xfrm>
            <a:off x="2425700" y="16764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05" name="Google Shape;505;p23"/>
          <p:cNvSpPr txBox="1"/>
          <p:nvPr/>
        </p:nvSpPr>
        <p:spPr>
          <a:xfrm>
            <a:off x="3816350" y="250348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06" name="Google Shape;506;p23"/>
          <p:cNvSpPr txBox="1"/>
          <p:nvPr/>
        </p:nvSpPr>
        <p:spPr>
          <a:xfrm>
            <a:off x="2457450" y="250348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07" name="Google Shape;507;p23"/>
          <p:cNvSpPr txBox="1"/>
          <p:nvPr/>
        </p:nvSpPr>
        <p:spPr>
          <a:xfrm>
            <a:off x="1085850" y="250348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08" name="Google Shape;508;p23"/>
          <p:cNvSpPr txBox="1"/>
          <p:nvPr/>
        </p:nvSpPr>
        <p:spPr>
          <a:xfrm>
            <a:off x="1300163" y="322738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09" name="Google Shape;509;p23"/>
          <p:cNvSpPr txBox="1"/>
          <p:nvPr/>
        </p:nvSpPr>
        <p:spPr>
          <a:xfrm>
            <a:off x="3124200" y="322738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510" name="Google Shape;510;p23"/>
          <p:cNvSpPr txBox="1"/>
          <p:nvPr/>
        </p:nvSpPr>
        <p:spPr>
          <a:xfrm>
            <a:off x="3263900" y="191928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511" name="Google Shape;511;p23"/>
          <p:cNvSpPr txBox="1"/>
          <p:nvPr/>
        </p:nvSpPr>
        <p:spPr>
          <a:xfrm>
            <a:off x="1123950" y="19812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512" name="Google Shape;512;p23"/>
          <p:cNvSpPr txBox="1"/>
          <p:nvPr/>
        </p:nvSpPr>
        <p:spPr>
          <a:xfrm>
            <a:off x="1504950" y="25908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13" name="Google Shape;513;p23"/>
          <p:cNvSpPr txBox="1"/>
          <p:nvPr/>
        </p:nvSpPr>
        <p:spPr>
          <a:xfrm>
            <a:off x="2952750" y="25908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14" name="Google Shape;514;p23"/>
          <p:cNvSpPr txBox="1"/>
          <p:nvPr/>
        </p:nvSpPr>
        <p:spPr>
          <a:xfrm>
            <a:off x="819150" y="33909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15" name="Google Shape;515;p23"/>
          <p:cNvSpPr txBox="1"/>
          <p:nvPr/>
        </p:nvSpPr>
        <p:spPr>
          <a:xfrm>
            <a:off x="3562350" y="33909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16" name="Google Shape;516;p23"/>
          <p:cNvSpPr txBox="1"/>
          <p:nvPr/>
        </p:nvSpPr>
        <p:spPr>
          <a:xfrm>
            <a:off x="2038350" y="22860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17" name="Google Shape;517;p23"/>
          <p:cNvSpPr txBox="1"/>
          <p:nvPr/>
        </p:nvSpPr>
        <p:spPr>
          <a:xfrm>
            <a:off x="1885950" y="31242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18" name="Google Shape;518;p23"/>
          <p:cNvSpPr txBox="1"/>
          <p:nvPr/>
        </p:nvSpPr>
        <p:spPr>
          <a:xfrm>
            <a:off x="2533650" y="31242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519" name="Google Shape;519;p23"/>
          <p:cNvSpPr/>
          <p:nvPr/>
        </p:nvSpPr>
        <p:spPr>
          <a:xfrm>
            <a:off x="4930775" y="3810000"/>
            <a:ext cx="3567113" cy="2459038"/>
          </a:xfrm>
          <a:custGeom>
            <a:rect b="b" l="l" r="r" t="t"/>
            <a:pathLst>
              <a:path extrusionOk="0" h="1549" w="2247">
                <a:moveTo>
                  <a:pt x="1274" y="23"/>
                </a:moveTo>
                <a:cubicBezTo>
                  <a:pt x="1508" y="25"/>
                  <a:pt x="1779" y="0"/>
                  <a:pt x="1940" y="149"/>
                </a:cubicBezTo>
                <a:cubicBezTo>
                  <a:pt x="2101" y="298"/>
                  <a:pt x="2247" y="698"/>
                  <a:pt x="2240" y="917"/>
                </a:cubicBezTo>
                <a:cubicBezTo>
                  <a:pt x="2233" y="1136"/>
                  <a:pt x="2197" y="1373"/>
                  <a:pt x="1899" y="1461"/>
                </a:cubicBezTo>
                <a:cubicBezTo>
                  <a:pt x="1601" y="1549"/>
                  <a:pt x="760" y="1516"/>
                  <a:pt x="452" y="1446"/>
                </a:cubicBezTo>
                <a:cubicBezTo>
                  <a:pt x="144" y="1376"/>
                  <a:pt x="100" y="1203"/>
                  <a:pt x="50" y="1038"/>
                </a:cubicBezTo>
                <a:cubicBezTo>
                  <a:pt x="0" y="873"/>
                  <a:pt x="71" y="606"/>
                  <a:pt x="152" y="456"/>
                </a:cubicBezTo>
                <a:cubicBezTo>
                  <a:pt x="233" y="306"/>
                  <a:pt x="349" y="210"/>
                  <a:pt x="536" y="138"/>
                </a:cubicBezTo>
                <a:cubicBezTo>
                  <a:pt x="723" y="66"/>
                  <a:pt x="1040" y="21"/>
                  <a:pt x="1274" y="23"/>
                </a:cubicBezTo>
                <a:close/>
              </a:path>
            </a:pathLst>
          </a:custGeom>
          <a:solidFill>
            <a:srgbClr val="DDDDDD"/>
          </a:solidFill>
          <a:ln cap="flat" cmpd="sng" w="127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" name="Google Shape;520;p23"/>
          <p:cNvSpPr/>
          <p:nvPr/>
        </p:nvSpPr>
        <p:spPr>
          <a:xfrm>
            <a:off x="6573838" y="4862513"/>
            <a:ext cx="366712" cy="366712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521" name="Google Shape;521;p23"/>
          <p:cNvSpPr/>
          <p:nvPr/>
        </p:nvSpPr>
        <p:spPr>
          <a:xfrm>
            <a:off x="5200650" y="4862513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522" name="Google Shape;522;p23"/>
          <p:cNvSpPr/>
          <p:nvPr/>
        </p:nvSpPr>
        <p:spPr>
          <a:xfrm>
            <a:off x="6572250" y="4056063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523" name="Google Shape;523;p23"/>
          <p:cNvSpPr/>
          <p:nvPr/>
        </p:nvSpPr>
        <p:spPr>
          <a:xfrm>
            <a:off x="5810250" y="5670550"/>
            <a:ext cx="366713" cy="366713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/>
          </a:p>
        </p:txBody>
      </p:sp>
      <p:cxnSp>
        <p:nvCxnSpPr>
          <p:cNvPr id="524" name="Google Shape;524;p23"/>
          <p:cNvCxnSpPr>
            <a:stCxn id="522" idx="2"/>
            <a:endCxn id="521" idx="0"/>
          </p:cNvCxnSpPr>
          <p:nvPr/>
        </p:nvCxnSpPr>
        <p:spPr>
          <a:xfrm flipH="1">
            <a:off x="5383950" y="4239419"/>
            <a:ext cx="1188300" cy="6231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23"/>
          <p:cNvCxnSpPr>
            <a:stCxn id="523" idx="2"/>
            <a:endCxn id="521" idx="4"/>
          </p:cNvCxnSpPr>
          <p:nvPr/>
        </p:nvCxnSpPr>
        <p:spPr>
          <a:xfrm rot="10800000">
            <a:off x="5383950" y="5229307"/>
            <a:ext cx="426300" cy="6246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23"/>
          <p:cNvCxnSpPr>
            <a:stCxn id="523" idx="6"/>
            <a:endCxn id="520" idx="3"/>
          </p:cNvCxnSpPr>
          <p:nvPr/>
        </p:nvCxnSpPr>
        <p:spPr>
          <a:xfrm flipH="1" rot="10800000">
            <a:off x="6176963" y="5175607"/>
            <a:ext cx="450600" cy="6783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23"/>
          <p:cNvCxnSpPr>
            <a:stCxn id="522" idx="4"/>
            <a:endCxn id="520" idx="0"/>
          </p:cNvCxnSpPr>
          <p:nvPr/>
        </p:nvCxnSpPr>
        <p:spPr>
          <a:xfrm>
            <a:off x="6755607" y="4422775"/>
            <a:ext cx="1500" cy="43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23"/>
          <p:cNvCxnSpPr>
            <a:stCxn id="521" idx="6"/>
            <a:endCxn id="520" idx="2"/>
          </p:cNvCxnSpPr>
          <p:nvPr/>
        </p:nvCxnSpPr>
        <p:spPr>
          <a:xfrm>
            <a:off x="5567363" y="5045869"/>
            <a:ext cx="1006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29" name="Google Shape;529;p23"/>
          <p:cNvSpPr/>
          <p:nvPr/>
        </p:nvSpPr>
        <p:spPr>
          <a:xfrm>
            <a:off x="7935913" y="4862513"/>
            <a:ext cx="366712" cy="366712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cxnSp>
        <p:nvCxnSpPr>
          <p:cNvPr id="530" name="Google Shape;530;p23"/>
          <p:cNvCxnSpPr>
            <a:stCxn id="531" idx="6"/>
            <a:endCxn id="529" idx="4"/>
          </p:cNvCxnSpPr>
          <p:nvPr/>
        </p:nvCxnSpPr>
        <p:spPr>
          <a:xfrm flipH="1" rot="10800000">
            <a:off x="7691438" y="5229307"/>
            <a:ext cx="427800" cy="6246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23"/>
          <p:cNvCxnSpPr>
            <a:stCxn id="529" idx="0"/>
            <a:endCxn id="522" idx="6"/>
          </p:cNvCxnSpPr>
          <p:nvPr/>
        </p:nvCxnSpPr>
        <p:spPr>
          <a:xfrm flipH="1" rot="5400000">
            <a:off x="7217619" y="3960863"/>
            <a:ext cx="623100" cy="11802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23"/>
          <p:cNvCxnSpPr>
            <a:stCxn id="520" idx="6"/>
            <a:endCxn id="529" idx="2"/>
          </p:cNvCxnSpPr>
          <p:nvPr/>
        </p:nvCxnSpPr>
        <p:spPr>
          <a:xfrm>
            <a:off x="6940550" y="5045869"/>
            <a:ext cx="995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23"/>
          <p:cNvSpPr/>
          <p:nvPr/>
        </p:nvSpPr>
        <p:spPr>
          <a:xfrm>
            <a:off x="7324725" y="5670550"/>
            <a:ext cx="366713" cy="366713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endParaRPr/>
          </a:p>
        </p:txBody>
      </p:sp>
      <p:cxnSp>
        <p:nvCxnSpPr>
          <p:cNvPr id="534" name="Google Shape;534;p23"/>
          <p:cNvCxnSpPr>
            <a:stCxn id="520" idx="5"/>
            <a:endCxn id="531" idx="2"/>
          </p:cNvCxnSpPr>
          <p:nvPr/>
        </p:nvCxnSpPr>
        <p:spPr>
          <a:xfrm flipH="1" rot="-5400000">
            <a:off x="6766697" y="5295671"/>
            <a:ext cx="678300" cy="4380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5" name="Google Shape;535;p23"/>
          <p:cNvSpPr txBox="1"/>
          <p:nvPr/>
        </p:nvSpPr>
        <p:spPr>
          <a:xfrm>
            <a:off x="6807200" y="382746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36" name="Google Shape;536;p23"/>
          <p:cNvSpPr txBox="1"/>
          <p:nvPr/>
        </p:nvSpPr>
        <p:spPr>
          <a:xfrm>
            <a:off x="8197850" y="465455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37" name="Google Shape;537;p23"/>
          <p:cNvSpPr txBox="1"/>
          <p:nvPr/>
        </p:nvSpPr>
        <p:spPr>
          <a:xfrm>
            <a:off x="6838950" y="465455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38" name="Google Shape;538;p23"/>
          <p:cNvSpPr txBox="1"/>
          <p:nvPr/>
        </p:nvSpPr>
        <p:spPr>
          <a:xfrm>
            <a:off x="5467350" y="465455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39" name="Google Shape;539;p23"/>
          <p:cNvSpPr txBox="1"/>
          <p:nvPr/>
        </p:nvSpPr>
        <p:spPr>
          <a:xfrm>
            <a:off x="5681663" y="537845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40" name="Google Shape;540;p23"/>
          <p:cNvSpPr txBox="1"/>
          <p:nvPr/>
        </p:nvSpPr>
        <p:spPr>
          <a:xfrm>
            <a:off x="7505700" y="537845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541" name="Google Shape;541;p23"/>
          <p:cNvSpPr txBox="1"/>
          <p:nvPr/>
        </p:nvSpPr>
        <p:spPr>
          <a:xfrm>
            <a:off x="7645400" y="407035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542" name="Google Shape;542;p23"/>
          <p:cNvSpPr txBox="1"/>
          <p:nvPr/>
        </p:nvSpPr>
        <p:spPr>
          <a:xfrm>
            <a:off x="5505450" y="413226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543" name="Google Shape;543;p23"/>
          <p:cNvSpPr txBox="1"/>
          <p:nvPr/>
        </p:nvSpPr>
        <p:spPr>
          <a:xfrm>
            <a:off x="5886450" y="474186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44" name="Google Shape;544;p23"/>
          <p:cNvSpPr txBox="1"/>
          <p:nvPr/>
        </p:nvSpPr>
        <p:spPr>
          <a:xfrm>
            <a:off x="7334250" y="474186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45" name="Google Shape;545;p23"/>
          <p:cNvSpPr txBox="1"/>
          <p:nvPr/>
        </p:nvSpPr>
        <p:spPr>
          <a:xfrm>
            <a:off x="5200650" y="554196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46" name="Google Shape;546;p23"/>
          <p:cNvSpPr txBox="1"/>
          <p:nvPr/>
        </p:nvSpPr>
        <p:spPr>
          <a:xfrm>
            <a:off x="7943850" y="554196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47" name="Google Shape;547;p23"/>
          <p:cNvSpPr txBox="1"/>
          <p:nvPr/>
        </p:nvSpPr>
        <p:spPr>
          <a:xfrm>
            <a:off x="6419850" y="443706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48" name="Google Shape;548;p23"/>
          <p:cNvSpPr txBox="1"/>
          <p:nvPr/>
        </p:nvSpPr>
        <p:spPr>
          <a:xfrm>
            <a:off x="6267450" y="527526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49" name="Google Shape;549;p23"/>
          <p:cNvSpPr txBox="1"/>
          <p:nvPr/>
        </p:nvSpPr>
        <p:spPr>
          <a:xfrm>
            <a:off x="6915150" y="527526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550" name="Google Shape;550;p23"/>
          <p:cNvSpPr/>
          <p:nvPr/>
        </p:nvSpPr>
        <p:spPr>
          <a:xfrm rot="2700000">
            <a:off x="4510088" y="3871912"/>
            <a:ext cx="609600" cy="333375"/>
          </a:xfrm>
          <a:prstGeom prst="rightArrow">
            <a:avLst>
              <a:gd fmla="val 50000" name="adj1"/>
              <a:gd fmla="val 45714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It Doesn’t Work for Negative-Weight Edges</a:t>
            </a:r>
            <a:endParaRPr/>
          </a:p>
        </p:txBody>
      </p:sp>
      <p:sp>
        <p:nvSpPr>
          <p:cNvPr id="556" name="Google Shape;556;p2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A01595_" id="557" name="Google Shape;5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2950" y="228600"/>
            <a:ext cx="1630363" cy="16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24"/>
          <p:cNvSpPr/>
          <p:nvPr/>
        </p:nvSpPr>
        <p:spPr>
          <a:xfrm>
            <a:off x="2619375" y="2297906"/>
            <a:ext cx="3711575" cy="2387600"/>
          </a:xfrm>
          <a:custGeom>
            <a:rect b="b" l="l" r="r" t="t"/>
            <a:pathLst>
              <a:path extrusionOk="0" h="1504" w="2338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cap="flat" cmpd="sng" w="127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9" name="Google Shape;559;p24"/>
          <p:cNvSpPr/>
          <p:nvPr/>
        </p:nvSpPr>
        <p:spPr>
          <a:xfrm>
            <a:off x="4143375" y="3313906"/>
            <a:ext cx="366713" cy="366713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560" name="Google Shape;560;p24"/>
          <p:cNvSpPr/>
          <p:nvPr/>
        </p:nvSpPr>
        <p:spPr>
          <a:xfrm>
            <a:off x="2770188" y="3313906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561" name="Google Shape;561;p24"/>
          <p:cNvSpPr/>
          <p:nvPr/>
        </p:nvSpPr>
        <p:spPr>
          <a:xfrm>
            <a:off x="4141788" y="2507456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562" name="Google Shape;562;p24"/>
          <p:cNvSpPr/>
          <p:nvPr/>
        </p:nvSpPr>
        <p:spPr>
          <a:xfrm>
            <a:off x="3379788" y="4121944"/>
            <a:ext cx="366712" cy="366712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/>
          </a:p>
        </p:txBody>
      </p:sp>
      <p:cxnSp>
        <p:nvCxnSpPr>
          <p:cNvPr id="563" name="Google Shape;563;p24"/>
          <p:cNvCxnSpPr>
            <a:stCxn id="561" idx="2"/>
            <a:endCxn id="560" idx="0"/>
          </p:cNvCxnSpPr>
          <p:nvPr/>
        </p:nvCxnSpPr>
        <p:spPr>
          <a:xfrm flipH="1">
            <a:off x="2953488" y="2690813"/>
            <a:ext cx="1188300" cy="6231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24"/>
          <p:cNvCxnSpPr>
            <a:stCxn id="562" idx="2"/>
            <a:endCxn id="560" idx="4"/>
          </p:cNvCxnSpPr>
          <p:nvPr/>
        </p:nvCxnSpPr>
        <p:spPr>
          <a:xfrm rot="10800000">
            <a:off x="2953488" y="3680700"/>
            <a:ext cx="426300" cy="6246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24"/>
          <p:cNvCxnSpPr>
            <a:stCxn id="562" idx="6"/>
            <a:endCxn id="559" idx="3"/>
          </p:cNvCxnSpPr>
          <p:nvPr/>
        </p:nvCxnSpPr>
        <p:spPr>
          <a:xfrm flipH="1" rot="10800000">
            <a:off x="3746500" y="3627000"/>
            <a:ext cx="450600" cy="6783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4"/>
          <p:cNvCxnSpPr>
            <a:stCxn id="561" idx="4"/>
            <a:endCxn id="559" idx="0"/>
          </p:cNvCxnSpPr>
          <p:nvPr/>
        </p:nvCxnSpPr>
        <p:spPr>
          <a:xfrm>
            <a:off x="4325144" y="2874169"/>
            <a:ext cx="1500" cy="439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24"/>
          <p:cNvCxnSpPr>
            <a:stCxn id="560" idx="6"/>
            <a:endCxn id="559" idx="2"/>
          </p:cNvCxnSpPr>
          <p:nvPr/>
        </p:nvCxnSpPr>
        <p:spPr>
          <a:xfrm>
            <a:off x="3136900" y="3497262"/>
            <a:ext cx="1006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68" name="Google Shape;568;p24"/>
          <p:cNvSpPr/>
          <p:nvPr/>
        </p:nvSpPr>
        <p:spPr>
          <a:xfrm>
            <a:off x="5505450" y="3313906"/>
            <a:ext cx="366713" cy="366713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cxnSp>
        <p:nvCxnSpPr>
          <p:cNvPr id="569" name="Google Shape;569;p24"/>
          <p:cNvCxnSpPr>
            <a:stCxn id="570" idx="6"/>
            <a:endCxn id="568" idx="4"/>
          </p:cNvCxnSpPr>
          <p:nvPr/>
        </p:nvCxnSpPr>
        <p:spPr>
          <a:xfrm flipH="1" rot="10800000">
            <a:off x="5260975" y="3680700"/>
            <a:ext cx="427800" cy="6246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24"/>
          <p:cNvCxnSpPr>
            <a:stCxn id="568" idx="0"/>
            <a:endCxn id="561" idx="6"/>
          </p:cNvCxnSpPr>
          <p:nvPr/>
        </p:nvCxnSpPr>
        <p:spPr>
          <a:xfrm flipH="1" rot="5400000">
            <a:off x="4787157" y="2412256"/>
            <a:ext cx="623100" cy="1180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24"/>
          <p:cNvCxnSpPr>
            <a:stCxn id="559" idx="6"/>
            <a:endCxn id="568" idx="2"/>
          </p:cNvCxnSpPr>
          <p:nvPr/>
        </p:nvCxnSpPr>
        <p:spPr>
          <a:xfrm>
            <a:off x="4510088" y="3497262"/>
            <a:ext cx="995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24"/>
          <p:cNvSpPr/>
          <p:nvPr/>
        </p:nvSpPr>
        <p:spPr>
          <a:xfrm>
            <a:off x="4894263" y="4121944"/>
            <a:ext cx="366712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endParaRPr/>
          </a:p>
        </p:txBody>
      </p:sp>
      <p:cxnSp>
        <p:nvCxnSpPr>
          <p:cNvPr id="573" name="Google Shape;573;p24"/>
          <p:cNvCxnSpPr>
            <a:stCxn id="559" idx="5"/>
            <a:endCxn id="570" idx="2"/>
          </p:cNvCxnSpPr>
          <p:nvPr/>
        </p:nvCxnSpPr>
        <p:spPr>
          <a:xfrm flipH="1" rot="-5400000">
            <a:off x="4336234" y="3747065"/>
            <a:ext cx="678300" cy="4380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4" name="Google Shape;574;p24"/>
          <p:cNvSpPr txBox="1"/>
          <p:nvPr/>
        </p:nvSpPr>
        <p:spPr>
          <a:xfrm>
            <a:off x="4376738" y="2278856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75" name="Google Shape;575;p24"/>
          <p:cNvSpPr txBox="1"/>
          <p:nvPr/>
        </p:nvSpPr>
        <p:spPr>
          <a:xfrm>
            <a:off x="5767388" y="3105944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576" name="Google Shape;576;p24"/>
          <p:cNvSpPr txBox="1"/>
          <p:nvPr/>
        </p:nvSpPr>
        <p:spPr>
          <a:xfrm>
            <a:off x="4408488" y="3105944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77" name="Google Shape;577;p24"/>
          <p:cNvSpPr txBox="1"/>
          <p:nvPr/>
        </p:nvSpPr>
        <p:spPr>
          <a:xfrm>
            <a:off x="3036888" y="3105944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78" name="Google Shape;578;p24"/>
          <p:cNvSpPr txBox="1"/>
          <p:nvPr/>
        </p:nvSpPr>
        <p:spPr>
          <a:xfrm>
            <a:off x="3251200" y="3829844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79" name="Google Shape;579;p24"/>
          <p:cNvSpPr txBox="1"/>
          <p:nvPr/>
        </p:nvSpPr>
        <p:spPr>
          <a:xfrm>
            <a:off x="5075238" y="3829844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580" name="Google Shape;580;p24"/>
          <p:cNvSpPr txBox="1"/>
          <p:nvPr/>
        </p:nvSpPr>
        <p:spPr>
          <a:xfrm>
            <a:off x="5214938" y="2521744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581" name="Google Shape;581;p24"/>
          <p:cNvSpPr txBox="1"/>
          <p:nvPr/>
        </p:nvSpPr>
        <p:spPr>
          <a:xfrm>
            <a:off x="3074988" y="2583656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582" name="Google Shape;582;p24"/>
          <p:cNvSpPr txBox="1"/>
          <p:nvPr/>
        </p:nvSpPr>
        <p:spPr>
          <a:xfrm>
            <a:off x="3455988" y="3193256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83" name="Google Shape;583;p24"/>
          <p:cNvSpPr txBox="1"/>
          <p:nvPr/>
        </p:nvSpPr>
        <p:spPr>
          <a:xfrm>
            <a:off x="4903788" y="3193256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84" name="Google Shape;584;p24"/>
          <p:cNvSpPr txBox="1"/>
          <p:nvPr/>
        </p:nvSpPr>
        <p:spPr>
          <a:xfrm>
            <a:off x="2770188" y="3993356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85" name="Google Shape;585;p24"/>
          <p:cNvSpPr txBox="1"/>
          <p:nvPr/>
        </p:nvSpPr>
        <p:spPr>
          <a:xfrm>
            <a:off x="5513388" y="3993356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86" name="Google Shape;586;p24"/>
          <p:cNvSpPr txBox="1"/>
          <p:nvPr/>
        </p:nvSpPr>
        <p:spPr>
          <a:xfrm>
            <a:off x="3989388" y="2888456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587" name="Google Shape;587;p24"/>
          <p:cNvSpPr txBox="1"/>
          <p:nvPr/>
        </p:nvSpPr>
        <p:spPr>
          <a:xfrm>
            <a:off x="3836988" y="3726656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88" name="Google Shape;588;p24"/>
          <p:cNvSpPr txBox="1"/>
          <p:nvPr/>
        </p:nvSpPr>
        <p:spPr>
          <a:xfrm>
            <a:off x="4508500" y="3726656"/>
            <a:ext cx="3746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-8</a:t>
            </a:r>
            <a:endParaRPr/>
          </a:p>
        </p:txBody>
      </p:sp>
      <p:sp>
        <p:nvSpPr>
          <p:cNvPr id="589" name="Google Shape;589;p24"/>
          <p:cNvSpPr txBox="1"/>
          <p:nvPr/>
        </p:nvSpPr>
        <p:spPr>
          <a:xfrm>
            <a:off x="1447800" y="4837906"/>
            <a:ext cx="5715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minimal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of C is 1, but it is already in the cloud with dist(C)=5!</a:t>
            </a:r>
            <a:endParaRPr/>
          </a:p>
        </p:txBody>
      </p:sp>
      <p:cxnSp>
        <p:nvCxnSpPr>
          <p:cNvPr id="590" name="Google Shape;590;p24"/>
          <p:cNvCxnSpPr/>
          <p:nvPr/>
        </p:nvCxnSpPr>
        <p:spPr>
          <a:xfrm rot="10800000">
            <a:off x="4287838" y="3771106"/>
            <a:ext cx="38100" cy="1160463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5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Exercises 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6" name="Google Shape;596;p25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out the shortest path from A to H for the following graph 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7" name="Google Shape;597;p25"/>
          <p:cNvSpPr/>
          <p:nvPr/>
        </p:nvSpPr>
        <p:spPr>
          <a:xfrm>
            <a:off x="1981200" y="3167062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5333996" y="3167062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99" name="Google Shape;599;p25"/>
          <p:cNvCxnSpPr>
            <a:stCxn id="598" idx="2"/>
            <a:endCxn id="597" idx="6"/>
          </p:cNvCxnSpPr>
          <p:nvPr/>
        </p:nvCxnSpPr>
        <p:spPr>
          <a:xfrm rot="10800000">
            <a:off x="2536796" y="3450431"/>
            <a:ext cx="279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sp>
        <p:nvSpPr>
          <p:cNvPr id="600" name="Google Shape;600;p25"/>
          <p:cNvSpPr/>
          <p:nvPr/>
        </p:nvSpPr>
        <p:spPr>
          <a:xfrm>
            <a:off x="3657600" y="41910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5333997" y="41910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2" name="Google Shape;602;p25"/>
          <p:cNvSpPr/>
          <p:nvPr/>
        </p:nvSpPr>
        <p:spPr>
          <a:xfrm>
            <a:off x="1981200" y="51816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3" name="Google Shape;603;p25"/>
          <p:cNvSpPr/>
          <p:nvPr/>
        </p:nvSpPr>
        <p:spPr>
          <a:xfrm>
            <a:off x="3657599" y="51816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4" name="Google Shape;604;p25"/>
          <p:cNvSpPr/>
          <p:nvPr/>
        </p:nvSpPr>
        <p:spPr>
          <a:xfrm>
            <a:off x="5333998" y="51816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5" name="Google Shape;605;p25"/>
          <p:cNvSpPr/>
          <p:nvPr/>
        </p:nvSpPr>
        <p:spPr>
          <a:xfrm>
            <a:off x="7086600" y="51816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06" name="Google Shape;606;p25"/>
          <p:cNvCxnSpPr>
            <a:stCxn id="602" idx="0"/>
            <a:endCxn id="597" idx="4"/>
          </p:cNvCxnSpPr>
          <p:nvPr/>
        </p:nvCxnSpPr>
        <p:spPr>
          <a:xfrm rot="10800000">
            <a:off x="2259013" y="3733800"/>
            <a:ext cx="0" cy="144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607" name="Google Shape;607;p25"/>
          <p:cNvCxnSpPr>
            <a:stCxn id="600" idx="1"/>
            <a:endCxn id="597" idx="5"/>
          </p:cNvCxnSpPr>
          <p:nvPr/>
        </p:nvCxnSpPr>
        <p:spPr>
          <a:xfrm rot="10800000">
            <a:off x="2455569" y="3650897"/>
            <a:ext cx="1283400" cy="62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608" name="Google Shape;608;p25"/>
          <p:cNvCxnSpPr>
            <a:stCxn id="602" idx="6"/>
            <a:endCxn id="603" idx="2"/>
          </p:cNvCxnSpPr>
          <p:nvPr/>
        </p:nvCxnSpPr>
        <p:spPr>
          <a:xfrm>
            <a:off x="2536825" y="5464969"/>
            <a:ext cx="112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609" name="Google Shape;609;p25"/>
          <p:cNvCxnSpPr>
            <a:stCxn id="603" idx="0"/>
            <a:endCxn id="600" idx="4"/>
          </p:cNvCxnSpPr>
          <p:nvPr/>
        </p:nvCxnSpPr>
        <p:spPr>
          <a:xfrm rot="10800000">
            <a:off x="3935411" y="4757700"/>
            <a:ext cx="0" cy="42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610" name="Google Shape;610;p25"/>
          <p:cNvCxnSpPr>
            <a:stCxn id="600" idx="6"/>
            <a:endCxn id="601" idx="2"/>
          </p:cNvCxnSpPr>
          <p:nvPr/>
        </p:nvCxnSpPr>
        <p:spPr>
          <a:xfrm>
            <a:off x="4213225" y="4474369"/>
            <a:ext cx="112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611" name="Google Shape;611;p25"/>
          <p:cNvCxnSpPr>
            <a:stCxn id="604" idx="0"/>
            <a:endCxn id="601" idx="4"/>
          </p:cNvCxnSpPr>
          <p:nvPr/>
        </p:nvCxnSpPr>
        <p:spPr>
          <a:xfrm rot="10800000">
            <a:off x="5611811" y="4757700"/>
            <a:ext cx="0" cy="42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612" name="Google Shape;612;p25"/>
          <p:cNvCxnSpPr>
            <a:stCxn id="603" idx="6"/>
            <a:endCxn id="604" idx="2"/>
          </p:cNvCxnSpPr>
          <p:nvPr/>
        </p:nvCxnSpPr>
        <p:spPr>
          <a:xfrm>
            <a:off x="4213224" y="5464969"/>
            <a:ext cx="112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613" name="Google Shape;613;p25"/>
          <p:cNvCxnSpPr>
            <a:stCxn id="598" idx="4"/>
            <a:endCxn id="601" idx="0"/>
          </p:cNvCxnSpPr>
          <p:nvPr/>
        </p:nvCxnSpPr>
        <p:spPr>
          <a:xfrm>
            <a:off x="5611809" y="3733800"/>
            <a:ext cx="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614" name="Google Shape;614;p25"/>
          <p:cNvCxnSpPr>
            <a:stCxn id="601" idx="6"/>
            <a:endCxn id="605" idx="1"/>
          </p:cNvCxnSpPr>
          <p:nvPr/>
        </p:nvCxnSpPr>
        <p:spPr>
          <a:xfrm>
            <a:off x="5889622" y="4474369"/>
            <a:ext cx="1278300" cy="790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615" name="Google Shape;615;p25"/>
          <p:cNvCxnSpPr>
            <a:stCxn id="604" idx="6"/>
            <a:endCxn id="605" idx="2"/>
          </p:cNvCxnSpPr>
          <p:nvPr/>
        </p:nvCxnSpPr>
        <p:spPr>
          <a:xfrm>
            <a:off x="5889623" y="5464969"/>
            <a:ext cx="1197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sp>
        <p:nvSpPr>
          <p:cNvPr id="616" name="Google Shape;616;p25"/>
          <p:cNvSpPr txBox="1"/>
          <p:nvPr/>
        </p:nvSpPr>
        <p:spPr>
          <a:xfrm>
            <a:off x="3863974" y="308371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617" name="Google Shape;617;p25"/>
          <p:cNvSpPr txBox="1"/>
          <p:nvPr/>
        </p:nvSpPr>
        <p:spPr>
          <a:xfrm>
            <a:off x="3109911" y="365080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25"/>
          <p:cNvSpPr txBox="1"/>
          <p:nvPr/>
        </p:nvSpPr>
        <p:spPr>
          <a:xfrm>
            <a:off x="2238375" y="421788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19" name="Google Shape;619;p25"/>
          <p:cNvSpPr txBox="1"/>
          <p:nvPr/>
        </p:nvSpPr>
        <p:spPr>
          <a:xfrm>
            <a:off x="2940050" y="5098257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25"/>
          <p:cNvSpPr txBox="1"/>
          <p:nvPr/>
        </p:nvSpPr>
        <p:spPr>
          <a:xfrm>
            <a:off x="3657600" y="478631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p25"/>
          <p:cNvSpPr txBox="1"/>
          <p:nvPr/>
        </p:nvSpPr>
        <p:spPr>
          <a:xfrm>
            <a:off x="4624386" y="416004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25"/>
          <p:cNvSpPr txBox="1"/>
          <p:nvPr/>
        </p:nvSpPr>
        <p:spPr>
          <a:xfrm>
            <a:off x="5587993" y="379333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25"/>
          <p:cNvSpPr txBox="1"/>
          <p:nvPr/>
        </p:nvSpPr>
        <p:spPr>
          <a:xfrm>
            <a:off x="4648200" y="511968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25"/>
          <p:cNvSpPr txBox="1"/>
          <p:nvPr/>
        </p:nvSpPr>
        <p:spPr>
          <a:xfrm>
            <a:off x="6189661" y="5098257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25"/>
          <p:cNvSpPr txBox="1"/>
          <p:nvPr/>
        </p:nvSpPr>
        <p:spPr>
          <a:xfrm>
            <a:off x="6488111" y="452675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626" name="Google Shape;626;p25"/>
          <p:cNvSpPr txBox="1"/>
          <p:nvPr/>
        </p:nvSpPr>
        <p:spPr>
          <a:xfrm>
            <a:off x="5340350" y="481488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6"/>
          <p:cNvSpPr txBox="1"/>
          <p:nvPr>
            <p:ph type="title"/>
          </p:nvPr>
        </p:nvSpPr>
        <p:spPr>
          <a:xfrm>
            <a:off x="609600" y="3048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Finding shortest paths for all pairs of vertices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632" name="Google Shape;632;p26"/>
          <p:cNvSpPr txBox="1"/>
          <p:nvPr>
            <p:ph idx="1" type="body"/>
          </p:nvPr>
        </p:nvSpPr>
        <p:spPr>
          <a:xfrm>
            <a:off x="609600" y="1981200"/>
            <a:ext cx="7924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Floyd (G)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	Let D[u,v] </a:t>
            </a:r>
            <a:r>
              <a:rPr b="1" i="0" lang="en-US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weight(u,v) be  the minimum distance between u and v.</a:t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For each vertex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for each vertex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     for each vertex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if D[u,v] &gt; D[u,k] + D[k,v] then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D[u,v] = D[u,k] + D[k,v]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Complexity: O(n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baseline="3000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3" name="Google Shape;633;p2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7"/>
          <p:cNvSpPr txBox="1"/>
          <p:nvPr>
            <p:ph type="title"/>
          </p:nvPr>
        </p:nvSpPr>
        <p:spPr>
          <a:xfrm>
            <a:off x="533400" y="3048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Floyd algorithm Example</a:t>
            </a:r>
            <a:endParaRPr/>
          </a:p>
        </p:txBody>
      </p:sp>
      <p:sp>
        <p:nvSpPr>
          <p:cNvPr id="639" name="Google Shape;639;p2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0" name="Google Shape;6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706" y="2220274"/>
            <a:ext cx="4970292" cy="105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3352800"/>
            <a:ext cx="2573961" cy="115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0759" y="3352800"/>
            <a:ext cx="2455239" cy="122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758" y="4667250"/>
            <a:ext cx="4982002" cy="1215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05500" y="2057400"/>
            <a:ext cx="26670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8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0" name="Google Shape;650;p28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out the matrix obtained from Floyd algorithm for the following graph.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1" name="Google Shape;651;p28"/>
          <p:cNvSpPr/>
          <p:nvPr/>
        </p:nvSpPr>
        <p:spPr>
          <a:xfrm>
            <a:off x="1952625" y="4245769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652" name="Google Shape;652;p28"/>
          <p:cNvSpPr/>
          <p:nvPr/>
        </p:nvSpPr>
        <p:spPr>
          <a:xfrm>
            <a:off x="3200400" y="29718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3" name="Google Shape;653;p28"/>
          <p:cNvSpPr/>
          <p:nvPr/>
        </p:nvSpPr>
        <p:spPr>
          <a:xfrm>
            <a:off x="3200399" y="54864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4" name="Google Shape;654;p28"/>
          <p:cNvSpPr/>
          <p:nvPr/>
        </p:nvSpPr>
        <p:spPr>
          <a:xfrm>
            <a:off x="4495800" y="4221957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5" name="Google Shape;655;p28"/>
          <p:cNvSpPr/>
          <p:nvPr/>
        </p:nvSpPr>
        <p:spPr>
          <a:xfrm>
            <a:off x="5943600" y="29718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6" name="Google Shape;656;p28"/>
          <p:cNvSpPr/>
          <p:nvPr/>
        </p:nvSpPr>
        <p:spPr>
          <a:xfrm>
            <a:off x="5943599" y="5486400"/>
            <a:ext cx="555625" cy="56673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57" name="Google Shape;657;p28"/>
          <p:cNvCxnSpPr>
            <a:stCxn id="651" idx="7"/>
            <a:endCxn id="652" idx="3"/>
          </p:cNvCxnSpPr>
          <p:nvPr/>
        </p:nvCxnSpPr>
        <p:spPr>
          <a:xfrm flipH="1" rot="10800000">
            <a:off x="2426881" y="3455466"/>
            <a:ext cx="855000" cy="8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28"/>
          <p:cNvCxnSpPr>
            <a:stCxn id="651" idx="5"/>
            <a:endCxn id="653" idx="1"/>
          </p:cNvCxnSpPr>
          <p:nvPr/>
        </p:nvCxnSpPr>
        <p:spPr>
          <a:xfrm>
            <a:off x="2426881" y="4729510"/>
            <a:ext cx="855000" cy="84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28"/>
          <p:cNvCxnSpPr>
            <a:stCxn id="652" idx="4"/>
            <a:endCxn id="653" idx="0"/>
          </p:cNvCxnSpPr>
          <p:nvPr/>
        </p:nvCxnSpPr>
        <p:spPr>
          <a:xfrm>
            <a:off x="3478213" y="3538538"/>
            <a:ext cx="0" cy="194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28"/>
          <p:cNvCxnSpPr>
            <a:stCxn id="652" idx="6"/>
            <a:endCxn id="655" idx="2"/>
          </p:cNvCxnSpPr>
          <p:nvPr/>
        </p:nvCxnSpPr>
        <p:spPr>
          <a:xfrm>
            <a:off x="3756025" y="3255169"/>
            <a:ext cx="2187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28"/>
          <p:cNvCxnSpPr>
            <a:stCxn id="652" idx="5"/>
            <a:endCxn id="654" idx="1"/>
          </p:cNvCxnSpPr>
          <p:nvPr/>
        </p:nvCxnSpPr>
        <p:spPr>
          <a:xfrm>
            <a:off x="3674656" y="3455541"/>
            <a:ext cx="902400" cy="84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Google Shape;662;p28"/>
          <p:cNvCxnSpPr>
            <a:stCxn id="655" idx="3"/>
            <a:endCxn id="654" idx="7"/>
          </p:cNvCxnSpPr>
          <p:nvPr/>
        </p:nvCxnSpPr>
        <p:spPr>
          <a:xfrm flipH="1">
            <a:off x="4970169" y="3455541"/>
            <a:ext cx="1054800" cy="84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p28"/>
          <p:cNvCxnSpPr>
            <a:stCxn id="653" idx="7"/>
            <a:endCxn id="654" idx="3"/>
          </p:cNvCxnSpPr>
          <p:nvPr/>
        </p:nvCxnSpPr>
        <p:spPr>
          <a:xfrm flipH="1" rot="10800000">
            <a:off x="3674655" y="4705697"/>
            <a:ext cx="902400" cy="86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28"/>
          <p:cNvCxnSpPr>
            <a:stCxn id="654" idx="5"/>
            <a:endCxn id="656" idx="1"/>
          </p:cNvCxnSpPr>
          <p:nvPr/>
        </p:nvCxnSpPr>
        <p:spPr>
          <a:xfrm>
            <a:off x="4970056" y="4705698"/>
            <a:ext cx="1054800" cy="86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p28"/>
          <p:cNvCxnSpPr>
            <a:stCxn id="656" idx="2"/>
            <a:endCxn id="653" idx="6"/>
          </p:cNvCxnSpPr>
          <p:nvPr/>
        </p:nvCxnSpPr>
        <p:spPr>
          <a:xfrm rot="10800000">
            <a:off x="3755999" y="5769769"/>
            <a:ext cx="2187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28"/>
          <p:cNvCxnSpPr>
            <a:stCxn id="655" idx="4"/>
            <a:endCxn id="656" idx="0"/>
          </p:cNvCxnSpPr>
          <p:nvPr/>
        </p:nvCxnSpPr>
        <p:spPr>
          <a:xfrm>
            <a:off x="6221413" y="3538538"/>
            <a:ext cx="0" cy="194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28"/>
          <p:cNvSpPr/>
          <p:nvPr/>
        </p:nvSpPr>
        <p:spPr>
          <a:xfrm>
            <a:off x="6505575" y="3238500"/>
            <a:ext cx="590550" cy="2533650"/>
          </a:xfrm>
          <a:custGeom>
            <a:rect b="b" l="l" r="r" t="t"/>
            <a:pathLst>
              <a:path extrusionOk="0" h="2533650" w="590550">
                <a:moveTo>
                  <a:pt x="0" y="2533650"/>
                </a:moveTo>
                <a:cubicBezTo>
                  <a:pt x="295275" y="2039937"/>
                  <a:pt x="590550" y="1546225"/>
                  <a:pt x="590550" y="1123950"/>
                </a:cubicBezTo>
                <a:cubicBezTo>
                  <a:pt x="590550" y="701675"/>
                  <a:pt x="295275" y="350837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8"/>
          <p:cNvSpPr/>
          <p:nvPr/>
        </p:nvSpPr>
        <p:spPr>
          <a:xfrm>
            <a:off x="3600450" y="2647939"/>
            <a:ext cx="2495550" cy="333386"/>
          </a:xfrm>
          <a:custGeom>
            <a:rect b="b" l="l" r="r" t="t"/>
            <a:pathLst>
              <a:path extrusionOk="0" h="333386" w="2495550">
                <a:moveTo>
                  <a:pt x="2495550" y="333386"/>
                </a:moveTo>
                <a:cubicBezTo>
                  <a:pt x="2070100" y="167492"/>
                  <a:pt x="1644650" y="1598"/>
                  <a:pt x="1228725" y="11"/>
                </a:cubicBezTo>
                <a:cubicBezTo>
                  <a:pt x="812800" y="-1577"/>
                  <a:pt x="406400" y="161142"/>
                  <a:pt x="0" y="32386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8"/>
          <p:cNvSpPr txBox="1"/>
          <p:nvPr/>
        </p:nvSpPr>
        <p:spPr>
          <a:xfrm>
            <a:off x="2508250" y="369558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70" name="Google Shape;670;p28"/>
          <p:cNvSpPr txBox="1"/>
          <p:nvPr/>
        </p:nvSpPr>
        <p:spPr>
          <a:xfrm>
            <a:off x="2499541" y="508861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671" name="Google Shape;671;p28"/>
          <p:cNvSpPr txBox="1"/>
          <p:nvPr/>
        </p:nvSpPr>
        <p:spPr>
          <a:xfrm>
            <a:off x="3178129" y="432065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672" name="Google Shape;672;p28"/>
          <p:cNvSpPr txBox="1"/>
          <p:nvPr/>
        </p:nvSpPr>
        <p:spPr>
          <a:xfrm>
            <a:off x="3873455" y="478012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673" name="Google Shape;673;p28"/>
          <p:cNvSpPr txBox="1"/>
          <p:nvPr/>
        </p:nvSpPr>
        <p:spPr>
          <a:xfrm>
            <a:off x="4125912" y="3621643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74" name="Google Shape;674;p28"/>
          <p:cNvSpPr txBox="1"/>
          <p:nvPr/>
        </p:nvSpPr>
        <p:spPr>
          <a:xfrm>
            <a:off x="4583563" y="288583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675" name="Google Shape;675;p28"/>
          <p:cNvSpPr txBox="1"/>
          <p:nvPr/>
        </p:nvSpPr>
        <p:spPr>
          <a:xfrm>
            <a:off x="4669974" y="227384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676" name="Google Shape;676;p28"/>
          <p:cNvSpPr txBox="1"/>
          <p:nvPr/>
        </p:nvSpPr>
        <p:spPr>
          <a:xfrm>
            <a:off x="7096125" y="420526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77" name="Google Shape;677;p28"/>
          <p:cNvSpPr txBox="1"/>
          <p:nvPr/>
        </p:nvSpPr>
        <p:spPr>
          <a:xfrm>
            <a:off x="5921331" y="416933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678" name="Google Shape;678;p28"/>
          <p:cNvSpPr txBox="1"/>
          <p:nvPr/>
        </p:nvSpPr>
        <p:spPr>
          <a:xfrm>
            <a:off x="5414918" y="478012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79" name="Google Shape;679;p28"/>
          <p:cNvSpPr txBox="1"/>
          <p:nvPr/>
        </p:nvSpPr>
        <p:spPr>
          <a:xfrm>
            <a:off x="4783093" y="538473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80" name="Google Shape;680;p28"/>
          <p:cNvSpPr txBox="1"/>
          <p:nvPr/>
        </p:nvSpPr>
        <p:spPr>
          <a:xfrm>
            <a:off x="5197430" y="3621643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Outlines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98" name="Google Shape;98;p14"/>
          <p:cNvSpPr txBox="1"/>
          <p:nvPr>
            <p:ph idx="1" type="body"/>
          </p:nvPr>
        </p:nvSpPr>
        <p:spPr>
          <a:xfrm>
            <a:off x="704850" y="1905000"/>
            <a:ext cx="8145463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 revisit</a:t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Shortest paths</a:t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Graphs</a:t>
            </a:r>
            <a:endParaRPr/>
          </a:p>
        </p:txBody>
      </p:sp>
      <p:sp>
        <p:nvSpPr>
          <p:cNvPr descr="Rectangle: Click to edit Master text styles&#10;Second level&#10;Third level&#10;Fourth level&#10;Fifth level" id="105" name="Google Shape;105;p15"/>
          <p:cNvSpPr txBox="1"/>
          <p:nvPr>
            <p:ph idx="1" type="body"/>
          </p:nvPr>
        </p:nvSpPr>
        <p:spPr>
          <a:xfrm>
            <a:off x="704850" y="1752600"/>
            <a:ext cx="8145463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graph is a pair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V, 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where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set of nodes, called </a:t>
            </a:r>
            <a: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vertices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collection of pairs of vertices, called </a:t>
            </a:r>
            <a: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edges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Vertices and edges are positions and store elements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vertex represents an airport and stores the three-letter airport code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edge represents a flight route between two airports and stores the mileage of the route</a:t>
            </a:r>
            <a:endParaRPr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4800600" y="4114800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315200" y="3959225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PVD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7064375" y="5867400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MIA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4511675" y="5629275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DFW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2590800" y="4343400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SFO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2743200" y="5486400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LAX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6378575" y="4724400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LGA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762000" y="5257800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HNL</a:t>
            </a:r>
            <a:endParaRPr/>
          </a:p>
        </p:txBody>
      </p:sp>
      <p:cxnSp>
        <p:nvCxnSpPr>
          <p:cNvPr id="115" name="Google Shape;115;p15"/>
          <p:cNvCxnSpPr>
            <a:stCxn id="111" idx="6"/>
            <a:endCxn id="107" idx="2"/>
          </p:cNvCxnSpPr>
          <p:nvPr/>
        </p:nvCxnSpPr>
        <p:spPr>
          <a:xfrm flipH="1" rot="10800000">
            <a:off x="3527425" y="4343400"/>
            <a:ext cx="127320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5"/>
          <p:cNvCxnSpPr>
            <a:stCxn id="110" idx="0"/>
            <a:endCxn id="107" idx="4"/>
          </p:cNvCxnSpPr>
          <p:nvPr/>
        </p:nvCxnSpPr>
        <p:spPr>
          <a:xfrm flipH="1" rot="10800000">
            <a:off x="4979987" y="4572075"/>
            <a:ext cx="288900" cy="10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>
            <a:stCxn id="110" idx="7"/>
            <a:endCxn id="113" idx="3"/>
          </p:cNvCxnSpPr>
          <p:nvPr/>
        </p:nvCxnSpPr>
        <p:spPr>
          <a:xfrm flipH="1" rot="10800000">
            <a:off x="5311134" y="5114530"/>
            <a:ext cx="1204500" cy="58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5"/>
          <p:cNvCxnSpPr>
            <a:stCxn id="113" idx="0"/>
            <a:endCxn id="108" idx="3"/>
          </p:cNvCxnSpPr>
          <p:nvPr/>
        </p:nvCxnSpPr>
        <p:spPr>
          <a:xfrm flipH="1" rot="10800000">
            <a:off x="6846887" y="4349400"/>
            <a:ext cx="605400" cy="37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5"/>
          <p:cNvCxnSpPr>
            <a:stCxn id="107" idx="6"/>
            <a:endCxn id="108" idx="2"/>
          </p:cNvCxnSpPr>
          <p:nvPr/>
        </p:nvCxnSpPr>
        <p:spPr>
          <a:xfrm flipH="1" rot="10800000">
            <a:off x="5737225" y="4187700"/>
            <a:ext cx="1578000" cy="15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>
            <a:stCxn id="114" idx="6"/>
            <a:endCxn id="112" idx="2"/>
          </p:cNvCxnSpPr>
          <p:nvPr/>
        </p:nvCxnSpPr>
        <p:spPr>
          <a:xfrm>
            <a:off x="1698625" y="5486400"/>
            <a:ext cx="104460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5"/>
          <p:cNvCxnSpPr>
            <a:stCxn id="111" idx="4"/>
            <a:endCxn id="112" idx="0"/>
          </p:cNvCxnSpPr>
          <p:nvPr/>
        </p:nvCxnSpPr>
        <p:spPr>
          <a:xfrm>
            <a:off x="3059112" y="4800600"/>
            <a:ext cx="1524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5"/>
          <p:cNvCxnSpPr>
            <a:stCxn id="113" idx="4"/>
            <a:endCxn id="109" idx="0"/>
          </p:cNvCxnSpPr>
          <p:nvPr/>
        </p:nvCxnSpPr>
        <p:spPr>
          <a:xfrm>
            <a:off x="6846887" y="5181600"/>
            <a:ext cx="6858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5"/>
          <p:cNvCxnSpPr>
            <a:endCxn id="110" idx="6"/>
          </p:cNvCxnSpPr>
          <p:nvPr/>
        </p:nvCxnSpPr>
        <p:spPr>
          <a:xfrm rot="10800000">
            <a:off x="5448300" y="5857875"/>
            <a:ext cx="1596900" cy="2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>
            <a:stCxn id="112" idx="6"/>
            <a:endCxn id="110" idx="2"/>
          </p:cNvCxnSpPr>
          <p:nvPr/>
        </p:nvCxnSpPr>
        <p:spPr>
          <a:xfrm>
            <a:off x="3679825" y="5715000"/>
            <a:ext cx="831900" cy="14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5"/>
          <p:cNvCxnSpPr>
            <a:stCxn id="112" idx="7"/>
            <a:endCxn id="107" idx="3"/>
          </p:cNvCxnSpPr>
          <p:nvPr/>
        </p:nvCxnSpPr>
        <p:spPr>
          <a:xfrm flipH="1" rot="10800000">
            <a:off x="3542659" y="4505155"/>
            <a:ext cx="1395000" cy="104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5"/>
          <p:cNvSpPr txBox="1"/>
          <p:nvPr/>
        </p:nvSpPr>
        <p:spPr>
          <a:xfrm rot="-347285">
            <a:off x="6081713" y="3940175"/>
            <a:ext cx="5984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849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 rot="-4662247">
            <a:off x="4760119" y="4672806"/>
            <a:ext cx="5984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802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 rot="-1544869">
            <a:off x="5435600" y="5089525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1387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 rot="-2136302">
            <a:off x="3622675" y="4851400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1743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 rot="-689345">
            <a:off x="3733800" y="4114800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1843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 rot="2626382">
            <a:off x="7031038" y="5318125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1099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 rot="565849">
            <a:off x="5975350" y="5622925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1120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 rot="695916">
            <a:off x="3775075" y="5441950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1233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 rot="4665015">
            <a:off x="2994819" y="4979194"/>
            <a:ext cx="5984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337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 rot="832501">
            <a:off x="1927225" y="5257800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2555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 rot="-1891667">
            <a:off x="6783388" y="4251325"/>
            <a:ext cx="5984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Travel on graphs</a:t>
            </a:r>
            <a:endParaRPr b="1" i="0" sz="32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7589043" y="3767336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6767260" y="2879407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7589042" y="4575805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6759178" y="3746972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6090677" y="3722519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6092357" y="4575805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5486400" y="457257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4891088" y="5411909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5486400" y="5411909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8229600" y="4575805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7589043" y="5411909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8229600" y="5411909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4" name="Google Shape;154;p16"/>
          <p:cNvCxnSpPr>
            <a:stCxn id="143" idx="4"/>
            <a:endCxn id="145" idx="0"/>
          </p:cNvCxnSpPr>
          <p:nvPr/>
        </p:nvCxnSpPr>
        <p:spPr>
          <a:xfrm flipH="1">
            <a:off x="6942516" y="3246120"/>
            <a:ext cx="8100" cy="501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6"/>
          <p:cNvCxnSpPr>
            <a:stCxn id="143" idx="3"/>
            <a:endCxn id="146" idx="7"/>
          </p:cNvCxnSpPr>
          <p:nvPr/>
        </p:nvCxnSpPr>
        <p:spPr>
          <a:xfrm flipH="1">
            <a:off x="6403664" y="3192416"/>
            <a:ext cx="417300" cy="583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6"/>
          <p:cNvCxnSpPr>
            <a:stCxn id="143" idx="5"/>
            <a:endCxn id="142" idx="1"/>
          </p:cNvCxnSpPr>
          <p:nvPr/>
        </p:nvCxnSpPr>
        <p:spPr>
          <a:xfrm>
            <a:off x="7080268" y="3192416"/>
            <a:ext cx="562500" cy="628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6"/>
          <p:cNvCxnSpPr>
            <a:stCxn id="146" idx="4"/>
            <a:endCxn id="147" idx="0"/>
          </p:cNvCxnSpPr>
          <p:nvPr/>
        </p:nvCxnSpPr>
        <p:spPr>
          <a:xfrm>
            <a:off x="6274033" y="4089231"/>
            <a:ext cx="1800" cy="4866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6"/>
          <p:cNvCxnSpPr>
            <a:stCxn id="146" idx="3"/>
            <a:endCxn id="148" idx="7"/>
          </p:cNvCxnSpPr>
          <p:nvPr/>
        </p:nvCxnSpPr>
        <p:spPr>
          <a:xfrm flipH="1">
            <a:off x="5799381" y="4035527"/>
            <a:ext cx="345000" cy="5907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16"/>
          <p:cNvCxnSpPr>
            <a:stCxn id="148" idx="4"/>
            <a:endCxn id="150" idx="0"/>
          </p:cNvCxnSpPr>
          <p:nvPr/>
        </p:nvCxnSpPr>
        <p:spPr>
          <a:xfrm>
            <a:off x="5669757" y="4939290"/>
            <a:ext cx="0" cy="472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16"/>
          <p:cNvCxnSpPr>
            <a:stCxn id="148" idx="3"/>
            <a:endCxn id="149" idx="7"/>
          </p:cNvCxnSpPr>
          <p:nvPr/>
        </p:nvCxnSpPr>
        <p:spPr>
          <a:xfrm flipH="1">
            <a:off x="5204104" y="4885586"/>
            <a:ext cx="336000" cy="579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16"/>
          <p:cNvCxnSpPr>
            <a:stCxn id="142" idx="4"/>
            <a:endCxn id="144" idx="0"/>
          </p:cNvCxnSpPr>
          <p:nvPr/>
        </p:nvCxnSpPr>
        <p:spPr>
          <a:xfrm>
            <a:off x="7772399" y="4134048"/>
            <a:ext cx="0" cy="441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16"/>
          <p:cNvCxnSpPr>
            <a:stCxn id="142" idx="5"/>
            <a:endCxn id="151" idx="1"/>
          </p:cNvCxnSpPr>
          <p:nvPr/>
        </p:nvCxnSpPr>
        <p:spPr>
          <a:xfrm>
            <a:off x="7902052" y="4080344"/>
            <a:ext cx="381300" cy="5493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16"/>
          <p:cNvCxnSpPr>
            <a:stCxn id="144" idx="4"/>
            <a:endCxn id="152" idx="0"/>
          </p:cNvCxnSpPr>
          <p:nvPr/>
        </p:nvCxnSpPr>
        <p:spPr>
          <a:xfrm>
            <a:off x="7772399" y="4942517"/>
            <a:ext cx="0" cy="469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16"/>
          <p:cNvCxnSpPr>
            <a:stCxn id="144" idx="5"/>
            <a:endCxn id="153" idx="1"/>
          </p:cNvCxnSpPr>
          <p:nvPr/>
        </p:nvCxnSpPr>
        <p:spPr>
          <a:xfrm>
            <a:off x="7902051" y="4888813"/>
            <a:ext cx="381300" cy="576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16"/>
          <p:cNvSpPr/>
          <p:nvPr/>
        </p:nvSpPr>
        <p:spPr>
          <a:xfrm>
            <a:off x="3383755" y="3779915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2561972" y="2891986"/>
            <a:ext cx="366712" cy="3667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3383754" y="4588384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2553890" y="3759551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1885389" y="373509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1887069" y="4588384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281112" y="4585157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685800" y="54244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1281112" y="54244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4024312" y="4588384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3383755" y="54244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4024312" y="5424488"/>
            <a:ext cx="366713" cy="366712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7" name="Google Shape;177;p16"/>
          <p:cNvCxnSpPr>
            <a:stCxn id="166" idx="4"/>
            <a:endCxn id="168" idx="0"/>
          </p:cNvCxnSpPr>
          <p:nvPr/>
        </p:nvCxnSpPr>
        <p:spPr>
          <a:xfrm flipH="1">
            <a:off x="2737228" y="3258699"/>
            <a:ext cx="8100" cy="501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16"/>
          <p:cNvCxnSpPr>
            <a:stCxn id="166" idx="3"/>
            <a:endCxn id="169" idx="7"/>
          </p:cNvCxnSpPr>
          <p:nvPr/>
        </p:nvCxnSpPr>
        <p:spPr>
          <a:xfrm flipH="1">
            <a:off x="2198376" y="3204995"/>
            <a:ext cx="417300" cy="583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16"/>
          <p:cNvCxnSpPr>
            <a:stCxn id="166" idx="5"/>
            <a:endCxn id="165" idx="1"/>
          </p:cNvCxnSpPr>
          <p:nvPr/>
        </p:nvCxnSpPr>
        <p:spPr>
          <a:xfrm>
            <a:off x="2874980" y="3204995"/>
            <a:ext cx="562500" cy="628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16"/>
          <p:cNvCxnSpPr>
            <a:stCxn id="169" idx="4"/>
            <a:endCxn id="170" idx="0"/>
          </p:cNvCxnSpPr>
          <p:nvPr/>
        </p:nvCxnSpPr>
        <p:spPr>
          <a:xfrm>
            <a:off x="2068746" y="4101810"/>
            <a:ext cx="1800" cy="4866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16"/>
          <p:cNvCxnSpPr>
            <a:stCxn id="169" idx="3"/>
            <a:endCxn id="171" idx="7"/>
          </p:cNvCxnSpPr>
          <p:nvPr/>
        </p:nvCxnSpPr>
        <p:spPr>
          <a:xfrm flipH="1">
            <a:off x="1594093" y="4048106"/>
            <a:ext cx="345000" cy="5907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16"/>
          <p:cNvCxnSpPr>
            <a:stCxn id="171" idx="4"/>
            <a:endCxn id="173" idx="0"/>
          </p:cNvCxnSpPr>
          <p:nvPr/>
        </p:nvCxnSpPr>
        <p:spPr>
          <a:xfrm>
            <a:off x="1464469" y="4951869"/>
            <a:ext cx="0" cy="472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16"/>
          <p:cNvCxnSpPr>
            <a:stCxn id="171" idx="3"/>
            <a:endCxn id="172" idx="7"/>
          </p:cNvCxnSpPr>
          <p:nvPr/>
        </p:nvCxnSpPr>
        <p:spPr>
          <a:xfrm flipH="1">
            <a:off x="998816" y="4898165"/>
            <a:ext cx="336000" cy="579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16"/>
          <p:cNvCxnSpPr>
            <a:stCxn id="165" idx="4"/>
            <a:endCxn id="167" idx="0"/>
          </p:cNvCxnSpPr>
          <p:nvPr/>
        </p:nvCxnSpPr>
        <p:spPr>
          <a:xfrm>
            <a:off x="3567112" y="4146627"/>
            <a:ext cx="0" cy="441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6"/>
          <p:cNvCxnSpPr>
            <a:stCxn id="165" idx="5"/>
            <a:endCxn id="174" idx="1"/>
          </p:cNvCxnSpPr>
          <p:nvPr/>
        </p:nvCxnSpPr>
        <p:spPr>
          <a:xfrm>
            <a:off x="3696764" y="4092923"/>
            <a:ext cx="381300" cy="5493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16"/>
          <p:cNvCxnSpPr>
            <a:stCxn id="167" idx="4"/>
            <a:endCxn id="175" idx="0"/>
          </p:cNvCxnSpPr>
          <p:nvPr/>
        </p:nvCxnSpPr>
        <p:spPr>
          <a:xfrm>
            <a:off x="3567110" y="4955096"/>
            <a:ext cx="0" cy="469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16"/>
          <p:cNvCxnSpPr>
            <a:stCxn id="167" idx="5"/>
            <a:endCxn id="176" idx="1"/>
          </p:cNvCxnSpPr>
          <p:nvPr/>
        </p:nvCxnSpPr>
        <p:spPr>
          <a:xfrm>
            <a:off x="3696763" y="4901392"/>
            <a:ext cx="381300" cy="5769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16"/>
          <p:cNvSpPr txBox="1"/>
          <p:nvPr/>
        </p:nvSpPr>
        <p:spPr>
          <a:xfrm>
            <a:off x="2438400" y="2209800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BFS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6598355" y="220980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ctrTitle"/>
          </p:nvPr>
        </p:nvSpPr>
        <p:spPr>
          <a:xfrm>
            <a:off x="914400" y="1676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Shortest Paths</a:t>
            </a:r>
            <a:endParaRPr/>
          </a:p>
        </p:txBody>
      </p:sp>
      <p:grpSp>
        <p:nvGrpSpPr>
          <p:cNvPr id="198" name="Google Shape;198;p17"/>
          <p:cNvGrpSpPr/>
          <p:nvPr/>
        </p:nvGrpSpPr>
        <p:grpSpPr>
          <a:xfrm>
            <a:off x="4648200" y="3124200"/>
            <a:ext cx="3390900" cy="2227263"/>
            <a:chOff x="3396" y="901"/>
            <a:chExt cx="2136" cy="1403"/>
          </a:xfrm>
        </p:grpSpPr>
        <p:sp>
          <p:nvSpPr>
            <p:cNvPr id="199" name="Google Shape;199;p17"/>
            <p:cNvSpPr/>
            <p:nvPr/>
          </p:nvSpPr>
          <p:spPr>
            <a:xfrm>
              <a:off x="4053" y="901"/>
              <a:ext cx="1479" cy="1042"/>
            </a:xfrm>
            <a:custGeom>
              <a:rect b="b" l="l" r="r" t="t"/>
              <a:pathLst>
                <a:path extrusionOk="0" h="1042" w="1479">
                  <a:moveTo>
                    <a:pt x="447" y="23"/>
                  </a:moveTo>
                  <a:cubicBezTo>
                    <a:pt x="622" y="20"/>
                    <a:pt x="952" y="0"/>
                    <a:pt x="1113" y="149"/>
                  </a:cubicBezTo>
                  <a:cubicBezTo>
                    <a:pt x="1274" y="298"/>
                    <a:pt x="1479" y="792"/>
                    <a:pt x="1413" y="917"/>
                  </a:cubicBezTo>
                  <a:cubicBezTo>
                    <a:pt x="1347" y="1042"/>
                    <a:pt x="911" y="888"/>
                    <a:pt x="717" y="899"/>
                  </a:cubicBezTo>
                  <a:cubicBezTo>
                    <a:pt x="523" y="910"/>
                    <a:pt x="357" y="1025"/>
                    <a:pt x="249" y="983"/>
                  </a:cubicBezTo>
                  <a:cubicBezTo>
                    <a:pt x="141" y="941"/>
                    <a:pt x="100" y="782"/>
                    <a:pt x="69" y="646"/>
                  </a:cubicBezTo>
                  <a:cubicBezTo>
                    <a:pt x="38" y="510"/>
                    <a:pt x="0" y="270"/>
                    <a:pt x="63" y="166"/>
                  </a:cubicBezTo>
                  <a:cubicBezTo>
                    <a:pt x="126" y="62"/>
                    <a:pt x="272" y="26"/>
                    <a:pt x="447" y="23"/>
                  </a:cubicBezTo>
                  <a:close/>
                </a:path>
              </a:pathLst>
            </a:custGeom>
            <a:solidFill>
              <a:srgbClr val="DDDDDD"/>
            </a:solidFill>
            <a:ln cap="flat" cmpd="sng" w="1270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4261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</a:t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3396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</a:t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4260" y="1056"/>
              <a:ext cx="231" cy="231"/>
            </a:xfrm>
            <a:prstGeom prst="ellipse">
              <a:avLst/>
            </a:prstGeom>
            <a:solidFill>
              <a:schemeClr val="accen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3780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</a:t>
              </a:r>
              <a:endParaRPr/>
            </a:p>
          </p:txBody>
        </p:sp>
        <p:cxnSp>
          <p:nvCxnSpPr>
            <p:cNvPr id="204" name="Google Shape;204;p17"/>
            <p:cNvCxnSpPr>
              <a:stCxn id="202" idx="2"/>
              <a:endCxn id="201" idx="0"/>
            </p:cNvCxnSpPr>
            <p:nvPr/>
          </p:nvCxnSpPr>
          <p:spPr>
            <a:xfrm flipH="1">
              <a:off x="3660" y="1172"/>
              <a:ext cx="600" cy="300"/>
            </a:xfrm>
            <a:prstGeom prst="curvedConnector2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7"/>
            <p:cNvCxnSpPr>
              <a:stCxn id="203" idx="2"/>
              <a:endCxn id="201" idx="4"/>
            </p:cNvCxnSpPr>
            <p:nvPr/>
          </p:nvCxnSpPr>
          <p:spPr>
            <a:xfrm rot="10800000">
              <a:off x="3480" y="1889"/>
              <a:ext cx="300" cy="300"/>
            </a:xfrm>
            <a:prstGeom prst="curved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7"/>
            <p:cNvCxnSpPr>
              <a:stCxn id="203" idx="6"/>
              <a:endCxn id="200" idx="3"/>
            </p:cNvCxnSpPr>
            <p:nvPr/>
          </p:nvCxnSpPr>
          <p:spPr>
            <a:xfrm flipH="1" rot="10800000">
              <a:off x="4011" y="1889"/>
              <a:ext cx="300" cy="300"/>
            </a:xfrm>
            <a:prstGeom prst="curvedConnector2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7"/>
            <p:cNvCxnSpPr>
              <a:stCxn id="202" idx="4"/>
              <a:endCxn id="200" idx="0"/>
            </p:cNvCxnSpPr>
            <p:nvPr/>
          </p:nvCxnSpPr>
          <p:spPr>
            <a:xfrm>
              <a:off x="4376" y="1287"/>
              <a:ext cx="0" cy="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17"/>
            <p:cNvCxnSpPr>
              <a:stCxn id="201" idx="6"/>
              <a:endCxn id="200" idx="2"/>
            </p:cNvCxnSpPr>
            <p:nvPr/>
          </p:nvCxnSpPr>
          <p:spPr>
            <a:xfrm>
              <a:off x="3627" y="1680"/>
              <a:ext cx="6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09" name="Google Shape;209;p17"/>
            <p:cNvSpPr/>
            <p:nvPr/>
          </p:nvSpPr>
          <p:spPr>
            <a:xfrm>
              <a:off x="5119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cxnSp>
          <p:nvCxnSpPr>
            <p:cNvPr id="210" name="Google Shape;210;p17"/>
            <p:cNvCxnSpPr>
              <a:stCxn id="211" idx="6"/>
              <a:endCxn id="209" idx="4"/>
            </p:cNvCxnSpPr>
            <p:nvPr/>
          </p:nvCxnSpPr>
          <p:spPr>
            <a:xfrm flipH="1" rot="10800000">
              <a:off x="4965" y="1889"/>
              <a:ext cx="300" cy="300"/>
            </a:xfrm>
            <a:prstGeom prst="curvedConnector2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17"/>
            <p:cNvCxnSpPr>
              <a:stCxn id="209" idx="0"/>
              <a:endCxn id="202" idx="6"/>
            </p:cNvCxnSpPr>
            <p:nvPr/>
          </p:nvCxnSpPr>
          <p:spPr>
            <a:xfrm flipH="1" rot="5400000">
              <a:off x="4785" y="1114"/>
              <a:ext cx="300" cy="600"/>
            </a:xfrm>
            <a:prstGeom prst="curvedConnector2">
              <a:avLst/>
            </a:prstGeom>
            <a:noFill/>
            <a:ln cap="flat" cmpd="sng" w="381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17"/>
            <p:cNvCxnSpPr>
              <a:stCxn id="200" idx="6"/>
              <a:endCxn id="209" idx="2"/>
            </p:cNvCxnSpPr>
            <p:nvPr/>
          </p:nvCxnSpPr>
          <p:spPr>
            <a:xfrm>
              <a:off x="4492" y="1680"/>
              <a:ext cx="6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1" name="Google Shape;211;p17"/>
            <p:cNvSpPr/>
            <p:nvPr/>
          </p:nvSpPr>
          <p:spPr>
            <a:xfrm>
              <a:off x="4734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</a:t>
              </a:r>
              <a:endParaRPr/>
            </a:p>
          </p:txBody>
        </p:sp>
        <p:cxnSp>
          <p:nvCxnSpPr>
            <p:cNvPr id="214" name="Google Shape;214;p17"/>
            <p:cNvCxnSpPr>
              <a:stCxn id="200" idx="5"/>
              <a:endCxn id="211" idx="2"/>
            </p:cNvCxnSpPr>
            <p:nvPr/>
          </p:nvCxnSpPr>
          <p:spPr>
            <a:xfrm flipH="1" rot="-5400000">
              <a:off x="4458" y="1761"/>
              <a:ext cx="300" cy="300"/>
            </a:xfrm>
            <a:prstGeom prst="curvedConnector2">
              <a:avLst/>
            </a:prstGeom>
            <a:noFill/>
            <a:ln cap="flat" cmpd="sng" w="381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15" name="Google Shape;215;p17"/>
            <p:cNvSpPr txBox="1"/>
            <p:nvPr/>
          </p:nvSpPr>
          <p:spPr>
            <a:xfrm>
              <a:off x="4408" y="912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16" name="Google Shape;216;p17"/>
            <p:cNvSpPr txBox="1"/>
            <p:nvPr/>
          </p:nvSpPr>
          <p:spPr>
            <a:xfrm>
              <a:off x="5284" y="1433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17" name="Google Shape;217;p17"/>
            <p:cNvSpPr txBox="1"/>
            <p:nvPr/>
          </p:nvSpPr>
          <p:spPr>
            <a:xfrm>
              <a:off x="4428" y="1433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18" name="Google Shape;218;p17"/>
            <p:cNvSpPr txBox="1"/>
            <p:nvPr/>
          </p:nvSpPr>
          <p:spPr>
            <a:xfrm>
              <a:off x="3564" y="1433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219" name="Google Shape;219;p17"/>
            <p:cNvSpPr txBox="1"/>
            <p:nvPr/>
          </p:nvSpPr>
          <p:spPr>
            <a:xfrm>
              <a:off x="3736" y="188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220" name="Google Shape;220;p17"/>
            <p:cNvSpPr txBox="1"/>
            <p:nvPr/>
          </p:nvSpPr>
          <p:spPr>
            <a:xfrm>
              <a:off x="4848" y="188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221" name="Google Shape;221;p17"/>
            <p:cNvSpPr txBox="1"/>
            <p:nvPr/>
          </p:nvSpPr>
          <p:spPr>
            <a:xfrm>
              <a:off x="4936" y="106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222" name="Google Shape;222;p17"/>
            <p:cNvSpPr txBox="1"/>
            <p:nvPr/>
          </p:nvSpPr>
          <p:spPr>
            <a:xfrm>
              <a:off x="3588" y="1104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223" name="Google Shape;223;p17"/>
            <p:cNvSpPr txBox="1"/>
            <p:nvPr/>
          </p:nvSpPr>
          <p:spPr>
            <a:xfrm>
              <a:off x="3828" y="1488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224" name="Google Shape;224;p17"/>
            <p:cNvSpPr txBox="1"/>
            <p:nvPr/>
          </p:nvSpPr>
          <p:spPr>
            <a:xfrm>
              <a:off x="4740" y="1488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25" name="Google Shape;225;p17"/>
            <p:cNvSpPr txBox="1"/>
            <p:nvPr/>
          </p:nvSpPr>
          <p:spPr>
            <a:xfrm>
              <a:off x="3396" y="1992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26" name="Google Shape;226;p17"/>
            <p:cNvSpPr txBox="1"/>
            <p:nvPr/>
          </p:nvSpPr>
          <p:spPr>
            <a:xfrm>
              <a:off x="5124" y="1992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227" name="Google Shape;227;p17"/>
            <p:cNvSpPr txBox="1"/>
            <p:nvPr/>
          </p:nvSpPr>
          <p:spPr>
            <a:xfrm>
              <a:off x="4164" y="1296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28" name="Google Shape;228;p17"/>
            <p:cNvSpPr txBox="1"/>
            <p:nvPr/>
          </p:nvSpPr>
          <p:spPr>
            <a:xfrm>
              <a:off x="4068" y="1824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29" name="Google Shape;229;p17"/>
            <p:cNvSpPr txBox="1"/>
            <p:nvPr/>
          </p:nvSpPr>
          <p:spPr>
            <a:xfrm>
              <a:off x="4476" y="1824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Weighted Graphs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ctangle: Click to edit Master text styles&#10;Second level&#10;Third level&#10;Fourth level&#10;Fifth level" id="235" name="Google Shape;235;p18"/>
          <p:cNvSpPr txBox="1"/>
          <p:nvPr>
            <p:ph idx="1" type="body"/>
          </p:nvPr>
        </p:nvSpPr>
        <p:spPr>
          <a:xfrm>
            <a:off x="838200" y="16764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weighted graph, each edge has an associated numerical value, called the weight of the edge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Edge weights may represent, distances, costs, etc.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 flight route graph, the weight of an edge represents the distance in miles between the endpoint airports</a:t>
            </a:r>
            <a:endParaRPr/>
          </a:p>
        </p:txBody>
      </p:sp>
      <p:sp>
        <p:nvSpPr>
          <p:cNvPr id="236" name="Google Shape;236;p1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4800600" y="3984625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</a:t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7315200" y="3829050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PVD</a:t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7064375" y="5737225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MIA</a:t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511675" y="5499100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DFW</a:t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2590800" y="4213225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SFO</a:t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2743200" y="5356225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LAX</a:t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6378575" y="4594225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LGA</a:t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762000" y="5127625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HNL</a:t>
            </a:r>
            <a:endParaRPr/>
          </a:p>
        </p:txBody>
      </p:sp>
      <p:cxnSp>
        <p:nvCxnSpPr>
          <p:cNvPr id="245" name="Google Shape;245;p18"/>
          <p:cNvCxnSpPr>
            <a:stCxn id="241" idx="6"/>
            <a:endCxn id="237" idx="2"/>
          </p:cNvCxnSpPr>
          <p:nvPr/>
        </p:nvCxnSpPr>
        <p:spPr>
          <a:xfrm flipH="1" rot="10800000">
            <a:off x="3527425" y="4213225"/>
            <a:ext cx="127320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18"/>
          <p:cNvCxnSpPr>
            <a:stCxn id="240" idx="0"/>
            <a:endCxn id="237" idx="4"/>
          </p:cNvCxnSpPr>
          <p:nvPr/>
        </p:nvCxnSpPr>
        <p:spPr>
          <a:xfrm flipH="1" rot="10800000">
            <a:off x="4979987" y="4441900"/>
            <a:ext cx="288900" cy="10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8"/>
          <p:cNvCxnSpPr>
            <a:stCxn id="240" idx="7"/>
            <a:endCxn id="243" idx="3"/>
          </p:cNvCxnSpPr>
          <p:nvPr/>
        </p:nvCxnSpPr>
        <p:spPr>
          <a:xfrm flipH="1" rot="10800000">
            <a:off x="5311134" y="4984355"/>
            <a:ext cx="1204500" cy="58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18"/>
          <p:cNvCxnSpPr>
            <a:stCxn id="243" idx="0"/>
            <a:endCxn id="238" idx="3"/>
          </p:cNvCxnSpPr>
          <p:nvPr/>
        </p:nvCxnSpPr>
        <p:spPr>
          <a:xfrm flipH="1" rot="10800000">
            <a:off x="6846887" y="4219225"/>
            <a:ext cx="605400" cy="37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8"/>
          <p:cNvCxnSpPr>
            <a:stCxn id="237" idx="6"/>
            <a:endCxn id="238" idx="2"/>
          </p:cNvCxnSpPr>
          <p:nvPr/>
        </p:nvCxnSpPr>
        <p:spPr>
          <a:xfrm flipH="1" rot="10800000">
            <a:off x="5737225" y="4057525"/>
            <a:ext cx="1578000" cy="15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18"/>
          <p:cNvCxnSpPr>
            <a:stCxn id="244" idx="6"/>
            <a:endCxn id="242" idx="2"/>
          </p:cNvCxnSpPr>
          <p:nvPr/>
        </p:nvCxnSpPr>
        <p:spPr>
          <a:xfrm>
            <a:off x="1698625" y="5356225"/>
            <a:ext cx="104460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18"/>
          <p:cNvCxnSpPr>
            <a:stCxn id="241" idx="4"/>
            <a:endCxn id="242" idx="0"/>
          </p:cNvCxnSpPr>
          <p:nvPr/>
        </p:nvCxnSpPr>
        <p:spPr>
          <a:xfrm>
            <a:off x="3059112" y="4670425"/>
            <a:ext cx="1524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18"/>
          <p:cNvCxnSpPr>
            <a:stCxn id="243" idx="4"/>
            <a:endCxn id="239" idx="0"/>
          </p:cNvCxnSpPr>
          <p:nvPr/>
        </p:nvCxnSpPr>
        <p:spPr>
          <a:xfrm>
            <a:off x="6846887" y="5051425"/>
            <a:ext cx="6858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18"/>
          <p:cNvCxnSpPr>
            <a:endCxn id="240" idx="6"/>
          </p:cNvCxnSpPr>
          <p:nvPr/>
        </p:nvCxnSpPr>
        <p:spPr>
          <a:xfrm rot="10800000">
            <a:off x="5448300" y="5727700"/>
            <a:ext cx="1596900" cy="2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18"/>
          <p:cNvCxnSpPr>
            <a:stCxn id="242" idx="6"/>
            <a:endCxn id="240" idx="2"/>
          </p:cNvCxnSpPr>
          <p:nvPr/>
        </p:nvCxnSpPr>
        <p:spPr>
          <a:xfrm>
            <a:off x="3679825" y="5584825"/>
            <a:ext cx="831900" cy="14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18"/>
          <p:cNvCxnSpPr>
            <a:stCxn id="242" idx="7"/>
            <a:endCxn id="237" idx="3"/>
          </p:cNvCxnSpPr>
          <p:nvPr/>
        </p:nvCxnSpPr>
        <p:spPr>
          <a:xfrm flipH="1" rot="10800000">
            <a:off x="3542659" y="4374980"/>
            <a:ext cx="1395000" cy="104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18"/>
          <p:cNvSpPr txBox="1"/>
          <p:nvPr/>
        </p:nvSpPr>
        <p:spPr>
          <a:xfrm rot="-347285">
            <a:off x="6081713" y="3810000"/>
            <a:ext cx="5984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849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 rot="-4662247">
            <a:off x="4760119" y="4542631"/>
            <a:ext cx="5984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802</a:t>
            </a:r>
            <a:endParaRPr/>
          </a:p>
        </p:txBody>
      </p:sp>
      <p:sp>
        <p:nvSpPr>
          <p:cNvPr id="258" name="Google Shape;258;p18"/>
          <p:cNvSpPr txBox="1"/>
          <p:nvPr/>
        </p:nvSpPr>
        <p:spPr>
          <a:xfrm rot="-1544869">
            <a:off x="5435600" y="4959350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1387</a:t>
            </a:r>
            <a:endParaRPr/>
          </a:p>
        </p:txBody>
      </p:sp>
      <p:sp>
        <p:nvSpPr>
          <p:cNvPr id="259" name="Google Shape;259;p18"/>
          <p:cNvSpPr txBox="1"/>
          <p:nvPr/>
        </p:nvSpPr>
        <p:spPr>
          <a:xfrm rot="-2136302">
            <a:off x="3622675" y="4721225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1743</a:t>
            </a:r>
            <a:endParaRPr/>
          </a:p>
        </p:txBody>
      </p:sp>
      <p:sp>
        <p:nvSpPr>
          <p:cNvPr id="260" name="Google Shape;260;p18"/>
          <p:cNvSpPr txBox="1"/>
          <p:nvPr/>
        </p:nvSpPr>
        <p:spPr>
          <a:xfrm rot="-689345">
            <a:off x="3733800" y="3984625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1843</a:t>
            </a:r>
            <a:endParaRPr/>
          </a:p>
        </p:txBody>
      </p:sp>
      <p:sp>
        <p:nvSpPr>
          <p:cNvPr id="261" name="Google Shape;261;p18"/>
          <p:cNvSpPr txBox="1"/>
          <p:nvPr/>
        </p:nvSpPr>
        <p:spPr>
          <a:xfrm rot="2626382">
            <a:off x="7031038" y="5187950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1099</a:t>
            </a:r>
            <a:endParaRPr/>
          </a:p>
        </p:txBody>
      </p:sp>
      <p:sp>
        <p:nvSpPr>
          <p:cNvPr id="262" name="Google Shape;262;p18"/>
          <p:cNvSpPr txBox="1"/>
          <p:nvPr/>
        </p:nvSpPr>
        <p:spPr>
          <a:xfrm rot="565849">
            <a:off x="5975350" y="5492750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1120</a:t>
            </a:r>
            <a:endParaRPr/>
          </a:p>
        </p:txBody>
      </p:sp>
      <p:sp>
        <p:nvSpPr>
          <p:cNvPr id="263" name="Google Shape;263;p18"/>
          <p:cNvSpPr txBox="1"/>
          <p:nvPr/>
        </p:nvSpPr>
        <p:spPr>
          <a:xfrm rot="695916">
            <a:off x="3775075" y="5311775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1233</a:t>
            </a:r>
            <a:endParaRPr/>
          </a:p>
        </p:txBody>
      </p:sp>
      <p:sp>
        <p:nvSpPr>
          <p:cNvPr id="264" name="Google Shape;264;p18"/>
          <p:cNvSpPr txBox="1"/>
          <p:nvPr/>
        </p:nvSpPr>
        <p:spPr>
          <a:xfrm rot="4665015">
            <a:off x="2994819" y="4849019"/>
            <a:ext cx="5984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337</a:t>
            </a:r>
            <a:endParaRPr/>
          </a:p>
        </p:txBody>
      </p:sp>
      <p:sp>
        <p:nvSpPr>
          <p:cNvPr id="265" name="Google Shape;265;p18"/>
          <p:cNvSpPr txBox="1"/>
          <p:nvPr/>
        </p:nvSpPr>
        <p:spPr>
          <a:xfrm rot="832501">
            <a:off x="1927225" y="5127625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2555</a:t>
            </a:r>
            <a:endParaRPr/>
          </a:p>
        </p:txBody>
      </p:sp>
      <p:sp>
        <p:nvSpPr>
          <p:cNvPr id="266" name="Google Shape;266;p18"/>
          <p:cNvSpPr txBox="1"/>
          <p:nvPr/>
        </p:nvSpPr>
        <p:spPr>
          <a:xfrm rot="-1891667">
            <a:off x="6783388" y="4111625"/>
            <a:ext cx="5984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142</a:t>
            </a:r>
            <a:endParaRPr/>
          </a:p>
        </p:txBody>
      </p:sp>
      <p:cxnSp>
        <p:nvCxnSpPr>
          <p:cNvPr id="267" name="Google Shape;267;p18"/>
          <p:cNvCxnSpPr>
            <a:stCxn id="238" idx="4"/>
            <a:endCxn id="239" idx="7"/>
          </p:cNvCxnSpPr>
          <p:nvPr/>
        </p:nvCxnSpPr>
        <p:spPr>
          <a:xfrm>
            <a:off x="7783512" y="4286250"/>
            <a:ext cx="80400" cy="151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18"/>
          <p:cNvSpPr txBox="1"/>
          <p:nvPr/>
        </p:nvSpPr>
        <p:spPr>
          <a:xfrm rot="5207815">
            <a:off x="7662863" y="4697412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1205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Shortest Paths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ctangle: Click to edit Master text styles&#10;Second level&#10;Third level&#10;Fourth level&#10;Fifth level" id="274" name="Google Shape;274;p19"/>
          <p:cNvSpPr txBox="1"/>
          <p:nvPr>
            <p:ph idx="1" type="body"/>
          </p:nvPr>
        </p:nvSpPr>
        <p:spPr>
          <a:xfrm>
            <a:off x="762000" y="1781175"/>
            <a:ext cx="78486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weighted graph and two vertices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we want to find a path of minimum total weight between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Length of a path is the sum of the weights of its edges.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Shortest path between Providence and Honolulu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Internet packet routing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Driving directions</a:t>
            </a:r>
            <a:endParaRPr/>
          </a:p>
        </p:txBody>
      </p:sp>
      <p:sp>
        <p:nvSpPr>
          <p:cNvPr id="275" name="Google Shape;275;p19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 2008</a:t>
            </a:r>
            <a:endParaRPr/>
          </a:p>
        </p:txBody>
      </p:sp>
      <p:sp>
        <p:nvSpPr>
          <p:cNvPr id="276" name="Google Shape;276;p19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Phạm Bảo Sơn - DSA</a:t>
            </a:r>
            <a:endParaRPr/>
          </a:p>
        </p:txBody>
      </p:sp>
      <p:sp>
        <p:nvSpPr>
          <p:cNvPr id="277" name="Google Shape;277;p1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4800600" y="4213225"/>
            <a:ext cx="936625" cy="457200"/>
          </a:xfrm>
          <a:prstGeom prst="ellipse">
            <a:avLst/>
          </a:prstGeom>
          <a:solidFill>
            <a:schemeClr val="folHlink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</a:t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7315200" y="4057650"/>
            <a:ext cx="936625" cy="457200"/>
          </a:xfrm>
          <a:prstGeom prst="ellipse">
            <a:avLst/>
          </a:prstGeom>
          <a:solidFill>
            <a:schemeClr val="folHlink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PVD</a:t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064375" y="5965825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MIA</a:t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4511675" y="5727700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DFW</a:t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2590800" y="4441825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SFO</a:t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2743200" y="5584825"/>
            <a:ext cx="936625" cy="457200"/>
          </a:xfrm>
          <a:prstGeom prst="ellipse">
            <a:avLst/>
          </a:prstGeom>
          <a:solidFill>
            <a:schemeClr val="folHlink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LAX</a:t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6378575" y="4822825"/>
            <a:ext cx="936625" cy="4572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LGA</a:t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762000" y="5356225"/>
            <a:ext cx="936625" cy="457200"/>
          </a:xfrm>
          <a:prstGeom prst="ellipse">
            <a:avLst/>
          </a:prstGeom>
          <a:solidFill>
            <a:schemeClr val="folHlink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HNL</a:t>
            </a:r>
            <a:endParaRPr/>
          </a:p>
        </p:txBody>
      </p:sp>
      <p:cxnSp>
        <p:nvCxnSpPr>
          <p:cNvPr id="286" name="Google Shape;286;p19"/>
          <p:cNvCxnSpPr>
            <a:stCxn id="282" idx="6"/>
            <a:endCxn id="278" idx="2"/>
          </p:cNvCxnSpPr>
          <p:nvPr/>
        </p:nvCxnSpPr>
        <p:spPr>
          <a:xfrm flipH="1" rot="10800000">
            <a:off x="3527425" y="4441825"/>
            <a:ext cx="127320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19"/>
          <p:cNvCxnSpPr>
            <a:stCxn id="281" idx="0"/>
            <a:endCxn id="278" idx="4"/>
          </p:cNvCxnSpPr>
          <p:nvPr/>
        </p:nvCxnSpPr>
        <p:spPr>
          <a:xfrm flipH="1" rot="10800000">
            <a:off x="4979987" y="4670500"/>
            <a:ext cx="288900" cy="10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19"/>
          <p:cNvCxnSpPr>
            <a:stCxn id="281" idx="7"/>
            <a:endCxn id="284" idx="3"/>
          </p:cNvCxnSpPr>
          <p:nvPr/>
        </p:nvCxnSpPr>
        <p:spPr>
          <a:xfrm flipH="1" rot="10800000">
            <a:off x="5311134" y="5212955"/>
            <a:ext cx="1204500" cy="58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19"/>
          <p:cNvCxnSpPr>
            <a:stCxn id="284" idx="0"/>
            <a:endCxn id="279" idx="3"/>
          </p:cNvCxnSpPr>
          <p:nvPr/>
        </p:nvCxnSpPr>
        <p:spPr>
          <a:xfrm flipH="1" rot="10800000">
            <a:off x="6846887" y="4447825"/>
            <a:ext cx="605400" cy="37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19"/>
          <p:cNvCxnSpPr>
            <a:stCxn id="278" idx="6"/>
            <a:endCxn id="279" idx="2"/>
          </p:cNvCxnSpPr>
          <p:nvPr/>
        </p:nvCxnSpPr>
        <p:spPr>
          <a:xfrm flipH="1" rot="10800000">
            <a:off x="5737225" y="4286125"/>
            <a:ext cx="1578000" cy="15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19"/>
          <p:cNvCxnSpPr>
            <a:stCxn id="285" idx="6"/>
            <a:endCxn id="283" idx="2"/>
          </p:cNvCxnSpPr>
          <p:nvPr/>
        </p:nvCxnSpPr>
        <p:spPr>
          <a:xfrm>
            <a:off x="1698625" y="5584825"/>
            <a:ext cx="1044600" cy="2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19"/>
          <p:cNvCxnSpPr>
            <a:stCxn id="282" idx="4"/>
            <a:endCxn id="283" idx="0"/>
          </p:cNvCxnSpPr>
          <p:nvPr/>
        </p:nvCxnSpPr>
        <p:spPr>
          <a:xfrm>
            <a:off x="3059112" y="4899025"/>
            <a:ext cx="1524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19"/>
          <p:cNvCxnSpPr>
            <a:stCxn id="284" idx="4"/>
            <a:endCxn id="280" idx="0"/>
          </p:cNvCxnSpPr>
          <p:nvPr/>
        </p:nvCxnSpPr>
        <p:spPr>
          <a:xfrm>
            <a:off x="6846887" y="5280025"/>
            <a:ext cx="6858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19"/>
          <p:cNvCxnSpPr>
            <a:endCxn id="281" idx="6"/>
          </p:cNvCxnSpPr>
          <p:nvPr/>
        </p:nvCxnSpPr>
        <p:spPr>
          <a:xfrm rot="10800000">
            <a:off x="5448300" y="5956300"/>
            <a:ext cx="1596900" cy="2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19"/>
          <p:cNvCxnSpPr>
            <a:stCxn id="283" idx="6"/>
            <a:endCxn id="281" idx="2"/>
          </p:cNvCxnSpPr>
          <p:nvPr/>
        </p:nvCxnSpPr>
        <p:spPr>
          <a:xfrm>
            <a:off x="3679825" y="5813425"/>
            <a:ext cx="831900" cy="14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19"/>
          <p:cNvCxnSpPr>
            <a:stCxn id="283" idx="7"/>
            <a:endCxn id="278" idx="3"/>
          </p:cNvCxnSpPr>
          <p:nvPr/>
        </p:nvCxnSpPr>
        <p:spPr>
          <a:xfrm flipH="1" rot="10800000">
            <a:off x="3542659" y="4603580"/>
            <a:ext cx="1395000" cy="104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19"/>
          <p:cNvSpPr txBox="1"/>
          <p:nvPr/>
        </p:nvSpPr>
        <p:spPr>
          <a:xfrm rot="-347285">
            <a:off x="6081713" y="4038600"/>
            <a:ext cx="5984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849</a:t>
            </a:r>
            <a:endParaRPr/>
          </a:p>
        </p:txBody>
      </p:sp>
      <p:sp>
        <p:nvSpPr>
          <p:cNvPr id="298" name="Google Shape;298;p19"/>
          <p:cNvSpPr txBox="1"/>
          <p:nvPr/>
        </p:nvSpPr>
        <p:spPr>
          <a:xfrm rot="-4662247">
            <a:off x="4760119" y="4771231"/>
            <a:ext cx="5984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802</a:t>
            </a:r>
            <a:endParaRPr/>
          </a:p>
        </p:txBody>
      </p:sp>
      <p:sp>
        <p:nvSpPr>
          <p:cNvPr id="299" name="Google Shape;299;p19"/>
          <p:cNvSpPr txBox="1"/>
          <p:nvPr/>
        </p:nvSpPr>
        <p:spPr>
          <a:xfrm rot="-1544869">
            <a:off x="5435600" y="5187950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1387</a:t>
            </a:r>
            <a:endParaRPr/>
          </a:p>
        </p:txBody>
      </p:sp>
      <p:sp>
        <p:nvSpPr>
          <p:cNvPr id="300" name="Google Shape;300;p19"/>
          <p:cNvSpPr txBox="1"/>
          <p:nvPr/>
        </p:nvSpPr>
        <p:spPr>
          <a:xfrm rot="-2136302">
            <a:off x="3622675" y="4949825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1743</a:t>
            </a:r>
            <a:endParaRPr/>
          </a:p>
        </p:txBody>
      </p:sp>
      <p:sp>
        <p:nvSpPr>
          <p:cNvPr id="301" name="Google Shape;301;p19"/>
          <p:cNvSpPr txBox="1"/>
          <p:nvPr/>
        </p:nvSpPr>
        <p:spPr>
          <a:xfrm rot="-689345">
            <a:off x="3733800" y="4213225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1843</a:t>
            </a:r>
            <a:endParaRPr/>
          </a:p>
        </p:txBody>
      </p:sp>
      <p:sp>
        <p:nvSpPr>
          <p:cNvPr id="302" name="Google Shape;302;p19"/>
          <p:cNvSpPr txBox="1"/>
          <p:nvPr/>
        </p:nvSpPr>
        <p:spPr>
          <a:xfrm rot="2626382">
            <a:off x="7031038" y="5416550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1099</a:t>
            </a:r>
            <a:endParaRPr/>
          </a:p>
        </p:txBody>
      </p:sp>
      <p:sp>
        <p:nvSpPr>
          <p:cNvPr id="303" name="Google Shape;303;p19"/>
          <p:cNvSpPr txBox="1"/>
          <p:nvPr/>
        </p:nvSpPr>
        <p:spPr>
          <a:xfrm rot="565849">
            <a:off x="5975350" y="5721350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1120</a:t>
            </a:r>
            <a:endParaRPr/>
          </a:p>
        </p:txBody>
      </p:sp>
      <p:sp>
        <p:nvSpPr>
          <p:cNvPr id="304" name="Google Shape;304;p19"/>
          <p:cNvSpPr txBox="1"/>
          <p:nvPr/>
        </p:nvSpPr>
        <p:spPr>
          <a:xfrm rot="695916">
            <a:off x="3775075" y="5540375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1233</a:t>
            </a:r>
            <a:endParaRPr/>
          </a:p>
        </p:txBody>
      </p:sp>
      <p:sp>
        <p:nvSpPr>
          <p:cNvPr id="305" name="Google Shape;305;p19"/>
          <p:cNvSpPr txBox="1"/>
          <p:nvPr/>
        </p:nvSpPr>
        <p:spPr>
          <a:xfrm rot="4665015">
            <a:off x="2994819" y="5077619"/>
            <a:ext cx="5984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337</a:t>
            </a:r>
            <a:endParaRPr/>
          </a:p>
        </p:txBody>
      </p:sp>
      <p:sp>
        <p:nvSpPr>
          <p:cNvPr id="306" name="Google Shape;306;p19"/>
          <p:cNvSpPr txBox="1"/>
          <p:nvPr/>
        </p:nvSpPr>
        <p:spPr>
          <a:xfrm rot="832501">
            <a:off x="1927225" y="5356225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2555</a:t>
            </a:r>
            <a:endParaRPr/>
          </a:p>
        </p:txBody>
      </p:sp>
      <p:sp>
        <p:nvSpPr>
          <p:cNvPr id="307" name="Google Shape;307;p19"/>
          <p:cNvSpPr txBox="1"/>
          <p:nvPr/>
        </p:nvSpPr>
        <p:spPr>
          <a:xfrm rot="-1891667">
            <a:off x="6783388" y="4340225"/>
            <a:ext cx="5984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142</a:t>
            </a:r>
            <a:endParaRPr/>
          </a:p>
        </p:txBody>
      </p:sp>
      <p:cxnSp>
        <p:nvCxnSpPr>
          <p:cNvPr id="308" name="Google Shape;308;p19"/>
          <p:cNvCxnSpPr>
            <a:stCxn id="279" idx="4"/>
            <a:endCxn id="280" idx="7"/>
          </p:cNvCxnSpPr>
          <p:nvPr/>
        </p:nvCxnSpPr>
        <p:spPr>
          <a:xfrm>
            <a:off x="7783512" y="4514850"/>
            <a:ext cx="80400" cy="151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19"/>
          <p:cNvSpPr txBox="1"/>
          <p:nvPr/>
        </p:nvSpPr>
        <p:spPr>
          <a:xfrm rot="5207815">
            <a:off x="7662863" y="4926012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1205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8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Dijkstra Algorithm</a:t>
            </a:r>
            <a:endParaRPr b="1" i="0" sz="216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0"/>
          <p:cNvSpPr txBox="1"/>
          <p:nvPr>
            <p:ph idx="1" type="body"/>
          </p:nvPr>
        </p:nvSpPr>
        <p:spPr>
          <a:xfrm>
            <a:off x="76200" y="914400"/>
            <a:ext cx="46482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G=(V, E),  where weight (</a:t>
            </a:r>
            <a:r>
              <a:rPr b="1" i="1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u,v</a:t>
            </a: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&gt;  0 is the weight of edge (</a:t>
            </a:r>
            <a:r>
              <a:rPr b="1" i="1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u, v</a:t>
            </a: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∈ E.  Find the shortest path from s to 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idea</a:t>
            </a:r>
            <a:endParaRPr b="1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➢"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= {the set of vertices which the shortest paths are known}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➢"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Unknown = {the set of vertices which the shortest paths are unknown}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algorithm iteratively determine the shortest paths of vertices in Unknown and move them to Known.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rPr b="1" i="1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Relaxation (s, u, v):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➢"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dist[</a:t>
            </a:r>
            <a:r>
              <a:rPr b="1" i="1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]: the shortest distance from s to v.</a:t>
            </a:r>
            <a:endParaRPr b="1" i="1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➢"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pre[</a:t>
            </a:r>
            <a:r>
              <a:rPr b="1" i="1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b="1" i="1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the previous vertex of v on               the shortest path from s to v.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t/>
            </a:r>
            <a:endParaRPr b="1" i="1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 dist [</a:t>
            </a:r>
            <a:r>
              <a:rPr b="1" i="1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+ weight (</a:t>
            </a:r>
            <a:r>
              <a:rPr b="1" i="1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u, v</a:t>
            </a: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&lt;  dist [</a:t>
            </a:r>
            <a:r>
              <a:rPr b="1" i="1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 	dist [</a:t>
            </a:r>
            <a:r>
              <a:rPr b="1" i="1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b="1" i="0" lang="en-US" sz="185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dist [</a:t>
            </a:r>
            <a:r>
              <a:rPr b="1" i="1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+ weight (</a:t>
            </a:r>
            <a:r>
              <a:rPr b="1" i="1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u, v</a:t>
            </a: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 pre[</a:t>
            </a:r>
            <a:r>
              <a:rPr b="1" i="1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b="1" i="0" lang="en-US" sz="185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t/>
            </a:r>
            <a:endParaRPr b="1" i="1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t/>
            </a:r>
            <a:endParaRPr b="1" i="1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Noto Sans Symbols"/>
              <a:buNone/>
            </a:pPr>
            <a:r>
              <a:t/>
            </a:r>
            <a:endParaRPr b="1" i="1" sz="296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20"/>
          <p:cNvSpPr/>
          <p:nvPr/>
        </p:nvSpPr>
        <p:spPr>
          <a:xfrm rot="5400000">
            <a:off x="6654007" y="3931444"/>
            <a:ext cx="457200" cy="333375"/>
          </a:xfrm>
          <a:prstGeom prst="rightArrow">
            <a:avLst>
              <a:gd fmla="val 50000" name="adj1"/>
              <a:gd fmla="val 34286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8038306" y="2245519"/>
            <a:ext cx="114549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0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 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</a:t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4629944" y="2024857"/>
            <a:ext cx="2844800" cy="1712912"/>
          </a:xfrm>
          <a:custGeom>
            <a:rect b="b" l="l" r="r" t="t"/>
            <a:pathLst>
              <a:path extrusionOk="0" h="1079" w="1792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rgbClr val="DDDDDD"/>
          </a:solidFill>
          <a:ln cap="flat" cmpd="sng" w="127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8343106" y="2626519"/>
            <a:ext cx="277813" cy="2778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0" name="Google Shape;320;p20"/>
          <p:cNvCxnSpPr>
            <a:stCxn id="321" idx="6"/>
            <a:endCxn id="319" idx="1"/>
          </p:cNvCxnSpPr>
          <p:nvPr/>
        </p:nvCxnSpPr>
        <p:spPr>
          <a:xfrm>
            <a:off x="7204869" y="2536825"/>
            <a:ext cx="1179000" cy="13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20"/>
          <p:cNvSpPr/>
          <p:nvPr/>
        </p:nvSpPr>
        <p:spPr>
          <a:xfrm>
            <a:off x="4809331" y="3010694"/>
            <a:ext cx="279400" cy="277813"/>
          </a:xfrm>
          <a:prstGeom prst="ellipse">
            <a:avLst/>
          </a:prstGeom>
          <a:solidFill>
            <a:schemeClr val="folHlink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6925469" y="2397919"/>
            <a:ext cx="279400" cy="277813"/>
          </a:xfrm>
          <a:prstGeom prst="ellipse">
            <a:avLst/>
          </a:prstGeom>
          <a:solidFill>
            <a:schemeClr val="folHlink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6323806" y="2088357"/>
            <a:ext cx="10461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 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endParaRPr baseline="-25000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0"/>
          <p:cNvSpPr/>
          <p:nvPr/>
        </p:nvSpPr>
        <p:spPr>
          <a:xfrm rot="230089">
            <a:off x="7657306" y="2264569"/>
            <a:ext cx="412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aseline="-2500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8560594" y="2702719"/>
            <a:ext cx="318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4810919" y="2717007"/>
            <a:ext cx="273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6742906" y="2550319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8036719" y="4715669"/>
            <a:ext cx="114549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0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 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4628356" y="4495007"/>
            <a:ext cx="2844800" cy="1712912"/>
          </a:xfrm>
          <a:custGeom>
            <a:rect b="b" l="l" r="r" t="t"/>
            <a:pathLst>
              <a:path extrusionOk="0" h="1079" w="1792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rgbClr val="DDDDDD"/>
          </a:solidFill>
          <a:ln cap="flat" cmpd="sng" w="127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8341519" y="5096669"/>
            <a:ext cx="277812" cy="27781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1" name="Google Shape;331;p20"/>
          <p:cNvCxnSpPr>
            <a:stCxn id="332" idx="6"/>
            <a:endCxn id="330" idx="1"/>
          </p:cNvCxnSpPr>
          <p:nvPr/>
        </p:nvCxnSpPr>
        <p:spPr>
          <a:xfrm>
            <a:off x="7203281" y="5006976"/>
            <a:ext cx="1179000" cy="13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20"/>
          <p:cNvSpPr/>
          <p:nvPr/>
        </p:nvSpPr>
        <p:spPr>
          <a:xfrm>
            <a:off x="4807744" y="5480844"/>
            <a:ext cx="279400" cy="277813"/>
          </a:xfrm>
          <a:prstGeom prst="ellipse">
            <a:avLst/>
          </a:prstGeom>
          <a:solidFill>
            <a:schemeClr val="folHlink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6923881" y="4868069"/>
            <a:ext cx="279400" cy="277813"/>
          </a:xfrm>
          <a:prstGeom prst="ellipse">
            <a:avLst/>
          </a:prstGeom>
          <a:solidFill>
            <a:schemeClr val="folHlink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6322219" y="4558507"/>
            <a:ext cx="10461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 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endParaRPr baseline="-25000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0"/>
          <p:cNvSpPr/>
          <p:nvPr/>
        </p:nvSpPr>
        <p:spPr>
          <a:xfrm rot="230089">
            <a:off x="7655719" y="4734719"/>
            <a:ext cx="412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aseline="-25000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8559006" y="5172869"/>
            <a:ext cx="318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4809331" y="5187157"/>
            <a:ext cx="273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6741319" y="5020469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9" name="Google Shape;339;p20"/>
          <p:cNvCxnSpPr>
            <a:stCxn id="322" idx="7"/>
          </p:cNvCxnSpPr>
          <p:nvPr/>
        </p:nvCxnSpPr>
        <p:spPr>
          <a:xfrm rot="-5400000">
            <a:off x="5700614" y="1861879"/>
            <a:ext cx="536700" cy="18423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0"/>
          <p:cNvCxnSpPr>
            <a:stCxn id="322" idx="5"/>
            <a:endCxn id="319" idx="3"/>
          </p:cNvCxnSpPr>
          <p:nvPr/>
        </p:nvCxnSpPr>
        <p:spPr>
          <a:xfrm rot="-5400000">
            <a:off x="6523664" y="1387672"/>
            <a:ext cx="384300" cy="3336000"/>
          </a:xfrm>
          <a:prstGeom prst="curvedConnector3">
            <a:avLst>
              <a:gd fmla="val -37024" name="adj1"/>
            </a:avLst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0"/>
          <p:cNvCxnSpPr/>
          <p:nvPr/>
        </p:nvCxnSpPr>
        <p:spPr>
          <a:xfrm flipH="1" rot="10800000">
            <a:off x="5029200" y="4953079"/>
            <a:ext cx="1842300" cy="5367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8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Dijkstra algorithm</a:t>
            </a:r>
            <a:endParaRPr b="1" i="0" sz="288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21"/>
          <p:cNvSpPr txBox="1"/>
          <p:nvPr>
            <p:ph idx="1" type="body"/>
          </p:nvPr>
        </p:nvSpPr>
        <p:spPr>
          <a:xfrm>
            <a:off x="381000" y="838200"/>
            <a:ext cx="82296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Dijkstra (s, e)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Initialization step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Known </a:t>
            </a:r>
            <a:r>
              <a:rPr b="1" i="0" lang="en-US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{s}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Unknown </a:t>
            </a:r>
            <a:r>
              <a:rPr b="1" i="0" lang="en-US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 – {s}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dist[s] </a:t>
            </a:r>
            <a:r>
              <a:rPr b="1" i="0" lang="en-US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dist[u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∈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Unknown] </a:t>
            </a:r>
            <a:r>
              <a:rPr b="1" i="0" lang="en-US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weight[s, u]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Relaxation step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Find u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∈ Unknown with the smallest distance.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if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known </a:t>
            </a:r>
            <a:r>
              <a:rPr b="1" i="0" lang="en-US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known ∪ {u}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unknown </a:t>
            </a:r>
            <a:r>
              <a:rPr b="1" i="0" lang="en-US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unknown – {u}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for each edge (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u, v) do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Relaxation (s, u, v)		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Continue the Relaxation step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Tracing step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</a:t>
            </a:r>
            <a:r>
              <a:rPr b="1" i="0" lang="en-US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while (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!=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do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pre[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path </a:t>
            </a:r>
            <a:r>
              <a:rPr b="1" i="0" lang="en-US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∪ path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`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oi">
  <a:themeElements>
    <a:clrScheme name="Koi 1">
      <a:dk1>
        <a:srgbClr val="272776"/>
      </a:dk1>
      <a:lt1>
        <a:srgbClr val="F3F1E4"/>
      </a:lt1>
      <a:dk2>
        <a:srgbClr val="272776"/>
      </a:dk2>
      <a:lt2>
        <a:srgbClr val="808080"/>
      </a:lt2>
      <a:accent1>
        <a:srgbClr val="B8CFFB"/>
      </a:accent1>
      <a:accent2>
        <a:srgbClr val="DF8F74"/>
      </a:accent2>
      <a:accent3>
        <a:srgbClr val="F8F7EF"/>
      </a:accent3>
      <a:accent4>
        <a:srgbClr val="202064"/>
      </a:accent4>
      <a:accent5>
        <a:srgbClr val="D8E4FD"/>
      </a:accent5>
      <a:accent6>
        <a:srgbClr val="CA8168"/>
      </a:accent6>
      <a:hlink>
        <a:srgbClr val="7F97C2"/>
      </a:hlink>
      <a:folHlink>
        <a:srgbClr val="8BBE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