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7099300" cy="10234600"/>
  <p:embeddedFontLs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8C2AD4-0784-4991-8D87-EAD270333A8A}">
  <a:tblStyle styleId="{1A8C2AD4-0784-4991-8D87-EAD270333A8A}" styleName="Table_0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7EB"/>
          </a:solidFill>
        </a:fill>
      </a:tcStyle>
    </a:band1H>
    <a:band2H>
      <a:tcTxStyle/>
    </a:band2H>
    <a:band1V>
      <a:tcTxStyle/>
      <a:tcStyle>
        <a:fill>
          <a:solidFill>
            <a:srgbClr val="E7E7EB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50ED29B9-5015-4917-BE8C-564FFAF33B82}" styleName="Table_1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7EB"/>
          </a:solidFill>
        </a:fill>
      </a:tcStyle>
    </a:wholeTbl>
    <a:band1H>
      <a:tcTxStyle/>
      <a:tcStyle>
        <a:fill>
          <a:solidFill>
            <a:srgbClr val="CBCBD5"/>
          </a:solidFill>
        </a:fill>
      </a:tcStyle>
    </a:band1H>
    <a:band2H>
      <a:tcTxStyle/>
    </a:band2H>
    <a:band1V>
      <a:tcTxStyle/>
      <a:tcStyle>
        <a:fill>
          <a:solidFill>
            <a:srgbClr val="CBCBD5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/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Content" type="txAndObj">
  <p:cSld name="TEXT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" type="body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Processing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Lê Sỹ Vinh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Science and Engineering</a:t>
            </a:r>
            <a:endParaRPr b="0" i="0" sz="2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1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Email: vinhls@vnu.edu.vn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t/>
            </a:r>
            <a:endParaRPr b="0" i="1" sz="2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4572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matching symbols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762000" y="1524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{1A8C2AD4-0784-4991-8D87-EAD270333A8A}</a:tableStyleId>
              </a:tblPr>
              <a:tblGrid>
                <a:gridCol w="1844050"/>
                <a:gridCol w="2849875"/>
                <a:gridCol w="2849875"/>
              </a:tblGrid>
              <a:tr h="77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Regular expression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.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Matches any characters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/beg.n/ =&gt; “begin”, “began”, “begun”</a:t>
                      </a:r>
                      <a:endParaRPr sz="1600">
                        <a:solidFill>
                          <a:schemeClr val="dk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T="45725" marB="45725" marR="91450" marL="91450"/>
                </a:tc>
              </a:tr>
              <a:tr h="77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^regex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Find the regex that must match</a:t>
                      </a:r>
                      <a:r>
                        <a:rPr lang="en-US" sz="1800"/>
                        <a:t> at the beginning of the string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/^sit/ =&gt;</a:t>
                      </a:r>
                      <a:r>
                        <a:rPr lang="en-US" sz="1600"/>
                        <a:t> “site”, “sitcom”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but not “visit”, “deposit”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100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regex$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/>
                        <a:t>Find the regex that must match</a:t>
                      </a:r>
                      <a:r>
                        <a:rPr lang="en-US" sz="1800"/>
                        <a:t> at the end of the string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/>
                        <a:t>/ext$/</a:t>
                      </a:r>
                      <a:r>
                        <a:rPr lang="en-US" sz="1600"/>
                        <a:t> =&gt; “next”, “context”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Helvetica Neue"/>
                        <a:buNone/>
                      </a:pPr>
                      <a:r>
                        <a:rPr lang="en-US" sz="1600"/>
                        <a:t>but not “extra”, “extent”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[abc]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Match either a or b or 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/[fg]un/</a:t>
                      </a:r>
                      <a:r>
                        <a:rPr lang="en-US" sz="1600"/>
                        <a:t> =&gt; “fun”, “gun”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[^abc]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Match any character except a, b, c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/[^fg]un/ =&gt;</a:t>
                      </a:r>
                      <a:r>
                        <a:rPr lang="en-US" sz="1600"/>
                        <a:t> “run”, “sun”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[1-9]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Match any digit from</a:t>
                      </a:r>
                      <a:r>
                        <a:rPr lang="en-US" sz="1800"/>
                        <a:t> 1 to 9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/any[1-9]/ =&gt;</a:t>
                      </a:r>
                      <a:r>
                        <a:rPr lang="en-US" sz="1600"/>
                        <a:t> any1, any2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Meta characters</a:t>
            </a:r>
            <a:endParaRPr b="1" i="0" sz="32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1" name="Google Shape;161;p24"/>
          <p:cNvGraphicFramePr/>
          <p:nvPr/>
        </p:nvGraphicFramePr>
        <p:xfrm>
          <a:off x="914400" y="1828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{50ED29B9-5015-4917-BE8C-564FFAF33B82}</a:tableStyleId>
              </a:tblPr>
              <a:tblGrid>
                <a:gridCol w="1737350"/>
                <a:gridCol w="2472825"/>
                <a:gridCol w="3105025"/>
              </a:tblGrid>
              <a:tr h="77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Regular expression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\d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Any digit,</a:t>
                      </a:r>
                      <a:r>
                        <a:rPr lang="en-US" sz="1800"/>
                        <a:t> short for [0-9]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/\d\d/ =&gt; “01”, “02” … “99”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77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\D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non-digit, short for [^0-9]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/c\Dt/ =&gt;</a:t>
                      </a:r>
                      <a:r>
                        <a:rPr lang="en-US" sz="1600"/>
                        <a:t> “cat”, “cut”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but not “c4t”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100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\s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/>
                        <a:t>A white space character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/get\sup/</a:t>
                      </a:r>
                      <a:r>
                        <a:rPr lang="en-US" sz="1600"/>
                        <a:t> =&gt; “get up”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\w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 word character,</a:t>
                      </a:r>
                      <a:r>
                        <a:rPr lang="en-US" sz="1800"/>
                        <a:t> short for [a-z,A-Z0-9_]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/h\wt/ =&gt; “hAt”, “hot”, “h0t”, “h1t”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457200" y="3810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Quantifier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990600" y="13716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{1A8C2AD4-0784-4991-8D87-EAD270333A8A}</a:tableStyleId>
              </a:tblPr>
              <a:tblGrid>
                <a:gridCol w="1940250"/>
                <a:gridCol w="2555550"/>
                <a:gridCol w="2895600"/>
              </a:tblGrid>
              <a:tr h="77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Regular expression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Description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Example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regex*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Regex occurs zero or more times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/buz*/ =&gt; “bu”, “buz”, “buzz”, “buzzzzzz”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7723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regex+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/>
                        <a:t>Regex occurs one or more times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/lo+ng/ =&gt; “long”, “loooooong”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but not “lng”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10040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regex?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Helvetica Neue"/>
                        <a:buNone/>
                      </a:pPr>
                      <a:r>
                        <a:rPr lang="en-US" sz="1800"/>
                        <a:t>Regex occurs zero or one time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/colou?r/</a:t>
                      </a:r>
                      <a:r>
                        <a:rPr lang="en-US" sz="1600"/>
                        <a:t> =&gt; “color”, “colour”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regex{X}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regex occurs X times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/\d{3}/</a:t>
                      </a:r>
                      <a:r>
                        <a:rPr lang="en-US" sz="1600"/>
                        <a:t> =&gt; “016”, “752”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132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regex{X,Y}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Regex occurs between X and Y times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/\w{3,4}/ =&gt;</a:t>
                      </a:r>
                      <a:r>
                        <a:rPr lang="en-US" sz="1600"/>
                        <a:t> “int”, “long”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but not “double”</a:t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73" name="Google Shape;17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079500"/>
            <a:ext cx="7620000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533400" y="28956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 </a:t>
            </a:r>
            <a:b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 password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 for a password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371600"/>
            <a:ext cx="7620000" cy="4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685800" y="2667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 </a:t>
            </a:r>
            <a:b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an email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 for an email</a:t>
            </a:r>
            <a:endParaRPr/>
          </a:p>
        </p:txBody>
      </p:sp>
      <p:pic>
        <p:nvPicPr>
          <p:cNvPr id="196" name="Google Shape;19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95400"/>
            <a:ext cx="6324600" cy="52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685800" y="25146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 a URL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 a URL</a:t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193800"/>
            <a:ext cx="6477000" cy="5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05" name="Google Shape;105;p15"/>
          <p:cNvSpPr txBox="1"/>
          <p:nvPr>
            <p:ph idx="1" type="body"/>
          </p:nvPr>
        </p:nvSpPr>
        <p:spPr>
          <a:xfrm>
            <a:off x="685800" y="1981200"/>
            <a:ext cx="8145463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matching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685800" y="2667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 </a:t>
            </a:r>
            <a:b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an IP address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4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 for an IP address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219200"/>
            <a:ext cx="6477000" cy="53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685800" y="2743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 </a:t>
            </a:r>
            <a:b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a variable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457200" y="914400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</a:t>
            </a:r>
            <a:endParaRPr b="1" i="0" sz="36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571500" y="1905000"/>
            <a:ext cx="8153400" cy="5069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is an array of characters.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For example:  S = “Matching is a string algorithms”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Substring is a continuous part of a string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Example: s = “a string” is a substring of 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prefix string is a substring of S that includes the first character of S.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S = “Algorithm”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Prefix of S: A, Al, Alg,....Algorithm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A suffix string is substring of S that includes the last character of S.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S = “Algorithm”</a:t>
            </a:r>
            <a:endParaRPr/>
          </a:p>
          <a:p>
            <a:pPr indent="0" lvl="1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Suffix of S: m, hm, thm, ithm...Algorithm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71450" lvl="1" marL="7429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matching problem</a:t>
            </a:r>
            <a:endParaRPr/>
          </a:p>
        </p:txBody>
      </p:sp>
      <p:sp>
        <p:nvSpPr>
          <p:cNvPr descr="Rectangle: Click to edit Master text styles&#10;Second level&#10;Third level&#10;Fourth level&#10;Fifth level" id="117" name="Google Shape;117;p17"/>
          <p:cNvSpPr txBox="1"/>
          <p:nvPr>
            <p:ph idx="1" type="body"/>
          </p:nvPr>
        </p:nvSpPr>
        <p:spPr>
          <a:xfrm>
            <a:off x="685800" y="1981200"/>
            <a:ext cx="8145463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 Given a short string (pattern) P and a long string S (text), determine whether if the pattern P appears in the text 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= “Hello to string algorithms”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= “algorithm”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Naïve string matching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123" name="Google Shape;123;p18"/>
          <p:cNvSpPr txBox="1"/>
          <p:nvPr>
            <p:ph idx="1" type="body"/>
          </p:nvPr>
        </p:nvSpPr>
        <p:spPr>
          <a:xfrm>
            <a:off x="704850" y="2057400"/>
            <a:ext cx="8145463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Moving from the begin to the end of the text S, for each position determine if the pattern P appears at the position.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400" y="3124200"/>
            <a:ext cx="68072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Naïve string matching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130" name="Google Shape;130;p19"/>
          <p:cNvSpPr txBox="1"/>
          <p:nvPr>
            <p:ph idx="1" type="body"/>
          </p:nvPr>
        </p:nvSpPr>
        <p:spPr>
          <a:xfrm>
            <a:off x="1828800" y="2057400"/>
            <a:ext cx="5238750" cy="35814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Naïve (P, S):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length of S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Let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the length P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For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0 to m – n do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if P = S[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…(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n – 1)]: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return “P in S”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“P not in S”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  O(mn)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Knuth Morris Pratt Algorithm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265" l="-523" r="1068" t="9145"/>
          <a:stretch/>
        </p:blipFill>
        <p:spPr>
          <a:xfrm>
            <a:off x="2984313" y="1828800"/>
            <a:ext cx="5778688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457200" y="1828800"/>
            <a:ext cx="25146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Idea: Whenever a mismatch occurs, we shift the pattern as far as possible to avoid redundant comparisons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 O(m+n)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 on string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57200" y="1905000"/>
            <a:ext cx="8001000" cy="422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string, write an algorithm to determine all duplicate words in the string.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string, write an algorithm to check if it contains only digits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38150" y="1752600"/>
            <a:ext cx="8401050" cy="40718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find patterns such as email addresses, URLs in a string or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text?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regular expression (regex) defines a pattern of characters with conditions: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Examples:</a:t>
            </a:r>
            <a:endParaRPr/>
          </a:p>
          <a:p>
            <a:pPr indent="-285750" lvl="2" marL="1200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“regular expression” matches exactly the text “regular expression”</a:t>
            </a:r>
            <a:endParaRPr/>
          </a:p>
          <a:p>
            <a:pPr indent="-285750" lvl="2" marL="1200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“oo+h!” matches “ooh!”, “oooh!’, “ooooh!”, etc.	</a:t>
            </a:r>
            <a:endParaRPr/>
          </a:p>
          <a:p>
            <a:pPr indent="-285750" lvl="2" marL="1200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“colo?r” matches color or colour</a:t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2" marL="12001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“beg.n” matches begin, began, begun, etc.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search pattern can be anything from a simple character, a fixed string or a complex expression containing special characters. </a:t>
            </a:r>
            <a:endParaRPr/>
          </a:p>
          <a:p>
            <a:pPr indent="-285750" lvl="0" marL="2857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pattern defined by the regex may match one or several times or not at all for a given string.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