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Economica" panose="020B0604020202020204" charset="0"/>
      <p:regular r:id="rId13"/>
      <p:bold r:id="rId14"/>
      <p:italic r:id="rId15"/>
      <p:boldItalic r:id="rId16"/>
    </p:embeddedFont>
    <p:embeddedFont>
      <p:font typeface="Open Sans"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44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02fcb6dc5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02fcb6dc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d02fcb6dc5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d02fcb6dc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02fcb6dc5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02fcb6dc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02fcb6dc5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02fcb6dc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02fcb6dc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02fcb6dc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02fcb6dc5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02fcb6dc5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02fcb6dc5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02fcb6dc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02fcb6dc5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02fcb6dc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02fcb6dc5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02fcb6dc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MINI PROJECT II</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fontScale="25000" lnSpcReduction="20000"/>
          </a:bodyPr>
          <a:lstStyle/>
          <a:p>
            <a:pPr marL="0" lvl="0" indent="0" algn="ctr" rtl="0">
              <a:lnSpc>
                <a:spcPct val="115000"/>
              </a:lnSpc>
              <a:spcBef>
                <a:spcPts val="1200"/>
              </a:spcBef>
              <a:spcAft>
                <a:spcPts val="0"/>
              </a:spcAft>
              <a:buClr>
                <a:schemeClr val="dk1"/>
              </a:buClr>
              <a:buFont typeface="Arial"/>
              <a:buNone/>
            </a:pPr>
            <a:r>
              <a:rPr lang="en" sz="7753" b="1"/>
              <a:t>“MEDICAL IMAGE PROCESSING”</a:t>
            </a:r>
            <a:endParaRPr sz="7753" b="1"/>
          </a:p>
          <a:p>
            <a:pPr marL="0" lvl="0" indent="0" algn="ctr" rtl="0">
              <a:spcBef>
                <a:spcPts val="1200"/>
              </a:spcBef>
              <a:spcAft>
                <a:spcPts val="0"/>
              </a:spcAft>
              <a:buNone/>
            </a:pPr>
            <a:endParaRPr/>
          </a:p>
        </p:txBody>
      </p:sp>
      <p:pic>
        <p:nvPicPr>
          <p:cNvPr id="64" name="Google Shape;64;p13"/>
          <p:cNvPicPr preferRelativeResize="0"/>
          <p:nvPr/>
        </p:nvPicPr>
        <p:blipFill>
          <a:blip r:embed="rId4">
            <a:alphaModFix/>
          </a:blip>
          <a:stretch>
            <a:fillRect/>
          </a:stretch>
        </p:blipFill>
        <p:spPr>
          <a:xfrm>
            <a:off x="7241925" y="78900"/>
            <a:ext cx="1902075" cy="1111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Google Shape;130;p22"/>
          <p:cNvSpPr txBox="1">
            <a:spLocks noGrp="1"/>
          </p:cNvSpPr>
          <p:nvPr>
            <p:ph type="body" idx="1"/>
          </p:nvPr>
        </p:nvSpPr>
        <p:spPr>
          <a:xfrm>
            <a:off x="3080575" y="1577750"/>
            <a:ext cx="3498600" cy="1820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800"/>
              <a:t>THANK YOU</a:t>
            </a:r>
            <a:endParaRPr sz="4800"/>
          </a:p>
        </p:txBody>
      </p:sp>
      <p:pic>
        <p:nvPicPr>
          <p:cNvPr id="131" name="Google Shape;131;p22"/>
          <p:cNvPicPr preferRelativeResize="0"/>
          <p:nvPr/>
        </p:nvPicPr>
        <p:blipFill>
          <a:blip r:embed="rId4">
            <a:alphaModFix/>
          </a:blip>
          <a:stretch>
            <a:fillRect/>
          </a:stretch>
        </p:blipFill>
        <p:spPr>
          <a:xfrm>
            <a:off x="7241925" y="78900"/>
            <a:ext cx="1902075" cy="111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GROUP MEMBERS:</a:t>
            </a:r>
            <a:endParaRPr/>
          </a:p>
        </p:txBody>
      </p:sp>
      <p:sp>
        <p:nvSpPr>
          <p:cNvPr id="70" name="Google Shape;70;p14"/>
          <p:cNvSpPr txBox="1">
            <a:spLocks noGrp="1"/>
          </p:cNvSpPr>
          <p:nvPr>
            <p:ph type="body" idx="1"/>
          </p:nvPr>
        </p:nvSpPr>
        <p:spPr>
          <a:xfrm>
            <a:off x="311700" y="1498875"/>
            <a:ext cx="8520600" cy="2780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Ayushi Rathi (181500184)</a:t>
            </a:r>
            <a:endParaRPr/>
          </a:p>
          <a:p>
            <a:pPr marL="457200" lvl="0" indent="-342900" algn="l" rtl="0">
              <a:lnSpc>
                <a:spcPct val="150000"/>
              </a:lnSpc>
              <a:spcBef>
                <a:spcPts val="0"/>
              </a:spcBef>
              <a:spcAft>
                <a:spcPts val="0"/>
              </a:spcAft>
              <a:buSzPts val="1800"/>
              <a:buChar char="●"/>
            </a:pPr>
            <a:r>
              <a:rPr lang="en"/>
              <a:t>Ayushi Srivastava (181500185)</a:t>
            </a:r>
            <a:endParaRPr/>
          </a:p>
          <a:p>
            <a:pPr marL="457200" lvl="0" indent="-342900" algn="l" rtl="0">
              <a:lnSpc>
                <a:spcPct val="150000"/>
              </a:lnSpc>
              <a:spcBef>
                <a:spcPts val="0"/>
              </a:spcBef>
              <a:spcAft>
                <a:spcPts val="0"/>
              </a:spcAft>
              <a:buSzPts val="1800"/>
              <a:buChar char="●"/>
            </a:pPr>
            <a:r>
              <a:rPr lang="en"/>
              <a:t>Prashant Chaudhary (181500488)</a:t>
            </a:r>
            <a:endParaRPr/>
          </a:p>
          <a:p>
            <a:pPr marL="457200" lvl="0" indent="-342900" algn="l" rtl="0">
              <a:lnSpc>
                <a:spcPct val="150000"/>
              </a:lnSpc>
              <a:spcBef>
                <a:spcPts val="0"/>
              </a:spcBef>
              <a:spcAft>
                <a:spcPts val="0"/>
              </a:spcAft>
              <a:buSzPts val="1800"/>
              <a:buChar char="●"/>
            </a:pPr>
            <a:r>
              <a:rPr lang="en"/>
              <a:t>Rozi (181500595)</a:t>
            </a:r>
            <a:endParaRPr/>
          </a:p>
          <a:p>
            <a:pPr marL="457200" lvl="0" indent="-342900" algn="l" rtl="0">
              <a:lnSpc>
                <a:spcPct val="150000"/>
              </a:lnSpc>
              <a:spcBef>
                <a:spcPts val="0"/>
              </a:spcBef>
              <a:spcAft>
                <a:spcPts val="0"/>
              </a:spcAft>
              <a:buSzPts val="1800"/>
              <a:buChar char="●"/>
            </a:pPr>
            <a:r>
              <a:rPr lang="en"/>
              <a:t>Yugam (181500836)</a:t>
            </a:r>
            <a:endParaRPr/>
          </a:p>
        </p:txBody>
      </p:sp>
      <p:pic>
        <p:nvPicPr>
          <p:cNvPr id="71" name="Google Shape;71;p14"/>
          <p:cNvPicPr preferRelativeResize="0"/>
          <p:nvPr/>
        </p:nvPicPr>
        <p:blipFill>
          <a:blip r:embed="rId4">
            <a:alphaModFix/>
          </a:blip>
          <a:stretch>
            <a:fillRect/>
          </a:stretch>
        </p:blipFill>
        <p:spPr>
          <a:xfrm>
            <a:off x="7241925" y="78900"/>
            <a:ext cx="1902075" cy="111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ABOUT THE PROJECT:</a:t>
            </a:r>
            <a:endParaRPr/>
          </a:p>
        </p:txBody>
      </p:sp>
      <p:sp>
        <p:nvSpPr>
          <p:cNvPr id="77" name="Google Shape;77;p15"/>
          <p:cNvSpPr txBox="1">
            <a:spLocks noGrp="1"/>
          </p:cNvSpPr>
          <p:nvPr>
            <p:ph type="body" idx="1"/>
          </p:nvPr>
        </p:nvSpPr>
        <p:spPr>
          <a:xfrm>
            <a:off x="311700" y="1341100"/>
            <a:ext cx="8176800" cy="32382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sz="1700"/>
              <a:t>Optical Coherence Tomography (OCT) is a fast and non-invasive medical imaging technique which helps in the investigation of each individual retinal layer structure. For early detection of retinal diseases and the study of their progression, segmentation of the OCT images into the distinct layers of the retina plays a crucial role. However, segmentation done by the clinicians manually is extremely tedious, time-consuming and variable with respect to the expertise level. Hence, there is an utmost necessity to develop an automated segmentation algorithm for retinal OCT images which is fast, accurate, and eases clinical decision making.</a:t>
            </a:r>
            <a:endParaRPr sz="1700"/>
          </a:p>
          <a:p>
            <a:pPr marL="0" lvl="0" indent="0" algn="l" rtl="0">
              <a:spcBef>
                <a:spcPts val="600"/>
              </a:spcBef>
              <a:spcAft>
                <a:spcPts val="1200"/>
              </a:spcAft>
              <a:buNone/>
            </a:pPr>
            <a:endParaRPr sz="1700"/>
          </a:p>
        </p:txBody>
      </p:sp>
      <p:pic>
        <p:nvPicPr>
          <p:cNvPr id="78" name="Google Shape;78;p15"/>
          <p:cNvPicPr preferRelativeResize="0"/>
          <p:nvPr/>
        </p:nvPicPr>
        <p:blipFill>
          <a:blip r:embed="rId4">
            <a:alphaModFix/>
          </a:blip>
          <a:stretch>
            <a:fillRect/>
          </a:stretch>
        </p:blipFill>
        <p:spPr>
          <a:xfrm>
            <a:off x="7241925" y="78900"/>
            <a:ext cx="1902075" cy="111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GOALS OF THIS PROJECT:</a:t>
            </a:r>
            <a:endParaRPr/>
          </a:p>
        </p:txBody>
      </p:sp>
      <p:sp>
        <p:nvSpPr>
          <p:cNvPr id="84" name="Google Shape;84;p16"/>
          <p:cNvSpPr txBox="1">
            <a:spLocks noGrp="1"/>
          </p:cNvSpPr>
          <p:nvPr>
            <p:ph type="body" idx="1"/>
          </p:nvPr>
        </p:nvSpPr>
        <p:spPr>
          <a:xfrm>
            <a:off x="311700" y="1372650"/>
            <a:ext cx="8520600" cy="32067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1018"/>
              <a:buNone/>
            </a:pPr>
            <a:r>
              <a:rPr lang="en" sz="1110">
                <a:latin typeface="Times New Roman"/>
                <a:ea typeface="Times New Roman"/>
                <a:cs typeface="Times New Roman"/>
                <a:sym typeface="Times New Roman"/>
              </a:rPr>
              <a:t> </a:t>
            </a:r>
            <a:r>
              <a:rPr lang="en"/>
              <a:t>The goals for this project are as follows:</a:t>
            </a:r>
            <a:endParaRPr/>
          </a:p>
          <a:p>
            <a:pPr marL="457200" lvl="0" indent="-342900" algn="l" rtl="0">
              <a:lnSpc>
                <a:spcPct val="150000"/>
              </a:lnSpc>
              <a:spcBef>
                <a:spcPts val="1200"/>
              </a:spcBef>
              <a:spcAft>
                <a:spcPts val="0"/>
              </a:spcAft>
              <a:buSzPts val="1800"/>
              <a:buFont typeface="Times New Roman"/>
              <a:buChar char="●"/>
            </a:pPr>
            <a:r>
              <a:rPr lang="en">
                <a:latin typeface="Times New Roman"/>
                <a:ea typeface="Times New Roman"/>
                <a:cs typeface="Times New Roman"/>
                <a:sym typeface="Times New Roman"/>
              </a:rPr>
              <a:t>To delineate intra-retinal boundaries in retinal SD-OCT images.</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To compute retinal layer thicknesses which can be compared to histological   thickness values to ease diagnosis of ocular diseases.</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To compare the effects of denoising in accurate boundary delineation.</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To validate the automated segmentation results by clinical experts.</a:t>
            </a:r>
            <a:endParaRPr>
              <a:latin typeface="Times New Roman"/>
              <a:ea typeface="Times New Roman"/>
              <a:cs typeface="Times New Roman"/>
              <a:sym typeface="Times New Roman"/>
            </a:endParaRPr>
          </a:p>
          <a:p>
            <a:pPr marL="0" lvl="0" indent="0" algn="just" rtl="0">
              <a:spcBef>
                <a:spcPts val="1200"/>
              </a:spcBef>
              <a:spcAft>
                <a:spcPts val="0"/>
              </a:spcAft>
              <a:buClr>
                <a:schemeClr val="dk1"/>
              </a:buClr>
              <a:buSzPts val="1100"/>
              <a:buFont typeface="Arial"/>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1018"/>
              <a:buFont typeface="Arial"/>
              <a:buNone/>
            </a:pPr>
            <a:r>
              <a:rPr lang="en" sz="1110">
                <a:latin typeface="Times New Roman"/>
                <a:ea typeface="Times New Roman"/>
                <a:cs typeface="Times New Roman"/>
                <a:sym typeface="Times New Roman"/>
              </a:rPr>
              <a:t>.</a:t>
            </a:r>
            <a:endParaRPr sz="1110">
              <a:latin typeface="Times New Roman"/>
              <a:ea typeface="Times New Roman"/>
              <a:cs typeface="Times New Roman"/>
              <a:sym typeface="Times New Roman"/>
            </a:endParaRPr>
          </a:p>
          <a:p>
            <a:pPr marL="0" lvl="0" indent="0" algn="just" rtl="0">
              <a:lnSpc>
                <a:spcPct val="95000"/>
              </a:lnSpc>
              <a:spcBef>
                <a:spcPts val="1200"/>
              </a:spcBef>
              <a:spcAft>
                <a:spcPts val="0"/>
              </a:spcAft>
              <a:buClr>
                <a:schemeClr val="dk1"/>
              </a:buClr>
              <a:buSzPts val="1018"/>
              <a:buFont typeface="Arial"/>
              <a:buNone/>
            </a:pPr>
            <a:r>
              <a:rPr lang="en" sz="1017">
                <a:latin typeface="Times New Roman"/>
                <a:ea typeface="Times New Roman"/>
                <a:cs typeface="Times New Roman"/>
                <a:sym typeface="Times New Roman"/>
              </a:rPr>
              <a:t> </a:t>
            </a:r>
            <a:endParaRPr sz="1017">
              <a:latin typeface="Times New Roman"/>
              <a:ea typeface="Times New Roman"/>
              <a:cs typeface="Times New Roman"/>
              <a:sym typeface="Times New Roman"/>
            </a:endParaRPr>
          </a:p>
          <a:p>
            <a:pPr marL="0" lvl="0" indent="0" algn="l" rtl="0">
              <a:lnSpc>
                <a:spcPct val="95000"/>
              </a:lnSpc>
              <a:spcBef>
                <a:spcPts val="1200"/>
              </a:spcBef>
              <a:spcAft>
                <a:spcPts val="1200"/>
              </a:spcAft>
              <a:buSzPts val="1018"/>
              <a:buNone/>
            </a:pPr>
            <a:endParaRPr sz="1665"/>
          </a:p>
        </p:txBody>
      </p:sp>
      <p:pic>
        <p:nvPicPr>
          <p:cNvPr id="85" name="Google Shape;85;p16"/>
          <p:cNvPicPr preferRelativeResize="0"/>
          <p:nvPr/>
        </p:nvPicPr>
        <p:blipFill>
          <a:blip r:embed="rId4">
            <a:alphaModFix/>
          </a:blip>
          <a:stretch>
            <a:fillRect/>
          </a:stretch>
        </p:blipFill>
        <p:spPr>
          <a:xfrm>
            <a:off x="7241925" y="78900"/>
            <a:ext cx="1902075" cy="111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IS RETINAL IMAGING?</a:t>
            </a:r>
            <a:endParaRPr/>
          </a:p>
        </p:txBody>
      </p:sp>
      <p:pic>
        <p:nvPicPr>
          <p:cNvPr id="91" name="Google Shape;91;p17"/>
          <p:cNvPicPr preferRelativeResize="0"/>
          <p:nvPr/>
        </p:nvPicPr>
        <p:blipFill>
          <a:blip r:embed="rId4">
            <a:alphaModFix/>
          </a:blip>
          <a:stretch>
            <a:fillRect/>
          </a:stretch>
        </p:blipFill>
        <p:spPr>
          <a:xfrm>
            <a:off x="7241925" y="78900"/>
            <a:ext cx="1902075" cy="1111975"/>
          </a:xfrm>
          <a:prstGeom prst="rect">
            <a:avLst/>
          </a:prstGeom>
          <a:noFill/>
          <a:ln>
            <a:noFill/>
          </a:ln>
        </p:spPr>
      </p:pic>
      <p:sp>
        <p:nvSpPr>
          <p:cNvPr id="92" name="Google Shape;92;p17"/>
          <p:cNvSpPr txBox="1">
            <a:spLocks noGrp="1"/>
          </p:cNvSpPr>
          <p:nvPr>
            <p:ph type="body" idx="1"/>
          </p:nvPr>
        </p:nvSpPr>
        <p:spPr>
          <a:xfrm>
            <a:off x="426000" y="3549950"/>
            <a:ext cx="8406300" cy="1372800"/>
          </a:xfrm>
          <a:prstGeom prst="rect">
            <a:avLst/>
          </a:prstGeom>
        </p:spPr>
        <p:txBody>
          <a:bodyPr spcFirstLastPara="1" wrap="square" lIns="91425" tIns="91425" rIns="91425" bIns="91425" anchor="t" anchorCtr="0">
            <a:normAutofit fontScale="92500"/>
          </a:bodyPr>
          <a:lstStyle/>
          <a:p>
            <a:pPr marL="0" lvl="0" indent="0" algn="just" rtl="0">
              <a:spcBef>
                <a:spcPts val="1200"/>
              </a:spcBef>
              <a:spcAft>
                <a:spcPts val="1200"/>
              </a:spcAft>
              <a:buNone/>
            </a:pPr>
            <a:r>
              <a:rPr lang="en"/>
              <a:t>Imaging of the cross-sectional anatomical structures of the retina is necessary for detection, diagnosis and evaluating the effects of therapy for retinal diseases including macular degeneration, glaucoma, and macular edema. There are several ocular imaging techniques for cross-sectional imaging of the eye. </a:t>
            </a:r>
            <a:endParaRPr/>
          </a:p>
        </p:txBody>
      </p:sp>
      <p:pic>
        <p:nvPicPr>
          <p:cNvPr id="93" name="Google Shape;93;p17"/>
          <p:cNvPicPr preferRelativeResize="0"/>
          <p:nvPr/>
        </p:nvPicPr>
        <p:blipFill>
          <a:blip r:embed="rId5">
            <a:alphaModFix/>
          </a:blip>
          <a:stretch>
            <a:fillRect/>
          </a:stretch>
        </p:blipFill>
        <p:spPr>
          <a:xfrm>
            <a:off x="1041400" y="1343275"/>
            <a:ext cx="6547675" cy="2206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359563"/>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OPTINAL COHERENCE TOMOGRPHY:</a:t>
            </a:r>
            <a:endParaRPr/>
          </a:p>
        </p:txBody>
      </p:sp>
      <p:sp>
        <p:nvSpPr>
          <p:cNvPr id="99" name="Google Shape;99;p18"/>
          <p:cNvSpPr txBox="1">
            <a:spLocks noGrp="1"/>
          </p:cNvSpPr>
          <p:nvPr>
            <p:ph type="body" idx="1"/>
          </p:nvPr>
        </p:nvSpPr>
        <p:spPr>
          <a:xfrm>
            <a:off x="5541900" y="1442300"/>
            <a:ext cx="3290400" cy="3369900"/>
          </a:xfrm>
          <a:prstGeom prst="rect">
            <a:avLst/>
          </a:prstGeom>
        </p:spPr>
        <p:txBody>
          <a:bodyPr spcFirstLastPara="1" wrap="square" lIns="91425" tIns="91425" rIns="91425" bIns="91425" anchor="t" anchorCtr="0">
            <a:noAutofit/>
          </a:bodyPr>
          <a:lstStyle/>
          <a:p>
            <a:pPr marL="0" lvl="0" indent="0" algn="just" rtl="0">
              <a:lnSpc>
                <a:spcPct val="95000"/>
              </a:lnSpc>
              <a:spcBef>
                <a:spcPts val="1200"/>
              </a:spcBef>
              <a:spcAft>
                <a:spcPts val="1200"/>
              </a:spcAft>
              <a:buSzPts val="935"/>
              <a:buNone/>
            </a:pPr>
            <a:r>
              <a:rPr lang="en" sz="1650"/>
              <a:t>Optical coherence tomography (OCT) is a non-invasive medical imaging technique, which is essentially a Michelson interferometer based on the principle of low-coherence interferometry. It works by the determination of magnitude of light intensity that has been reflected off a region of interest within organs such as eye, breast, skin, and kidney. </a:t>
            </a:r>
            <a:endParaRPr sz="1650"/>
          </a:p>
        </p:txBody>
      </p:sp>
      <p:pic>
        <p:nvPicPr>
          <p:cNvPr id="100" name="Google Shape;100;p18"/>
          <p:cNvPicPr preferRelativeResize="0"/>
          <p:nvPr/>
        </p:nvPicPr>
        <p:blipFill>
          <a:blip r:embed="rId4">
            <a:alphaModFix/>
          </a:blip>
          <a:stretch>
            <a:fillRect/>
          </a:stretch>
        </p:blipFill>
        <p:spPr>
          <a:xfrm>
            <a:off x="7241925" y="78900"/>
            <a:ext cx="1902075" cy="1111975"/>
          </a:xfrm>
          <a:prstGeom prst="rect">
            <a:avLst/>
          </a:prstGeom>
          <a:noFill/>
          <a:ln>
            <a:noFill/>
          </a:ln>
        </p:spPr>
      </p:pic>
      <p:pic>
        <p:nvPicPr>
          <p:cNvPr id="101" name="Google Shape;101;p18"/>
          <p:cNvPicPr preferRelativeResize="0"/>
          <p:nvPr/>
        </p:nvPicPr>
        <p:blipFill>
          <a:blip r:embed="rId5">
            <a:alphaModFix/>
          </a:blip>
          <a:stretch>
            <a:fillRect/>
          </a:stretch>
        </p:blipFill>
        <p:spPr>
          <a:xfrm>
            <a:off x="311700" y="1630575"/>
            <a:ext cx="4982575" cy="2650730"/>
          </a:xfrm>
          <a:prstGeom prst="rect">
            <a:avLst/>
          </a:prstGeom>
          <a:noFill/>
          <a:ln>
            <a:noFill/>
          </a:ln>
        </p:spPr>
      </p:pic>
      <p:sp>
        <p:nvSpPr>
          <p:cNvPr id="102" name="Google Shape;102;p18"/>
          <p:cNvSpPr txBox="1"/>
          <p:nvPr/>
        </p:nvSpPr>
        <p:spPr>
          <a:xfrm>
            <a:off x="394450" y="3952650"/>
            <a:ext cx="5238300" cy="400200"/>
          </a:xfrm>
          <a:prstGeom prst="rect">
            <a:avLst/>
          </a:prstGeom>
          <a:noFill/>
          <a:ln>
            <a:noFill/>
          </a:ln>
        </p:spPr>
        <p:txBody>
          <a:bodyPr spcFirstLastPara="1" wrap="square" lIns="91425" tIns="91425" rIns="91425" bIns="91425" anchor="t" anchorCtr="0">
            <a:spAutoFit/>
          </a:bodyPr>
          <a:lstStyle/>
          <a:p>
            <a:pPr marL="0" lvl="0" indent="0" algn="just" rtl="0">
              <a:lnSpc>
                <a:spcPct val="95000"/>
              </a:lnSpc>
              <a:spcBef>
                <a:spcPts val="1200"/>
              </a:spcBef>
              <a:spcAft>
                <a:spcPts val="1200"/>
              </a:spcAft>
              <a:buNone/>
            </a:pP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MOTIVATION: </a:t>
            </a:r>
            <a:endParaRPr/>
          </a:p>
        </p:txBody>
      </p:sp>
      <p:sp>
        <p:nvSpPr>
          <p:cNvPr id="108" name="Google Shape;108;p19"/>
          <p:cNvSpPr txBox="1">
            <a:spLocks noGrp="1"/>
          </p:cNvSpPr>
          <p:nvPr>
            <p:ph type="body" idx="1"/>
          </p:nvPr>
        </p:nvSpPr>
        <p:spPr>
          <a:xfrm>
            <a:off x="311700" y="1356875"/>
            <a:ext cx="3238200" cy="32226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1"/>
              </a:buClr>
              <a:buSzPts val="1100"/>
              <a:buFont typeface="Arial"/>
              <a:buNone/>
            </a:pPr>
            <a:r>
              <a:rPr lang="en" sz="1700"/>
              <a:t>It is driven by the motivation to segment the various layers of retina in an OCT image using graph-theoretical methods to reduce the complexity of computational logic, optimize the processing time, and improve upon accuracy of layer detection.</a:t>
            </a:r>
            <a:endParaRPr sz="1700"/>
          </a:p>
          <a:p>
            <a:pPr marL="0" lvl="0" indent="0" algn="l" rtl="0">
              <a:spcBef>
                <a:spcPts val="600"/>
              </a:spcBef>
              <a:spcAft>
                <a:spcPts val="1200"/>
              </a:spcAft>
              <a:buNone/>
            </a:pPr>
            <a:endParaRPr sz="1700"/>
          </a:p>
        </p:txBody>
      </p:sp>
      <p:pic>
        <p:nvPicPr>
          <p:cNvPr id="109" name="Google Shape;109;p19"/>
          <p:cNvPicPr preferRelativeResize="0"/>
          <p:nvPr/>
        </p:nvPicPr>
        <p:blipFill>
          <a:blip r:embed="rId4">
            <a:alphaModFix/>
          </a:blip>
          <a:stretch>
            <a:fillRect/>
          </a:stretch>
        </p:blipFill>
        <p:spPr>
          <a:xfrm>
            <a:off x="7241925" y="78900"/>
            <a:ext cx="1902075" cy="1111975"/>
          </a:xfrm>
          <a:prstGeom prst="rect">
            <a:avLst/>
          </a:prstGeom>
          <a:noFill/>
          <a:ln>
            <a:noFill/>
          </a:ln>
        </p:spPr>
      </p:pic>
      <p:pic>
        <p:nvPicPr>
          <p:cNvPr id="110" name="Google Shape;110;p19"/>
          <p:cNvPicPr preferRelativeResize="0"/>
          <p:nvPr/>
        </p:nvPicPr>
        <p:blipFill>
          <a:blip r:embed="rId5">
            <a:alphaModFix/>
          </a:blip>
          <a:stretch>
            <a:fillRect/>
          </a:stretch>
        </p:blipFill>
        <p:spPr>
          <a:xfrm>
            <a:off x="3738875" y="1528688"/>
            <a:ext cx="4938800" cy="274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FLOWCHART:</a:t>
            </a:r>
            <a:endParaRPr/>
          </a:p>
        </p:txBody>
      </p:sp>
      <p:pic>
        <p:nvPicPr>
          <p:cNvPr id="116" name="Google Shape;116;p20"/>
          <p:cNvPicPr preferRelativeResize="0"/>
          <p:nvPr/>
        </p:nvPicPr>
        <p:blipFill>
          <a:blip r:embed="rId4">
            <a:alphaModFix/>
          </a:blip>
          <a:stretch>
            <a:fillRect/>
          </a:stretch>
        </p:blipFill>
        <p:spPr>
          <a:xfrm>
            <a:off x="7241925" y="78900"/>
            <a:ext cx="1902075" cy="1111975"/>
          </a:xfrm>
          <a:prstGeom prst="rect">
            <a:avLst/>
          </a:prstGeom>
          <a:noFill/>
          <a:ln>
            <a:noFill/>
          </a:ln>
        </p:spPr>
      </p:pic>
      <p:pic>
        <p:nvPicPr>
          <p:cNvPr id="117" name="Google Shape;117;p20"/>
          <p:cNvPicPr preferRelativeResize="0"/>
          <p:nvPr/>
        </p:nvPicPr>
        <p:blipFill>
          <a:blip r:embed="rId5">
            <a:alphaModFix/>
          </a:blip>
          <a:stretch>
            <a:fillRect/>
          </a:stretch>
        </p:blipFill>
        <p:spPr>
          <a:xfrm>
            <a:off x="311700" y="1469216"/>
            <a:ext cx="8520600" cy="31100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OCT IMAGES OF THE PROJECT:</a:t>
            </a:r>
            <a:endParaRPr/>
          </a:p>
        </p:txBody>
      </p:sp>
      <p:pic>
        <p:nvPicPr>
          <p:cNvPr id="123" name="Google Shape;123;p21"/>
          <p:cNvPicPr preferRelativeResize="0"/>
          <p:nvPr/>
        </p:nvPicPr>
        <p:blipFill>
          <a:blip r:embed="rId4">
            <a:alphaModFix/>
          </a:blip>
          <a:stretch>
            <a:fillRect/>
          </a:stretch>
        </p:blipFill>
        <p:spPr>
          <a:xfrm>
            <a:off x="7241925" y="78900"/>
            <a:ext cx="1902075" cy="1111975"/>
          </a:xfrm>
          <a:prstGeom prst="rect">
            <a:avLst/>
          </a:prstGeom>
          <a:noFill/>
          <a:ln>
            <a:noFill/>
          </a:ln>
        </p:spPr>
      </p:pic>
      <p:pic>
        <p:nvPicPr>
          <p:cNvPr id="124" name="Google Shape;124;p21"/>
          <p:cNvPicPr preferRelativeResize="0"/>
          <p:nvPr/>
        </p:nvPicPr>
        <p:blipFill>
          <a:blip r:embed="rId5">
            <a:alphaModFix/>
          </a:blip>
          <a:stretch>
            <a:fillRect/>
          </a:stretch>
        </p:blipFill>
        <p:spPr>
          <a:xfrm>
            <a:off x="311700" y="1343275"/>
            <a:ext cx="3934000" cy="3461225"/>
          </a:xfrm>
          <a:prstGeom prst="rect">
            <a:avLst/>
          </a:prstGeom>
          <a:noFill/>
          <a:ln>
            <a:noFill/>
          </a:ln>
        </p:spPr>
      </p:pic>
      <p:pic>
        <p:nvPicPr>
          <p:cNvPr id="125" name="Google Shape;125;p21"/>
          <p:cNvPicPr preferRelativeResize="0"/>
          <p:nvPr/>
        </p:nvPicPr>
        <p:blipFill>
          <a:blip r:embed="rId6">
            <a:alphaModFix/>
          </a:blip>
          <a:stretch>
            <a:fillRect/>
          </a:stretch>
        </p:blipFill>
        <p:spPr>
          <a:xfrm>
            <a:off x="4500500" y="1343275"/>
            <a:ext cx="3945682" cy="3461225"/>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381</Words>
  <Application>Microsoft Office PowerPoint</Application>
  <PresentationFormat>On-screen Show (16:9)</PresentationFormat>
  <Paragraphs>28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Times New Roman</vt:lpstr>
      <vt:lpstr>Arial</vt:lpstr>
      <vt:lpstr>Open Sans</vt:lpstr>
      <vt:lpstr>Economica</vt:lpstr>
      <vt:lpstr>Luxe</vt:lpstr>
      <vt:lpstr>MINI PROJECT II</vt:lpstr>
      <vt:lpstr>GROUP MEMBERS:</vt:lpstr>
      <vt:lpstr>ABOUT THE PROJECT:</vt:lpstr>
      <vt:lpstr>GOALS OF THIS PROJECT:</vt:lpstr>
      <vt:lpstr>WHAT IS RETINAL IMAGING?</vt:lpstr>
      <vt:lpstr>OPTINAL COHERENCE TOMOGRPHY:</vt:lpstr>
      <vt:lpstr>MOTIVATION: </vt:lpstr>
      <vt:lpstr>FLOWCHART:</vt:lpstr>
      <vt:lpstr>OCT IMAGES OF THE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II</dc:title>
  <cp:lastModifiedBy>Yugam .</cp:lastModifiedBy>
  <cp:revision>1</cp:revision>
  <dcterms:modified xsi:type="dcterms:W3CDTF">2021-04-21T08:35:29Z</dcterms:modified>
</cp:coreProperties>
</file>