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01664-935A-417E-91DC-32BB273D3565}" type="doc">
      <dgm:prSet loTypeId="urn:microsoft.com/office/officeart/2005/8/layout/hList6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37B5E769-1475-4F88-BE6E-865213563225}">
      <dgm:prSet phldrT="[テキスト]" custT="1"/>
      <dgm:spPr/>
      <dgm:t>
        <a:bodyPr/>
        <a:lstStyle/>
        <a:p>
          <a:r>
            <a:rPr kumimoji="1" lang="en-US" altLang="zh-CN" sz="3600" dirty="0"/>
            <a:t>Style </a:t>
          </a:r>
        </a:p>
        <a:p>
          <a:r>
            <a:rPr kumimoji="1" lang="en-US" altLang="zh-CN" sz="3600" dirty="0"/>
            <a:t>Cost</a:t>
          </a:r>
          <a:endParaRPr kumimoji="1" lang="ja-JP" altLang="en-US" sz="3600" dirty="0"/>
        </a:p>
      </dgm:t>
    </dgm:pt>
    <dgm:pt modelId="{BA03DE27-986E-42EA-8F2E-4C130D7039A5}" type="parTrans" cxnId="{6C021CAE-B43F-447A-A873-F30323040ACC}">
      <dgm:prSet/>
      <dgm:spPr/>
      <dgm:t>
        <a:bodyPr/>
        <a:lstStyle/>
        <a:p>
          <a:endParaRPr kumimoji="1" lang="ja-JP" altLang="en-US"/>
        </a:p>
      </dgm:t>
    </dgm:pt>
    <dgm:pt modelId="{A226F3E9-6343-4812-9125-01288EF961FC}" type="sibTrans" cxnId="{6C021CAE-B43F-447A-A873-F30323040ACC}">
      <dgm:prSet/>
      <dgm:spPr/>
      <dgm:t>
        <a:bodyPr/>
        <a:lstStyle/>
        <a:p>
          <a:endParaRPr kumimoji="1" lang="ja-JP" altLang="en-US"/>
        </a:p>
      </dgm:t>
    </dgm:pt>
    <dgm:pt modelId="{0225AF6F-7FF7-4C99-92E5-B5CEB95F61C7}">
      <dgm:prSet phldrT="[テキスト]" custT="1"/>
      <dgm:spPr/>
      <dgm:t>
        <a:bodyPr/>
        <a:lstStyle/>
        <a:p>
          <a:r>
            <a:rPr kumimoji="1" lang="en-US" altLang="ja-JP" sz="3600" dirty="0"/>
            <a:t>Color Rating Cost</a:t>
          </a:r>
          <a:endParaRPr kumimoji="1" lang="ja-JP" altLang="en-US" sz="3600" dirty="0"/>
        </a:p>
      </dgm:t>
    </dgm:pt>
    <dgm:pt modelId="{A4AD52EE-2BF4-4CBC-BF81-B56923551BE0}" type="parTrans" cxnId="{A92F3CA4-9C66-47C3-B787-12EA74C2AE73}">
      <dgm:prSet/>
      <dgm:spPr/>
      <dgm:t>
        <a:bodyPr/>
        <a:lstStyle/>
        <a:p>
          <a:endParaRPr kumimoji="1" lang="ja-JP" altLang="en-US"/>
        </a:p>
      </dgm:t>
    </dgm:pt>
    <dgm:pt modelId="{1D05F88F-A4BA-4FB1-A9FD-67623ABF7356}" type="sibTrans" cxnId="{A92F3CA4-9C66-47C3-B787-12EA74C2AE73}">
      <dgm:prSet/>
      <dgm:spPr/>
      <dgm:t>
        <a:bodyPr/>
        <a:lstStyle/>
        <a:p>
          <a:endParaRPr kumimoji="1" lang="ja-JP" altLang="en-US"/>
        </a:p>
      </dgm:t>
    </dgm:pt>
    <dgm:pt modelId="{063904EA-61B9-462E-AC1A-FCA4D1ECF10E}">
      <dgm:prSet phldrT="[テキスト]" custT="1"/>
      <dgm:spPr/>
      <dgm:t>
        <a:bodyPr/>
        <a:lstStyle/>
        <a:p>
          <a:r>
            <a:rPr kumimoji="1" lang="en-US" altLang="ja-JP" sz="3200" dirty="0"/>
            <a:t>Color Palette Cost</a:t>
          </a:r>
          <a:endParaRPr kumimoji="1" lang="ja-JP" altLang="en-US" sz="3200" dirty="0"/>
        </a:p>
      </dgm:t>
    </dgm:pt>
    <dgm:pt modelId="{B095BEAB-B054-42D0-A06E-803AF255838C}" type="parTrans" cxnId="{E0775056-B1F7-4EE8-AE34-CB9C15C30186}">
      <dgm:prSet/>
      <dgm:spPr/>
      <dgm:t>
        <a:bodyPr/>
        <a:lstStyle/>
        <a:p>
          <a:endParaRPr kumimoji="1" lang="ja-JP" altLang="en-US"/>
        </a:p>
      </dgm:t>
    </dgm:pt>
    <dgm:pt modelId="{CA7D41ED-DBFA-43F7-9F01-728DBA8A1945}" type="sibTrans" cxnId="{E0775056-B1F7-4EE8-AE34-CB9C15C30186}">
      <dgm:prSet/>
      <dgm:spPr/>
      <dgm:t>
        <a:bodyPr/>
        <a:lstStyle/>
        <a:p>
          <a:endParaRPr kumimoji="1" lang="ja-JP" altLang="en-US"/>
        </a:p>
      </dgm:t>
    </dgm:pt>
    <dgm:pt modelId="{380FC7F5-7003-4F24-9307-758A73D3AB2E}" type="pres">
      <dgm:prSet presAssocID="{EC901664-935A-417E-91DC-32BB273D3565}" presName="Name0" presStyleCnt="0">
        <dgm:presLayoutVars>
          <dgm:dir/>
          <dgm:resizeHandles val="exact"/>
        </dgm:presLayoutVars>
      </dgm:prSet>
      <dgm:spPr/>
    </dgm:pt>
    <dgm:pt modelId="{3383C23C-CD59-4D3A-9086-8B768C6410B4}" type="pres">
      <dgm:prSet presAssocID="{37B5E769-1475-4F88-BE6E-865213563225}" presName="node" presStyleLbl="node1" presStyleIdx="0" presStyleCnt="3">
        <dgm:presLayoutVars>
          <dgm:bulletEnabled val="1"/>
        </dgm:presLayoutVars>
      </dgm:prSet>
      <dgm:spPr/>
    </dgm:pt>
    <dgm:pt modelId="{CBDB7FBA-F204-4EA8-8CDE-2BC2A3C5E89F}" type="pres">
      <dgm:prSet presAssocID="{A226F3E9-6343-4812-9125-01288EF961FC}" presName="sibTrans" presStyleCnt="0"/>
      <dgm:spPr/>
    </dgm:pt>
    <dgm:pt modelId="{05B7B020-F622-4C2D-B864-62AABC1F27F8}" type="pres">
      <dgm:prSet presAssocID="{0225AF6F-7FF7-4C99-92E5-B5CEB95F61C7}" presName="node" presStyleLbl="node1" presStyleIdx="1" presStyleCnt="3">
        <dgm:presLayoutVars>
          <dgm:bulletEnabled val="1"/>
        </dgm:presLayoutVars>
      </dgm:prSet>
      <dgm:spPr/>
    </dgm:pt>
    <dgm:pt modelId="{6CBD5E4A-F88F-4D33-BCE3-AB2D02EBCE17}" type="pres">
      <dgm:prSet presAssocID="{1D05F88F-A4BA-4FB1-A9FD-67623ABF7356}" presName="sibTrans" presStyleCnt="0"/>
      <dgm:spPr/>
    </dgm:pt>
    <dgm:pt modelId="{90530797-D6F0-47F2-8A19-2BEBEFC9B20D}" type="pres">
      <dgm:prSet presAssocID="{063904EA-61B9-462E-AC1A-FCA4D1ECF10E}" presName="node" presStyleLbl="node1" presStyleIdx="2" presStyleCnt="3">
        <dgm:presLayoutVars>
          <dgm:bulletEnabled val="1"/>
        </dgm:presLayoutVars>
      </dgm:prSet>
      <dgm:spPr/>
    </dgm:pt>
  </dgm:ptLst>
  <dgm:cxnLst>
    <dgm:cxn modelId="{50AA4366-870D-417B-9BCE-E9D21B3473CD}" type="presOf" srcId="{0225AF6F-7FF7-4C99-92E5-B5CEB95F61C7}" destId="{05B7B020-F622-4C2D-B864-62AABC1F27F8}" srcOrd="0" destOrd="0" presId="urn:microsoft.com/office/officeart/2005/8/layout/hList6"/>
    <dgm:cxn modelId="{E12AF04D-5FAF-40B7-92F6-675D5B983E29}" type="presOf" srcId="{37B5E769-1475-4F88-BE6E-865213563225}" destId="{3383C23C-CD59-4D3A-9086-8B768C6410B4}" srcOrd="0" destOrd="0" presId="urn:microsoft.com/office/officeart/2005/8/layout/hList6"/>
    <dgm:cxn modelId="{E0775056-B1F7-4EE8-AE34-CB9C15C30186}" srcId="{EC901664-935A-417E-91DC-32BB273D3565}" destId="{063904EA-61B9-462E-AC1A-FCA4D1ECF10E}" srcOrd="2" destOrd="0" parTransId="{B095BEAB-B054-42D0-A06E-803AF255838C}" sibTransId="{CA7D41ED-DBFA-43F7-9F01-728DBA8A1945}"/>
    <dgm:cxn modelId="{A92F3CA4-9C66-47C3-B787-12EA74C2AE73}" srcId="{EC901664-935A-417E-91DC-32BB273D3565}" destId="{0225AF6F-7FF7-4C99-92E5-B5CEB95F61C7}" srcOrd="1" destOrd="0" parTransId="{A4AD52EE-2BF4-4CBC-BF81-B56923551BE0}" sibTransId="{1D05F88F-A4BA-4FB1-A9FD-67623ABF7356}"/>
    <dgm:cxn modelId="{6C021CAE-B43F-447A-A873-F30323040ACC}" srcId="{EC901664-935A-417E-91DC-32BB273D3565}" destId="{37B5E769-1475-4F88-BE6E-865213563225}" srcOrd="0" destOrd="0" parTransId="{BA03DE27-986E-42EA-8F2E-4C130D7039A5}" sibTransId="{A226F3E9-6343-4812-9125-01288EF961FC}"/>
    <dgm:cxn modelId="{36C6AEAE-9CF1-4FC8-8C72-6AA8AA2D22C5}" type="presOf" srcId="{EC901664-935A-417E-91DC-32BB273D3565}" destId="{380FC7F5-7003-4F24-9307-758A73D3AB2E}" srcOrd="0" destOrd="0" presId="urn:microsoft.com/office/officeart/2005/8/layout/hList6"/>
    <dgm:cxn modelId="{DAB734D3-5362-4586-AFF8-1E2DB45C89D7}" type="presOf" srcId="{063904EA-61B9-462E-AC1A-FCA4D1ECF10E}" destId="{90530797-D6F0-47F2-8A19-2BEBEFC9B20D}" srcOrd="0" destOrd="0" presId="urn:microsoft.com/office/officeart/2005/8/layout/hList6"/>
    <dgm:cxn modelId="{D9544044-08E7-4B3A-A13F-CCAEB8539CF7}" type="presParOf" srcId="{380FC7F5-7003-4F24-9307-758A73D3AB2E}" destId="{3383C23C-CD59-4D3A-9086-8B768C6410B4}" srcOrd="0" destOrd="0" presId="urn:microsoft.com/office/officeart/2005/8/layout/hList6"/>
    <dgm:cxn modelId="{51D06F6D-60A3-4B22-8CF0-43BA121CF112}" type="presParOf" srcId="{380FC7F5-7003-4F24-9307-758A73D3AB2E}" destId="{CBDB7FBA-F204-4EA8-8CDE-2BC2A3C5E89F}" srcOrd="1" destOrd="0" presId="urn:microsoft.com/office/officeart/2005/8/layout/hList6"/>
    <dgm:cxn modelId="{B32997DF-1315-48A2-9F43-F36B15F0F85C}" type="presParOf" srcId="{380FC7F5-7003-4F24-9307-758A73D3AB2E}" destId="{05B7B020-F622-4C2D-B864-62AABC1F27F8}" srcOrd="2" destOrd="0" presId="urn:microsoft.com/office/officeart/2005/8/layout/hList6"/>
    <dgm:cxn modelId="{EE315E85-05DD-4A46-BA59-7448A3EA33F5}" type="presParOf" srcId="{380FC7F5-7003-4F24-9307-758A73D3AB2E}" destId="{6CBD5E4A-F88F-4D33-BCE3-AB2D02EBCE17}" srcOrd="3" destOrd="0" presId="urn:microsoft.com/office/officeart/2005/8/layout/hList6"/>
    <dgm:cxn modelId="{373D0163-FFDC-43D5-A9F6-2A6DB79D997C}" type="presParOf" srcId="{380FC7F5-7003-4F24-9307-758A73D3AB2E}" destId="{90530797-D6F0-47F2-8A19-2BEBEFC9B20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3C23C-CD59-4D3A-9086-8B768C6410B4}">
      <dsp:nvSpPr>
        <dsp:cNvPr id="0" name=""/>
        <dsp:cNvSpPr/>
      </dsp:nvSpPr>
      <dsp:spPr>
        <a:xfrm rot="16200000">
          <a:off x="-142411" y="143700"/>
          <a:ext cx="3636963" cy="3349562"/>
        </a:xfrm>
        <a:prstGeom prst="flowChartManualOperati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3600" kern="1200" dirty="0"/>
            <a:t>Style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3600" kern="1200" dirty="0"/>
            <a:t>Cost</a:t>
          </a:r>
          <a:endParaRPr kumimoji="1" lang="ja-JP" altLang="en-US" sz="3600" kern="1200" dirty="0"/>
        </a:p>
      </dsp:txBody>
      <dsp:txXfrm rot="5400000">
        <a:off x="1290" y="727392"/>
        <a:ext cx="3349562" cy="2182177"/>
      </dsp:txXfrm>
    </dsp:sp>
    <dsp:sp modelId="{05B7B020-F622-4C2D-B864-62AABC1F27F8}">
      <dsp:nvSpPr>
        <dsp:cNvPr id="0" name=""/>
        <dsp:cNvSpPr/>
      </dsp:nvSpPr>
      <dsp:spPr>
        <a:xfrm rot="16200000">
          <a:off x="3458368" y="143700"/>
          <a:ext cx="3636963" cy="3349562"/>
        </a:xfrm>
        <a:prstGeom prst="flowChartManualOperati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80000"/>
                <a:hueOff val="-99492"/>
                <a:satOff val="-734"/>
                <a:lumOff val="12015"/>
                <a:alphaOff val="0"/>
                <a:tint val="98000"/>
                <a:lumMod val="102000"/>
              </a:schemeClr>
              <a:schemeClr val="accent1">
                <a:shade val="80000"/>
                <a:hueOff val="-99492"/>
                <a:satOff val="-734"/>
                <a:lumOff val="1201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600" kern="1200" dirty="0"/>
            <a:t>Color Rating Cost</a:t>
          </a:r>
          <a:endParaRPr kumimoji="1" lang="ja-JP" altLang="en-US" sz="3600" kern="1200" dirty="0"/>
        </a:p>
      </dsp:txBody>
      <dsp:txXfrm rot="5400000">
        <a:off x="3602069" y="727392"/>
        <a:ext cx="3349562" cy="2182177"/>
      </dsp:txXfrm>
    </dsp:sp>
    <dsp:sp modelId="{90530797-D6F0-47F2-8A19-2BEBEFC9B20D}">
      <dsp:nvSpPr>
        <dsp:cNvPr id="0" name=""/>
        <dsp:cNvSpPr/>
      </dsp:nvSpPr>
      <dsp:spPr>
        <a:xfrm rot="16200000">
          <a:off x="7059148" y="143700"/>
          <a:ext cx="3636963" cy="3349562"/>
        </a:xfrm>
        <a:prstGeom prst="flowChartManualOperati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80000"/>
                <a:hueOff val="-198984"/>
                <a:satOff val="-1468"/>
                <a:lumOff val="24030"/>
                <a:alphaOff val="0"/>
                <a:tint val="98000"/>
                <a:lumMod val="102000"/>
              </a:schemeClr>
              <a:schemeClr val="accent1">
                <a:shade val="80000"/>
                <a:hueOff val="-198984"/>
                <a:satOff val="-1468"/>
                <a:lumOff val="2403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200" kern="1200" dirty="0"/>
            <a:t>Color Palette Cost</a:t>
          </a:r>
          <a:endParaRPr kumimoji="1" lang="ja-JP" altLang="en-US" sz="3200" kern="1200" dirty="0"/>
        </a:p>
      </dsp:txBody>
      <dsp:txXfrm rot="5400000">
        <a:off x="7202849" y="727392"/>
        <a:ext cx="3349562" cy="2182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25302-9678-4CEF-8E71-F95FF042DAF2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A3D92-8123-4828-BECC-36A3E0B5FB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0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3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36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32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8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9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09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0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7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5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6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12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8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B1373A1-2C13-48CE-8221-23B7EDA3CAC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579D2ED-A718-4014-9BFE-F876E581F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9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6E428-3C8D-434C-AAE1-6B9794982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チームミーティング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E577A2-BA01-4900-A4E6-01D893152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/>
              <a:t>CA  </a:t>
            </a:r>
            <a:r>
              <a:rPr lang="ja-JP" altLang="en-US"/>
              <a:t>李 睿哲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9EBED-FE21-4120-BCD1-E029AEE6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D0F-6824-4AC3-91A4-FC25A348956E}" type="datetime1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85813-2FFF-4D15-8450-C3F1898A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9AB-7C3C-4B76-A092-7D860D99249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9B71CE-B159-4256-859B-7EF510EEF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D944FCD-7C5A-4CAE-8A79-AEE76453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2414F-7504-4F6E-B7E9-58731186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6D601-8486-443C-A3A4-7BFF4819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ja-JP" altLang="en-US" dirty="0"/>
              <a:t>紹介</a:t>
            </a:r>
            <a:endParaRPr kumimoji="1" lang="en-US" altLang="ja-JP" dirty="0"/>
          </a:p>
          <a:p>
            <a:r>
              <a:rPr lang="ja-JP" altLang="en-US" dirty="0"/>
              <a:t>自分の研究との繋がり</a:t>
            </a:r>
            <a:endParaRPr kumimoji="1" lang="ja-JP" altLang="en-US" dirty="0"/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A605054-C370-4B07-BA4B-6CE3D80C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BED9C22-942A-4FB7-BC7F-B26ABE8B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140" y="2949409"/>
            <a:ext cx="7391505" cy="314158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405042F-AC0A-42E3-832C-8E8D8D1A1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44" y="1937091"/>
            <a:ext cx="6983729" cy="1043546"/>
          </a:xfrm>
          <a:prstGeom prst="rect">
            <a:avLst/>
          </a:prstGeom>
        </p:spPr>
      </p:pic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B66D75A7-9D7D-46AD-B222-A05E542E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L. Yu , S. Yeung, D. </a:t>
            </a:r>
            <a:r>
              <a:rPr kumimoji="1" lang="en-US" altLang="ja-JP" dirty="0" err="1"/>
              <a:t>Terzopoulos</a:t>
            </a:r>
            <a:r>
              <a:rPr kumimoji="1" lang="en-US" altLang="ja-JP" dirty="0"/>
              <a:t>, and T. F. Chan. "</a:t>
            </a:r>
            <a:r>
              <a:rPr kumimoji="1" lang="en-US" altLang="ja-JP" dirty="0" err="1"/>
              <a:t>DressUp</a:t>
            </a:r>
            <a:r>
              <a:rPr kumimoji="1" lang="en-US" altLang="ja-JP" dirty="0"/>
              <a:t>!: outfit synthesis through automatic optimization." ACM Trans. Graph. 31, no. 6 (2012): 134-1.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78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12710-B67A-4997-A44E-4BA8F55E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三つの部分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F11D5C62-DB4A-49B5-B273-A0861525B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06865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00E57D-B5A5-4EE6-A7BD-BD007B3E2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73AFA-EAE0-4EB5-A9AC-44C9FCB3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Style Cost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7C873F-F214-47AD-98E6-1871BC1C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ベイジアンネットワーク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関係性を表す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F862C4-DC10-4811-9003-DBA1D310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18" y="2091034"/>
            <a:ext cx="4006593" cy="3377973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F8DA293-9C6C-48F6-AA73-106B9237DC5A}"/>
              </a:ext>
            </a:extLst>
          </p:cNvPr>
          <p:cNvGrpSpPr/>
          <p:nvPr/>
        </p:nvGrpSpPr>
        <p:grpSpPr>
          <a:xfrm>
            <a:off x="8181511" y="2860615"/>
            <a:ext cx="4018177" cy="2537406"/>
            <a:chOff x="4850616" y="1681114"/>
            <a:chExt cx="6531382" cy="4135515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5A22BCF-A867-4137-99D2-0E6BABF0262F}"/>
                </a:ext>
              </a:extLst>
            </p:cNvPr>
            <p:cNvSpPr/>
            <p:nvPr/>
          </p:nvSpPr>
          <p:spPr>
            <a:xfrm>
              <a:off x="6598781" y="1681114"/>
              <a:ext cx="2006354" cy="577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Dress Code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47EE373-49C0-4AA0-B40F-ADCDCC15C2B5}"/>
                </a:ext>
              </a:extLst>
            </p:cNvPr>
            <p:cNvSpPr/>
            <p:nvPr/>
          </p:nvSpPr>
          <p:spPr>
            <a:xfrm>
              <a:off x="4850616" y="2793041"/>
              <a:ext cx="2006354" cy="577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Tops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81D14AB-F8F2-49BD-83A3-3A904EDEE8B1}"/>
                </a:ext>
              </a:extLst>
            </p:cNvPr>
            <p:cNvSpPr/>
            <p:nvPr/>
          </p:nvSpPr>
          <p:spPr>
            <a:xfrm>
              <a:off x="6669431" y="3508611"/>
              <a:ext cx="2006354" cy="577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Bottoms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A0EB1F1-4270-4B5A-BBD7-2A9A05ECB8ED}"/>
                </a:ext>
              </a:extLst>
            </p:cNvPr>
            <p:cNvSpPr/>
            <p:nvPr/>
          </p:nvSpPr>
          <p:spPr>
            <a:xfrm>
              <a:off x="8768631" y="5239580"/>
              <a:ext cx="2006354" cy="577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Shoes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3F539093-F5A7-4550-AD2D-B0EF436BFCFF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 flipH="1">
              <a:off x="5853793" y="2258163"/>
              <a:ext cx="1748165" cy="534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FF74DBC-753E-438F-951B-9F3ABBFD5F5F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7601958" y="2258163"/>
              <a:ext cx="70650" cy="125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FA1766E-6AE0-47DD-BEAA-E18B7329749E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>
              <a:off x="7601958" y="2258163"/>
              <a:ext cx="2169850" cy="298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45D5F1A-FC91-4529-A4A6-8B7479FAE5AF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5853793" y="3370090"/>
              <a:ext cx="1818815" cy="138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D91FC3F-30DF-49E4-B7F0-25183593140B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7672608" y="4085660"/>
              <a:ext cx="2099200" cy="1153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75F2EB6-FA18-410E-AB23-C16938261BFD}"/>
                </a:ext>
              </a:extLst>
            </p:cNvPr>
            <p:cNvSpPr/>
            <p:nvPr/>
          </p:nvSpPr>
          <p:spPr>
            <a:xfrm>
              <a:off x="9375644" y="4085660"/>
              <a:ext cx="2006354" cy="577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Socks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741DA99-D428-4219-909A-E3C23ED7A57B}"/>
                </a:ext>
              </a:extLst>
            </p:cNvPr>
            <p:cNvCxnSpPr>
              <a:stCxn id="6" idx="4"/>
              <a:endCxn id="15" idx="0"/>
            </p:cNvCxnSpPr>
            <p:nvPr/>
          </p:nvCxnSpPr>
          <p:spPr>
            <a:xfrm>
              <a:off x="7601958" y="2258163"/>
              <a:ext cx="2776863" cy="182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3D79E13-298E-460D-83DB-6B3D8505D0E3}"/>
                </a:ext>
              </a:extLst>
            </p:cNvPr>
            <p:cNvCxnSpPr>
              <a:stCxn id="15" idx="4"/>
              <a:endCxn id="9" idx="0"/>
            </p:cNvCxnSpPr>
            <p:nvPr/>
          </p:nvCxnSpPr>
          <p:spPr>
            <a:xfrm flipH="1">
              <a:off x="9771808" y="4662709"/>
              <a:ext cx="607013" cy="576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A1D7F37-2BCD-4E04-B6A0-AF296018EF6B}"/>
                </a:ext>
              </a:extLst>
            </p:cNvPr>
            <p:cNvCxnSpPr>
              <a:stCxn id="8" idx="4"/>
              <a:endCxn id="15" idx="0"/>
            </p:cNvCxnSpPr>
            <p:nvPr/>
          </p:nvCxnSpPr>
          <p:spPr>
            <a:xfrm>
              <a:off x="7672608" y="4085660"/>
              <a:ext cx="2706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5D4BB6-E335-413B-ABEB-3E8AA4F32A06}"/>
              </a:ext>
            </a:extLst>
          </p:cNvPr>
          <p:cNvSpPr txBox="1"/>
          <p:nvPr/>
        </p:nvSpPr>
        <p:spPr>
          <a:xfrm>
            <a:off x="9614169" y="5339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本研究</a:t>
            </a:r>
          </a:p>
        </p:txBody>
      </p:sp>
      <p:pic>
        <p:nvPicPr>
          <p:cNvPr id="23" name="図 2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3EA353-BB78-45BF-98B1-686B012BF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9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F8E90-2ED8-46D0-A943-849B790C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Style Cost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3B3031-CF0A-4766-9C96-79DF08A7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データ集め</a:t>
            </a: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A8AF3B6-16EC-47CE-84A1-156B1CAA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3243BA-5394-4A91-86E8-464949EA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26" y="2215067"/>
            <a:ext cx="5321489" cy="319668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8D7382-CACA-46BD-B49F-0EF63CA7150C}"/>
              </a:ext>
            </a:extLst>
          </p:cNvPr>
          <p:cNvSpPr txBox="1"/>
          <p:nvPr/>
        </p:nvSpPr>
        <p:spPr>
          <a:xfrm>
            <a:off x="5539904" y="541897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Google Images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41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92E55-45EA-420A-94F4-1573CD52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Style Cost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AD2B9D-DCC2-42E9-82E7-E3F8C67E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データ集め（本研究）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6E31A5D-7C01-42F0-8482-1A719FF80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504829C-A0BC-497C-95BF-F3477238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864" y="3298110"/>
            <a:ext cx="4277236" cy="27884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673D13C-5E9D-492C-A273-180748EA9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12" y="3171894"/>
            <a:ext cx="2583587" cy="291471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7AE212-19B1-4D0F-A2DD-0AED06A97702}"/>
              </a:ext>
            </a:extLst>
          </p:cNvPr>
          <p:cNvSpPr txBox="1"/>
          <p:nvPr/>
        </p:nvSpPr>
        <p:spPr>
          <a:xfrm>
            <a:off x="1502229" y="613393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wear.jp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3108C41-6552-42C4-91D7-AB1D67ED20D5}"/>
              </a:ext>
            </a:extLst>
          </p:cNvPr>
          <p:cNvSpPr/>
          <p:nvPr/>
        </p:nvSpPr>
        <p:spPr>
          <a:xfrm>
            <a:off x="3402299" y="4516016"/>
            <a:ext cx="852565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F2F7B2-F0B1-4FA8-BE13-8E2ECB31BD9C}"/>
              </a:ext>
            </a:extLst>
          </p:cNvPr>
          <p:cNvSpPr txBox="1"/>
          <p:nvPr/>
        </p:nvSpPr>
        <p:spPr>
          <a:xfrm>
            <a:off x="3386300" y="481361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ラベル</a:t>
            </a:r>
            <a:endParaRPr kumimoji="1" lang="en-US" altLang="ja-JP" sz="1600" dirty="0"/>
          </a:p>
          <a:p>
            <a:r>
              <a:rPr kumimoji="1" lang="en-US" altLang="ja-JP" sz="1600" dirty="0"/>
              <a:t>  </a:t>
            </a:r>
            <a:r>
              <a:rPr kumimoji="1" lang="ja-JP" altLang="en-US" sz="1600" dirty="0"/>
              <a:t>付け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E91805-D3D3-46BD-AB32-B66169B36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600" y="2960772"/>
            <a:ext cx="2318575" cy="3450040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7B51E640-A19B-46B7-8A76-FE19FD2403F3}"/>
              </a:ext>
            </a:extLst>
          </p:cNvPr>
          <p:cNvSpPr/>
          <p:nvPr/>
        </p:nvSpPr>
        <p:spPr>
          <a:xfrm>
            <a:off x="8619739" y="4539206"/>
            <a:ext cx="852565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789CD40-EFB5-4F8C-A397-0AD863800967}"/>
              </a:ext>
            </a:extLst>
          </p:cNvPr>
          <p:cNvSpPr txBox="1"/>
          <p:nvPr/>
        </p:nvSpPr>
        <p:spPr>
          <a:xfrm>
            <a:off x="8516549" y="485191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システム</a:t>
            </a:r>
            <a:endParaRPr kumimoji="1" lang="en-US" altLang="ja-JP" sz="1600" dirty="0"/>
          </a:p>
          <a:p>
            <a:r>
              <a:rPr kumimoji="1" lang="ja-JP" altLang="en-US" sz="1600" dirty="0"/>
              <a:t>  合わせ</a:t>
            </a:r>
          </a:p>
        </p:txBody>
      </p:sp>
    </p:spTree>
    <p:extLst>
      <p:ext uri="{BB962C8B-B14F-4D97-AF65-F5344CB8AC3E}">
        <p14:creationId xmlns:p14="http://schemas.microsoft.com/office/powerpoint/2010/main" val="86106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44D84-C818-40D2-96B6-8798B86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Style Cost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C0313-51B9-4BD1-B4BF-D88DA623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コスト関数①（それぞれの条件付き確率の平均値）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コスト関数②（条件付き同時確率）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33CF6B-F31C-4068-89C7-76334AF7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1" y="2724238"/>
            <a:ext cx="4133333" cy="7047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4FF4B91-005A-4C5D-9E5A-3A35E924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32" y="4040542"/>
            <a:ext cx="4476190" cy="457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9CE2D8B-E74C-4699-8070-1C466FF2FF66}"/>
                  </a:ext>
                </a:extLst>
              </p:cNvPr>
              <p:cNvSpPr txBox="1"/>
              <p:nvPr/>
            </p:nvSpPr>
            <p:spPr>
              <a:xfrm>
                <a:off x="1349406" y="4909351"/>
                <a:ext cx="82838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注：</a:t>
                </a:r>
                <a14:m>
                  <m:oMath xmlns:m="http://schemas.openxmlformats.org/officeDocument/2006/math">
                    <m:r>
                      <a:rPr kumimoji="1" lang="ja-JP" altLang="el-GR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：</a:t>
                </a:r>
                <a:r>
                  <a:rPr kumimoji="1" lang="en-US" altLang="ja-JP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つの服組み合わせ　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：パーツの数　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：ノード　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ノードの服</a:t>
                </a:r>
                <a:endParaRPr kumimoji="1" lang="en-US" altLang="ja-JP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kumimoji="1" lang="en-US" altLang="ja-JP" dirty="0"/>
                  <a:t>										</a:t>
                </a:r>
                <a:r>
                  <a:rPr kumimoji="1" lang="ja-JP" altLang="en-US" dirty="0"/>
                  <a:t>　</a:t>
                </a:r>
                <a:r>
                  <a:rPr kumimoji="1" lang="ja-JP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例：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>
                    <a:solidFill>
                      <a:schemeClr val="accent2">
                        <a:lumMod val="50000"/>
                      </a:schemeClr>
                    </a:solidFill>
                  </a:rPr>
                  <a:t>tops,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kumimoji="1" lang="en-US" altLang="ja-JP" dirty="0">
                    <a:solidFill>
                      <a:schemeClr val="accent2">
                        <a:lumMod val="50000"/>
                      </a:schemeClr>
                    </a:solidFill>
                  </a:rPr>
                  <a:t>parka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9CE2D8B-E74C-4699-8070-1C466FF2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06" y="4909351"/>
                <a:ext cx="8283806" cy="646331"/>
              </a:xfrm>
              <a:prstGeom prst="rect">
                <a:avLst/>
              </a:prstGeom>
              <a:blipFill>
                <a:blip r:embed="rId4"/>
                <a:stretch>
                  <a:fillRect l="-589" t="-660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E206A0B-F3D8-48CA-A03A-CE90C759F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7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1FFE2-D44C-465B-AD5F-61396C0F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/>
              <a:t>Color Rating Cost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BE5779-261C-4D60-B874-A412ECCB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lang="ja-JP" altLang="en-US" dirty="0"/>
              <a:t>色パレット</a:t>
            </a:r>
            <a:endParaRPr lang="en-US" altLang="ja-JP" dirty="0"/>
          </a:p>
          <a:p>
            <a:r>
              <a:rPr lang="ja-JP" altLang="en-US" dirty="0"/>
              <a:t>上から下に並ぶ</a:t>
            </a:r>
            <a:endParaRPr lang="en-US" altLang="ja-JP" dirty="0"/>
          </a:p>
          <a:p>
            <a:r>
              <a:rPr lang="ja-JP" altLang="en-US" dirty="0"/>
              <a:t>コスト関数③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F9D516-1296-4510-9569-757D335D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22" y="4029090"/>
            <a:ext cx="3266667" cy="19611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285D6-9459-44C5-AFFC-B9561A50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290" t="-2087" r="-13528" b="17"/>
          <a:stretch/>
        </p:blipFill>
        <p:spPr>
          <a:xfrm>
            <a:off x="6510397" y="2353760"/>
            <a:ext cx="5043150" cy="36365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4007BED-C374-4D5C-BFC8-DADD046D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34" y="3443136"/>
            <a:ext cx="3266667" cy="47619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A622494-A914-4CD4-9B85-42C8715A51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6" b="4876"/>
          <a:stretch/>
        </p:blipFill>
        <p:spPr>
          <a:xfrm>
            <a:off x="4806423" y="3581147"/>
            <a:ext cx="802675" cy="262041"/>
          </a:xfrm>
          <a:prstGeom prst="rect">
            <a:avLst/>
          </a:prstGeom>
        </p:spPr>
      </p:pic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A099DDEC-AD6A-4877-A9A6-9457AE2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F26-6450-41F8-8915-60FB813546FC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FEAB3930-1894-498D-83FE-595C80B4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P. O’Donovan, A. </a:t>
            </a:r>
            <a:r>
              <a:rPr kumimoji="1" lang="en-US" altLang="ja-JP" dirty="0" err="1"/>
              <a:t>Agarwala</a:t>
            </a:r>
            <a:r>
              <a:rPr kumimoji="1" lang="en-US" altLang="ja-JP" dirty="0"/>
              <a:t>, and A. </a:t>
            </a:r>
            <a:r>
              <a:rPr kumimoji="1" lang="en-US" altLang="ja-JP" dirty="0" err="1"/>
              <a:t>Hertzmann</a:t>
            </a:r>
            <a:r>
              <a:rPr kumimoji="1" lang="en-US" altLang="ja-JP" dirty="0"/>
              <a:t>. "Color compatibility from large datasets." ACM Trans. Graph. 30, no. 4 (2011): 1-12.</a:t>
            </a:r>
            <a:endParaRPr kumimoji="1" lang="ja-JP" altLang="en-US" dirty="0"/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6E3F7F49-3A81-4394-A5CA-FBB5A68C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D2ED-A718-4014-9BFE-F876E581F12A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ECF7DE-E416-400B-90E9-EF059B1EE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69B25-B2F1-43B8-BEC3-709BF9FA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Color Palette Cost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FBDD1-5594-471C-AAB4-14CABD58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コスト関数④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30D723-35D5-4D40-B00B-ADBF5DFF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572" y="2469134"/>
            <a:ext cx="6205922" cy="314281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1DB57D-7489-42C8-8327-A7A905D0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780868"/>
            <a:ext cx="4542857" cy="885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EE2B5A7-7728-4012-A96C-6BBA2ECF822B}"/>
                  </a:ext>
                </a:extLst>
              </p:cNvPr>
              <p:cNvSpPr txBox="1"/>
              <p:nvPr/>
            </p:nvSpPr>
            <p:spPr>
              <a:xfrm>
                <a:off x="818712" y="4040541"/>
                <a:ext cx="4195700" cy="721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注：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：パーツの数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：各パーツの色</a:t>
                </a:r>
                <a:endParaRPr kumimoji="1" lang="en-US" altLang="ja-JP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kumimoji="1" lang="ja-JP" altLang="en-US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kumimoji="1" lang="en-US" altLang="ja-JP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：</a:t>
                </a:r>
                <a:r>
                  <a:rPr kumimoji="1" lang="en-US" altLang="ja-JP" dirty="0">
                    <a:solidFill>
                      <a:schemeClr val="accent1">
                        <a:lumMod val="75000"/>
                      </a:schemeClr>
                    </a:solidFill>
                  </a:rPr>
                  <a:t>40</a:t>
                </a:r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色パレット内の色　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：閾値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EE2B5A7-7728-4012-A96C-6BBA2ECF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12" y="4040541"/>
                <a:ext cx="4195700" cy="721159"/>
              </a:xfrm>
              <a:prstGeom prst="rect">
                <a:avLst/>
              </a:prstGeom>
              <a:blipFill>
                <a:blip r:embed="rId4"/>
                <a:stretch>
                  <a:fillRect l="-1161" t="-6780" r="-1306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楕円 8">
            <a:extLst>
              <a:ext uri="{FF2B5EF4-FFF2-40B4-BE49-F238E27FC236}">
                <a16:creationId xmlns:a16="http://schemas.microsoft.com/office/drawing/2014/main" id="{64FA07C7-425E-498D-92EC-181DFE27F6AB}"/>
              </a:ext>
            </a:extLst>
          </p:cNvPr>
          <p:cNvSpPr/>
          <p:nvPr/>
        </p:nvSpPr>
        <p:spPr>
          <a:xfrm>
            <a:off x="5361568" y="2157137"/>
            <a:ext cx="1642913" cy="3636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D9EE0E-5816-4301-8223-B35C8C825681}"/>
              </a:ext>
            </a:extLst>
          </p:cNvPr>
          <p:cNvSpPr txBox="1"/>
          <p:nvPr/>
        </p:nvSpPr>
        <p:spPr>
          <a:xfrm>
            <a:off x="4618557" y="59057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本研究：データセットから取る？</a:t>
            </a:r>
          </a:p>
        </p:txBody>
      </p:sp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5DA61F2-7ACD-47A4-9B72-BEAC3255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31" y="241901"/>
            <a:ext cx="1144509" cy="1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590</TotalTime>
  <Words>259</Words>
  <Application>Microsoft Office PowerPoint</Application>
  <PresentationFormat>ワイド画面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Cambria Math</vt:lpstr>
      <vt:lpstr>Century Gothic</vt:lpstr>
      <vt:lpstr>Wingdings 2</vt:lpstr>
      <vt:lpstr>クォータブル</vt:lpstr>
      <vt:lpstr>チームミーティング</vt:lpstr>
      <vt:lpstr>進捗報告</vt:lpstr>
      <vt:lpstr>三つの部分</vt:lpstr>
      <vt:lpstr>Style Cost</vt:lpstr>
      <vt:lpstr>Style Cost</vt:lpstr>
      <vt:lpstr>Style Cost</vt:lpstr>
      <vt:lpstr>Style Cost</vt:lpstr>
      <vt:lpstr>Color Rating Cost</vt:lpstr>
      <vt:lpstr>Color Palette Cost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李 睿哲</dc:creator>
  <cp:lastModifiedBy>李 睿哲</cp:lastModifiedBy>
  <cp:revision>21</cp:revision>
  <dcterms:created xsi:type="dcterms:W3CDTF">2020-11-20T12:55:22Z</dcterms:created>
  <dcterms:modified xsi:type="dcterms:W3CDTF">2020-11-23T10:46:35Z</dcterms:modified>
</cp:coreProperties>
</file>