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DM Serif Display" pitchFamily="2" charset="0"/>
      <p:regular r:id="rId30"/>
      <p:italic r:id="rId31"/>
    </p:embeddedFont>
    <p:embeddedFont>
      <p:font typeface="Fira Sans Extra Condensed Medium" panose="020B0603050000020004" pitchFamily="3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Light" panose="020F0302020204030204" pitchFamily="34" charset="0"/>
      <p:regular r:id="rId40"/>
      <p:bold r:id="rId41"/>
      <p:italic r:id="rId42"/>
      <p:boldItalic r:id="rId43"/>
    </p:embeddedFont>
    <p:embeddedFont>
      <p:font typeface="Raleway" pitchFamily="2" charset="77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Share" panose="02000506040000020004" pitchFamily="2" charset="77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40343c44f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40343c44f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0343c44f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40343c44f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0343c44f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40343c44f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0343c44f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0343c44f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0343c44f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0343c44f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40343c44f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40343c44f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40343c44f8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40343c44f8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40343c44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40343c44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40343c44f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40343c44f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40343c44f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40343c44f8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588ae0e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588ae0e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0343c44f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40343c44f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40343c44f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40343c44f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0343c44f8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0343c44f8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3f7793f90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3f7793f90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40343c44f8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40343c44f8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40343c44f8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40343c44f8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0343c44f8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0343c44f8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40343c44f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40343c44f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588ae0e4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588ae0e4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f74ecbe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f74ecbe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f9a619f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f9a619f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0343c44f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40343c44f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0343c44f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0343c44f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40343c44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40343c44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0343c44f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0343c44f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is probably because the customer will be in a more stable financial position if they have a higher level of education.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49550" y="1361100"/>
            <a:ext cx="4245000" cy="21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9475" y="3483600"/>
            <a:ext cx="42450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713100" y="2293525"/>
            <a:ext cx="7717800" cy="14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subTitle" idx="1"/>
          </p:nvPr>
        </p:nvSpPr>
        <p:spPr>
          <a:xfrm>
            <a:off x="712975" y="3945425"/>
            <a:ext cx="77178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ctrTitle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3">
            <a:hlinkClick r:id="" action="ppaction://noaction"/>
          </p:cNvPr>
          <p:cNvSpPr txBox="1">
            <a:spLocks noGrp="1"/>
          </p:cNvSpPr>
          <p:nvPr>
            <p:ph type="ctrTitle" idx="2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1"/>
          </p:nvPr>
        </p:nvSpPr>
        <p:spPr>
          <a:xfrm>
            <a:off x="2133184" y="2617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3">
            <a:hlinkClick r:id="" action="ppaction://noaction"/>
          </p:cNvPr>
          <p:cNvSpPr txBox="1">
            <a:spLocks noGrp="1"/>
          </p:cNvSpPr>
          <p:nvPr>
            <p:ph type="ctrTitle" idx="4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5"/>
          </p:nvPr>
        </p:nvSpPr>
        <p:spPr>
          <a:xfrm>
            <a:off x="4240888" y="26121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5" name="Google Shape;4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3">
            <a:hlinkClick r:id="" action="ppaction://noaction"/>
          </p:cNvPr>
          <p:cNvSpPr txBox="1">
            <a:spLocks noGrp="1"/>
          </p:cNvSpPr>
          <p:nvPr>
            <p:ph type="ctrTitle" idx="7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8"/>
          </p:nvPr>
        </p:nvSpPr>
        <p:spPr>
          <a:xfrm>
            <a:off x="6512506" y="2612198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8" name="Google Shape;4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>
            <a:hlinkClick r:id="" action="ppaction://noaction"/>
          </p:cNvPr>
          <p:cNvSpPr txBox="1">
            <a:spLocks noGrp="1"/>
          </p:cNvSpPr>
          <p:nvPr>
            <p:ph type="ctrTitle" idx="13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4"/>
          </p:nvPr>
        </p:nvSpPr>
        <p:spPr>
          <a:xfrm>
            <a:off x="725625" y="419995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1" name="Google Shape;5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>
            <a:hlinkClick r:id="" action="ppaction://noaction"/>
          </p:cNvPr>
          <p:cNvSpPr txBox="1">
            <a:spLocks noGrp="1"/>
          </p:cNvSpPr>
          <p:nvPr>
            <p:ph type="ctrTitle" idx="16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7"/>
          </p:nvPr>
        </p:nvSpPr>
        <p:spPr>
          <a:xfrm>
            <a:off x="2870596" y="419466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4" name="Google Shape;54;p13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>
            <a:hlinkClick r:id="" action="ppaction://noaction"/>
          </p:cNvPr>
          <p:cNvSpPr txBox="1">
            <a:spLocks noGrp="1"/>
          </p:cNvSpPr>
          <p:nvPr>
            <p:ph type="ctrTitle" idx="19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0"/>
          </p:nvPr>
        </p:nvSpPr>
        <p:spPr>
          <a:xfrm>
            <a:off x="5015575" y="419468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7" name="Google Shape;57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441813" y="1410150"/>
            <a:ext cx="6260400" cy="16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441788" y="3278250"/>
            <a:ext cx="6260400" cy="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 flipH="1">
            <a:off x="2662025" y="2536464"/>
            <a:ext cx="2823900" cy="16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726839" y="2419325"/>
            <a:ext cx="23337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 flipH="1">
            <a:off x="4098567" y="2240372"/>
            <a:ext cx="32247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31236" y="2269925"/>
            <a:ext cx="23799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 flipH="1">
            <a:off x="2676021" y="2226953"/>
            <a:ext cx="28239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637514" y="2269925"/>
            <a:ext cx="23631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ctrTitle"/>
          </p:nvPr>
        </p:nvSpPr>
        <p:spPr>
          <a:xfrm flipH="1">
            <a:off x="4098499" y="2231814"/>
            <a:ext cx="26100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31236" y="2269925"/>
            <a:ext cx="23799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ctrTitle"/>
          </p:nvPr>
        </p:nvSpPr>
        <p:spPr>
          <a:xfrm flipH="1">
            <a:off x="2534025" y="2690100"/>
            <a:ext cx="4076100" cy="12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533950" y="768900"/>
            <a:ext cx="40761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534025" y="3945900"/>
            <a:ext cx="4076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3_1_1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ctrTitle"/>
          </p:nvPr>
        </p:nvSpPr>
        <p:spPr>
          <a:xfrm flipH="1">
            <a:off x="4801666" y="2690100"/>
            <a:ext cx="3629100" cy="12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01666" y="768900"/>
            <a:ext cx="36291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0"/>
          <p:cNvSpPr txBox="1">
            <a:spLocks noGrp="1"/>
          </p:cNvSpPr>
          <p:nvPr>
            <p:ph type="subTitle" idx="1"/>
          </p:nvPr>
        </p:nvSpPr>
        <p:spPr>
          <a:xfrm>
            <a:off x="4801759" y="3945900"/>
            <a:ext cx="3629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4101575" y="2149455"/>
            <a:ext cx="29544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87850" y="2419325"/>
            <a:ext cx="29544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CUSTOM_3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 flipH="1">
            <a:off x="713216" y="2690100"/>
            <a:ext cx="3629100" cy="12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3216" y="768900"/>
            <a:ext cx="36291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1"/>
          </p:nvPr>
        </p:nvSpPr>
        <p:spPr>
          <a:xfrm>
            <a:off x="713309" y="3945900"/>
            <a:ext cx="3629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ctrTitle"/>
          </p:nvPr>
        </p:nvSpPr>
        <p:spPr>
          <a:xfrm>
            <a:off x="4755000" y="1851800"/>
            <a:ext cx="29832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ubTitle" idx="1"/>
          </p:nvPr>
        </p:nvSpPr>
        <p:spPr>
          <a:xfrm>
            <a:off x="4754950" y="2314225"/>
            <a:ext cx="2983200" cy="13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 flipH="1">
            <a:off x="2144325" y="3016350"/>
            <a:ext cx="48552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144466" y="1380450"/>
            <a:ext cx="4855200" cy="16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5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ctrTitle"/>
          </p:nvPr>
        </p:nvSpPr>
        <p:spPr>
          <a:xfrm>
            <a:off x="3414400" y="1822650"/>
            <a:ext cx="50079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ubTitle" idx="1"/>
          </p:nvPr>
        </p:nvSpPr>
        <p:spPr>
          <a:xfrm>
            <a:off x="4563475" y="2777250"/>
            <a:ext cx="3867300" cy="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7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ctrTitle"/>
          </p:nvPr>
        </p:nvSpPr>
        <p:spPr>
          <a:xfrm>
            <a:off x="5159880" y="2227950"/>
            <a:ext cx="2983200" cy="3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ubTitle" idx="1"/>
          </p:nvPr>
        </p:nvSpPr>
        <p:spPr>
          <a:xfrm>
            <a:off x="5159880" y="2571750"/>
            <a:ext cx="29832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8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945189" y="2227950"/>
            <a:ext cx="2983200" cy="3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945200" y="2571750"/>
            <a:ext cx="29832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subTitle" idx="1"/>
          </p:nvPr>
        </p:nvSpPr>
        <p:spPr>
          <a:xfrm flipH="1">
            <a:off x="1010400" y="3423025"/>
            <a:ext cx="16485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2"/>
          </p:nvPr>
        </p:nvSpPr>
        <p:spPr>
          <a:xfrm flipH="1">
            <a:off x="1010400" y="3740150"/>
            <a:ext cx="16485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3"/>
          </p:nvPr>
        </p:nvSpPr>
        <p:spPr>
          <a:xfrm flipH="1">
            <a:off x="3747750" y="3423025"/>
            <a:ext cx="16485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ubTitle" idx="4"/>
          </p:nvPr>
        </p:nvSpPr>
        <p:spPr>
          <a:xfrm>
            <a:off x="6490950" y="3423025"/>
            <a:ext cx="16485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hare"/>
              <a:buNone/>
              <a:defRPr sz="2500" b="1"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ubTitle" idx="5"/>
          </p:nvPr>
        </p:nvSpPr>
        <p:spPr>
          <a:xfrm flipH="1">
            <a:off x="3747750" y="3740125"/>
            <a:ext cx="16485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ubTitle" idx="6"/>
          </p:nvPr>
        </p:nvSpPr>
        <p:spPr>
          <a:xfrm>
            <a:off x="6490950" y="3740125"/>
            <a:ext cx="16485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title" hasCustomPrompt="1"/>
          </p:nvPr>
        </p:nvSpPr>
        <p:spPr>
          <a:xfrm>
            <a:off x="1389900" y="2163690"/>
            <a:ext cx="889500" cy="36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27"/>
          <p:cNvSpPr txBox="1">
            <a:spLocks noGrp="1"/>
          </p:cNvSpPr>
          <p:nvPr>
            <p:ph type="title" idx="7" hasCustomPrompt="1"/>
          </p:nvPr>
        </p:nvSpPr>
        <p:spPr>
          <a:xfrm>
            <a:off x="4127250" y="2160367"/>
            <a:ext cx="889500" cy="36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27"/>
          <p:cNvSpPr txBox="1">
            <a:spLocks noGrp="1"/>
          </p:cNvSpPr>
          <p:nvPr>
            <p:ph type="title" idx="8" hasCustomPrompt="1"/>
          </p:nvPr>
        </p:nvSpPr>
        <p:spPr>
          <a:xfrm>
            <a:off x="6873895" y="2160693"/>
            <a:ext cx="889500" cy="36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27"/>
          <p:cNvSpPr txBox="1">
            <a:spLocks noGrp="1"/>
          </p:cNvSpPr>
          <p:nvPr>
            <p:ph type="ctrTitle" idx="9"/>
          </p:nvPr>
        </p:nvSpPr>
        <p:spPr>
          <a:xfrm>
            <a:off x="723600" y="470625"/>
            <a:ext cx="1735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878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ctrTitle" idx="2"/>
          </p:nvPr>
        </p:nvSpPr>
        <p:spPr>
          <a:xfrm>
            <a:off x="126315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131010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ctrTitle" idx="3"/>
          </p:nvPr>
        </p:nvSpPr>
        <p:spPr>
          <a:xfrm>
            <a:off x="390270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ubTitle" idx="4"/>
          </p:nvPr>
        </p:nvSpPr>
        <p:spPr>
          <a:xfrm>
            <a:off x="394965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ctrTitle" idx="5"/>
          </p:nvPr>
        </p:nvSpPr>
        <p:spPr>
          <a:xfrm>
            <a:off x="658950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6"/>
          </p:nvPr>
        </p:nvSpPr>
        <p:spPr>
          <a:xfrm>
            <a:off x="663645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title" idx="7" hasCustomPrompt="1"/>
          </p:nvPr>
        </p:nvSpPr>
        <p:spPr>
          <a:xfrm>
            <a:off x="1422605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8"/>
          <p:cNvSpPr txBox="1">
            <a:spLocks noGrp="1"/>
          </p:cNvSpPr>
          <p:nvPr>
            <p:ph type="title" idx="8" hasCustomPrompt="1"/>
          </p:nvPr>
        </p:nvSpPr>
        <p:spPr>
          <a:xfrm>
            <a:off x="4038680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 idx="9" hasCustomPrompt="1"/>
          </p:nvPr>
        </p:nvSpPr>
        <p:spPr>
          <a:xfrm>
            <a:off x="6749255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ctrTitle"/>
          </p:nvPr>
        </p:nvSpPr>
        <p:spPr>
          <a:xfrm>
            <a:off x="-539012" y="2132593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1"/>
          </p:nvPr>
        </p:nvSpPr>
        <p:spPr>
          <a:xfrm>
            <a:off x="1231588" y="3202043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ubTitle" idx="2"/>
          </p:nvPr>
        </p:nvSpPr>
        <p:spPr>
          <a:xfrm>
            <a:off x="5115470" y="3202043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ctrTitle" idx="3"/>
          </p:nvPr>
        </p:nvSpPr>
        <p:spPr>
          <a:xfrm>
            <a:off x="5115470" y="2132593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945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4240075" y="1504450"/>
            <a:ext cx="2888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ubTitle" idx="2"/>
          </p:nvPr>
        </p:nvSpPr>
        <p:spPr>
          <a:xfrm>
            <a:off x="4240075" y="2675938"/>
            <a:ext cx="2888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ctrTitle" idx="3"/>
          </p:nvPr>
        </p:nvSpPr>
        <p:spPr>
          <a:xfrm>
            <a:off x="4240075" y="11981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ctrTitle" idx="4"/>
          </p:nvPr>
        </p:nvSpPr>
        <p:spPr>
          <a:xfrm>
            <a:off x="4240075" y="236248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ubTitle" idx="5"/>
          </p:nvPr>
        </p:nvSpPr>
        <p:spPr>
          <a:xfrm>
            <a:off x="4240075" y="3844975"/>
            <a:ext cx="2888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ctrTitle" idx="6"/>
          </p:nvPr>
        </p:nvSpPr>
        <p:spPr>
          <a:xfrm>
            <a:off x="4240075" y="3537472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rabi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rabi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ctrTitle" idx="2"/>
          </p:nvPr>
        </p:nvSpPr>
        <p:spPr>
          <a:xfrm>
            <a:off x="1386000" y="3425225"/>
            <a:ext cx="1581900" cy="48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ctrTitle" idx="3"/>
          </p:nvPr>
        </p:nvSpPr>
        <p:spPr>
          <a:xfrm>
            <a:off x="3767200" y="2613025"/>
            <a:ext cx="1581900" cy="48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ctrTitle" idx="4"/>
          </p:nvPr>
        </p:nvSpPr>
        <p:spPr>
          <a:xfrm>
            <a:off x="6148400" y="3425225"/>
            <a:ext cx="1581900" cy="48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ubTitle" idx="1"/>
          </p:nvPr>
        </p:nvSpPr>
        <p:spPr>
          <a:xfrm>
            <a:off x="1386000" y="3778950"/>
            <a:ext cx="1581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ubTitle" idx="5"/>
          </p:nvPr>
        </p:nvSpPr>
        <p:spPr>
          <a:xfrm>
            <a:off x="3767200" y="2966750"/>
            <a:ext cx="1581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ubTitle" idx="6"/>
          </p:nvPr>
        </p:nvSpPr>
        <p:spPr>
          <a:xfrm>
            <a:off x="6148400" y="3778950"/>
            <a:ext cx="1581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ctrTitle" idx="2"/>
          </p:nvPr>
        </p:nvSpPr>
        <p:spPr>
          <a:xfrm>
            <a:off x="1170425" y="3123050"/>
            <a:ext cx="1581900" cy="48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ctrTitle" idx="3"/>
          </p:nvPr>
        </p:nvSpPr>
        <p:spPr>
          <a:xfrm>
            <a:off x="3781050" y="3123050"/>
            <a:ext cx="1581900" cy="48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ctrTitle" idx="4"/>
          </p:nvPr>
        </p:nvSpPr>
        <p:spPr>
          <a:xfrm>
            <a:off x="6391675" y="3123050"/>
            <a:ext cx="1581900" cy="48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subTitle" idx="1"/>
          </p:nvPr>
        </p:nvSpPr>
        <p:spPr>
          <a:xfrm>
            <a:off x="1170425" y="3552975"/>
            <a:ext cx="1581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ubTitle" idx="5"/>
          </p:nvPr>
        </p:nvSpPr>
        <p:spPr>
          <a:xfrm>
            <a:off x="3781050" y="3552975"/>
            <a:ext cx="1581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ubTitle" idx="6"/>
          </p:nvPr>
        </p:nvSpPr>
        <p:spPr>
          <a:xfrm>
            <a:off x="6391675" y="3552975"/>
            <a:ext cx="1581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ctrTitle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33">
            <a:hlinkClick r:id="" action="ppaction://noaction"/>
          </p:cNvPr>
          <p:cNvSpPr txBox="1">
            <a:spLocks noGrp="1"/>
          </p:cNvSpPr>
          <p:nvPr>
            <p:ph type="ctrTitle" idx="2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1"/>
          </p:nvPr>
        </p:nvSpPr>
        <p:spPr>
          <a:xfrm>
            <a:off x="725625" y="4291560"/>
            <a:ext cx="19065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5" name="Google Shape;155;p3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33">
            <a:hlinkClick r:id="" action="ppaction://noaction"/>
          </p:cNvPr>
          <p:cNvSpPr txBox="1">
            <a:spLocks noGrp="1"/>
          </p:cNvSpPr>
          <p:nvPr>
            <p:ph type="ctrTitle" idx="4"/>
          </p:nvPr>
        </p:nvSpPr>
        <p:spPr>
          <a:xfrm>
            <a:off x="2870600" y="3781500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subTitle" idx="5"/>
          </p:nvPr>
        </p:nvSpPr>
        <p:spPr>
          <a:xfrm>
            <a:off x="2870596" y="4287854"/>
            <a:ext cx="19767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8" name="Google Shape;158;p3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33">
            <a:hlinkClick r:id="" action="ppaction://noaction"/>
          </p:cNvPr>
          <p:cNvSpPr txBox="1">
            <a:spLocks noGrp="1"/>
          </p:cNvSpPr>
          <p:nvPr>
            <p:ph type="ctrTitle" idx="7"/>
          </p:nvPr>
        </p:nvSpPr>
        <p:spPr>
          <a:xfrm>
            <a:off x="5015575" y="37815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ubTitle" idx="8"/>
          </p:nvPr>
        </p:nvSpPr>
        <p:spPr>
          <a:xfrm>
            <a:off x="5015575" y="4287865"/>
            <a:ext cx="19065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1" name="Google Shape;161;p3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616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ctrTitle" idx="2"/>
          </p:nvPr>
        </p:nvSpPr>
        <p:spPr>
          <a:xfrm>
            <a:off x="1967544" y="1602843"/>
            <a:ext cx="24294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1"/>
          </p:nvPr>
        </p:nvSpPr>
        <p:spPr>
          <a:xfrm>
            <a:off x="2269044" y="206431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ctrTitle" idx="3"/>
          </p:nvPr>
        </p:nvSpPr>
        <p:spPr>
          <a:xfrm>
            <a:off x="4747031" y="1602843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4"/>
          </p:nvPr>
        </p:nvSpPr>
        <p:spPr>
          <a:xfrm>
            <a:off x="5048531" y="2064313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ctrTitle" idx="5"/>
          </p:nvPr>
        </p:nvSpPr>
        <p:spPr>
          <a:xfrm>
            <a:off x="1967544" y="3229976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6"/>
          </p:nvPr>
        </p:nvSpPr>
        <p:spPr>
          <a:xfrm>
            <a:off x="2269044" y="369145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ctrTitle" idx="7"/>
          </p:nvPr>
        </p:nvSpPr>
        <p:spPr>
          <a:xfrm>
            <a:off x="4747031" y="32473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8"/>
          </p:nvPr>
        </p:nvSpPr>
        <p:spPr>
          <a:xfrm>
            <a:off x="5048531" y="37088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70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2"/>
          </p:nvPr>
        </p:nvSpPr>
        <p:spPr>
          <a:xfrm>
            <a:off x="1610575" y="1611625"/>
            <a:ext cx="1853100" cy="3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ctrTitle" idx="3"/>
          </p:nvPr>
        </p:nvSpPr>
        <p:spPr>
          <a:xfrm>
            <a:off x="5707025" y="1613761"/>
            <a:ext cx="1853100" cy="3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4"/>
          </p:nvPr>
        </p:nvSpPr>
        <p:spPr>
          <a:xfrm>
            <a:off x="1610575" y="3135908"/>
            <a:ext cx="1853100" cy="3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ctrTitle" idx="5"/>
          </p:nvPr>
        </p:nvSpPr>
        <p:spPr>
          <a:xfrm>
            <a:off x="5707025" y="3144067"/>
            <a:ext cx="1853100" cy="31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5707025" y="3431480"/>
            <a:ext cx="18531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6"/>
          </p:nvPr>
        </p:nvSpPr>
        <p:spPr>
          <a:xfrm>
            <a:off x="1610575" y="1904875"/>
            <a:ext cx="18531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7"/>
          </p:nvPr>
        </p:nvSpPr>
        <p:spPr>
          <a:xfrm>
            <a:off x="1610575" y="3420719"/>
            <a:ext cx="18531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8"/>
          </p:nvPr>
        </p:nvSpPr>
        <p:spPr>
          <a:xfrm>
            <a:off x="5707025" y="1901903"/>
            <a:ext cx="18531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_1_1"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7070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ctrTitle" idx="2"/>
          </p:nvPr>
        </p:nvSpPr>
        <p:spPr>
          <a:xfrm>
            <a:off x="1627625" y="2937725"/>
            <a:ext cx="28734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ctrTitle" idx="3"/>
          </p:nvPr>
        </p:nvSpPr>
        <p:spPr>
          <a:xfrm>
            <a:off x="1627625" y="1302300"/>
            <a:ext cx="28734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ctrTitle" idx="4"/>
          </p:nvPr>
        </p:nvSpPr>
        <p:spPr>
          <a:xfrm>
            <a:off x="1627625" y="3749525"/>
            <a:ext cx="28734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ctrTitle" idx="5"/>
          </p:nvPr>
        </p:nvSpPr>
        <p:spPr>
          <a:xfrm>
            <a:off x="1627625" y="2125920"/>
            <a:ext cx="28734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"/>
          </p:nvPr>
        </p:nvSpPr>
        <p:spPr>
          <a:xfrm>
            <a:off x="1627625" y="2493725"/>
            <a:ext cx="28734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6"/>
          </p:nvPr>
        </p:nvSpPr>
        <p:spPr>
          <a:xfrm>
            <a:off x="1627625" y="3305525"/>
            <a:ext cx="28734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7"/>
          </p:nvPr>
        </p:nvSpPr>
        <p:spPr>
          <a:xfrm>
            <a:off x="1627625" y="4117325"/>
            <a:ext cx="28734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ubTitle" idx="8"/>
          </p:nvPr>
        </p:nvSpPr>
        <p:spPr>
          <a:xfrm>
            <a:off x="1627625" y="1681925"/>
            <a:ext cx="28734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2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ctrTitle"/>
          </p:nvPr>
        </p:nvSpPr>
        <p:spPr>
          <a:xfrm>
            <a:off x="6499521" y="3293191"/>
            <a:ext cx="1690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ubTitle" idx="1"/>
          </p:nvPr>
        </p:nvSpPr>
        <p:spPr>
          <a:xfrm>
            <a:off x="6499521" y="3568943"/>
            <a:ext cx="16908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ctrTitle" idx="2"/>
          </p:nvPr>
        </p:nvSpPr>
        <p:spPr>
          <a:xfrm>
            <a:off x="975094" y="3293196"/>
            <a:ext cx="1690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subTitle" idx="3"/>
          </p:nvPr>
        </p:nvSpPr>
        <p:spPr>
          <a:xfrm>
            <a:off x="975094" y="3568950"/>
            <a:ext cx="16908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ctrTitle" idx="4"/>
          </p:nvPr>
        </p:nvSpPr>
        <p:spPr>
          <a:xfrm>
            <a:off x="2818426" y="3293196"/>
            <a:ext cx="1690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subTitle" idx="5"/>
          </p:nvPr>
        </p:nvSpPr>
        <p:spPr>
          <a:xfrm>
            <a:off x="2818426" y="3568950"/>
            <a:ext cx="16908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ctrTitle" idx="6"/>
          </p:nvPr>
        </p:nvSpPr>
        <p:spPr>
          <a:xfrm>
            <a:off x="4658972" y="3293200"/>
            <a:ext cx="1690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7"/>
          </p:nvPr>
        </p:nvSpPr>
        <p:spPr>
          <a:xfrm>
            <a:off x="4658972" y="3568950"/>
            <a:ext cx="16908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ctrTitle" idx="8"/>
          </p:nvPr>
        </p:nvSpPr>
        <p:spPr>
          <a:xfrm>
            <a:off x="723600" y="470625"/>
            <a:ext cx="17070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0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xfrm>
            <a:off x="2576175" y="1911089"/>
            <a:ext cx="20811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subTitle" idx="1"/>
          </p:nvPr>
        </p:nvSpPr>
        <p:spPr>
          <a:xfrm>
            <a:off x="2576172" y="2274706"/>
            <a:ext cx="208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title" idx="2"/>
          </p:nvPr>
        </p:nvSpPr>
        <p:spPr>
          <a:xfrm>
            <a:off x="4860080" y="1911089"/>
            <a:ext cx="20811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3"/>
          </p:nvPr>
        </p:nvSpPr>
        <p:spPr>
          <a:xfrm>
            <a:off x="4860082" y="2274706"/>
            <a:ext cx="208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title" idx="4"/>
          </p:nvPr>
        </p:nvSpPr>
        <p:spPr>
          <a:xfrm>
            <a:off x="1431975" y="3604284"/>
            <a:ext cx="20811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subTitle" idx="5"/>
          </p:nvPr>
        </p:nvSpPr>
        <p:spPr>
          <a:xfrm>
            <a:off x="1431972" y="3967881"/>
            <a:ext cx="208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title" idx="6"/>
          </p:nvPr>
        </p:nvSpPr>
        <p:spPr>
          <a:xfrm>
            <a:off x="3715885" y="3604284"/>
            <a:ext cx="20811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subTitle" idx="7"/>
          </p:nvPr>
        </p:nvSpPr>
        <p:spPr>
          <a:xfrm>
            <a:off x="3715882" y="3967881"/>
            <a:ext cx="208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 idx="8"/>
          </p:nvPr>
        </p:nvSpPr>
        <p:spPr>
          <a:xfrm>
            <a:off x="5999800" y="3604284"/>
            <a:ext cx="20811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 sz="1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ubTitle" idx="9"/>
          </p:nvPr>
        </p:nvSpPr>
        <p:spPr>
          <a:xfrm>
            <a:off x="5999798" y="3967881"/>
            <a:ext cx="208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ctrTitle" idx="13"/>
          </p:nvPr>
        </p:nvSpPr>
        <p:spPr>
          <a:xfrm>
            <a:off x="723600" y="470625"/>
            <a:ext cx="170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6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70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ctrTitle" idx="2"/>
          </p:nvPr>
        </p:nvSpPr>
        <p:spPr>
          <a:xfrm>
            <a:off x="2207792" y="1961143"/>
            <a:ext cx="18264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1"/>
          </p:nvPr>
        </p:nvSpPr>
        <p:spPr>
          <a:xfrm>
            <a:off x="2208007" y="2376293"/>
            <a:ext cx="1826400" cy="4809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ctrTitle" idx="3"/>
          </p:nvPr>
        </p:nvSpPr>
        <p:spPr>
          <a:xfrm>
            <a:off x="4402900" y="1961143"/>
            <a:ext cx="18264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4"/>
          </p:nvPr>
        </p:nvSpPr>
        <p:spPr>
          <a:xfrm>
            <a:off x="4402850" y="2374293"/>
            <a:ext cx="1826400" cy="4809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ctrTitle" idx="5"/>
          </p:nvPr>
        </p:nvSpPr>
        <p:spPr>
          <a:xfrm>
            <a:off x="6604375" y="1961143"/>
            <a:ext cx="18264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ubTitle" idx="6"/>
          </p:nvPr>
        </p:nvSpPr>
        <p:spPr>
          <a:xfrm>
            <a:off x="6604225" y="2374293"/>
            <a:ext cx="1826400" cy="4809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ctrTitle" idx="7"/>
          </p:nvPr>
        </p:nvSpPr>
        <p:spPr>
          <a:xfrm>
            <a:off x="713225" y="3703375"/>
            <a:ext cx="18264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ubTitle" idx="8"/>
          </p:nvPr>
        </p:nvSpPr>
        <p:spPr>
          <a:xfrm>
            <a:off x="713441" y="4118525"/>
            <a:ext cx="18264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ctrTitle" idx="9"/>
          </p:nvPr>
        </p:nvSpPr>
        <p:spPr>
          <a:xfrm>
            <a:off x="2908347" y="3703375"/>
            <a:ext cx="18264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ubTitle" idx="13"/>
          </p:nvPr>
        </p:nvSpPr>
        <p:spPr>
          <a:xfrm>
            <a:off x="2908322" y="4116525"/>
            <a:ext cx="18264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ctrTitle" idx="14"/>
          </p:nvPr>
        </p:nvSpPr>
        <p:spPr>
          <a:xfrm>
            <a:off x="5109872" y="3689200"/>
            <a:ext cx="18264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15"/>
          </p:nvPr>
        </p:nvSpPr>
        <p:spPr>
          <a:xfrm>
            <a:off x="5109722" y="4118525"/>
            <a:ext cx="18264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704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934675" y="2689512"/>
            <a:ext cx="2877300" cy="13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2"/>
          </p:nvPr>
        </p:nvSpPr>
        <p:spPr>
          <a:xfrm>
            <a:off x="5371300" y="2689513"/>
            <a:ext cx="2877300" cy="13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934675" y="2129925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3"/>
          </p:nvPr>
        </p:nvSpPr>
        <p:spPr>
          <a:xfrm>
            <a:off x="5371300" y="2129925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/>
          <p:nvPr/>
        </p:nvSpPr>
        <p:spPr>
          <a:xfrm>
            <a:off x="0" y="0"/>
            <a:ext cx="7691511" cy="5182651"/>
          </a:xfrm>
          <a:custGeom>
            <a:avLst/>
            <a:gdLst/>
            <a:ahLst/>
            <a:cxnLst/>
            <a:rect l="l" t="t" r="r" b="b"/>
            <a:pathLst>
              <a:path w="285267" h="192217" extrusionOk="0">
                <a:moveTo>
                  <a:pt x="235625" y="0"/>
                </a:moveTo>
                <a:lnTo>
                  <a:pt x="235625" y="85"/>
                </a:lnTo>
                <a:lnTo>
                  <a:pt x="0" y="85"/>
                </a:lnTo>
                <a:lnTo>
                  <a:pt x="0" y="192217"/>
                </a:lnTo>
                <a:lnTo>
                  <a:pt x="86815" y="192217"/>
                </a:lnTo>
                <a:lnTo>
                  <a:pt x="86915" y="192131"/>
                </a:lnTo>
                <a:lnTo>
                  <a:pt x="136542" y="192131"/>
                </a:lnTo>
                <a:lnTo>
                  <a:pt x="136542" y="164678"/>
                </a:lnTo>
                <a:lnTo>
                  <a:pt x="161320" y="164678"/>
                </a:lnTo>
                <a:lnTo>
                  <a:pt x="161320" y="137239"/>
                </a:lnTo>
                <a:lnTo>
                  <a:pt x="186112" y="137239"/>
                </a:lnTo>
                <a:lnTo>
                  <a:pt x="186112" y="109785"/>
                </a:lnTo>
                <a:lnTo>
                  <a:pt x="210904" y="109785"/>
                </a:lnTo>
                <a:lnTo>
                  <a:pt x="210904" y="82346"/>
                </a:lnTo>
                <a:lnTo>
                  <a:pt x="235682" y="82346"/>
                </a:lnTo>
                <a:lnTo>
                  <a:pt x="235682" y="54893"/>
                </a:lnTo>
                <a:lnTo>
                  <a:pt x="260474" y="54893"/>
                </a:lnTo>
                <a:lnTo>
                  <a:pt x="260474" y="27453"/>
                </a:lnTo>
                <a:lnTo>
                  <a:pt x="285266" y="27453"/>
                </a:lnTo>
                <a:lnTo>
                  <a:pt x="2852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737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3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6485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subTitle" idx="1"/>
          </p:nvPr>
        </p:nvSpPr>
        <p:spPr>
          <a:xfrm flipH="1">
            <a:off x="50208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43"/>
          <p:cNvSpPr txBox="1"/>
          <p:nvPr/>
        </p:nvSpPr>
        <p:spPr>
          <a:xfrm flipH="1">
            <a:off x="5020875" y="3782100"/>
            <a:ext cx="33672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/>
          <p:nvPr/>
        </p:nvSpPr>
        <p:spPr>
          <a:xfrm flipH="1">
            <a:off x="5204100" y="539500"/>
            <a:ext cx="3939900" cy="536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44"/>
          <p:cNvSpPr/>
          <p:nvPr/>
        </p:nvSpPr>
        <p:spPr>
          <a:xfrm rot="5400000" flipH="1">
            <a:off x="105125" y="4670975"/>
            <a:ext cx="679500" cy="536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6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/>
          <p:nvPr/>
        </p:nvSpPr>
        <p:spPr>
          <a:xfrm>
            <a:off x="5344850" y="0"/>
            <a:ext cx="3798900" cy="223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5"/>
          <p:cNvSpPr/>
          <p:nvPr/>
        </p:nvSpPr>
        <p:spPr>
          <a:xfrm>
            <a:off x="-2066275" y="4599425"/>
            <a:ext cx="2779500" cy="163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567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1223575" y="1301500"/>
            <a:ext cx="3619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223575" y="2039900"/>
            <a:ext cx="3619800" cy="18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019050" y="1302350"/>
            <a:ext cx="5106000" cy="23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178957" y="2185251"/>
            <a:ext cx="19959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713225" y="3689525"/>
            <a:ext cx="7717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Char char="●"/>
              <a:defRPr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Char char="●"/>
              <a:defRPr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●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hdinavaei/bankpersonalloanmodell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>
            <a:spLocks noGrp="1"/>
          </p:cNvSpPr>
          <p:nvPr>
            <p:ph type="ctrTitle"/>
          </p:nvPr>
        </p:nvSpPr>
        <p:spPr>
          <a:xfrm>
            <a:off x="1497025" y="1361100"/>
            <a:ext cx="6086400" cy="21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Allife</a:t>
            </a:r>
            <a:r>
              <a:rPr lang="en" dirty="0"/>
              <a:t> Bank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Loan Acceptance Predictor</a:t>
            </a:r>
            <a:endParaRPr dirty="0"/>
          </a:p>
        </p:txBody>
      </p:sp>
      <p:sp>
        <p:nvSpPr>
          <p:cNvPr id="251" name="Google Shape;251;p46"/>
          <p:cNvSpPr/>
          <p:nvPr/>
        </p:nvSpPr>
        <p:spPr>
          <a:xfrm rot="10800000">
            <a:off x="7782000" y="367900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Google Shape;252;p46"/>
          <p:cNvSpPr/>
          <p:nvPr/>
        </p:nvSpPr>
        <p:spPr>
          <a:xfrm>
            <a:off x="381075" y="3949313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>
            <a:spLocks noGrp="1"/>
          </p:cNvSpPr>
          <p:nvPr>
            <p:ph type="title"/>
          </p:nvPr>
        </p:nvSpPr>
        <p:spPr>
          <a:xfrm flipH="1">
            <a:off x="4916425" y="714300"/>
            <a:ext cx="3972000" cy="4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/>
              <a:t>Customers with </a:t>
            </a:r>
            <a:r>
              <a:rPr lang="en">
                <a:solidFill>
                  <a:srgbClr val="FC4E07"/>
                </a:solidFill>
              </a:rPr>
              <a:t>NO credit card</a:t>
            </a:r>
            <a:endParaRPr>
              <a:solidFill>
                <a:srgbClr val="FC4E07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>
                <a:solidFill>
                  <a:srgbClr val="434343"/>
                </a:solidFill>
              </a:rPr>
              <a:t>More likely to </a:t>
            </a:r>
            <a:r>
              <a:rPr lang="en">
                <a:solidFill>
                  <a:srgbClr val="FC4E07"/>
                </a:solidFill>
              </a:rPr>
              <a:t>NOT accept </a:t>
            </a:r>
            <a:endParaRPr>
              <a:solidFill>
                <a:srgbClr val="FC4E07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DM Serif Display"/>
              <a:buChar char="○"/>
            </a:pPr>
            <a:r>
              <a:rPr lang="en" sz="2000">
                <a:solidFill>
                  <a:srgbClr val="21212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Perhaps not as interested in borrowing money</a:t>
            </a:r>
            <a:endParaRPr sz="2000">
              <a:solidFill>
                <a:srgbClr val="21212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AFBB"/>
              </a:buClr>
              <a:buSzPts val="2800"/>
              <a:buChar char="●"/>
            </a:pPr>
            <a:r>
              <a:rPr lang="en">
                <a:solidFill>
                  <a:srgbClr val="00AFBB"/>
                </a:solidFill>
              </a:rPr>
              <a:t>Credit Card Holders:</a:t>
            </a:r>
            <a:endParaRPr sz="2500">
              <a:solidFill>
                <a:srgbClr val="00AFBB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DM Serif Display"/>
              <a:buChar char="○"/>
            </a:pPr>
            <a:r>
              <a:rPr lang="en" sz="25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Higher Credit Score</a:t>
            </a:r>
            <a:endParaRPr sz="25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DM Serif Display"/>
              <a:buChar char="○"/>
            </a:pPr>
            <a:r>
              <a:rPr lang="en" sz="25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Lower interest rate offer</a:t>
            </a:r>
            <a:endParaRPr sz="25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18" name="Google Shape;418;p55"/>
          <p:cNvSpPr txBox="1"/>
          <p:nvPr/>
        </p:nvSpPr>
        <p:spPr>
          <a:xfrm>
            <a:off x="175700" y="120125"/>
            <a:ext cx="70839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Visualization: Credit Card Holders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9" name="Google Shape;41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925"/>
            <a:ext cx="4564249" cy="36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>
            <a:spLocks noGrp="1"/>
          </p:cNvSpPr>
          <p:nvPr>
            <p:ph type="title"/>
          </p:nvPr>
        </p:nvSpPr>
        <p:spPr>
          <a:xfrm flipH="1">
            <a:off x="4916425" y="714300"/>
            <a:ext cx="3972000" cy="4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/>
              <a:t>Customers that do </a:t>
            </a:r>
            <a:r>
              <a:rPr lang="en">
                <a:solidFill>
                  <a:srgbClr val="FC4E07"/>
                </a:solidFill>
              </a:rPr>
              <a:t>not</a:t>
            </a:r>
            <a:r>
              <a:rPr lang="en">
                <a:solidFill>
                  <a:srgbClr val="00AFBB"/>
                </a:solidFill>
              </a:rPr>
              <a:t> </a:t>
            </a:r>
            <a:r>
              <a:rPr lang="en">
                <a:solidFill>
                  <a:srgbClr val="FC4E07"/>
                </a:solidFill>
              </a:rPr>
              <a:t>accept </a:t>
            </a:r>
            <a:endParaRPr>
              <a:solidFill>
                <a:srgbClr val="00AFBB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DM Serif Display"/>
              <a:buChar char="○"/>
            </a:pPr>
            <a:r>
              <a:rPr lang="en" sz="25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Have a lower CC Avg</a:t>
            </a:r>
            <a:r>
              <a:rPr lang="en" sz="2500">
                <a:solidFill>
                  <a:srgbClr val="00AFB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2500">
              <a:solidFill>
                <a:srgbClr val="00AFBB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FBB"/>
                </a:solidFill>
              </a:rPr>
              <a:t>Those the accept:</a:t>
            </a:r>
            <a:endParaRPr sz="25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DM Serif Display"/>
              <a:buChar char="○"/>
            </a:pPr>
            <a:r>
              <a:rPr lang="en" sz="25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Spread out distribution</a:t>
            </a:r>
            <a:endParaRPr sz="25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DM Serif Display"/>
              <a:buChar char="○"/>
            </a:pPr>
            <a:r>
              <a:rPr lang="en" sz="25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No conclusion</a:t>
            </a:r>
            <a:endParaRPr sz="25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25" name="Google Shape;425;p56"/>
          <p:cNvSpPr txBox="1"/>
          <p:nvPr/>
        </p:nvSpPr>
        <p:spPr>
          <a:xfrm>
            <a:off x="175700" y="120125"/>
            <a:ext cx="80937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Visualization: Credit Card Average Spending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6" name="Google Shape;4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925"/>
            <a:ext cx="4564249" cy="36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>
            <a:spLocks noGrp="1"/>
          </p:cNvSpPr>
          <p:nvPr>
            <p:ph type="title"/>
          </p:nvPr>
        </p:nvSpPr>
        <p:spPr>
          <a:xfrm flipH="1">
            <a:off x="4916425" y="714300"/>
            <a:ext cx="3972000" cy="4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/>
              <a:t>Families of larger size have a </a:t>
            </a:r>
            <a:r>
              <a:rPr lang="en">
                <a:solidFill>
                  <a:srgbClr val="00AFBB"/>
                </a:solidFill>
              </a:rPr>
              <a:t>slightly higher chance</a:t>
            </a:r>
            <a:r>
              <a:rPr lang="en"/>
              <a:t> of accepting the loan.</a:t>
            </a:r>
            <a:r>
              <a:rPr lang="en" sz="2500">
                <a:solidFill>
                  <a:srgbClr val="00AFB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2500">
              <a:solidFill>
                <a:srgbClr val="00AFBB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DM Serif Display"/>
              <a:buChar char="○"/>
            </a:pPr>
            <a:r>
              <a:rPr lang="en" sz="25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But the number of those who</a:t>
            </a:r>
            <a:r>
              <a:rPr lang="en" sz="2500">
                <a:solidFill>
                  <a:srgbClr val="FC4E0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do not accept</a:t>
            </a:r>
            <a:r>
              <a:rPr lang="en" sz="25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doesn’t follow a trend</a:t>
            </a:r>
            <a:endParaRPr sz="25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32" name="Google Shape;432;p57"/>
          <p:cNvSpPr txBox="1"/>
          <p:nvPr/>
        </p:nvSpPr>
        <p:spPr>
          <a:xfrm>
            <a:off x="175700" y="120125"/>
            <a:ext cx="80937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Visualization: Family Size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3" name="Google Shape;4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925"/>
            <a:ext cx="4564249" cy="36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>
            <a:spLocks noGrp="1"/>
          </p:cNvSpPr>
          <p:nvPr>
            <p:ph type="title"/>
          </p:nvPr>
        </p:nvSpPr>
        <p:spPr>
          <a:xfrm flipH="1">
            <a:off x="4916425" y="714300"/>
            <a:ext cx="3972000" cy="4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/>
              <a:t>No significant difference in distribution</a:t>
            </a:r>
            <a:endParaRPr sz="25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39" name="Google Shape;439;p58"/>
          <p:cNvSpPr txBox="1"/>
          <p:nvPr/>
        </p:nvSpPr>
        <p:spPr>
          <a:xfrm>
            <a:off x="175700" y="120125"/>
            <a:ext cx="80937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Visualization: Age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0" name="Google Shape;44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0" y="1010613"/>
            <a:ext cx="4564249" cy="36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>
            <a:spLocks noGrp="1"/>
          </p:cNvSpPr>
          <p:nvPr>
            <p:ph type="title"/>
          </p:nvPr>
        </p:nvSpPr>
        <p:spPr>
          <a:xfrm flipH="1">
            <a:off x="4916425" y="714300"/>
            <a:ext cx="3972000" cy="4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/>
              <a:t>No significant difference in distribution</a:t>
            </a:r>
            <a:endParaRPr sz="25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46" name="Google Shape;446;p59"/>
          <p:cNvSpPr txBox="1"/>
          <p:nvPr/>
        </p:nvSpPr>
        <p:spPr>
          <a:xfrm>
            <a:off x="175700" y="120125"/>
            <a:ext cx="80937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Visualization: Experience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7" name="Google Shape;44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925"/>
            <a:ext cx="4564249" cy="36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>
            <a:spLocks noGrp="1"/>
          </p:cNvSpPr>
          <p:nvPr>
            <p:ph type="title"/>
          </p:nvPr>
        </p:nvSpPr>
        <p:spPr>
          <a:xfrm flipH="1">
            <a:off x="5230825" y="747875"/>
            <a:ext cx="3619500" cy="4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/>
              <a:t>Inconclusive results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/>
              <a:t>Not a significant predictor for personal loan acceptance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Won’t be including in the model building</a:t>
            </a:r>
            <a:endParaRPr sz="2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453" name="Google Shape;453;p60"/>
          <p:cNvSpPr txBox="1"/>
          <p:nvPr/>
        </p:nvSpPr>
        <p:spPr>
          <a:xfrm>
            <a:off x="525150" y="110600"/>
            <a:ext cx="80937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Visualization: Securities Account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4" name="Google Shape;45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680725"/>
            <a:ext cx="4945076" cy="43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>
            <a:spLocks noGrp="1"/>
          </p:cNvSpPr>
          <p:nvPr>
            <p:ph type="title"/>
          </p:nvPr>
        </p:nvSpPr>
        <p:spPr>
          <a:xfrm flipH="1">
            <a:off x="395800" y="3606400"/>
            <a:ext cx="3322500" cy="1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/>
              <a:t>Age &amp; Experience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 Correlation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C4E07"/>
              </a:buClr>
              <a:buSzPts val="1700"/>
              <a:buChar char="○"/>
            </a:pPr>
            <a:r>
              <a:rPr lang="en" sz="1700">
                <a:solidFill>
                  <a:srgbClr val="FC4E07"/>
                </a:solidFill>
              </a:rPr>
              <a:t>Remove Age</a:t>
            </a:r>
            <a:endParaRPr sz="1700">
              <a:solidFill>
                <a:srgbClr val="FC4E07"/>
              </a:solidFill>
            </a:endParaRPr>
          </a:p>
        </p:txBody>
      </p:sp>
      <p:sp>
        <p:nvSpPr>
          <p:cNvPr id="460" name="Google Shape;460;p61"/>
          <p:cNvSpPr txBox="1"/>
          <p:nvPr/>
        </p:nvSpPr>
        <p:spPr>
          <a:xfrm>
            <a:off x="122450" y="141425"/>
            <a:ext cx="5129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Preparation: Correlation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1" name="Google Shape;461;p61"/>
          <p:cNvSpPr/>
          <p:nvPr/>
        </p:nvSpPr>
        <p:spPr>
          <a:xfrm>
            <a:off x="6334925" y="985313"/>
            <a:ext cx="924000" cy="1905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rgbClr val="FC4E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2" name="Google Shape;4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25" y="932151"/>
            <a:ext cx="7349625" cy="25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1"/>
          <p:cNvSpPr/>
          <p:nvPr/>
        </p:nvSpPr>
        <p:spPr>
          <a:xfrm>
            <a:off x="6334925" y="971075"/>
            <a:ext cx="1004100" cy="2190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rgbClr val="FC4E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1"/>
          <p:cNvSpPr txBox="1">
            <a:spLocks noGrp="1"/>
          </p:cNvSpPr>
          <p:nvPr>
            <p:ph type="title"/>
          </p:nvPr>
        </p:nvSpPr>
        <p:spPr>
          <a:xfrm flipH="1">
            <a:off x="3936425" y="3606400"/>
            <a:ext cx="3322500" cy="1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/>
              <a:t>Securities Account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C4E07"/>
              </a:buClr>
              <a:buSzPts val="1700"/>
              <a:buChar char="○"/>
            </a:pPr>
            <a:r>
              <a:rPr lang="en" sz="1700"/>
              <a:t>Not relevant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C4E07"/>
              </a:buClr>
              <a:buSzPts val="1700"/>
              <a:buChar char="○"/>
            </a:pPr>
            <a:r>
              <a:rPr lang="en" sz="1700">
                <a:solidFill>
                  <a:srgbClr val="FC4E07"/>
                </a:solidFill>
              </a:rPr>
              <a:t>Removed</a:t>
            </a:r>
            <a:endParaRPr sz="1700">
              <a:solidFill>
                <a:srgbClr val="FC4E0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 txBox="1"/>
          <p:nvPr/>
        </p:nvSpPr>
        <p:spPr>
          <a:xfrm>
            <a:off x="175700" y="120125"/>
            <a:ext cx="80937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Preparation: Correlation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" name="Google Shape;470;p62"/>
          <p:cNvSpPr txBox="1"/>
          <p:nvPr/>
        </p:nvSpPr>
        <p:spPr>
          <a:xfrm>
            <a:off x="175700" y="120125"/>
            <a:ext cx="80937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Preparation: Correlation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" name="Google Shape;471;p62"/>
          <p:cNvSpPr txBox="1">
            <a:spLocks noGrp="1"/>
          </p:cNvSpPr>
          <p:nvPr>
            <p:ph type="title"/>
          </p:nvPr>
        </p:nvSpPr>
        <p:spPr>
          <a:xfrm flipH="1">
            <a:off x="5749750" y="1037925"/>
            <a:ext cx="3589200" cy="3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C4E07"/>
                </a:solidFill>
              </a:rPr>
              <a:t>No concerns for MULTICOLLINEARITY</a:t>
            </a:r>
            <a:endParaRPr sz="2400">
              <a:solidFill>
                <a:srgbClr val="FC4E07"/>
              </a:solidFill>
            </a:endParaRPr>
          </a:p>
        </p:txBody>
      </p:sp>
      <p:pic>
        <p:nvPicPr>
          <p:cNvPr id="472" name="Google Shape;4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7300"/>
            <a:ext cx="5450774" cy="42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3"/>
          <p:cNvSpPr txBox="1"/>
          <p:nvPr/>
        </p:nvSpPr>
        <p:spPr>
          <a:xfrm>
            <a:off x="299025" y="539500"/>
            <a:ext cx="7208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Building: Logistic Regression 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8" name="Google Shape;478;p63"/>
          <p:cNvSpPr txBox="1"/>
          <p:nvPr/>
        </p:nvSpPr>
        <p:spPr>
          <a:xfrm>
            <a:off x="299025" y="1573900"/>
            <a:ext cx="75132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78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50"/>
              <a:buFont typeface="DM Serif Display"/>
              <a:buChar char="●"/>
            </a:pPr>
            <a:r>
              <a:rPr lang="en" sz="2350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Binary Classifier Model (Accepted or Not Accepted)</a:t>
            </a:r>
            <a:endParaRPr sz="2350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778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50"/>
              <a:buFont typeface="DM Serif Display"/>
              <a:buChar char="●"/>
            </a:pPr>
            <a:r>
              <a:rPr lang="en" sz="2350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Binomial Distribution: assume response follows Bernoulli distribution</a:t>
            </a:r>
            <a:endParaRPr sz="2350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778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50"/>
              <a:buFont typeface="DM Serif Display"/>
              <a:buChar char="●"/>
            </a:pPr>
            <a:r>
              <a:rPr lang="en" sz="2350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Simple to execute</a:t>
            </a:r>
            <a:endParaRPr sz="2350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778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50"/>
              <a:buFont typeface="DM Serif Display"/>
              <a:buChar char="●"/>
            </a:pPr>
            <a:r>
              <a:rPr lang="en" sz="2350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Performs well with categorical (binary) predictor variables and numeric (we have both) </a:t>
            </a:r>
            <a:endParaRPr sz="2350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25" y="731762"/>
            <a:ext cx="4620675" cy="40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4"/>
          <p:cNvSpPr txBox="1"/>
          <p:nvPr/>
        </p:nvSpPr>
        <p:spPr>
          <a:xfrm>
            <a:off x="203775" y="22300"/>
            <a:ext cx="7208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Building: Logistic Regression 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5" name="Google Shape;485;p64"/>
          <p:cNvSpPr txBox="1"/>
          <p:nvPr/>
        </p:nvSpPr>
        <p:spPr>
          <a:xfrm>
            <a:off x="299025" y="1326250"/>
            <a:ext cx="41223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erif Display"/>
              <a:buChar char="●"/>
            </a:pPr>
            <a:r>
              <a:rPr lang="en" sz="1700" b="1">
                <a:solidFill>
                  <a:srgbClr val="00AFBB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CreditCard </a:t>
            </a: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has a high p value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erif Display"/>
              <a:buChar char="●"/>
            </a:pPr>
            <a:r>
              <a:rPr lang="en" sz="1700" b="1">
                <a:solidFill>
                  <a:srgbClr val="00AFBB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Not statistically significant</a:t>
            </a: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 for predicting Personal Loan acceptance 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erif Display"/>
              <a:buChar char="●"/>
            </a:pPr>
            <a:r>
              <a:rPr lang="en" sz="1700" b="1">
                <a:solidFill>
                  <a:srgbClr val="00AFBB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Mortgage &amp; Experience</a:t>
            </a: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 removed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86" name="Google Shape;486;p64"/>
          <p:cNvSpPr/>
          <p:nvPr/>
        </p:nvSpPr>
        <p:spPr>
          <a:xfrm>
            <a:off x="7274025" y="3017050"/>
            <a:ext cx="647700" cy="4665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rgbClr val="FC4E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64"/>
          <p:cNvSpPr/>
          <p:nvPr/>
        </p:nvSpPr>
        <p:spPr>
          <a:xfrm>
            <a:off x="7274025" y="2311675"/>
            <a:ext cx="647700" cy="2190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rgbClr val="FC4E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/>
          <p:nvPr/>
        </p:nvSpPr>
        <p:spPr>
          <a:xfrm>
            <a:off x="1578900" y="1536075"/>
            <a:ext cx="7565100" cy="486900"/>
          </a:xfrm>
          <a:prstGeom prst="rect">
            <a:avLst/>
          </a:prstGeom>
          <a:solidFill>
            <a:srgbClr val="FC4E0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8" name="Google Shape;258;p47"/>
          <p:cNvSpPr/>
          <p:nvPr/>
        </p:nvSpPr>
        <p:spPr>
          <a:xfrm>
            <a:off x="751200" y="3110600"/>
            <a:ext cx="5406600" cy="486900"/>
          </a:xfrm>
          <a:prstGeom prst="rect">
            <a:avLst/>
          </a:prstGeom>
          <a:solidFill>
            <a:srgbClr val="00AFB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9" name="Google Shape;259;p47"/>
          <p:cNvSpPr txBox="1">
            <a:spLocks noGrp="1"/>
          </p:cNvSpPr>
          <p:nvPr>
            <p:ph type="ctrTitle" idx="2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260" name="Google Shape;260;p47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1" name="Google Shape;261;p47"/>
          <p:cNvSpPr txBox="1">
            <a:spLocks noGrp="1"/>
          </p:cNvSpPr>
          <p:nvPr>
            <p:ph type="ctrTitle" idx="4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&amp; Preparation </a:t>
            </a:r>
            <a:endParaRPr/>
          </a:p>
        </p:txBody>
      </p:sp>
      <p:sp>
        <p:nvSpPr>
          <p:cNvPr id="262" name="Google Shape;262;p47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ctrTitle" idx="7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264" name="Google Shape;264;p47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ctrTitle" idx="13"/>
          </p:nvPr>
        </p:nvSpPr>
        <p:spPr>
          <a:xfrm>
            <a:off x="1578901" y="374950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66" name="Google Shape;266;p47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1578912" y="31845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ctrTitle" idx="16"/>
          </p:nvPr>
        </p:nvSpPr>
        <p:spPr>
          <a:xfrm>
            <a:off x="4153400" y="3774651"/>
            <a:ext cx="112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</a:t>
            </a:r>
            <a:endParaRPr/>
          </a:p>
        </p:txBody>
      </p:sp>
      <p:sp>
        <p:nvSpPr>
          <p:cNvPr id="268" name="Google Shape;268;p47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153412" y="319341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ctrTitle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5"/>
          <p:cNvSpPr txBox="1"/>
          <p:nvPr/>
        </p:nvSpPr>
        <p:spPr>
          <a:xfrm>
            <a:off x="203775" y="22300"/>
            <a:ext cx="7208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Building: Logistic Regression 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3" name="Google Shape;493;p65"/>
          <p:cNvSpPr txBox="1"/>
          <p:nvPr/>
        </p:nvSpPr>
        <p:spPr>
          <a:xfrm>
            <a:off x="299025" y="1326250"/>
            <a:ext cx="41223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erif Display"/>
              <a:buChar char="●"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Final Variables included: 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erif Display"/>
              <a:buChar char="○"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Income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erif Display"/>
              <a:buChar char="○"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Family 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erif Display"/>
              <a:buChar char="○"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CCAvg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erif Display"/>
              <a:buChar char="○"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Education 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94" name="Google Shape;494;p65"/>
          <p:cNvSpPr/>
          <p:nvPr/>
        </p:nvSpPr>
        <p:spPr>
          <a:xfrm>
            <a:off x="203775" y="3527650"/>
            <a:ext cx="3381300" cy="1343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C4E0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Split data → 60% training, 40% test </a:t>
            </a:r>
            <a:endParaRPr sz="2400">
              <a:solidFill>
                <a:srgbClr val="FC4E0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495" name="Google Shape;4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975" y="936350"/>
            <a:ext cx="5006226" cy="393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5"/>
          <p:cNvSpPr/>
          <p:nvPr/>
        </p:nvSpPr>
        <p:spPr>
          <a:xfrm>
            <a:off x="6450025" y="165225"/>
            <a:ext cx="2343300" cy="819300"/>
          </a:xfrm>
          <a:prstGeom prst="wave">
            <a:avLst>
              <a:gd name="adj1" fmla="val 12500"/>
              <a:gd name="adj2" fmla="val 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No Overfitting! </a:t>
            </a:r>
            <a:endParaRPr sz="1900">
              <a:solidFill>
                <a:schemeClr val="l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 txBox="1"/>
          <p:nvPr/>
        </p:nvSpPr>
        <p:spPr>
          <a:xfrm>
            <a:off x="203775" y="22300"/>
            <a:ext cx="7208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Building: Logistic Regression 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66"/>
          <p:cNvSpPr txBox="1"/>
          <p:nvPr/>
        </p:nvSpPr>
        <p:spPr>
          <a:xfrm>
            <a:off x="156150" y="926200"/>
            <a:ext cx="4122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Class Imbalance 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503" name="Google Shape;5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50" y="1542475"/>
            <a:ext cx="4417874" cy="3472026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6"/>
          <p:cNvSpPr txBox="1"/>
          <p:nvPr/>
        </p:nvSpPr>
        <p:spPr>
          <a:xfrm>
            <a:off x="4832925" y="926200"/>
            <a:ext cx="4122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Let’s predict a customer: </a:t>
            </a:r>
            <a:endParaRPr sz="1700" b="1" u="sng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Income: 80000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Family: 3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CCAVG : 2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Education: 1</a:t>
            </a: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b="1">
                <a:solidFill>
                  <a:srgbClr val="FC4E07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This customer was predicted to ACCEPT the loan offer  </a:t>
            </a:r>
            <a:endParaRPr sz="1700" b="1">
              <a:solidFill>
                <a:srgbClr val="FC4E07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"/>
          <p:cNvSpPr txBox="1"/>
          <p:nvPr/>
        </p:nvSpPr>
        <p:spPr>
          <a:xfrm>
            <a:off x="203775" y="22300"/>
            <a:ext cx="7208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Building: Logistic Regression 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67"/>
          <p:cNvSpPr txBox="1"/>
          <p:nvPr/>
        </p:nvSpPr>
        <p:spPr>
          <a:xfrm>
            <a:off x="156150" y="926200"/>
            <a:ext cx="8094000" cy="3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highlight>
                  <a:schemeClr val="dk1"/>
                </a:highlight>
                <a:latin typeface="DM Serif Display"/>
                <a:ea typeface="DM Serif Display"/>
                <a:cs typeface="DM Serif Display"/>
                <a:sym typeface="DM Serif Display"/>
              </a:rPr>
              <a:t>Cross Validation: for Real-World Use </a:t>
            </a:r>
            <a:endParaRPr sz="21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AFBB"/>
              </a:buClr>
              <a:buSzPts val="2300"/>
              <a:buFont typeface="DM Serif Display"/>
              <a:buChar char="●"/>
            </a:pPr>
            <a:r>
              <a:rPr lang="en" sz="2300">
                <a:solidFill>
                  <a:srgbClr val="00AFB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Accuracy: 95.41% </a:t>
            </a:r>
            <a:endParaRPr sz="2300">
              <a:solidFill>
                <a:srgbClr val="00AFBB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DM Serif Display"/>
              <a:buChar char="●"/>
            </a:pPr>
            <a:r>
              <a:rPr lang="en" sz="2300">
                <a:latin typeface="DM Serif Display"/>
                <a:ea typeface="DM Serif Display"/>
                <a:cs typeface="DM Serif Display"/>
                <a:sym typeface="DM Serif Display"/>
              </a:rPr>
              <a:t>Kappa: 0.7068</a:t>
            </a:r>
            <a:endParaRPr sz="23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DM Serif Display"/>
              <a:buChar char="●"/>
            </a:pPr>
            <a:r>
              <a:rPr lang="en" sz="2300">
                <a:latin typeface="DM Serif Display"/>
                <a:ea typeface="DM Serif Display"/>
                <a:cs typeface="DM Serif Display"/>
                <a:sym typeface="DM Serif Display"/>
              </a:rPr>
              <a:t>The high accuracy and substantial agreement show:</a:t>
            </a:r>
            <a:endParaRPr sz="23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DM Serif Display"/>
              <a:buChar char="●"/>
            </a:pPr>
            <a:r>
              <a:rPr lang="en" sz="2300">
                <a:latin typeface="DM Serif Display"/>
                <a:ea typeface="DM Serif Display"/>
                <a:cs typeface="DM Serif Display"/>
                <a:sym typeface="DM Serif Display"/>
              </a:rPr>
              <a:t>The model is able to capture meaningful patterns in the data and make accurate predictions.</a:t>
            </a:r>
            <a:endParaRPr sz="26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b="1">
              <a:solidFill>
                <a:schemeClr val="lt1"/>
              </a:solidFill>
              <a:highlight>
                <a:schemeClr val="dk1"/>
              </a:highlight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/>
          <p:nvPr/>
        </p:nvSpPr>
        <p:spPr>
          <a:xfrm>
            <a:off x="299025" y="172825"/>
            <a:ext cx="45795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Building: KNN Model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6" name="Google Shape;516;p68"/>
          <p:cNvSpPr txBox="1"/>
          <p:nvPr/>
        </p:nvSpPr>
        <p:spPr>
          <a:xfrm>
            <a:off x="87750" y="1207225"/>
            <a:ext cx="4352400" cy="3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DM Serif Display"/>
                <a:ea typeface="DM Serif Display"/>
                <a:cs typeface="DM Serif Display"/>
                <a:sym typeface="DM Serif Display"/>
              </a:rPr>
              <a:t>Step1 : Normalize the data </a:t>
            </a:r>
            <a:endParaRPr sz="22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M Serif Display"/>
              <a:buChar char="●"/>
            </a:pPr>
            <a:r>
              <a:rPr lang="en" sz="2000">
                <a:latin typeface="DM Serif Display"/>
                <a:ea typeface="DM Serif Display"/>
                <a:cs typeface="DM Serif Display"/>
                <a:sym typeface="DM Serif Display"/>
              </a:rPr>
              <a:t>Variables included:</a:t>
            </a:r>
            <a:endParaRPr sz="20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C4E07"/>
              </a:buClr>
              <a:buSzPts val="2000"/>
              <a:buFont typeface="DM Serif Display"/>
              <a:buChar char="●"/>
            </a:pPr>
            <a:r>
              <a:rPr lang="en" sz="2000">
                <a:solidFill>
                  <a:srgbClr val="FC4E0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Income, Family, CCAvg</a:t>
            </a:r>
            <a:endParaRPr sz="2000">
              <a:solidFill>
                <a:srgbClr val="FC4E0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DM Serif Display"/>
                <a:ea typeface="DM Serif Display"/>
                <a:cs typeface="DM Serif Display"/>
                <a:sym typeface="DM Serif Display"/>
              </a:rPr>
              <a:t>Step2 : Find the best K value where</a:t>
            </a:r>
            <a:r>
              <a:rPr lang="en" sz="2000">
                <a:latin typeface="DM Serif Display"/>
                <a:ea typeface="DM Serif Display"/>
                <a:cs typeface="DM Serif Display"/>
                <a:sym typeface="DM Serif Display"/>
              </a:rPr>
              <a:t> accuracy is maximized</a:t>
            </a:r>
            <a:endParaRPr sz="20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C4E0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 = 3 </a:t>
            </a:r>
            <a:endParaRPr sz="2000">
              <a:solidFill>
                <a:srgbClr val="FC4E0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C4E0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C4E07"/>
              </a:buClr>
              <a:buSzPts val="2000"/>
              <a:buFont typeface="DM Serif Display"/>
              <a:buChar char="●"/>
            </a:pPr>
            <a:r>
              <a:rPr lang="en" sz="2000">
                <a:solidFill>
                  <a:srgbClr val="FC4E0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97.92% Accuracy!</a:t>
            </a:r>
            <a:endParaRPr sz="2000">
              <a:solidFill>
                <a:srgbClr val="FC4E0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C4E0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517" name="Google Shape;5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425" y="1035512"/>
            <a:ext cx="5098250" cy="400672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8"/>
          <p:cNvSpPr/>
          <p:nvPr/>
        </p:nvSpPr>
        <p:spPr>
          <a:xfrm>
            <a:off x="4773625" y="1130125"/>
            <a:ext cx="352500" cy="295200"/>
          </a:xfrm>
          <a:prstGeom prst="ellipse">
            <a:avLst/>
          </a:prstGeom>
          <a:noFill/>
          <a:ln w="9525" cap="flat" cmpd="sng">
            <a:solidFill>
              <a:srgbClr val="FC4E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9"/>
          <p:cNvSpPr txBox="1"/>
          <p:nvPr/>
        </p:nvSpPr>
        <p:spPr>
          <a:xfrm>
            <a:off x="299025" y="172825"/>
            <a:ext cx="45795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Building: KNN Model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4" name="Google Shape;524;p69"/>
          <p:cNvSpPr txBox="1"/>
          <p:nvPr/>
        </p:nvSpPr>
        <p:spPr>
          <a:xfrm>
            <a:off x="40125" y="1492975"/>
            <a:ext cx="38001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erif Display"/>
              <a:buChar char="●"/>
            </a:pPr>
            <a:r>
              <a:rPr lang="en" sz="2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Accuracy for training data is significantly HIGHER than test. </a:t>
            </a:r>
            <a:endParaRPr sz="2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erif Display"/>
              <a:buChar char="●"/>
            </a:pPr>
            <a:r>
              <a:rPr lang="en" sz="2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is possibly </a:t>
            </a:r>
            <a:r>
              <a:rPr lang="en" sz="2200">
                <a:solidFill>
                  <a:srgbClr val="FC4E0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overfitting</a:t>
            </a:r>
            <a:r>
              <a:rPr lang="en" sz="2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the training data</a:t>
            </a:r>
            <a:endParaRPr sz="2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C4E0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525" name="Google Shape;5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574" y="793875"/>
            <a:ext cx="5534551" cy="43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801" y="596650"/>
            <a:ext cx="5401225" cy="42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0"/>
          <p:cNvSpPr txBox="1"/>
          <p:nvPr/>
        </p:nvSpPr>
        <p:spPr>
          <a:xfrm>
            <a:off x="76200" y="260475"/>
            <a:ext cx="33450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erif Display"/>
              <a:buChar char="●"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With k =3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erif Display"/>
              <a:buChar char="●"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 clusters are formed. 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erif Display"/>
              <a:buChar char="●"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Cluster 0: Lower Income, Lower average CC spending → More likely to NOT accept Loan 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erif Display"/>
              <a:buChar char="●"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Cluster 1: Higher Income, Higher CCAvg → More likely to ACCEPT loan 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C4E0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/>
          <p:nvPr/>
        </p:nvSpPr>
        <p:spPr>
          <a:xfrm>
            <a:off x="299025" y="172825"/>
            <a:ext cx="45795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Model: Suggestion 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7" name="Google Shape;537;p71"/>
          <p:cNvSpPr txBox="1"/>
          <p:nvPr/>
        </p:nvSpPr>
        <p:spPr>
          <a:xfrm>
            <a:off x="40125" y="1492975"/>
            <a:ext cx="38001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Although the KNN model had a higher overall accuracy, it was overfitting the data slightly. </a:t>
            </a:r>
            <a:endParaRPr sz="2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erif Display"/>
              <a:buChar char="●"/>
            </a:pPr>
            <a:r>
              <a:rPr lang="en" sz="2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We suggest the company implements the Logistic Regression Model</a:t>
            </a:r>
            <a:endParaRPr sz="2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538" name="Google Shape;53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800" y="857424"/>
            <a:ext cx="5256200" cy="41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2"/>
          <p:cNvSpPr txBox="1"/>
          <p:nvPr/>
        </p:nvSpPr>
        <p:spPr>
          <a:xfrm>
            <a:off x="203525" y="163300"/>
            <a:ext cx="67131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Business Insights &amp; Recommendations 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4" name="Google Shape;544;p72"/>
          <p:cNvSpPr/>
          <p:nvPr/>
        </p:nvSpPr>
        <p:spPr>
          <a:xfrm>
            <a:off x="1858975" y="1197700"/>
            <a:ext cx="1943100" cy="924000"/>
          </a:xfrm>
          <a:prstGeom prst="roundRect">
            <a:avLst>
              <a:gd name="adj" fmla="val 16667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Identification of Key Factors </a:t>
            </a:r>
            <a:endParaRPr sz="19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45" name="Google Shape;545;p72"/>
          <p:cNvSpPr/>
          <p:nvPr/>
        </p:nvSpPr>
        <p:spPr>
          <a:xfrm>
            <a:off x="1858975" y="2502625"/>
            <a:ext cx="1943100" cy="924000"/>
          </a:xfrm>
          <a:prstGeom prst="roundRect">
            <a:avLst>
              <a:gd name="adj" fmla="val 16667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Customer Segmentation</a:t>
            </a:r>
            <a:endParaRPr sz="19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46" name="Google Shape;546;p72"/>
          <p:cNvSpPr/>
          <p:nvPr/>
        </p:nvSpPr>
        <p:spPr>
          <a:xfrm>
            <a:off x="1858975" y="3807550"/>
            <a:ext cx="1943100" cy="924000"/>
          </a:xfrm>
          <a:prstGeom prst="roundRect">
            <a:avLst>
              <a:gd name="adj" fmla="val 16667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Predictive Model</a:t>
            </a:r>
            <a:endParaRPr sz="19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47" name="Google Shape;547;p72"/>
          <p:cNvSpPr/>
          <p:nvPr/>
        </p:nvSpPr>
        <p:spPr>
          <a:xfrm>
            <a:off x="5116525" y="1197700"/>
            <a:ext cx="1943100" cy="924000"/>
          </a:xfrm>
          <a:prstGeom prst="roundRect">
            <a:avLst>
              <a:gd name="adj" fmla="val 16667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Risk Assessment</a:t>
            </a:r>
            <a:endParaRPr sz="19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48" name="Google Shape;548;p72"/>
          <p:cNvSpPr/>
          <p:nvPr/>
        </p:nvSpPr>
        <p:spPr>
          <a:xfrm>
            <a:off x="5116525" y="2455000"/>
            <a:ext cx="1943100" cy="924000"/>
          </a:xfrm>
          <a:prstGeom prst="roundRect">
            <a:avLst>
              <a:gd name="adj" fmla="val 16667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Product Development &amp; Offerings </a:t>
            </a:r>
            <a:endParaRPr sz="19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49" name="Google Shape;549;p72"/>
          <p:cNvSpPr/>
          <p:nvPr/>
        </p:nvSpPr>
        <p:spPr>
          <a:xfrm>
            <a:off x="5116525" y="3807550"/>
            <a:ext cx="1943100" cy="924000"/>
          </a:xfrm>
          <a:prstGeom prst="roundRect">
            <a:avLst>
              <a:gd name="adj" fmla="val 16667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Marketing Strategy Optimization</a:t>
            </a:r>
            <a:endParaRPr sz="19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>
            <a:spLocks noGrp="1"/>
          </p:cNvSpPr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Mission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48"/>
          <p:cNvSpPr txBox="1"/>
          <p:nvPr/>
        </p:nvSpPr>
        <p:spPr>
          <a:xfrm>
            <a:off x="299025" y="539500"/>
            <a:ext cx="3893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Problem Overview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48"/>
          <p:cNvSpPr txBox="1"/>
          <p:nvPr/>
        </p:nvSpPr>
        <p:spPr>
          <a:xfrm>
            <a:off x="70125" y="1483925"/>
            <a:ext cx="4351200" cy="3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  <a:highlight>
                  <a:schemeClr val="dk1"/>
                </a:highlight>
              </a:rPr>
              <a:t>AllLife Bank is a US bank that has a growing customer base. </a:t>
            </a:r>
            <a:endParaRPr sz="15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  <a:highlight>
                  <a:schemeClr val="dk1"/>
                </a:highlight>
              </a:rPr>
              <a:t>The majority of customers =</a:t>
            </a:r>
            <a:r>
              <a:rPr lang="en" sz="1550" b="1">
                <a:solidFill>
                  <a:schemeClr val="lt1"/>
                </a:solidFill>
                <a:highlight>
                  <a:schemeClr val="dk1"/>
                </a:highlight>
              </a:rPr>
              <a:t> liability customers </a:t>
            </a:r>
            <a:endParaRPr sz="1550"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  <a:highlight>
                  <a:schemeClr val="dk1"/>
                </a:highlight>
              </a:rPr>
              <a:t>With varying sizes of deposits. </a:t>
            </a:r>
            <a:endParaRPr sz="15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  <a:highlight>
                  <a:schemeClr val="dk1"/>
                </a:highlight>
              </a:rPr>
              <a:t>Not as many customers who are borrowers (asset customers)</a:t>
            </a:r>
            <a:endParaRPr sz="15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 b="1">
                <a:solidFill>
                  <a:schemeClr val="lt1"/>
                </a:solidFill>
                <a:highlight>
                  <a:schemeClr val="dk1"/>
                </a:highlight>
              </a:rPr>
              <a:t>Bank wants to grow asset customers </a:t>
            </a:r>
            <a:endParaRPr sz="1550"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 b="1">
                <a:solidFill>
                  <a:schemeClr val="lt1"/>
                </a:solidFill>
                <a:highlight>
                  <a:schemeClr val="dk1"/>
                </a:highlight>
              </a:rPr>
              <a:t>Earn</a:t>
            </a:r>
            <a:r>
              <a:rPr lang="en" sz="1550">
                <a:solidFill>
                  <a:schemeClr val="lt1"/>
                </a:solidFill>
                <a:highlight>
                  <a:schemeClr val="dk1"/>
                </a:highlight>
              </a:rPr>
              <a:t> more</a:t>
            </a:r>
            <a:r>
              <a:rPr lang="en" sz="1550" b="1">
                <a:solidFill>
                  <a:schemeClr val="lt1"/>
                </a:solidFill>
                <a:highlight>
                  <a:schemeClr val="dk1"/>
                </a:highlight>
              </a:rPr>
              <a:t> through the interest </a:t>
            </a:r>
            <a:r>
              <a:rPr lang="en" sz="1550">
                <a:solidFill>
                  <a:schemeClr val="lt1"/>
                </a:solidFill>
                <a:highlight>
                  <a:schemeClr val="dk1"/>
                </a:highlight>
              </a:rPr>
              <a:t>on loans. </a:t>
            </a:r>
            <a:endParaRPr sz="1700"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075" y="72875"/>
            <a:ext cx="4351200" cy="290223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8"/>
          <p:cNvSpPr/>
          <p:nvPr/>
        </p:nvSpPr>
        <p:spPr>
          <a:xfrm>
            <a:off x="4649800" y="3156075"/>
            <a:ext cx="4351200" cy="1752600"/>
          </a:xfrm>
          <a:prstGeom prst="roundRect">
            <a:avLst>
              <a:gd name="adj" fmla="val 16667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DM Serif Display"/>
                <a:ea typeface="DM Serif Display"/>
                <a:cs typeface="DM Serif Display"/>
                <a:sym typeface="DM Serif Display"/>
              </a:rPr>
              <a:t>PROBLEM STATEMENT:</a:t>
            </a:r>
            <a:endParaRPr sz="2500" b="1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DM Serif Display"/>
                <a:ea typeface="DM Serif Display"/>
                <a:cs typeface="DM Serif Display"/>
                <a:sym typeface="DM Serif Display"/>
              </a:rPr>
              <a:t>To identify factors that influence customers' </a:t>
            </a:r>
            <a:endParaRPr sz="1500" b="1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DM Serif Display"/>
                <a:ea typeface="DM Serif Display"/>
                <a:cs typeface="DM Serif Display"/>
                <a:sym typeface="DM Serif Display"/>
              </a:rPr>
              <a:t>acceptance of personal loans and develop a predictive model to target potential loan customers.</a:t>
            </a:r>
            <a:endParaRPr sz="1500" b="1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/>
        </p:nvSpPr>
        <p:spPr>
          <a:xfrm>
            <a:off x="2625300" y="98625"/>
            <a:ext cx="38934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Chosen Data Set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49"/>
          <p:cNvSpPr/>
          <p:nvPr/>
        </p:nvSpPr>
        <p:spPr>
          <a:xfrm>
            <a:off x="1652550" y="755850"/>
            <a:ext cx="5838900" cy="18267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latin typeface="DM Serif Display"/>
                <a:ea typeface="DM Serif Display"/>
                <a:cs typeface="DM Serif Display"/>
                <a:sym typeface="DM Serif Display"/>
              </a:rPr>
              <a:t>Bank Personal Loan Modelling:</a:t>
            </a:r>
            <a:endParaRPr sz="2600" b="1" u="sng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DM Serif Display"/>
                <a:ea typeface="DM Serif Display"/>
                <a:cs typeface="DM Serif Display"/>
                <a:sym typeface="DM Serif Display"/>
              </a:rPr>
              <a:t>Source: </a:t>
            </a:r>
            <a:endParaRPr sz="1500" b="1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DM Serif Display"/>
                <a:ea typeface="DM Serif Display"/>
                <a:cs typeface="DM Serif Display"/>
                <a:sym typeface="DM Serif Display"/>
              </a:rPr>
              <a:t>Obtained from Kaggle </a:t>
            </a:r>
            <a:r>
              <a:rPr lang="en" u="sng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https://www.kaggle.com/datasets/mahdinavaei/bankpersonalloanmodelling</a:t>
            </a:r>
            <a:endParaRPr sz="1500" b="1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5" name="Google Shape;285;p49"/>
          <p:cNvSpPr/>
          <p:nvPr/>
        </p:nvSpPr>
        <p:spPr>
          <a:xfrm>
            <a:off x="5173675" y="2837150"/>
            <a:ext cx="2057400" cy="2076600"/>
          </a:xfrm>
          <a:prstGeom prst="ellipse">
            <a:avLst/>
          </a:prstGeom>
          <a:solidFill>
            <a:srgbClr val="00AFB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14 Columns</a:t>
            </a:r>
            <a:endParaRPr sz="24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6" name="Google Shape;286;p49"/>
          <p:cNvSpPr/>
          <p:nvPr/>
        </p:nvSpPr>
        <p:spPr>
          <a:xfrm>
            <a:off x="1811350" y="2837150"/>
            <a:ext cx="2057400" cy="2076600"/>
          </a:xfrm>
          <a:prstGeom prst="ellipse">
            <a:avLst/>
          </a:prstGeom>
          <a:solidFill>
            <a:srgbClr val="00AFB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5000 Rows</a:t>
            </a:r>
            <a:endParaRPr sz="24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7" name="Google Shape;287;p49"/>
          <p:cNvSpPr/>
          <p:nvPr/>
        </p:nvSpPr>
        <p:spPr>
          <a:xfrm>
            <a:off x="3868750" y="3575200"/>
            <a:ext cx="1304700" cy="714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/>
        </p:nvSpPr>
        <p:spPr>
          <a:xfrm>
            <a:off x="175700" y="120125"/>
            <a:ext cx="3893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The Variables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293;p50"/>
          <p:cNvSpPr/>
          <p:nvPr/>
        </p:nvSpPr>
        <p:spPr>
          <a:xfrm>
            <a:off x="230200" y="78435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CUSTOMER ID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4" name="Google Shape;294;p50"/>
          <p:cNvSpPr/>
          <p:nvPr/>
        </p:nvSpPr>
        <p:spPr>
          <a:xfrm>
            <a:off x="230200" y="140887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AGE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5" name="Google Shape;295;p50"/>
          <p:cNvSpPr/>
          <p:nvPr/>
        </p:nvSpPr>
        <p:spPr>
          <a:xfrm>
            <a:off x="230200" y="203340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EXPERIENCE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6" name="Google Shape;296;p50"/>
          <p:cNvSpPr/>
          <p:nvPr/>
        </p:nvSpPr>
        <p:spPr>
          <a:xfrm>
            <a:off x="230200" y="265792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INCOME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7" name="Google Shape;297;p50"/>
          <p:cNvSpPr/>
          <p:nvPr/>
        </p:nvSpPr>
        <p:spPr>
          <a:xfrm>
            <a:off x="230200" y="328245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ZIP CODE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230200" y="390697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FAMILY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9" name="Google Shape;299;p50"/>
          <p:cNvSpPr/>
          <p:nvPr/>
        </p:nvSpPr>
        <p:spPr>
          <a:xfrm>
            <a:off x="230200" y="453150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CC AVG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0" name="Google Shape;300;p50"/>
          <p:cNvSpPr/>
          <p:nvPr/>
        </p:nvSpPr>
        <p:spPr>
          <a:xfrm>
            <a:off x="5287975" y="78435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381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EDUCATION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1" name="Google Shape;301;p50"/>
          <p:cNvSpPr/>
          <p:nvPr/>
        </p:nvSpPr>
        <p:spPr>
          <a:xfrm>
            <a:off x="5287975" y="140887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MORTGAGE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2" name="Google Shape;302;p50"/>
          <p:cNvSpPr/>
          <p:nvPr/>
        </p:nvSpPr>
        <p:spPr>
          <a:xfrm>
            <a:off x="5287975" y="265792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381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SECURITIES ACCOUNT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3" name="Google Shape;303;p50"/>
          <p:cNvSpPr/>
          <p:nvPr/>
        </p:nvSpPr>
        <p:spPr>
          <a:xfrm>
            <a:off x="5287975" y="328245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CD ACCOUNT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4" name="Google Shape;304;p50"/>
          <p:cNvSpPr/>
          <p:nvPr/>
        </p:nvSpPr>
        <p:spPr>
          <a:xfrm>
            <a:off x="5287975" y="390697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ONLINE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5" name="Google Shape;305;p50"/>
          <p:cNvSpPr/>
          <p:nvPr/>
        </p:nvSpPr>
        <p:spPr>
          <a:xfrm>
            <a:off x="5287975" y="453150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2857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CREDIT CARD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6" name="Google Shape;306;p50"/>
          <p:cNvSpPr/>
          <p:nvPr/>
        </p:nvSpPr>
        <p:spPr>
          <a:xfrm>
            <a:off x="1755650" y="94635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0"/>
          <p:cNvSpPr/>
          <p:nvPr/>
        </p:nvSpPr>
        <p:spPr>
          <a:xfrm>
            <a:off x="1755650" y="157087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0"/>
          <p:cNvSpPr/>
          <p:nvPr/>
        </p:nvSpPr>
        <p:spPr>
          <a:xfrm>
            <a:off x="1755650" y="219540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0"/>
          <p:cNvSpPr/>
          <p:nvPr/>
        </p:nvSpPr>
        <p:spPr>
          <a:xfrm>
            <a:off x="1755650" y="281992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0"/>
          <p:cNvSpPr/>
          <p:nvPr/>
        </p:nvSpPr>
        <p:spPr>
          <a:xfrm>
            <a:off x="1755650" y="344445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0"/>
          <p:cNvSpPr/>
          <p:nvPr/>
        </p:nvSpPr>
        <p:spPr>
          <a:xfrm>
            <a:off x="1755650" y="406897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0"/>
          <p:cNvSpPr/>
          <p:nvPr/>
        </p:nvSpPr>
        <p:spPr>
          <a:xfrm>
            <a:off x="1755650" y="469350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0"/>
          <p:cNvSpPr txBox="1"/>
          <p:nvPr/>
        </p:nvSpPr>
        <p:spPr>
          <a:xfrm>
            <a:off x="2489150" y="778150"/>
            <a:ext cx="12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Customer Unique ID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2441525" y="2013600"/>
            <a:ext cx="162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Years Professional Experience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2489150" y="1395875"/>
            <a:ext cx="12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Customer’s 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age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2398325" y="2636625"/>
            <a:ext cx="167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Customer Annual Income (in thousand $)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2607575" y="3352875"/>
            <a:ext cx="12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Home address ZIP Code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2489150" y="3887175"/>
            <a:ext cx="12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Customer Family Size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50"/>
          <p:cNvSpPr txBox="1"/>
          <p:nvPr/>
        </p:nvSpPr>
        <p:spPr>
          <a:xfrm>
            <a:off x="2489150" y="4419300"/>
            <a:ext cx="193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Average monthly credit card spending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(in thousand $)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50"/>
          <p:cNvSpPr/>
          <p:nvPr/>
        </p:nvSpPr>
        <p:spPr>
          <a:xfrm>
            <a:off x="6821575" y="89335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0"/>
          <p:cNvSpPr/>
          <p:nvPr/>
        </p:nvSpPr>
        <p:spPr>
          <a:xfrm>
            <a:off x="6821575" y="151787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0"/>
          <p:cNvSpPr/>
          <p:nvPr/>
        </p:nvSpPr>
        <p:spPr>
          <a:xfrm>
            <a:off x="6821575" y="214240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0"/>
          <p:cNvSpPr/>
          <p:nvPr/>
        </p:nvSpPr>
        <p:spPr>
          <a:xfrm>
            <a:off x="6821575" y="276692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0"/>
          <p:cNvSpPr/>
          <p:nvPr/>
        </p:nvSpPr>
        <p:spPr>
          <a:xfrm>
            <a:off x="6821575" y="339145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0"/>
          <p:cNvSpPr/>
          <p:nvPr/>
        </p:nvSpPr>
        <p:spPr>
          <a:xfrm>
            <a:off x="6821575" y="401597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0"/>
          <p:cNvSpPr/>
          <p:nvPr/>
        </p:nvSpPr>
        <p:spPr>
          <a:xfrm>
            <a:off x="6821575" y="464050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0"/>
          <p:cNvSpPr txBox="1"/>
          <p:nvPr/>
        </p:nvSpPr>
        <p:spPr>
          <a:xfrm>
            <a:off x="7507450" y="434650"/>
            <a:ext cx="1457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Level1: Undergraduate 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2: Graduate 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3: Advanced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7507450" y="1960600"/>
            <a:ext cx="162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0: Customer did not accept loan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1: Customer accepted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7555075" y="1342875"/>
            <a:ext cx="153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Value of house mortgage if any.(In thousand $)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7507450" y="2602475"/>
            <a:ext cx="1670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0: Customer does not have securities account. 1: Customer has Securities account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7673500" y="3299875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No Description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7555075" y="3834175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No Description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7507450" y="4368475"/>
            <a:ext cx="1627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0: Customer doesn’t have credit card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1: Customer has credit card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4" name="Google Shape;334;p50"/>
          <p:cNvSpPr/>
          <p:nvPr/>
        </p:nvSpPr>
        <p:spPr>
          <a:xfrm>
            <a:off x="5287975" y="203340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38100" cap="flat" cmpd="sng">
            <a:solidFill>
              <a:srgbClr val="00AF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PERSONAL LOAN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/>
        </p:nvSpPr>
        <p:spPr>
          <a:xfrm>
            <a:off x="175700" y="120125"/>
            <a:ext cx="3893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The Variables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0" name="Google Shape;340;p51"/>
          <p:cNvSpPr/>
          <p:nvPr/>
        </p:nvSpPr>
        <p:spPr>
          <a:xfrm>
            <a:off x="230200" y="78435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CUSTOMER ID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1" name="Google Shape;341;p51"/>
          <p:cNvSpPr/>
          <p:nvPr/>
        </p:nvSpPr>
        <p:spPr>
          <a:xfrm>
            <a:off x="230200" y="140887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AGE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2" name="Google Shape;342;p51"/>
          <p:cNvSpPr/>
          <p:nvPr/>
        </p:nvSpPr>
        <p:spPr>
          <a:xfrm>
            <a:off x="230200" y="203340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EXPERIENCE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3" name="Google Shape;343;p51"/>
          <p:cNvSpPr/>
          <p:nvPr/>
        </p:nvSpPr>
        <p:spPr>
          <a:xfrm>
            <a:off x="230200" y="265792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INCOME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4" name="Google Shape;344;p51"/>
          <p:cNvSpPr/>
          <p:nvPr/>
        </p:nvSpPr>
        <p:spPr>
          <a:xfrm>
            <a:off x="230200" y="328245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ZIP CODE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5" name="Google Shape;345;p51"/>
          <p:cNvSpPr/>
          <p:nvPr/>
        </p:nvSpPr>
        <p:spPr>
          <a:xfrm>
            <a:off x="230200" y="390697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FAMILY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6" name="Google Shape;346;p51"/>
          <p:cNvSpPr/>
          <p:nvPr/>
        </p:nvSpPr>
        <p:spPr>
          <a:xfrm>
            <a:off x="230200" y="453150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CC AVG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7" name="Google Shape;347;p51"/>
          <p:cNvSpPr/>
          <p:nvPr/>
        </p:nvSpPr>
        <p:spPr>
          <a:xfrm>
            <a:off x="5287975" y="78435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EDUCATION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8" name="Google Shape;348;p51"/>
          <p:cNvSpPr/>
          <p:nvPr/>
        </p:nvSpPr>
        <p:spPr>
          <a:xfrm>
            <a:off x="5287975" y="140887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MORTGAGE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9" name="Google Shape;349;p51"/>
          <p:cNvSpPr/>
          <p:nvPr/>
        </p:nvSpPr>
        <p:spPr>
          <a:xfrm>
            <a:off x="5287975" y="265792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SECURITIES ACCOUNT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50" name="Google Shape;350;p51"/>
          <p:cNvSpPr/>
          <p:nvPr/>
        </p:nvSpPr>
        <p:spPr>
          <a:xfrm>
            <a:off x="5287975" y="453150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CREDIT CARD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51" name="Google Shape;351;p51"/>
          <p:cNvSpPr/>
          <p:nvPr/>
        </p:nvSpPr>
        <p:spPr>
          <a:xfrm>
            <a:off x="1755650" y="94635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1"/>
          <p:cNvSpPr/>
          <p:nvPr/>
        </p:nvSpPr>
        <p:spPr>
          <a:xfrm>
            <a:off x="1755650" y="157087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1"/>
          <p:cNvSpPr/>
          <p:nvPr/>
        </p:nvSpPr>
        <p:spPr>
          <a:xfrm>
            <a:off x="1755650" y="219540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1"/>
          <p:cNvSpPr/>
          <p:nvPr/>
        </p:nvSpPr>
        <p:spPr>
          <a:xfrm>
            <a:off x="1755650" y="281992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1"/>
          <p:cNvSpPr/>
          <p:nvPr/>
        </p:nvSpPr>
        <p:spPr>
          <a:xfrm>
            <a:off x="1755650" y="344445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1"/>
          <p:cNvSpPr/>
          <p:nvPr/>
        </p:nvSpPr>
        <p:spPr>
          <a:xfrm>
            <a:off x="1755650" y="406897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1"/>
          <p:cNvSpPr/>
          <p:nvPr/>
        </p:nvSpPr>
        <p:spPr>
          <a:xfrm>
            <a:off x="1755650" y="469350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1"/>
          <p:cNvSpPr txBox="1"/>
          <p:nvPr/>
        </p:nvSpPr>
        <p:spPr>
          <a:xfrm>
            <a:off x="2489150" y="778150"/>
            <a:ext cx="12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Customer Unique ID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2441525" y="2013600"/>
            <a:ext cx="162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Years Professional Experience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2489150" y="1395875"/>
            <a:ext cx="12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Customer’s 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age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2398325" y="2636625"/>
            <a:ext cx="167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Customer Annual Income (in thousand $)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2607575" y="3352875"/>
            <a:ext cx="12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Home address ZIP Code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2489150" y="3887175"/>
            <a:ext cx="12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Customer Family Size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2489150" y="4419300"/>
            <a:ext cx="193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Average monthly credit card spending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(in thousand $)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51"/>
          <p:cNvSpPr/>
          <p:nvPr/>
        </p:nvSpPr>
        <p:spPr>
          <a:xfrm>
            <a:off x="6821575" y="89335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1"/>
          <p:cNvSpPr/>
          <p:nvPr/>
        </p:nvSpPr>
        <p:spPr>
          <a:xfrm>
            <a:off x="6821575" y="151787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6821575" y="214240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1"/>
          <p:cNvSpPr/>
          <p:nvPr/>
        </p:nvSpPr>
        <p:spPr>
          <a:xfrm>
            <a:off x="6821575" y="276692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6821575" y="339145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1"/>
          <p:cNvSpPr/>
          <p:nvPr/>
        </p:nvSpPr>
        <p:spPr>
          <a:xfrm>
            <a:off x="6821575" y="4015975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1"/>
          <p:cNvSpPr/>
          <p:nvPr/>
        </p:nvSpPr>
        <p:spPr>
          <a:xfrm>
            <a:off x="6821575" y="4640500"/>
            <a:ext cx="733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1"/>
          <p:cNvSpPr txBox="1"/>
          <p:nvPr/>
        </p:nvSpPr>
        <p:spPr>
          <a:xfrm>
            <a:off x="7507450" y="434650"/>
            <a:ext cx="1457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Level1: Undergraduate 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2: Graduate 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3: Advanced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51"/>
          <p:cNvSpPr txBox="1"/>
          <p:nvPr/>
        </p:nvSpPr>
        <p:spPr>
          <a:xfrm>
            <a:off x="7507450" y="1960600"/>
            <a:ext cx="162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0: Customer did not accept loan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1: Customer accepted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7555075" y="1342875"/>
            <a:ext cx="153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Value of house mortgage if any.(In thousand $)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51"/>
          <p:cNvSpPr txBox="1"/>
          <p:nvPr/>
        </p:nvSpPr>
        <p:spPr>
          <a:xfrm>
            <a:off x="7507450" y="2602475"/>
            <a:ext cx="1670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0: Customer does not have securities account. 1: Customer has Securities account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7673500" y="3299875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No Description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7555075" y="3834175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No Description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7507450" y="4368475"/>
            <a:ext cx="1627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0: Customer doesn’t have credit card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1: Customer has credit card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9" name="Google Shape;379;p51"/>
          <p:cNvSpPr/>
          <p:nvPr/>
        </p:nvSpPr>
        <p:spPr>
          <a:xfrm>
            <a:off x="5287975" y="203340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38100" cap="flat" cmpd="sng">
            <a:solidFill>
              <a:srgbClr val="00AF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PERSONAL LOAN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80" name="Google Shape;380;p51"/>
          <p:cNvSpPr/>
          <p:nvPr/>
        </p:nvSpPr>
        <p:spPr>
          <a:xfrm>
            <a:off x="5287975" y="3282450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CD ACCOUNT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81" name="Google Shape;381;p51"/>
          <p:cNvSpPr/>
          <p:nvPr/>
        </p:nvSpPr>
        <p:spPr>
          <a:xfrm>
            <a:off x="5287975" y="3906975"/>
            <a:ext cx="1533600" cy="514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erif Display"/>
                <a:ea typeface="DM Serif Display"/>
                <a:cs typeface="DM Serif Display"/>
                <a:sym typeface="DM Serif Display"/>
              </a:rPr>
              <a:t>ONLINE</a:t>
            </a:r>
            <a:endParaRPr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82" name="Google Shape;382;p51"/>
          <p:cNvSpPr/>
          <p:nvPr/>
        </p:nvSpPr>
        <p:spPr>
          <a:xfrm>
            <a:off x="5611825" y="3216450"/>
            <a:ext cx="885900" cy="6465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1"/>
          <p:cNvSpPr/>
          <p:nvPr/>
        </p:nvSpPr>
        <p:spPr>
          <a:xfrm>
            <a:off x="5611825" y="3840975"/>
            <a:ext cx="885900" cy="6465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175700" y="120125"/>
            <a:ext cx="3893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Preparation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175700" y="2346375"/>
            <a:ext cx="2362200" cy="1266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 cmpd="sng">
            <a:solidFill>
              <a:srgbClr val="FC4E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DM Serif Display"/>
                <a:ea typeface="DM Serif Display"/>
                <a:cs typeface="DM Serif Display"/>
                <a:sym typeface="DM Serif Display"/>
              </a:rPr>
              <a:t>Check for NA, missing values, duplicate variables </a:t>
            </a:r>
            <a:endParaRPr sz="21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90" name="Google Shape;390;p52"/>
          <p:cNvSpPr/>
          <p:nvPr/>
        </p:nvSpPr>
        <p:spPr>
          <a:xfrm>
            <a:off x="1042475" y="3802950"/>
            <a:ext cx="5334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2"/>
          <p:cNvSpPr txBox="1"/>
          <p:nvPr/>
        </p:nvSpPr>
        <p:spPr>
          <a:xfrm>
            <a:off x="675725" y="4564950"/>
            <a:ext cx="126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M Serif Display"/>
                <a:ea typeface="DM Serif Display"/>
                <a:cs typeface="DM Serif Display"/>
                <a:sym typeface="DM Serif Display"/>
              </a:rPr>
              <a:t>None</a:t>
            </a:r>
            <a:endParaRPr sz="19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92" name="Google Shape;392;p52"/>
          <p:cNvSpPr/>
          <p:nvPr/>
        </p:nvSpPr>
        <p:spPr>
          <a:xfrm>
            <a:off x="2935300" y="1308225"/>
            <a:ext cx="2495700" cy="1266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 cmpd="sng">
            <a:solidFill>
              <a:srgbClr val="00AF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DM Serif Display"/>
                <a:ea typeface="DM Serif Display"/>
                <a:cs typeface="DM Serif Display"/>
                <a:sym typeface="DM Serif Display"/>
              </a:rPr>
              <a:t>Check for impossible values </a:t>
            </a:r>
            <a:endParaRPr sz="21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93" name="Google Shape;393;p52"/>
          <p:cNvSpPr/>
          <p:nvPr/>
        </p:nvSpPr>
        <p:spPr>
          <a:xfrm>
            <a:off x="3916450" y="2736975"/>
            <a:ext cx="5334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AFB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2"/>
          <p:cNvSpPr txBox="1"/>
          <p:nvPr/>
        </p:nvSpPr>
        <p:spPr>
          <a:xfrm>
            <a:off x="6126175" y="2625450"/>
            <a:ext cx="2845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Categorical Variables: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erif Display"/>
              <a:buChar char="●"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Customer ID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erif Display"/>
              <a:buChar char="●"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ZIP Code 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Unclear Variables: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erif Display"/>
              <a:buChar char="●"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CD Account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erif Display"/>
              <a:buChar char="●"/>
            </a:pPr>
            <a:r>
              <a:rPr lang="en"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Online</a:t>
            </a:r>
            <a:endParaRPr sz="19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95" name="Google Shape;395;p52"/>
          <p:cNvSpPr/>
          <p:nvPr/>
        </p:nvSpPr>
        <p:spPr>
          <a:xfrm>
            <a:off x="5992825" y="317625"/>
            <a:ext cx="2495700" cy="1266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 cmpd="sng">
            <a:solidFill>
              <a:srgbClr val="FC4E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DM Serif Display"/>
                <a:ea typeface="DM Serif Display"/>
                <a:cs typeface="DM Serif Display"/>
                <a:sym typeface="DM Serif Display"/>
              </a:rPr>
              <a:t>Variables to remove </a:t>
            </a:r>
            <a:endParaRPr sz="21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96" name="Google Shape;396;p52"/>
          <p:cNvSpPr/>
          <p:nvPr/>
        </p:nvSpPr>
        <p:spPr>
          <a:xfrm>
            <a:off x="7031125" y="1752450"/>
            <a:ext cx="5334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4E0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2"/>
          <p:cNvSpPr txBox="1"/>
          <p:nvPr/>
        </p:nvSpPr>
        <p:spPr>
          <a:xfrm>
            <a:off x="2382850" y="3613275"/>
            <a:ext cx="37911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DM Serif Display"/>
                <a:ea typeface="DM Serif Display"/>
                <a:cs typeface="DM Serif Display"/>
                <a:sym typeface="DM Serif Display"/>
              </a:rPr>
              <a:t>Took a summary of the dataset: </a:t>
            </a:r>
            <a:endParaRPr sz="1900" b="1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M Serif Display"/>
                <a:ea typeface="DM Serif Display"/>
                <a:cs typeface="DM Serif Display"/>
                <a:sym typeface="DM Serif Display"/>
              </a:rPr>
              <a:t>“Experience” variable has negative values. </a:t>
            </a:r>
            <a:endParaRPr sz="19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9999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Removed them</a:t>
            </a:r>
            <a:endParaRPr sz="1900">
              <a:solidFill>
                <a:srgbClr val="99999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>
            <a:spLocks noGrp="1"/>
          </p:cNvSpPr>
          <p:nvPr>
            <p:ph type="title"/>
          </p:nvPr>
        </p:nvSpPr>
        <p:spPr>
          <a:xfrm flipH="1">
            <a:off x="5090800" y="717675"/>
            <a:ext cx="3483300" cy="40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/>
              <a:t>Less Education</a:t>
            </a:r>
            <a:r>
              <a:rPr lang="en">
                <a:solidFill>
                  <a:srgbClr val="434343"/>
                </a:solidFill>
              </a:rPr>
              <a:t> → More chance of </a:t>
            </a:r>
            <a:r>
              <a:rPr lang="en">
                <a:solidFill>
                  <a:srgbClr val="F8766D"/>
                </a:solidFill>
              </a:rPr>
              <a:t>not accepting </a:t>
            </a:r>
            <a:r>
              <a:rPr lang="en">
                <a:solidFill>
                  <a:srgbClr val="434343"/>
                </a:solidFill>
              </a:rPr>
              <a:t>the loan </a:t>
            </a:r>
            <a:endParaRPr>
              <a:solidFill>
                <a:srgbClr val="434343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">
                <a:solidFill>
                  <a:srgbClr val="434343"/>
                </a:solidFill>
              </a:rPr>
              <a:t>More Education → Higher chance of </a:t>
            </a:r>
            <a:r>
              <a:rPr lang="en">
                <a:solidFill>
                  <a:srgbClr val="00AFBB"/>
                </a:solidFill>
              </a:rPr>
              <a:t>accepting the loan </a:t>
            </a:r>
            <a:endParaRPr>
              <a:solidFill>
                <a:srgbClr val="00AFBB"/>
              </a:solidFill>
            </a:endParaRPr>
          </a:p>
        </p:txBody>
      </p:sp>
      <p:sp>
        <p:nvSpPr>
          <p:cNvPr id="403" name="Google Shape;403;p53"/>
          <p:cNvSpPr txBox="1"/>
          <p:nvPr/>
        </p:nvSpPr>
        <p:spPr>
          <a:xfrm>
            <a:off x="175700" y="120125"/>
            <a:ext cx="544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Visualization: Education 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4" name="Google Shape;4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0" y="1202150"/>
            <a:ext cx="4500071" cy="363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>
            <a:spLocks noGrp="1"/>
          </p:cNvSpPr>
          <p:nvPr>
            <p:ph type="title"/>
          </p:nvPr>
        </p:nvSpPr>
        <p:spPr>
          <a:xfrm flipH="1">
            <a:off x="5172000" y="120125"/>
            <a:ext cx="3972000" cy="45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FC4E07"/>
                </a:solidFill>
              </a:rPr>
              <a:t>Lower Income </a:t>
            </a:r>
            <a:r>
              <a:rPr lang="en" sz="2400">
                <a:solidFill>
                  <a:srgbClr val="434343"/>
                </a:solidFill>
              </a:rPr>
              <a:t>Customers</a:t>
            </a:r>
            <a:endParaRPr sz="2400"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More likely to</a:t>
            </a:r>
            <a:r>
              <a:rPr lang="en" sz="2400">
                <a:solidFill>
                  <a:srgbClr val="FC4E07"/>
                </a:solidFill>
              </a:rPr>
              <a:t> NOT accept </a:t>
            </a:r>
            <a:endParaRPr sz="2400">
              <a:solidFill>
                <a:srgbClr val="FC4E07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erif Display"/>
              <a:buChar char="○"/>
            </a:pPr>
            <a:r>
              <a:rPr lang="en" sz="1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Could be offered higher interest rates</a:t>
            </a:r>
            <a:endParaRPr sz="15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00AFBB"/>
                </a:solidFill>
              </a:rPr>
              <a:t>Higher income</a:t>
            </a:r>
            <a:r>
              <a:rPr lang="en" sz="2400">
                <a:solidFill>
                  <a:srgbClr val="434343"/>
                </a:solidFill>
              </a:rPr>
              <a:t> more likely to </a:t>
            </a:r>
            <a:r>
              <a:rPr lang="en" sz="2400">
                <a:solidFill>
                  <a:srgbClr val="00AFBB"/>
                </a:solidFill>
              </a:rPr>
              <a:t>accept</a:t>
            </a:r>
            <a:r>
              <a:rPr lang="en" sz="2400">
                <a:solidFill>
                  <a:srgbClr val="434343"/>
                </a:solidFill>
              </a:rPr>
              <a:t>:</a:t>
            </a:r>
            <a:endParaRPr sz="2400">
              <a:solidFill>
                <a:srgbClr val="434343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DM Serif Display"/>
              <a:buChar char="○"/>
            </a:pPr>
            <a:r>
              <a:rPr lang="en" sz="21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Greater ability to repay loan</a:t>
            </a:r>
            <a:endParaRPr sz="21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DM Serif Display"/>
              <a:buChar char="○"/>
            </a:pPr>
            <a:r>
              <a:rPr lang="en" sz="21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Higher Credit Score</a:t>
            </a:r>
            <a:endParaRPr sz="2100">
              <a:solidFill>
                <a:srgbClr val="43434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175700" y="120125"/>
            <a:ext cx="47979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Visualization: Income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1" name="Google Shape;4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5" y="1154525"/>
            <a:ext cx="3350151" cy="270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4"/>
          <p:cNvPicPr preferRelativeResize="0"/>
          <p:nvPr/>
        </p:nvPicPr>
        <p:blipFill rotWithShape="1">
          <a:blip r:embed="rId4">
            <a:alphaModFix/>
          </a:blip>
          <a:srcRect t="11754"/>
          <a:stretch/>
        </p:blipFill>
        <p:spPr>
          <a:xfrm>
            <a:off x="2792425" y="3022725"/>
            <a:ext cx="2649824" cy="2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vestment Business Plan By Slidesgo">
  <a:themeElements>
    <a:clrScheme name="Simple Light">
      <a:dk1>
        <a:srgbClr val="F3F3F3"/>
      </a:dk1>
      <a:lt1>
        <a:srgbClr val="43434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Microsoft Macintosh PowerPoint</Application>
  <PresentationFormat>On-screen Show (16:9)</PresentationFormat>
  <Paragraphs>248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Share</vt:lpstr>
      <vt:lpstr>Raleway</vt:lpstr>
      <vt:lpstr>Open Sans Light</vt:lpstr>
      <vt:lpstr>Roboto</vt:lpstr>
      <vt:lpstr>Fira Sans Extra Condensed Medium</vt:lpstr>
      <vt:lpstr>DM Serif Display</vt:lpstr>
      <vt:lpstr>Open Sans</vt:lpstr>
      <vt:lpstr>Arial</vt:lpstr>
      <vt:lpstr>Investment Business Plan By Slidesgo</vt:lpstr>
      <vt:lpstr>Allife Bank  Personal Loan Acceptance Predictor</vt:lpstr>
      <vt:lpstr>Problem Overview</vt:lpstr>
      <vt:lpstr>Mission statement</vt:lpstr>
      <vt:lpstr>PowerPoint Presentation</vt:lpstr>
      <vt:lpstr>PowerPoint Presentation</vt:lpstr>
      <vt:lpstr>PowerPoint Presentation</vt:lpstr>
      <vt:lpstr>PowerPoint Presentation</vt:lpstr>
      <vt:lpstr>Less Education → More chance of not accepting the loan  More Education → Higher chance of accepting the loan </vt:lpstr>
      <vt:lpstr>Lower Income Customers More likely to NOT accept  Could be offered higher interest rates Higher income more likely to accept: Greater ability to repay loan Higher Credit Score</vt:lpstr>
      <vt:lpstr>Customers with NO credit card More likely to NOT accept  Perhaps not as interested in borrowing money Credit Card Holders: Higher Credit Score Lower interest rate offer</vt:lpstr>
      <vt:lpstr>Customers that do not accept  Have a lower CC Avg   Those the accept: Spread out distribution No conclusion</vt:lpstr>
      <vt:lpstr>Families of larger size have a slightly higher chance of accepting the loan.  But the number of those who do not accept doesn’t follow a trend</vt:lpstr>
      <vt:lpstr>No significant difference in distribution</vt:lpstr>
      <vt:lpstr>No significant difference in distribution</vt:lpstr>
      <vt:lpstr>Inconclusive results Not a significant predictor for personal loan acceptance  Won’t be including in the model building </vt:lpstr>
      <vt:lpstr>Age &amp; Experience High Correlation Remove Age</vt:lpstr>
      <vt:lpstr>No concerns for MULTICOLLINEARITY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Allife Bank  Personal Loan Acceptance Predictor</dc:title>
  <cp:lastModifiedBy>Kassenova, Assel</cp:lastModifiedBy>
  <cp:revision>1</cp:revision>
  <dcterms:modified xsi:type="dcterms:W3CDTF">2023-06-14T05:38:03Z</dcterms:modified>
</cp:coreProperties>
</file>