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2A96AE-8491-4AA8-9F91-10E5AA3C164F}">
  <a:tblStyle styleId="{882A96AE-8491-4AA8-9F91-10E5AA3C16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regular.fntdata"/><Relationship Id="rId21" Type="http://schemas.openxmlformats.org/officeDocument/2006/relationships/slide" Target="slides/slide15.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b78bb658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b78bb658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8d697281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8d697281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8d697281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8d697281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d697281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8d697281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adb3c59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adb3c59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8d697281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8d697281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8d697281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8d697281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ab78bb658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ab78bb65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8d6972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8d6972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a4ada33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a4ada33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d697281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8d697281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ab78bb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ab78bb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b78bb65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ab78bb65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ab78bb6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ab78bb6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900"/>
              <a:t>Enterprise Risk Analytics </a:t>
            </a:r>
            <a:endParaRPr b="1" sz="1900"/>
          </a:p>
        </p:txBody>
      </p:sp>
      <p:sp>
        <p:nvSpPr>
          <p:cNvPr id="60" name="Google Shape;60;p13"/>
          <p:cNvSpPr txBox="1"/>
          <p:nvPr>
            <p:ph idx="1" type="subTitle"/>
          </p:nvPr>
        </p:nvSpPr>
        <p:spPr>
          <a:xfrm>
            <a:off x="3309600" y="2516225"/>
            <a:ext cx="2524800" cy="5568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b="0" lang="en" sz="1300"/>
              <a:t>Assel Kassenova, Timur Bektur, Alpamys Tauken, Manas Verma</a:t>
            </a:r>
            <a:endParaRPr b="0" sz="1300"/>
          </a:p>
        </p:txBody>
      </p:sp>
      <p:sp>
        <p:nvSpPr>
          <p:cNvPr id="61" name="Google Shape;61;p13"/>
          <p:cNvSpPr txBox="1"/>
          <p:nvPr/>
        </p:nvSpPr>
        <p:spPr>
          <a:xfrm>
            <a:off x="3366825" y="3650875"/>
            <a:ext cx="23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a:solidFill>
                  <a:srgbClr val="FFFFFF"/>
                </a:solidFill>
                <a:latin typeface="Times New Roman"/>
                <a:ea typeface="Times New Roman"/>
                <a:cs typeface="Times New Roman"/>
                <a:sym typeface="Times New Roman"/>
              </a:rPr>
              <a:t> MET</a:t>
            </a:r>
            <a:r>
              <a:rPr lang="en"/>
              <a:t>  </a:t>
            </a:r>
            <a:r>
              <a:rPr lang="en">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AD 616</a:t>
            </a:r>
            <a:endParaRPr b="1">
              <a:solidFill>
                <a:srgbClr val="FFFFFF"/>
              </a:solidFill>
              <a:latin typeface="Times New Roman"/>
              <a:ea typeface="Times New Roman"/>
              <a:cs typeface="Times New Roman"/>
              <a:sym typeface="Times New Roman"/>
            </a:endParaRPr>
          </a:p>
        </p:txBody>
      </p:sp>
      <p:pic>
        <p:nvPicPr>
          <p:cNvPr id="62" name="Google Shape;62;p13"/>
          <p:cNvPicPr preferRelativeResize="0"/>
          <p:nvPr/>
        </p:nvPicPr>
        <p:blipFill>
          <a:blip r:embed="rId3">
            <a:alphaModFix/>
          </a:blip>
          <a:stretch>
            <a:fillRect/>
          </a:stretch>
        </p:blipFill>
        <p:spPr>
          <a:xfrm>
            <a:off x="3582275" y="1154450"/>
            <a:ext cx="1979374" cy="89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7420150" y="4179650"/>
            <a:ext cx="1421850" cy="639550"/>
          </a:xfrm>
          <a:prstGeom prst="rect">
            <a:avLst/>
          </a:prstGeom>
          <a:noFill/>
          <a:ln>
            <a:noFill/>
          </a:ln>
        </p:spPr>
      </p:pic>
      <p:pic>
        <p:nvPicPr>
          <p:cNvPr id="159" name="Google Shape;159;p22"/>
          <p:cNvPicPr preferRelativeResize="0"/>
          <p:nvPr/>
        </p:nvPicPr>
        <p:blipFill>
          <a:blip r:embed="rId4">
            <a:alphaModFix/>
          </a:blip>
          <a:stretch>
            <a:fillRect/>
          </a:stretch>
        </p:blipFill>
        <p:spPr>
          <a:xfrm>
            <a:off x="1472875" y="339113"/>
            <a:ext cx="1645800" cy="4465275"/>
          </a:xfrm>
          <a:prstGeom prst="rect">
            <a:avLst/>
          </a:prstGeom>
          <a:noFill/>
          <a:ln>
            <a:noFill/>
          </a:ln>
        </p:spPr>
      </p:pic>
      <p:sp>
        <p:nvSpPr>
          <p:cNvPr id="160" name="Google Shape;160;p22"/>
          <p:cNvSpPr txBox="1"/>
          <p:nvPr/>
        </p:nvSpPr>
        <p:spPr>
          <a:xfrm>
            <a:off x="3796750" y="999017"/>
            <a:ext cx="3623400" cy="1446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Times New Roman"/>
                <a:ea typeface="Times New Roman"/>
                <a:cs typeface="Times New Roman"/>
                <a:sym typeface="Times New Roman"/>
              </a:rPr>
              <a:t>       </a:t>
            </a:r>
            <a:r>
              <a:rPr b="1" lang="en" sz="1600">
                <a:latin typeface="Times New Roman"/>
                <a:ea typeface="Times New Roman"/>
                <a:cs typeface="Times New Roman"/>
                <a:sym typeface="Times New Roman"/>
              </a:rPr>
              <a:t> PEAK HOURS               Lowest Headway for peak hours is 3 min, between stop  Naviakha SQ to Industry House</a:t>
            </a:r>
            <a:endParaRPr b="1" sz="16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61" name="Google Shape;161;p22"/>
          <p:cNvSpPr txBox="1"/>
          <p:nvPr/>
        </p:nvSpPr>
        <p:spPr>
          <a:xfrm>
            <a:off x="3645400" y="2811400"/>
            <a:ext cx="3665700" cy="1523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700">
                <a:latin typeface="Times New Roman"/>
                <a:ea typeface="Times New Roman"/>
                <a:cs typeface="Times New Roman"/>
                <a:sym typeface="Times New Roman"/>
              </a:rPr>
              <a:t>NON-PEAK HOURS        Lowest Headway for non peak hours is 9 min, between stop AICTSL to Industry House</a:t>
            </a:r>
            <a:endParaRPr b="1" sz="1700">
              <a:latin typeface="Times New Roman"/>
              <a:ea typeface="Times New Roman"/>
              <a:cs typeface="Times New Roman"/>
              <a:sym typeface="Times New Roman"/>
            </a:endParaRPr>
          </a:p>
          <a:p>
            <a:pPr indent="0" lvl="0" marL="457200" rtl="0" algn="l">
              <a:spcBef>
                <a:spcPts val="0"/>
              </a:spcBef>
              <a:spcAft>
                <a:spcPts val="0"/>
              </a:spcAft>
              <a:buNone/>
            </a:pPr>
            <a:r>
              <a:t/>
            </a:r>
            <a:endParaRPr b="1" sz="1900">
              <a:latin typeface="Times New Roman"/>
              <a:ea typeface="Times New Roman"/>
              <a:cs typeface="Times New Roman"/>
              <a:sym typeface="Times New Roman"/>
            </a:endParaRPr>
          </a:p>
        </p:txBody>
      </p:sp>
      <p:sp>
        <p:nvSpPr>
          <p:cNvPr id="162" name="Google Shape;162;p22"/>
          <p:cNvSpPr/>
          <p:nvPr/>
        </p:nvSpPr>
        <p:spPr>
          <a:xfrm>
            <a:off x="1404250" y="1388250"/>
            <a:ext cx="1881000" cy="177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1522675" y="2237150"/>
            <a:ext cx="1620300" cy="8490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3956150" y="2711525"/>
            <a:ext cx="3335100" cy="1523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3956150" y="983938"/>
            <a:ext cx="3335100" cy="1358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2"/>
          <p:cNvCxnSpPr/>
          <p:nvPr/>
        </p:nvCxnSpPr>
        <p:spPr>
          <a:xfrm flipH="1" rot="10800000">
            <a:off x="1198500" y="1885000"/>
            <a:ext cx="20100" cy="2878500"/>
          </a:xfrm>
          <a:prstGeom prst="straightConnector1">
            <a:avLst/>
          </a:prstGeom>
          <a:noFill/>
          <a:ln cap="flat" cmpd="sng" w="38100">
            <a:solidFill>
              <a:schemeClr val="dk2"/>
            </a:solidFill>
            <a:prstDash val="solid"/>
            <a:round/>
            <a:headEnd len="med" w="med" type="oval"/>
            <a:tailEnd len="med" w="med" type="triangle"/>
          </a:ln>
        </p:spPr>
      </p:cxnSp>
      <p:cxnSp>
        <p:nvCxnSpPr>
          <p:cNvPr id="167" name="Google Shape;167;p22"/>
          <p:cNvCxnSpPr/>
          <p:nvPr/>
        </p:nvCxnSpPr>
        <p:spPr>
          <a:xfrm rot="10800000">
            <a:off x="857800" y="983950"/>
            <a:ext cx="11100" cy="3160800"/>
          </a:xfrm>
          <a:prstGeom prst="straightConnector1">
            <a:avLst/>
          </a:prstGeom>
          <a:noFill/>
          <a:ln cap="flat" cmpd="sng" w="38100">
            <a:solidFill>
              <a:schemeClr val="dk2"/>
            </a:solidFill>
            <a:prstDash val="solid"/>
            <a:round/>
            <a:headEnd len="med" w="med" type="oval"/>
            <a:tailEnd len="med" w="med" type="triangle"/>
          </a:ln>
        </p:spPr>
      </p:cxnSp>
      <p:cxnSp>
        <p:nvCxnSpPr>
          <p:cNvPr id="168" name="Google Shape;168;p22"/>
          <p:cNvCxnSpPr/>
          <p:nvPr/>
        </p:nvCxnSpPr>
        <p:spPr>
          <a:xfrm rot="10800000">
            <a:off x="517100" y="487175"/>
            <a:ext cx="11100" cy="3160800"/>
          </a:xfrm>
          <a:prstGeom prst="straightConnector1">
            <a:avLst/>
          </a:prstGeom>
          <a:noFill/>
          <a:ln cap="flat" cmpd="sng" w="38100">
            <a:solidFill>
              <a:schemeClr val="dk2"/>
            </a:solidFill>
            <a:prstDash val="solid"/>
            <a:round/>
            <a:headEnd len="med" w="med" type="oval"/>
            <a:tailEnd len="med" w="med" type="triangle"/>
          </a:ln>
        </p:spPr>
      </p:cxnSp>
      <p:sp>
        <p:nvSpPr>
          <p:cNvPr id="169" name="Google Shape;169;p22"/>
          <p:cNvSpPr txBox="1"/>
          <p:nvPr/>
        </p:nvSpPr>
        <p:spPr>
          <a:xfrm>
            <a:off x="3855150" y="333225"/>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Niranjanpur SQR to Rajiv Ghandi </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311700" y="1083725"/>
            <a:ext cx="4398300" cy="3891300"/>
          </a:xfrm>
          <a:prstGeom prst="rect">
            <a:avLst/>
          </a:prstGeom>
        </p:spPr>
        <p:txBody>
          <a:bodyPr anchorCtr="0" anchor="t" bIns="91425" lIns="91425" spcFirstLastPara="1" rIns="91425" wrap="square" tIns="91425">
            <a:normAutofit fontScale="775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Route A:</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Desired frequency: 15 minutes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Operating hours: 6 am to 11 pm = 17 hours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trips per hour: 60 / 15 = 4</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trips per day: 4 * 17 = 68</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buses required per day: 68 / 12 = 5.67 (round up to 6)</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Route B:</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Desired frequency: 30 minutes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Operating hours: 7 am to 10 pm = 15 hours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trips per hour: 60 / 30 = 2</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trips per day: 2 * 15 = 30</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Number of buses required per day: 30 / 12 = 2.5 (round up to 3)</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Based on the above calculations, we need 6 buses for Route A and 3 buses for Route B</a:t>
            </a:r>
            <a:endParaRPr>
              <a:solidFill>
                <a:srgbClr val="000000"/>
              </a:solidFill>
            </a:endParaRPr>
          </a:p>
        </p:txBody>
      </p:sp>
      <p:sp>
        <p:nvSpPr>
          <p:cNvPr id="175" name="Google Shape;175;p23"/>
          <p:cNvSpPr txBox="1"/>
          <p:nvPr>
            <p:ph type="title"/>
          </p:nvPr>
        </p:nvSpPr>
        <p:spPr>
          <a:xfrm>
            <a:off x="311700" y="391350"/>
            <a:ext cx="88323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Bus scheduling and frequency rote deployment plan</a:t>
            </a:r>
            <a:endParaRPr sz="2800"/>
          </a:p>
        </p:txBody>
      </p:sp>
      <p:pic>
        <p:nvPicPr>
          <p:cNvPr id="176" name="Google Shape;176;p23"/>
          <p:cNvPicPr preferRelativeResize="0"/>
          <p:nvPr/>
        </p:nvPicPr>
        <p:blipFill>
          <a:blip r:embed="rId3">
            <a:alphaModFix/>
          </a:blip>
          <a:stretch>
            <a:fillRect/>
          </a:stretch>
        </p:blipFill>
        <p:spPr>
          <a:xfrm>
            <a:off x="7494075" y="4263450"/>
            <a:ext cx="1581700" cy="711450"/>
          </a:xfrm>
          <a:prstGeom prst="rect">
            <a:avLst/>
          </a:prstGeom>
          <a:noFill/>
          <a:ln>
            <a:noFill/>
          </a:ln>
        </p:spPr>
      </p:pic>
      <p:sp>
        <p:nvSpPr>
          <p:cNvPr id="177" name="Google Shape;177;p23"/>
          <p:cNvSpPr txBox="1"/>
          <p:nvPr>
            <p:ph idx="1" type="body"/>
          </p:nvPr>
        </p:nvSpPr>
        <p:spPr>
          <a:xfrm>
            <a:off x="4710000" y="1185825"/>
            <a:ext cx="3851400" cy="3157500"/>
          </a:xfrm>
          <a:prstGeom prst="rect">
            <a:avLst/>
          </a:prstGeom>
        </p:spPr>
        <p:txBody>
          <a:bodyPr anchorCtr="0" anchor="t" bIns="91425" lIns="91425" spcFirstLastPara="1" rIns="91425" wrap="square" tIns="91425">
            <a:normAutofit fontScale="925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demand ranges from 120 to 1696 passengers, and the number of buses required ranges from 2 to 202. The appropriate headway ranges from 2.5 to 17.5 minutes, and the desired headway ranges from 30 to 191 minutes. </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data suggests that as the demand for the bus service increases, the number of buses required and the appropriate headway also increase. The desired headway and desired number of buses, however, do not always increase with demand.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idx="1" type="body"/>
          </p:nvPr>
        </p:nvSpPr>
        <p:spPr>
          <a:xfrm>
            <a:off x="311700" y="1152475"/>
            <a:ext cx="4665000" cy="37827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Route A:</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Since we need 6 buses for Route A, we can deploy them in a cyclic manner with a gap of 15 minutes. The first bus can start at 6 am and make 12 round trips throughout the day, with a gap of 15 minutes between each trip. The last bus can complete its final round trip by 11 pm.</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Route B:</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Since we need 3 buses for Route B, we can deploy them in a cyclic manner with a gap of 30 minutes. The first bus can start at 7 am and make 6 round trips throughout the day, with a gap of 30 minutes between each trip. The last bus can complete its final round trip by 10 pm.</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These deployment plans assume that all buses operate at the same speed and there are no unexpected delays or disruptions. It is also important to have some buffer time between trips to account for unexpected delays and ensure that the buses run on time. </a:t>
            </a:r>
            <a:endParaRPr/>
          </a:p>
        </p:txBody>
      </p:sp>
      <p:pic>
        <p:nvPicPr>
          <p:cNvPr id="183" name="Google Shape;183;p24"/>
          <p:cNvPicPr preferRelativeResize="0"/>
          <p:nvPr/>
        </p:nvPicPr>
        <p:blipFill>
          <a:blip r:embed="rId3">
            <a:alphaModFix/>
          </a:blip>
          <a:stretch>
            <a:fillRect/>
          </a:stretch>
        </p:blipFill>
        <p:spPr>
          <a:xfrm>
            <a:off x="7494075" y="4263450"/>
            <a:ext cx="1581700" cy="711450"/>
          </a:xfrm>
          <a:prstGeom prst="rect">
            <a:avLst/>
          </a:prstGeom>
          <a:noFill/>
          <a:ln>
            <a:noFill/>
          </a:ln>
        </p:spPr>
      </p:pic>
      <p:pic>
        <p:nvPicPr>
          <p:cNvPr id="184" name="Google Shape;184;p24"/>
          <p:cNvPicPr preferRelativeResize="0"/>
          <p:nvPr/>
        </p:nvPicPr>
        <p:blipFill>
          <a:blip r:embed="rId4">
            <a:alphaModFix/>
          </a:blip>
          <a:stretch>
            <a:fillRect/>
          </a:stretch>
        </p:blipFill>
        <p:spPr>
          <a:xfrm>
            <a:off x="5129100" y="1169850"/>
            <a:ext cx="3862500" cy="2267779"/>
          </a:xfrm>
          <a:prstGeom prst="rect">
            <a:avLst/>
          </a:prstGeom>
          <a:noFill/>
          <a:ln>
            <a:noFill/>
          </a:ln>
        </p:spPr>
      </p:pic>
      <p:sp>
        <p:nvSpPr>
          <p:cNvPr id="185" name="Google Shape;185;p24"/>
          <p:cNvSpPr txBox="1"/>
          <p:nvPr>
            <p:ph type="title"/>
          </p:nvPr>
        </p:nvSpPr>
        <p:spPr>
          <a:xfrm>
            <a:off x="311700" y="391350"/>
            <a:ext cx="88323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Bus scheduling and frequency rote deployment plan</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peak hours for Route A are from 6:00 am to 9:00 am and from 5:00 pm to 8:00 pm, while the non-peak hours are from 9:00 am to 5:00 pm and from 8:00 pm to 11:00 pm. </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demand per hour during peak hours is 600 passengers per hour, and during non-peak hours it is 300 passengers per hour. The capacity of each bus is 60 passengers.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For Route B, the peak hours are not explicitly defined, but it is stated that the demand per hour during peak hours is 450 passengers per hour, and during non-peak hours it is 225 passengers per hour. The capacity of each bus is again 60 passengers.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For example, we could deploy 10 buses during peak hours and 4 buses during non-peak hours, with a gap of 15 minutes between each bus during peak hours and a gap of 30 minutes between each bus during non-peak hours.</a:t>
            </a:r>
            <a:endParaRPr>
              <a:solidFill>
                <a:srgbClr val="000000"/>
              </a:solidFill>
            </a:endParaRPr>
          </a:p>
        </p:txBody>
      </p:sp>
      <p:pic>
        <p:nvPicPr>
          <p:cNvPr id="191" name="Google Shape;191;p25"/>
          <p:cNvPicPr preferRelativeResize="0"/>
          <p:nvPr/>
        </p:nvPicPr>
        <p:blipFill>
          <a:blip r:embed="rId3">
            <a:alphaModFix/>
          </a:blip>
          <a:stretch>
            <a:fillRect/>
          </a:stretch>
        </p:blipFill>
        <p:spPr>
          <a:xfrm>
            <a:off x="7494075" y="4263450"/>
            <a:ext cx="1581700" cy="711450"/>
          </a:xfrm>
          <a:prstGeom prst="rect">
            <a:avLst/>
          </a:prstGeom>
          <a:noFill/>
          <a:ln>
            <a:noFill/>
          </a:ln>
        </p:spPr>
      </p:pic>
      <p:sp>
        <p:nvSpPr>
          <p:cNvPr id="192" name="Google Shape;192;p25"/>
          <p:cNvSpPr txBox="1"/>
          <p:nvPr>
            <p:ph type="title"/>
          </p:nvPr>
        </p:nvSpPr>
        <p:spPr>
          <a:xfrm>
            <a:off x="311700" y="391350"/>
            <a:ext cx="88323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Bus scheduling and frequency rote deployment plan</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How to enhance BRTS reliability and safety while minimizing costs?</a:t>
            </a:r>
            <a:endParaRPr sz="2000"/>
          </a:p>
          <a:p>
            <a:pPr indent="0" lvl="0" marL="0" rtl="0" algn="ctr">
              <a:spcBef>
                <a:spcPts val="1600"/>
              </a:spcBef>
              <a:spcAft>
                <a:spcPts val="0"/>
              </a:spcAft>
              <a:buNone/>
            </a:pPr>
            <a:r>
              <a:t/>
            </a:r>
            <a:endParaRPr sz="2000"/>
          </a:p>
        </p:txBody>
      </p:sp>
      <p:sp>
        <p:nvSpPr>
          <p:cNvPr id="198" name="Google Shape;19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Implement a real-time scheduling system</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Use predictive analytics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Implement traffic management strategies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Improve communication with passengers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Train drivers and staff</a:t>
            </a:r>
            <a:endParaRPr sz="2000">
              <a:solidFill>
                <a:srgbClr val="000000"/>
              </a:solidFill>
              <a:latin typeface="Times New Roman"/>
              <a:ea typeface="Times New Roman"/>
              <a:cs typeface="Times New Roman"/>
              <a:sym typeface="Times New Roman"/>
            </a:endParaRPr>
          </a:p>
        </p:txBody>
      </p:sp>
      <p:pic>
        <p:nvPicPr>
          <p:cNvPr id="199" name="Google Shape;199;p26"/>
          <p:cNvPicPr preferRelativeResize="0"/>
          <p:nvPr/>
        </p:nvPicPr>
        <p:blipFill>
          <a:blip r:embed="rId3">
            <a:alphaModFix/>
          </a:blip>
          <a:stretch>
            <a:fillRect/>
          </a:stretch>
        </p:blipFill>
        <p:spPr>
          <a:xfrm>
            <a:off x="7494075" y="4263450"/>
            <a:ext cx="1581700" cy="71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85700" y="2108850"/>
            <a:ext cx="2772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135925" y="344150"/>
            <a:ext cx="6665374" cy="632575"/>
          </a:xfrm>
          <a:prstGeom prst="rect">
            <a:avLst/>
          </a:prstGeom>
          <a:noFill/>
          <a:ln>
            <a:noFill/>
          </a:ln>
        </p:spPr>
      </p:pic>
      <p:sp>
        <p:nvSpPr>
          <p:cNvPr id="68" name="Google Shape;68;p14"/>
          <p:cNvSpPr txBox="1"/>
          <p:nvPr>
            <p:ph idx="1" type="body"/>
          </p:nvPr>
        </p:nvSpPr>
        <p:spPr>
          <a:xfrm>
            <a:off x="5710250" y="1100350"/>
            <a:ext cx="3386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13423">
                <a:solidFill>
                  <a:srgbClr val="000000"/>
                </a:solidFill>
                <a:latin typeface="Arial"/>
                <a:ea typeface="Arial"/>
                <a:cs typeface="Arial"/>
                <a:sym typeface="Arial"/>
              </a:rPr>
              <a:t>Case </a:t>
            </a:r>
            <a:r>
              <a:rPr b="1" lang="en" sz="13423">
                <a:solidFill>
                  <a:srgbClr val="000000"/>
                </a:solidFill>
                <a:latin typeface="Arial"/>
                <a:ea typeface="Arial"/>
                <a:cs typeface="Arial"/>
                <a:sym typeface="Arial"/>
              </a:rPr>
              <a:t>overview </a:t>
            </a:r>
            <a:endParaRPr b="1" sz="13423">
              <a:solidFill>
                <a:srgbClr val="000000"/>
              </a:solidFill>
              <a:latin typeface="Arial"/>
              <a:ea typeface="Arial"/>
              <a:cs typeface="Arial"/>
              <a:sym typeface="Arial"/>
            </a:endParaRPr>
          </a:p>
          <a:p>
            <a:pPr indent="0" lvl="0" marL="0" rtl="0" algn="l">
              <a:spcBef>
                <a:spcPts val="1200"/>
              </a:spcBef>
              <a:spcAft>
                <a:spcPts val="0"/>
              </a:spcAft>
              <a:buNone/>
            </a:pPr>
            <a:r>
              <a:rPr lang="en" sz="7023">
                <a:solidFill>
                  <a:srgbClr val="000000"/>
                </a:solidFill>
                <a:latin typeface="Arial"/>
                <a:ea typeface="Arial"/>
                <a:cs typeface="Arial"/>
                <a:sym typeface="Arial"/>
              </a:rPr>
              <a:t>Atal Indore City Transport Services Limited (AICTSL) is a company established by the Indore Municipal Corporation to provide public transport services in Indore, India. The company operates several bus routes in the city, including the first line from Rajiv Gandhi Square to Niranjpur Square.</a:t>
            </a:r>
            <a:r>
              <a:rPr lang="en" sz="2900">
                <a:solidFill>
                  <a:srgbClr val="000000"/>
                </a:solidFill>
                <a:latin typeface="Arial"/>
                <a:ea typeface="Arial"/>
                <a:cs typeface="Arial"/>
                <a:sym typeface="Arial"/>
              </a:rPr>
              <a:t>		 		</a:t>
            </a:r>
            <a:endParaRPr sz="29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br>
              <a:rPr lang="en" sz="1600">
                <a:solidFill>
                  <a:srgbClr val="CC0000"/>
                </a:solidFill>
                <a:highlight>
                  <a:srgbClr val="FFFFFF"/>
                </a:highlight>
                <a:latin typeface="Arial"/>
                <a:ea typeface="Arial"/>
                <a:cs typeface="Arial"/>
                <a:sym typeface="Arial"/>
              </a:rPr>
            </a:br>
            <a:r>
              <a:rPr lang="en" sz="1600">
                <a:solidFill>
                  <a:srgbClr val="CC0000"/>
                </a:solidFill>
                <a:highlight>
                  <a:srgbClr val="FFFFFF"/>
                </a:highlight>
                <a:latin typeface="Arial"/>
                <a:ea typeface="Arial"/>
                <a:cs typeface="Arial"/>
                <a:sym typeface="Arial"/>
              </a:rPr>
              <a:t> 							</a:t>
            </a:r>
            <a:endParaRPr sz="1600">
              <a:solidFill>
                <a:srgbClr val="CC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69" name="Google Shape;69;p14"/>
          <p:cNvPicPr preferRelativeResize="0"/>
          <p:nvPr/>
        </p:nvPicPr>
        <p:blipFill>
          <a:blip r:embed="rId4">
            <a:alphaModFix/>
          </a:blip>
          <a:stretch>
            <a:fillRect/>
          </a:stretch>
        </p:blipFill>
        <p:spPr>
          <a:xfrm>
            <a:off x="189075" y="1165125"/>
            <a:ext cx="5351675" cy="3541900"/>
          </a:xfrm>
          <a:prstGeom prst="rect">
            <a:avLst/>
          </a:prstGeom>
          <a:noFill/>
          <a:ln>
            <a:noFill/>
          </a:ln>
        </p:spPr>
      </p:pic>
      <p:pic>
        <p:nvPicPr>
          <p:cNvPr id="70" name="Google Shape;70;p14"/>
          <p:cNvPicPr preferRelativeResize="0"/>
          <p:nvPr/>
        </p:nvPicPr>
        <p:blipFill>
          <a:blip r:embed="rId5">
            <a:alphaModFix/>
          </a:blip>
          <a:stretch>
            <a:fillRect/>
          </a:stretch>
        </p:blipFill>
        <p:spPr>
          <a:xfrm>
            <a:off x="7401900" y="240575"/>
            <a:ext cx="1418675" cy="63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solidFill>
                  <a:srgbClr val="000000"/>
                </a:solidFill>
                <a:latin typeface="Times New Roman"/>
                <a:ea typeface="Times New Roman"/>
                <a:cs typeface="Times New Roman"/>
                <a:sym typeface="Times New Roman"/>
              </a:rPr>
              <a:t>        Public transportations available in an urban setting</a:t>
            </a:r>
            <a:endParaRPr sz="4000">
              <a:latin typeface="Times New Roman"/>
              <a:ea typeface="Times New Roman"/>
              <a:cs typeface="Times New Roman"/>
              <a:sym typeface="Times New Roman"/>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Buses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Metro, subway, and underground</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Light rail or tram systems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Commuter rail:</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Bus Rapid Transit (BRT)</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Trolleybuses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Shared mobility services like Uber and Lyft</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Taxis and Auto-Rickshaws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Ferries and water taxis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Aerial trams/cable cars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Auto rickshaws, three-wheelers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br>
              <a:rPr lang="en" sz="1600">
                <a:solidFill>
                  <a:srgbClr val="CC0000"/>
                </a:solidFill>
                <a:highlight>
                  <a:srgbClr val="FFFFFF"/>
                </a:highlight>
                <a:latin typeface="Arial"/>
                <a:ea typeface="Arial"/>
                <a:cs typeface="Arial"/>
                <a:sym typeface="Arial"/>
              </a:rPr>
            </a:br>
            <a:r>
              <a:rPr lang="en" sz="1600">
                <a:solidFill>
                  <a:srgbClr val="CC0000"/>
                </a:solidFill>
                <a:highlight>
                  <a:srgbClr val="FFFFFF"/>
                </a:highlight>
                <a:latin typeface="Arial"/>
                <a:ea typeface="Arial"/>
                <a:cs typeface="Arial"/>
                <a:sym typeface="Arial"/>
              </a:rPr>
              <a:t> 							</a:t>
            </a:r>
            <a:endParaRPr sz="1600">
              <a:solidFill>
                <a:srgbClr val="CC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4470875" y="1017450"/>
            <a:ext cx="4403723" cy="379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567925" y="1062250"/>
            <a:ext cx="3819900" cy="3416400"/>
          </a:xfrm>
          <a:prstGeom prst="rect">
            <a:avLst/>
          </a:prstGeom>
        </p:spPr>
        <p:txBody>
          <a:bodyPr anchorCtr="0" anchor="t" bIns="91425" lIns="91425" spcFirstLastPara="1" rIns="91425" wrap="square" tIns="91425">
            <a:normAutofit fontScale="85000" lnSpcReduction="10000"/>
          </a:bodyPr>
          <a:lstStyle/>
          <a:p>
            <a:pPr indent="0" lvl="0" marL="457200" rtl="0" algn="ctr">
              <a:spcBef>
                <a:spcPts val="0"/>
              </a:spcBef>
              <a:spcAft>
                <a:spcPts val="0"/>
              </a:spcAft>
              <a:buNone/>
            </a:pPr>
            <a:r>
              <a:rPr b="1" lang="en">
                <a:solidFill>
                  <a:srgbClr val="000000"/>
                </a:solidFill>
                <a:highlight>
                  <a:schemeClr val="accent4"/>
                </a:highlight>
                <a:latin typeface="Times New Roman"/>
                <a:ea typeface="Times New Roman"/>
                <a:cs typeface="Times New Roman"/>
                <a:sym typeface="Times New Roman"/>
              </a:rPr>
              <a:t>ADVANTAGES</a:t>
            </a:r>
            <a:endParaRPr b="1">
              <a:solidFill>
                <a:srgbClr val="000000"/>
              </a:solidFill>
              <a:highlight>
                <a:schemeClr val="accent4"/>
              </a:highlight>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b="1" lang="en">
                <a:solidFill>
                  <a:srgbClr val="000000"/>
                </a:solidFill>
                <a:latin typeface="Times New Roman"/>
                <a:ea typeface="Times New Roman"/>
                <a:cs typeface="Times New Roman"/>
                <a:sym typeface="Times New Roman"/>
              </a:rPr>
              <a:t>Grade separated provides high sense of safety and saves travel time</a:t>
            </a:r>
            <a:endParaRPr b="1">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b="1" lang="en">
                <a:solidFill>
                  <a:srgbClr val="000000"/>
                </a:solidFill>
                <a:latin typeface="Times New Roman"/>
                <a:ea typeface="Times New Roman"/>
                <a:cs typeface="Times New Roman"/>
                <a:sym typeface="Times New Roman"/>
              </a:rPr>
              <a:t>BRTS lanes do not interfere with mixed traffic </a:t>
            </a:r>
            <a:endParaRPr b="1">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b="1" lang="en">
                <a:solidFill>
                  <a:srgbClr val="000000"/>
                </a:solidFill>
                <a:latin typeface="Times New Roman"/>
                <a:ea typeface="Times New Roman"/>
                <a:cs typeface="Times New Roman"/>
                <a:sym typeface="Times New Roman"/>
              </a:rPr>
              <a:t>Designated curb side bus-only lanes improve BRT travel time making buses competitive with automobile</a:t>
            </a:r>
            <a:endParaRPr b="1">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b="1" lang="en">
                <a:solidFill>
                  <a:srgbClr val="000000"/>
                </a:solidFill>
                <a:latin typeface="Times New Roman"/>
                <a:ea typeface="Times New Roman"/>
                <a:cs typeface="Times New Roman"/>
                <a:sym typeface="Times New Roman"/>
              </a:rPr>
              <a:t>Converted High Occupancy Vehicle (HOV) lanes, allow buses to operate faster, more reliably and more safely than buses in mixed traffic lanes</a:t>
            </a:r>
            <a:endParaRPr b="1">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200">
              <a:solidFill>
                <a:srgbClr val="000000"/>
              </a:solidFill>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7558625" y="4335600"/>
            <a:ext cx="1418675" cy="638125"/>
          </a:xfrm>
          <a:prstGeom prst="rect">
            <a:avLst/>
          </a:prstGeom>
          <a:noFill/>
          <a:ln>
            <a:noFill/>
          </a:ln>
        </p:spPr>
      </p:pic>
      <p:pic>
        <p:nvPicPr>
          <p:cNvPr id="84" name="Google Shape;84;p16"/>
          <p:cNvPicPr preferRelativeResize="0"/>
          <p:nvPr/>
        </p:nvPicPr>
        <p:blipFill>
          <a:blip r:embed="rId4">
            <a:alphaModFix/>
          </a:blip>
          <a:stretch>
            <a:fillRect/>
          </a:stretch>
        </p:blipFill>
        <p:spPr>
          <a:xfrm>
            <a:off x="813850" y="271675"/>
            <a:ext cx="8330151" cy="790575"/>
          </a:xfrm>
          <a:prstGeom prst="rect">
            <a:avLst/>
          </a:prstGeom>
          <a:noFill/>
          <a:ln>
            <a:noFill/>
          </a:ln>
        </p:spPr>
      </p:pic>
      <p:graphicFrame>
        <p:nvGraphicFramePr>
          <p:cNvPr id="85" name="Google Shape;85;p16"/>
          <p:cNvGraphicFramePr/>
          <p:nvPr/>
        </p:nvGraphicFramePr>
        <p:xfrm>
          <a:off x="4572000" y="1062250"/>
          <a:ext cx="3000000" cy="3000000"/>
        </p:xfrm>
        <a:graphic>
          <a:graphicData uri="http://schemas.openxmlformats.org/drawingml/2006/table">
            <a:tbl>
              <a:tblPr>
                <a:noFill/>
                <a:tableStyleId>{882A96AE-8491-4AA8-9F91-10E5AA3C164F}</a:tableStyleId>
              </a:tblPr>
              <a:tblGrid>
                <a:gridCol w="3742825"/>
              </a:tblGrid>
              <a:tr h="337125">
                <a:tc>
                  <a:txBody>
                    <a:bodyPr/>
                    <a:lstStyle/>
                    <a:p>
                      <a:pPr indent="0" lvl="0" marL="457200" marR="0" rtl="0" algn="ctr">
                        <a:lnSpc>
                          <a:spcPct val="115000"/>
                        </a:lnSpc>
                        <a:spcBef>
                          <a:spcPts val="0"/>
                        </a:spcBef>
                        <a:spcAft>
                          <a:spcPts val="0"/>
                        </a:spcAft>
                        <a:buNone/>
                      </a:pPr>
                      <a:r>
                        <a:rPr b="1" lang="en" sz="1500">
                          <a:highlight>
                            <a:schemeClr val="accent4"/>
                          </a:highlight>
                          <a:latin typeface="Times New Roman"/>
                          <a:ea typeface="Times New Roman"/>
                          <a:cs typeface="Times New Roman"/>
                          <a:sym typeface="Times New Roman"/>
                        </a:rPr>
                        <a:t>DISADVANTAGES</a:t>
                      </a:r>
                      <a:endParaRPr b="1" sz="1500">
                        <a:highlight>
                          <a:schemeClr val="accent4"/>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lang="en" sz="1500">
                          <a:latin typeface="Times New Roman"/>
                          <a:ea typeface="Times New Roman"/>
                          <a:cs typeface="Times New Roman"/>
                          <a:sym typeface="Times New Roman"/>
                        </a:rPr>
                        <a:t>Construction of graded lanes has high capital value</a:t>
                      </a:r>
                      <a:endParaRPr b="1" sz="1500">
                        <a:latin typeface="Times New Roman"/>
                        <a:ea typeface="Times New Roman"/>
                        <a:cs typeface="Times New Roman"/>
                        <a:sym typeface="Times New Roman"/>
                      </a:endParaRPr>
                    </a:p>
                  </a:txBody>
                  <a:tcPr marT="9525" marB="9525" marR="9525" marL="9525"/>
                </a:tc>
              </a:tr>
              <a:tr h="317925">
                <a:tc>
                  <a:txBody>
                    <a:bodyPr/>
                    <a:lstStyle/>
                    <a:p>
                      <a:pPr indent="-323850" lvl="0" marL="457200" marR="0" rtl="0" algn="l">
                        <a:lnSpc>
                          <a:spcPct val="115000"/>
                        </a:lnSpc>
                        <a:spcBef>
                          <a:spcPts val="0"/>
                        </a:spcBef>
                        <a:spcAft>
                          <a:spcPts val="0"/>
                        </a:spcAft>
                        <a:buClr>
                          <a:srgbClr val="000000"/>
                        </a:buClr>
                        <a:buSzPts val="1500"/>
                        <a:buFont typeface="Times New Roman"/>
                        <a:buChar char="●"/>
                      </a:pPr>
                      <a:r>
                        <a:rPr b="1" lang="en" sz="1500">
                          <a:latin typeface="Times New Roman"/>
                          <a:ea typeface="Times New Roman"/>
                          <a:cs typeface="Times New Roman"/>
                          <a:sym typeface="Times New Roman"/>
                        </a:rPr>
                        <a:t>Lanes with no interference may not be attainable always.</a:t>
                      </a:r>
                      <a:endParaRPr b="1" sz="1500">
                        <a:latin typeface="Times New Roman"/>
                        <a:ea typeface="Times New Roman"/>
                        <a:cs typeface="Times New Roman"/>
                        <a:sym typeface="Times New Roman"/>
                      </a:endParaRPr>
                    </a:p>
                  </a:txBody>
                  <a:tcPr marT="9525" marB="9525" marR="9525" marL="9525"/>
                </a:tc>
              </a:tr>
              <a:tr h="900850">
                <a:tc>
                  <a:txBody>
                    <a:bodyPr/>
                    <a:lstStyle/>
                    <a:p>
                      <a:pPr indent="-323850" lvl="0" marL="457200" marR="0" rtl="0" algn="l">
                        <a:lnSpc>
                          <a:spcPct val="115000"/>
                        </a:lnSpc>
                        <a:spcBef>
                          <a:spcPts val="0"/>
                        </a:spcBef>
                        <a:spcAft>
                          <a:spcPts val="0"/>
                        </a:spcAft>
                        <a:buClr>
                          <a:srgbClr val="000000"/>
                        </a:buClr>
                        <a:buSzPts val="1500"/>
                        <a:buFont typeface="Times New Roman"/>
                        <a:buChar char="●"/>
                      </a:pPr>
                      <a:r>
                        <a:rPr b="1" lang="en" sz="1500">
                          <a:latin typeface="Times New Roman"/>
                          <a:ea typeface="Times New Roman"/>
                          <a:cs typeface="Times New Roman"/>
                          <a:sym typeface="Times New Roman"/>
                        </a:rPr>
                        <a:t>Implementation of new bus lanes with street widening may displace parking and pedestrian paths</a:t>
                      </a:r>
                      <a:endParaRPr b="1" sz="1500">
                        <a:latin typeface="Times New Roman"/>
                        <a:ea typeface="Times New Roman"/>
                        <a:cs typeface="Times New Roman"/>
                        <a:sym typeface="Times New Roman"/>
                      </a:endParaRPr>
                    </a:p>
                  </a:txBody>
                  <a:tcPr marT="9525" marB="9525" marR="9525" marL="9525"/>
                </a:tc>
              </a:tr>
              <a:tr h="1192300">
                <a:tc>
                  <a:txBody>
                    <a:bodyPr/>
                    <a:lstStyle/>
                    <a:p>
                      <a:pPr indent="-323850" lvl="0" marL="457200" marR="0" rtl="0" algn="l">
                        <a:lnSpc>
                          <a:spcPct val="115000"/>
                        </a:lnSpc>
                        <a:spcBef>
                          <a:spcPts val="0"/>
                        </a:spcBef>
                        <a:spcAft>
                          <a:spcPts val="0"/>
                        </a:spcAft>
                        <a:buClr>
                          <a:srgbClr val="000000"/>
                        </a:buClr>
                        <a:buSzPts val="1500"/>
                        <a:buFont typeface="Times New Roman"/>
                        <a:buChar char="●"/>
                      </a:pPr>
                      <a:r>
                        <a:rPr b="1" lang="en" sz="1500">
                          <a:latin typeface="Times New Roman"/>
                          <a:ea typeface="Times New Roman"/>
                          <a:cs typeface="Times New Roman"/>
                          <a:sym typeface="Times New Roman"/>
                        </a:rPr>
                        <a:t>Since buses share lane with HOV’s, automobiles may impede bus operations. This make HOV lanes less efficient than bus only lanes.</a:t>
                      </a:r>
                      <a:endParaRPr b="1" sz="1500">
                        <a:latin typeface="Times New Roman"/>
                        <a:ea typeface="Times New Roman"/>
                        <a:cs typeface="Times New Roman"/>
                        <a:sym typeface="Times New Roman"/>
                      </a:endParaRPr>
                    </a:p>
                  </a:txBody>
                  <a:tcPr marT="9525" marB="9525" marR="9525" marL="95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Challenges encountered in developing</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 and operating a BRTS</a:t>
            </a:r>
            <a:endParaRPr sz="2000">
              <a:latin typeface="Times New Roman"/>
              <a:ea typeface="Times New Roman"/>
              <a:cs typeface="Times New Roman"/>
              <a:sym typeface="Times New Roman"/>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Infrastructure and planning</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Land and right-of-way</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Financing</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Integration with current transportation systems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Traffic management</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Public support and ridership:</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Operational efficiency</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Environmental and social issues</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Repair and maintenance</a:t>
            </a:r>
            <a:endParaRPr sz="5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ct val="100000"/>
              <a:buFont typeface="Arial"/>
              <a:buChar char="●"/>
            </a:pPr>
            <a:r>
              <a:rPr lang="en" sz="5600">
                <a:solidFill>
                  <a:srgbClr val="000000"/>
                </a:solidFill>
                <a:latin typeface="Arial"/>
                <a:ea typeface="Arial"/>
                <a:cs typeface="Arial"/>
                <a:sym typeface="Arial"/>
              </a:rPr>
              <a:t>Training and managing staff</a:t>
            </a:r>
            <a:endParaRPr sz="5600">
              <a:solidFill>
                <a:srgbClr val="000000"/>
              </a:solidFill>
              <a:latin typeface="Arial"/>
              <a:ea typeface="Arial"/>
              <a:cs typeface="Arial"/>
              <a:sym typeface="Arial"/>
            </a:endParaRPr>
          </a:p>
          <a:p>
            <a:pPr indent="0" lvl="0" marL="137160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br>
              <a:rPr lang="en" sz="1600">
                <a:solidFill>
                  <a:srgbClr val="CC0000"/>
                </a:solidFill>
                <a:highlight>
                  <a:srgbClr val="FFFFFF"/>
                </a:highlight>
                <a:latin typeface="Arial"/>
                <a:ea typeface="Arial"/>
                <a:cs typeface="Arial"/>
                <a:sym typeface="Arial"/>
              </a:rPr>
            </a:br>
            <a:r>
              <a:rPr lang="en" sz="1600">
                <a:solidFill>
                  <a:srgbClr val="CC0000"/>
                </a:solidFill>
                <a:highlight>
                  <a:srgbClr val="FFFFFF"/>
                </a:highlight>
                <a:latin typeface="Arial"/>
                <a:ea typeface="Arial"/>
                <a:cs typeface="Arial"/>
                <a:sym typeface="Arial"/>
              </a:rPr>
              <a:t> 							</a:t>
            </a:r>
            <a:endParaRPr sz="1600">
              <a:solidFill>
                <a:srgbClr val="CC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5085099" y="113425"/>
            <a:ext cx="3639124" cy="479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5492800" y="2492300"/>
            <a:ext cx="2814900" cy="43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600">
              <a:latin typeface="Times New Roman"/>
              <a:ea typeface="Times New Roman"/>
              <a:cs typeface="Times New Roman"/>
              <a:sym typeface="Times New Roman"/>
            </a:endParaRPr>
          </a:p>
        </p:txBody>
      </p:sp>
      <p:sp>
        <p:nvSpPr>
          <p:cNvPr id="98" name="Google Shape;98;p18"/>
          <p:cNvSpPr txBox="1"/>
          <p:nvPr/>
        </p:nvSpPr>
        <p:spPr>
          <a:xfrm>
            <a:off x="435712" y="109050"/>
            <a:ext cx="46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Determine appropriate frequency for each route of BRTS </a:t>
            </a:r>
            <a:endParaRPr b="1">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90825" y="818100"/>
            <a:ext cx="8361850" cy="3925900"/>
          </a:xfrm>
          <a:prstGeom prst="rect">
            <a:avLst/>
          </a:prstGeom>
          <a:noFill/>
          <a:ln>
            <a:noFill/>
          </a:ln>
        </p:spPr>
      </p:pic>
      <p:sp>
        <p:nvSpPr>
          <p:cNvPr id="100" name="Google Shape;100;p18"/>
          <p:cNvSpPr/>
          <p:nvPr/>
        </p:nvSpPr>
        <p:spPr>
          <a:xfrm>
            <a:off x="435700" y="1148550"/>
            <a:ext cx="7750200" cy="3485700"/>
          </a:xfrm>
          <a:prstGeom prst="rtTriangl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10800000">
            <a:off x="589250" y="1048575"/>
            <a:ext cx="7750200" cy="3485700"/>
          </a:xfrm>
          <a:prstGeom prst="rtTriangl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8"/>
          <p:cNvCxnSpPr/>
          <p:nvPr/>
        </p:nvCxnSpPr>
        <p:spPr>
          <a:xfrm>
            <a:off x="2319250" y="1299200"/>
            <a:ext cx="4792800" cy="10500"/>
          </a:xfrm>
          <a:prstGeom prst="straightConnector1">
            <a:avLst/>
          </a:prstGeom>
          <a:noFill/>
          <a:ln cap="flat" cmpd="sng" w="19050">
            <a:solidFill>
              <a:srgbClr val="0000FF"/>
            </a:solidFill>
            <a:prstDash val="solid"/>
            <a:round/>
            <a:headEnd len="med" w="med" type="none"/>
            <a:tailEnd len="med" w="med" type="triangle"/>
          </a:ln>
        </p:spPr>
      </p:cxnSp>
      <p:cxnSp>
        <p:nvCxnSpPr>
          <p:cNvPr id="103" name="Google Shape;103;p18"/>
          <p:cNvCxnSpPr/>
          <p:nvPr/>
        </p:nvCxnSpPr>
        <p:spPr>
          <a:xfrm>
            <a:off x="7276975" y="1547850"/>
            <a:ext cx="10500" cy="2178600"/>
          </a:xfrm>
          <a:prstGeom prst="straightConnector1">
            <a:avLst/>
          </a:prstGeom>
          <a:noFill/>
          <a:ln cap="flat" cmpd="sng" w="19050">
            <a:solidFill>
              <a:srgbClr val="0000FF"/>
            </a:solidFill>
            <a:prstDash val="solid"/>
            <a:round/>
            <a:headEnd len="med" w="med" type="none"/>
            <a:tailEnd len="med" w="med" type="triangle"/>
          </a:ln>
        </p:spPr>
      </p:cxnSp>
      <p:cxnSp>
        <p:nvCxnSpPr>
          <p:cNvPr id="104" name="Google Shape;104;p18"/>
          <p:cNvCxnSpPr/>
          <p:nvPr/>
        </p:nvCxnSpPr>
        <p:spPr>
          <a:xfrm rot="10800000">
            <a:off x="960525" y="4309475"/>
            <a:ext cx="6046800" cy="31800"/>
          </a:xfrm>
          <a:prstGeom prst="straightConnector1">
            <a:avLst/>
          </a:prstGeom>
          <a:noFill/>
          <a:ln cap="flat" cmpd="sng" w="19050">
            <a:solidFill>
              <a:schemeClr val="dk1"/>
            </a:solidFill>
            <a:prstDash val="solid"/>
            <a:round/>
            <a:headEnd len="med" w="med" type="none"/>
            <a:tailEnd len="med" w="med" type="triangle"/>
          </a:ln>
        </p:spPr>
      </p:cxnSp>
      <p:cxnSp>
        <p:nvCxnSpPr>
          <p:cNvPr id="105" name="Google Shape;105;p18"/>
          <p:cNvCxnSpPr/>
          <p:nvPr/>
        </p:nvCxnSpPr>
        <p:spPr>
          <a:xfrm rot="10800000">
            <a:off x="865025" y="1777600"/>
            <a:ext cx="0" cy="2327400"/>
          </a:xfrm>
          <a:prstGeom prst="straightConnector1">
            <a:avLst/>
          </a:prstGeom>
          <a:noFill/>
          <a:ln cap="flat" cmpd="sng" w="19050">
            <a:solidFill>
              <a:schemeClr val="dk1"/>
            </a:solidFill>
            <a:prstDash val="solid"/>
            <a:round/>
            <a:headEnd len="med" w="med" type="none"/>
            <a:tailEnd len="med" w="med" type="triangle"/>
          </a:ln>
        </p:spPr>
      </p:cxnSp>
      <p:sp>
        <p:nvSpPr>
          <p:cNvPr id="106" name="Google Shape;106;p18"/>
          <p:cNvSpPr txBox="1"/>
          <p:nvPr/>
        </p:nvSpPr>
        <p:spPr>
          <a:xfrm>
            <a:off x="7515075" y="2101600"/>
            <a:ext cx="1551600" cy="1477500"/>
          </a:xfrm>
          <a:prstGeom prst="rect">
            <a:avLst/>
          </a:prstGeom>
          <a:solidFill>
            <a:schemeClr val="accent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Used 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Created Matrix</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Sum Rows, subset Sum of columns</a:t>
            </a:r>
            <a:endParaRPr>
              <a:solidFill>
                <a:schemeClr val="lt1"/>
              </a:solidFill>
              <a:latin typeface="Lato"/>
              <a:ea typeface="Lato"/>
              <a:cs typeface="Lato"/>
              <a:sym typeface="Lato"/>
            </a:endParaRPr>
          </a:p>
        </p:txBody>
      </p:sp>
      <p:sp>
        <p:nvSpPr>
          <p:cNvPr id="107" name="Google Shape;107;p18"/>
          <p:cNvSpPr txBox="1"/>
          <p:nvPr/>
        </p:nvSpPr>
        <p:spPr>
          <a:xfrm>
            <a:off x="247413" y="4683375"/>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Niranjanpur SQR to Rajiv Ghandi </a:t>
            </a:r>
            <a:endParaRPr b="1">
              <a:latin typeface="Times New Roman"/>
              <a:ea typeface="Times New Roman"/>
              <a:cs typeface="Times New Roman"/>
              <a:sym typeface="Times New Roman"/>
            </a:endParaRPr>
          </a:p>
        </p:txBody>
      </p:sp>
      <p:pic>
        <p:nvPicPr>
          <p:cNvPr id="108" name="Google Shape;108;p18"/>
          <p:cNvPicPr preferRelativeResize="0"/>
          <p:nvPr/>
        </p:nvPicPr>
        <p:blipFill>
          <a:blip r:embed="rId4">
            <a:alphaModFix/>
          </a:blip>
          <a:stretch>
            <a:fillRect/>
          </a:stretch>
        </p:blipFill>
        <p:spPr>
          <a:xfrm>
            <a:off x="7820125" y="64850"/>
            <a:ext cx="1181676" cy="531525"/>
          </a:xfrm>
          <a:prstGeom prst="rect">
            <a:avLst/>
          </a:prstGeom>
          <a:noFill/>
          <a:ln>
            <a:noFill/>
          </a:ln>
        </p:spPr>
      </p:pic>
      <p:sp>
        <p:nvSpPr>
          <p:cNvPr id="109" name="Google Shape;109;p18"/>
          <p:cNvSpPr txBox="1"/>
          <p:nvPr/>
        </p:nvSpPr>
        <p:spPr>
          <a:xfrm>
            <a:off x="4063425" y="509250"/>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Rajiv Ghandi to Niranjanpur SQR</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7611425" y="125600"/>
            <a:ext cx="1421850" cy="639550"/>
          </a:xfrm>
          <a:prstGeom prst="rect">
            <a:avLst/>
          </a:prstGeom>
          <a:noFill/>
          <a:ln>
            <a:noFill/>
          </a:ln>
        </p:spPr>
      </p:pic>
      <p:pic>
        <p:nvPicPr>
          <p:cNvPr id="115" name="Google Shape;115;p19"/>
          <p:cNvPicPr preferRelativeResize="0"/>
          <p:nvPr/>
        </p:nvPicPr>
        <p:blipFill>
          <a:blip r:embed="rId4">
            <a:alphaModFix/>
          </a:blip>
          <a:stretch>
            <a:fillRect/>
          </a:stretch>
        </p:blipFill>
        <p:spPr>
          <a:xfrm>
            <a:off x="233800" y="884825"/>
            <a:ext cx="4193250" cy="3610425"/>
          </a:xfrm>
          <a:prstGeom prst="rect">
            <a:avLst/>
          </a:prstGeom>
          <a:noFill/>
          <a:ln>
            <a:noFill/>
          </a:ln>
        </p:spPr>
      </p:pic>
      <p:sp>
        <p:nvSpPr>
          <p:cNvPr id="116" name="Google Shape;116;p19"/>
          <p:cNvSpPr txBox="1"/>
          <p:nvPr/>
        </p:nvSpPr>
        <p:spPr>
          <a:xfrm>
            <a:off x="286950" y="364950"/>
            <a:ext cx="35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Peak hours </a:t>
            </a:r>
            <a:r>
              <a:rPr b="1" lang="en">
                <a:latin typeface="Times New Roman"/>
                <a:ea typeface="Times New Roman"/>
                <a:cs typeface="Times New Roman"/>
                <a:sym typeface="Times New Roman"/>
              </a:rPr>
              <a:t>appropriate headway  </a:t>
            </a:r>
            <a:endParaRPr b="1">
              <a:latin typeface="Times New Roman"/>
              <a:ea typeface="Times New Roman"/>
              <a:cs typeface="Times New Roman"/>
              <a:sym typeface="Times New Roman"/>
            </a:endParaRPr>
          </a:p>
        </p:txBody>
      </p:sp>
      <p:pic>
        <p:nvPicPr>
          <p:cNvPr id="117" name="Google Shape;117;p19"/>
          <p:cNvPicPr preferRelativeResize="0"/>
          <p:nvPr/>
        </p:nvPicPr>
        <p:blipFill>
          <a:blip r:embed="rId5">
            <a:alphaModFix/>
          </a:blip>
          <a:stretch>
            <a:fillRect/>
          </a:stretch>
        </p:blipFill>
        <p:spPr>
          <a:xfrm>
            <a:off x="4675900" y="914825"/>
            <a:ext cx="4107325" cy="3610425"/>
          </a:xfrm>
          <a:prstGeom prst="rect">
            <a:avLst/>
          </a:prstGeom>
          <a:noFill/>
          <a:ln>
            <a:noFill/>
          </a:ln>
        </p:spPr>
      </p:pic>
      <p:sp>
        <p:nvSpPr>
          <p:cNvPr id="118" name="Google Shape;118;p19"/>
          <p:cNvSpPr txBox="1"/>
          <p:nvPr/>
        </p:nvSpPr>
        <p:spPr>
          <a:xfrm>
            <a:off x="233875" y="4525250"/>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a:t>
            </a:r>
            <a:r>
              <a:rPr b="1" lang="en">
                <a:latin typeface="Times New Roman"/>
                <a:ea typeface="Times New Roman"/>
                <a:cs typeface="Times New Roman"/>
                <a:sym typeface="Times New Roman"/>
              </a:rPr>
              <a:t>Rajiv Ghandi to Niranjanpur SQR</a:t>
            </a:r>
            <a:endParaRPr b="1">
              <a:latin typeface="Times New Roman"/>
              <a:ea typeface="Times New Roman"/>
              <a:cs typeface="Times New Roman"/>
              <a:sym typeface="Times New Roman"/>
            </a:endParaRPr>
          </a:p>
        </p:txBody>
      </p:sp>
      <p:sp>
        <p:nvSpPr>
          <p:cNvPr id="119" name="Google Shape;119;p19"/>
          <p:cNvSpPr txBox="1"/>
          <p:nvPr/>
        </p:nvSpPr>
        <p:spPr>
          <a:xfrm>
            <a:off x="4729050" y="4495250"/>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Niranjanpur SQR to </a:t>
            </a:r>
            <a:r>
              <a:rPr b="1" lang="en">
                <a:latin typeface="Times New Roman"/>
                <a:ea typeface="Times New Roman"/>
                <a:cs typeface="Times New Roman"/>
                <a:sym typeface="Times New Roman"/>
              </a:rPr>
              <a:t>Rajiv Ghandi </a:t>
            </a:r>
            <a:endParaRPr b="1">
              <a:latin typeface="Times New Roman"/>
              <a:ea typeface="Times New Roman"/>
              <a:cs typeface="Times New Roman"/>
              <a:sym typeface="Times New Roman"/>
            </a:endParaRPr>
          </a:p>
        </p:txBody>
      </p:sp>
      <p:sp>
        <p:nvSpPr>
          <p:cNvPr id="120" name="Google Shape;120;p19"/>
          <p:cNvSpPr/>
          <p:nvPr/>
        </p:nvSpPr>
        <p:spPr>
          <a:xfrm>
            <a:off x="3551000" y="1902250"/>
            <a:ext cx="833400" cy="99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7797725" y="1902250"/>
            <a:ext cx="833400" cy="128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3457850" y="1566400"/>
            <a:ext cx="1019700" cy="19575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7700275" y="1741300"/>
            <a:ext cx="1019700" cy="2123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7878962" y="176250"/>
            <a:ext cx="1155788" cy="519875"/>
          </a:xfrm>
          <a:prstGeom prst="rect">
            <a:avLst/>
          </a:prstGeom>
          <a:noFill/>
          <a:ln>
            <a:noFill/>
          </a:ln>
        </p:spPr>
      </p:pic>
      <p:sp>
        <p:nvSpPr>
          <p:cNvPr id="129" name="Google Shape;129;p20"/>
          <p:cNvSpPr txBox="1"/>
          <p:nvPr/>
        </p:nvSpPr>
        <p:spPr>
          <a:xfrm>
            <a:off x="173875" y="379425"/>
            <a:ext cx="35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Non - </a:t>
            </a:r>
            <a:r>
              <a:rPr b="1" lang="en">
                <a:latin typeface="Times New Roman"/>
                <a:ea typeface="Times New Roman"/>
                <a:cs typeface="Times New Roman"/>
                <a:sym typeface="Times New Roman"/>
              </a:rPr>
              <a:t>Peak hours appropriate headway  </a:t>
            </a:r>
            <a:endParaRPr b="1">
              <a:latin typeface="Times New Roman"/>
              <a:ea typeface="Times New Roman"/>
              <a:cs typeface="Times New Roman"/>
              <a:sym typeface="Times New Roman"/>
            </a:endParaRPr>
          </a:p>
        </p:txBody>
      </p:sp>
      <p:pic>
        <p:nvPicPr>
          <p:cNvPr id="130" name="Google Shape;130;p20"/>
          <p:cNvPicPr preferRelativeResize="0"/>
          <p:nvPr/>
        </p:nvPicPr>
        <p:blipFill>
          <a:blip r:embed="rId4">
            <a:alphaModFix/>
          </a:blip>
          <a:stretch>
            <a:fillRect/>
          </a:stretch>
        </p:blipFill>
        <p:spPr>
          <a:xfrm>
            <a:off x="4691850" y="779625"/>
            <a:ext cx="4280974" cy="3584250"/>
          </a:xfrm>
          <a:prstGeom prst="rect">
            <a:avLst/>
          </a:prstGeom>
          <a:noFill/>
          <a:ln>
            <a:noFill/>
          </a:ln>
        </p:spPr>
      </p:pic>
      <p:sp>
        <p:nvSpPr>
          <p:cNvPr id="131" name="Google Shape;131;p20"/>
          <p:cNvSpPr txBox="1"/>
          <p:nvPr/>
        </p:nvSpPr>
        <p:spPr>
          <a:xfrm>
            <a:off x="4621938" y="4447375"/>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Niranjanpur SQR to Rajiv Ghandi </a:t>
            </a:r>
            <a:endParaRPr b="1">
              <a:latin typeface="Times New Roman"/>
              <a:ea typeface="Times New Roman"/>
              <a:cs typeface="Times New Roman"/>
              <a:sym typeface="Times New Roman"/>
            </a:endParaRPr>
          </a:p>
        </p:txBody>
      </p:sp>
      <p:pic>
        <p:nvPicPr>
          <p:cNvPr id="132" name="Google Shape;132;p20"/>
          <p:cNvPicPr preferRelativeResize="0"/>
          <p:nvPr/>
        </p:nvPicPr>
        <p:blipFill>
          <a:blip r:embed="rId5">
            <a:alphaModFix/>
          </a:blip>
          <a:stretch>
            <a:fillRect/>
          </a:stretch>
        </p:blipFill>
        <p:spPr>
          <a:xfrm>
            <a:off x="128425" y="835950"/>
            <a:ext cx="4348425" cy="3584250"/>
          </a:xfrm>
          <a:prstGeom prst="rect">
            <a:avLst/>
          </a:prstGeom>
          <a:noFill/>
          <a:ln>
            <a:noFill/>
          </a:ln>
        </p:spPr>
      </p:pic>
      <p:sp>
        <p:nvSpPr>
          <p:cNvPr id="133" name="Google Shape;133;p20"/>
          <p:cNvSpPr txBox="1"/>
          <p:nvPr/>
        </p:nvSpPr>
        <p:spPr>
          <a:xfrm>
            <a:off x="128425" y="4447375"/>
            <a:ext cx="41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Rajiv Ghandi to Niranjanpur SQR</a:t>
            </a:r>
            <a:endParaRPr b="1">
              <a:latin typeface="Times New Roman"/>
              <a:ea typeface="Times New Roman"/>
              <a:cs typeface="Times New Roman"/>
              <a:sym typeface="Times New Roman"/>
            </a:endParaRPr>
          </a:p>
        </p:txBody>
      </p:sp>
      <p:sp>
        <p:nvSpPr>
          <p:cNvPr id="134" name="Google Shape;134;p20"/>
          <p:cNvSpPr/>
          <p:nvPr/>
        </p:nvSpPr>
        <p:spPr>
          <a:xfrm>
            <a:off x="3481075" y="1837675"/>
            <a:ext cx="945900" cy="1158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8079800" y="2429500"/>
            <a:ext cx="893100" cy="646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3565500" y="2152450"/>
            <a:ext cx="809100" cy="32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7983900" y="1777625"/>
            <a:ext cx="1050900" cy="15981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7420150" y="4179650"/>
            <a:ext cx="1421850" cy="639550"/>
          </a:xfrm>
          <a:prstGeom prst="rect">
            <a:avLst/>
          </a:prstGeom>
          <a:noFill/>
          <a:ln>
            <a:noFill/>
          </a:ln>
        </p:spPr>
      </p:pic>
      <p:pic>
        <p:nvPicPr>
          <p:cNvPr id="143" name="Google Shape;143;p21"/>
          <p:cNvPicPr preferRelativeResize="0"/>
          <p:nvPr/>
        </p:nvPicPr>
        <p:blipFill>
          <a:blip r:embed="rId4">
            <a:alphaModFix/>
          </a:blip>
          <a:stretch>
            <a:fillRect/>
          </a:stretch>
        </p:blipFill>
        <p:spPr>
          <a:xfrm>
            <a:off x="1472875" y="339113"/>
            <a:ext cx="1645800" cy="4465275"/>
          </a:xfrm>
          <a:prstGeom prst="rect">
            <a:avLst/>
          </a:prstGeom>
          <a:noFill/>
          <a:ln>
            <a:noFill/>
          </a:ln>
        </p:spPr>
      </p:pic>
      <p:cxnSp>
        <p:nvCxnSpPr>
          <p:cNvPr id="144" name="Google Shape;144;p21"/>
          <p:cNvCxnSpPr/>
          <p:nvPr/>
        </p:nvCxnSpPr>
        <p:spPr>
          <a:xfrm flipH="1">
            <a:off x="1348325" y="478675"/>
            <a:ext cx="17700" cy="2487600"/>
          </a:xfrm>
          <a:prstGeom prst="straightConnector1">
            <a:avLst/>
          </a:prstGeom>
          <a:noFill/>
          <a:ln cap="flat" cmpd="sng" w="38100">
            <a:solidFill>
              <a:schemeClr val="dk2"/>
            </a:solidFill>
            <a:prstDash val="solid"/>
            <a:round/>
            <a:headEnd len="med" w="med" type="oval"/>
            <a:tailEnd len="med" w="med" type="triangle"/>
          </a:ln>
        </p:spPr>
      </p:cxnSp>
      <p:sp>
        <p:nvSpPr>
          <p:cNvPr id="145" name="Google Shape;145;p21"/>
          <p:cNvSpPr txBox="1"/>
          <p:nvPr/>
        </p:nvSpPr>
        <p:spPr>
          <a:xfrm>
            <a:off x="3796750" y="999017"/>
            <a:ext cx="3623400" cy="1446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Times New Roman"/>
                <a:ea typeface="Times New Roman"/>
                <a:cs typeface="Times New Roman"/>
                <a:sym typeface="Times New Roman"/>
              </a:rPr>
              <a:t>       </a:t>
            </a: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PEAK HOURS               Lowest Headway for peak hours is 3 min, between stop  Naviakha SQ to AICTSL</a:t>
            </a:r>
            <a:endParaRPr b="1" sz="16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46" name="Google Shape;146;p21"/>
          <p:cNvSpPr txBox="1"/>
          <p:nvPr/>
        </p:nvSpPr>
        <p:spPr>
          <a:xfrm>
            <a:off x="3645400" y="2811400"/>
            <a:ext cx="3665700" cy="1523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700">
                <a:latin typeface="Times New Roman"/>
                <a:ea typeface="Times New Roman"/>
                <a:cs typeface="Times New Roman"/>
                <a:sym typeface="Times New Roman"/>
              </a:rPr>
              <a:t>NON-PEAK HOURS        </a:t>
            </a:r>
            <a:r>
              <a:rPr b="1" lang="en" sz="1700">
                <a:latin typeface="Times New Roman"/>
                <a:ea typeface="Times New Roman"/>
                <a:cs typeface="Times New Roman"/>
                <a:sym typeface="Times New Roman"/>
              </a:rPr>
              <a:t>Lowest </a:t>
            </a:r>
            <a:r>
              <a:rPr b="1" lang="en" sz="1700">
                <a:latin typeface="Times New Roman"/>
                <a:ea typeface="Times New Roman"/>
                <a:cs typeface="Times New Roman"/>
                <a:sym typeface="Times New Roman"/>
              </a:rPr>
              <a:t>Headway for non peak hours is 11 min, between 2 stops GPO and Shivaji Vatika </a:t>
            </a:r>
            <a:endParaRPr b="1" sz="1700">
              <a:latin typeface="Times New Roman"/>
              <a:ea typeface="Times New Roman"/>
              <a:cs typeface="Times New Roman"/>
              <a:sym typeface="Times New Roman"/>
            </a:endParaRPr>
          </a:p>
          <a:p>
            <a:pPr indent="0" lvl="0" marL="457200" rtl="0" algn="l">
              <a:spcBef>
                <a:spcPts val="0"/>
              </a:spcBef>
              <a:spcAft>
                <a:spcPts val="0"/>
              </a:spcAft>
              <a:buNone/>
            </a:pPr>
            <a:r>
              <a:t/>
            </a:r>
            <a:endParaRPr b="1" sz="1900">
              <a:latin typeface="Times New Roman"/>
              <a:ea typeface="Times New Roman"/>
              <a:cs typeface="Times New Roman"/>
              <a:sym typeface="Times New Roman"/>
            </a:endParaRPr>
          </a:p>
        </p:txBody>
      </p:sp>
      <p:sp>
        <p:nvSpPr>
          <p:cNvPr id="147" name="Google Shape;147;p21"/>
          <p:cNvSpPr/>
          <p:nvPr/>
        </p:nvSpPr>
        <p:spPr>
          <a:xfrm>
            <a:off x="1559175" y="1418075"/>
            <a:ext cx="1706700" cy="1048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3595475" y="418750"/>
            <a:ext cx="48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Route: from Rajiv Ghandi to Niranjanpur SQR</a:t>
            </a:r>
            <a:endParaRPr b="1">
              <a:latin typeface="Times New Roman"/>
              <a:ea typeface="Times New Roman"/>
              <a:cs typeface="Times New Roman"/>
              <a:sym typeface="Times New Roman"/>
            </a:endParaRPr>
          </a:p>
        </p:txBody>
      </p:sp>
      <p:sp>
        <p:nvSpPr>
          <p:cNvPr id="149" name="Google Shape;149;p21"/>
          <p:cNvSpPr/>
          <p:nvPr/>
        </p:nvSpPr>
        <p:spPr>
          <a:xfrm>
            <a:off x="1657925" y="1822875"/>
            <a:ext cx="1460700" cy="400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3940900" y="2711525"/>
            <a:ext cx="3335100" cy="1523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3975800" y="948800"/>
            <a:ext cx="3335100" cy="1358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21"/>
          <p:cNvCxnSpPr/>
          <p:nvPr/>
        </p:nvCxnSpPr>
        <p:spPr>
          <a:xfrm flipH="1">
            <a:off x="1028825" y="999025"/>
            <a:ext cx="27600" cy="3075900"/>
          </a:xfrm>
          <a:prstGeom prst="straightConnector1">
            <a:avLst/>
          </a:prstGeom>
          <a:noFill/>
          <a:ln cap="flat" cmpd="sng" w="38100">
            <a:solidFill>
              <a:schemeClr val="dk2"/>
            </a:solidFill>
            <a:prstDash val="solid"/>
            <a:round/>
            <a:headEnd len="med" w="med" type="oval"/>
            <a:tailEnd len="med" w="med" type="triangle"/>
          </a:ln>
        </p:spPr>
      </p:cxnSp>
      <p:cxnSp>
        <p:nvCxnSpPr>
          <p:cNvPr id="153" name="Google Shape;153;p21"/>
          <p:cNvCxnSpPr/>
          <p:nvPr/>
        </p:nvCxnSpPr>
        <p:spPr>
          <a:xfrm flipH="1">
            <a:off x="719225" y="2111775"/>
            <a:ext cx="17700" cy="2487600"/>
          </a:xfrm>
          <a:prstGeom prst="straightConnector1">
            <a:avLst/>
          </a:prstGeom>
          <a:noFill/>
          <a:ln cap="flat" cmpd="sng" w="38100">
            <a:solidFill>
              <a:schemeClr val="dk2"/>
            </a:solidFill>
            <a:prstDash val="solid"/>
            <a:round/>
            <a:headEnd len="med" w="med" type="oval"/>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