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74" r:id="rId4"/>
    <p:sldId id="275" r:id="rId5"/>
    <p:sldId id="258" r:id="rId6"/>
    <p:sldId id="277" r:id="rId7"/>
    <p:sldId id="265" r:id="rId8"/>
    <p:sldId id="262" r:id="rId9"/>
    <p:sldId id="264" r:id="rId10"/>
    <p:sldId id="278" r:id="rId11"/>
    <p:sldId id="267" r:id="rId12"/>
    <p:sldId id="268" r:id="rId13"/>
    <p:sldId id="279" r:id="rId14"/>
    <p:sldId id="272" r:id="rId15"/>
    <p:sldId id="273"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38" autoAdjust="0"/>
    <p:restoredTop sz="79777" autoAdjust="0"/>
  </p:normalViewPr>
  <p:slideViewPr>
    <p:cSldViewPr snapToGrid="0">
      <p:cViewPr varScale="1">
        <p:scale>
          <a:sx n="54" d="100"/>
          <a:sy n="54" d="100"/>
        </p:scale>
        <p:origin x="133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0F12D81-EC5F-413E-8F3F-A876D3F51E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DC24D380-8424-46D4-8EB9-104FD59F81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7FC583-E563-4144-88F1-A1AE7757FE18}" type="datetimeFigureOut">
              <a:rPr lang="fr-FR" smtClean="0"/>
              <a:t>06/01/2025</a:t>
            </a:fld>
            <a:endParaRPr lang="fr-FR"/>
          </a:p>
        </p:txBody>
      </p:sp>
      <p:sp>
        <p:nvSpPr>
          <p:cNvPr id="4" name="Espace réservé du pied de page 3">
            <a:extLst>
              <a:ext uri="{FF2B5EF4-FFF2-40B4-BE49-F238E27FC236}">
                <a16:creationId xmlns:a16="http://schemas.microsoft.com/office/drawing/2014/main" id="{F12B44AF-B602-4E76-88CB-792C978220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BE5168A-C08F-4CCA-A5A2-190FDC217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BAF73C-4048-4CFC-BC65-AB003F930EF4}" type="slidenum">
              <a:rPr lang="fr-FR" smtClean="0"/>
              <a:t>‹N°›</a:t>
            </a:fld>
            <a:endParaRPr lang="fr-FR"/>
          </a:p>
        </p:txBody>
      </p:sp>
    </p:spTree>
    <p:extLst>
      <p:ext uri="{BB962C8B-B14F-4D97-AF65-F5344CB8AC3E}">
        <p14:creationId xmlns:p14="http://schemas.microsoft.com/office/powerpoint/2010/main" val="308581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A9E2B-DCD4-49EA-A985-D326378B345B}" type="datetimeFigureOut">
              <a:rPr lang="fr-FR" smtClean="0"/>
              <a:t>06/01/2025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A7297-3B2D-4C5E-89F1-C7AE63FF606E}" type="slidenum">
              <a:rPr lang="fr-FR" smtClean="0"/>
              <a:t>‹N°›</a:t>
            </a:fld>
            <a:endParaRPr lang="fr-FR"/>
          </a:p>
        </p:txBody>
      </p:sp>
    </p:spTree>
    <p:extLst>
      <p:ext uri="{BB962C8B-B14F-4D97-AF65-F5344CB8AC3E}">
        <p14:creationId xmlns:p14="http://schemas.microsoft.com/office/powerpoint/2010/main" val="1840986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à tous, aujourd'hui, nous allons vous présenter MongoDB, une base de données NoSQL reconnue pour sa puissance et sa flexibilité</a:t>
            </a:r>
          </a:p>
          <a:p>
            <a:r>
              <a:rPr lang="fr-FR" dirty="0"/>
              <a:t>Au cours de cette présentation, nous allons explorer les caractéristiques principales de MongoDB, ses fonctionnalités, ses avantages, et son installation. Notre objectif est de vous donner une vue claire et concise sur l'utilisation de MongoDB dans le monde des bases de données modernes."</a:t>
            </a:r>
          </a:p>
        </p:txBody>
      </p:sp>
      <p:sp>
        <p:nvSpPr>
          <p:cNvPr id="4" name="Espace réservé du numéro de diapositive 3"/>
          <p:cNvSpPr>
            <a:spLocks noGrp="1"/>
          </p:cNvSpPr>
          <p:nvPr>
            <p:ph type="sldNum" sz="quarter" idx="5"/>
          </p:nvPr>
        </p:nvSpPr>
        <p:spPr/>
        <p:txBody>
          <a:bodyPr/>
          <a:lstStyle/>
          <a:p>
            <a:fld id="{ACFA7297-3B2D-4C5E-89F1-C7AE63FF606E}" type="slidenum">
              <a:rPr lang="fr-FR" smtClean="0"/>
              <a:t>1</a:t>
            </a:fld>
            <a:endParaRPr lang="fr-FR"/>
          </a:p>
        </p:txBody>
      </p:sp>
    </p:spTree>
    <p:extLst>
      <p:ext uri="{BB962C8B-B14F-4D97-AF65-F5344CB8AC3E}">
        <p14:creationId xmlns:p14="http://schemas.microsoft.com/office/powerpoint/2010/main" val="3970868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CFA7297-3B2D-4C5E-89F1-C7AE63FF606E}" type="slidenum">
              <a:rPr lang="fr-FR" smtClean="0"/>
              <a:t>11</a:t>
            </a:fld>
            <a:endParaRPr lang="fr-FR"/>
          </a:p>
        </p:txBody>
      </p:sp>
    </p:spTree>
    <p:extLst>
      <p:ext uri="{BB962C8B-B14F-4D97-AF65-F5344CB8AC3E}">
        <p14:creationId xmlns:p14="http://schemas.microsoft.com/office/powerpoint/2010/main" val="3677052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conclure, MongoDB s'impose comme une solution NoSQL puissante et flexible, adaptée aux besoins modernes en gestion de données. Grâce à ses fonctionnalités comme la scalabilité, la tolérance aux pannes et la flexibilité des schémas, elle est idéale pour des applications nécessitant des performances élevées et une gestion dynamique des données. Cependant, son choix doit être aligné avec les besoins spécifiques de chaque projet.</a:t>
            </a:r>
          </a:p>
        </p:txBody>
      </p:sp>
      <p:sp>
        <p:nvSpPr>
          <p:cNvPr id="4" name="Espace réservé du numéro de diapositive 3"/>
          <p:cNvSpPr>
            <a:spLocks noGrp="1"/>
          </p:cNvSpPr>
          <p:nvPr>
            <p:ph type="sldNum" sz="quarter" idx="5"/>
          </p:nvPr>
        </p:nvSpPr>
        <p:spPr/>
        <p:txBody>
          <a:bodyPr/>
          <a:lstStyle/>
          <a:p>
            <a:fld id="{ACFA7297-3B2D-4C5E-89F1-C7AE63FF606E}" type="slidenum">
              <a:rPr lang="fr-FR" smtClean="0"/>
              <a:t>15</a:t>
            </a:fld>
            <a:endParaRPr lang="fr-FR"/>
          </a:p>
        </p:txBody>
      </p:sp>
    </p:spTree>
    <p:extLst>
      <p:ext uri="{BB962C8B-B14F-4D97-AF65-F5344CB8AC3E}">
        <p14:creationId xmlns:p14="http://schemas.microsoft.com/office/powerpoint/2010/main" val="1291867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CFA7297-3B2D-4C5E-89F1-C7AE63FF606E}" type="slidenum">
              <a:rPr lang="fr-FR" smtClean="0"/>
              <a:t>2</a:t>
            </a:fld>
            <a:endParaRPr lang="fr-FR"/>
          </a:p>
        </p:txBody>
      </p:sp>
    </p:spTree>
    <p:extLst>
      <p:ext uri="{BB962C8B-B14F-4D97-AF65-F5344CB8AC3E}">
        <p14:creationId xmlns:p14="http://schemas.microsoft.com/office/powerpoint/2010/main" val="4085592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dirty="0"/>
              <a:t>SQL et NoSQL représentent deux façons différentes de gérer les données. SQL, basé sur des bases relationnelles, organise les informations en tables avec un schéma fixe, idéal pour les applications nécessitant une structure rigoureuse. NoSQL, en revanche, offre plus de flexibilité en stockant les données sous forme de documents ou de clés-valeurs, sans schéma rigide, ce qui le rend adapté aux applications modernes comme les réseaux sociaux ou l'IoT. Le choix entre les deux dépend des besoins spécifiques : SQL pour des relations complexes et NoSQL pour une gestion rapide de grands volumes de données.</a:t>
            </a:r>
          </a:p>
          <a:p>
            <a:endParaRPr lang="fr-FR" dirty="0"/>
          </a:p>
        </p:txBody>
      </p:sp>
      <p:sp>
        <p:nvSpPr>
          <p:cNvPr id="4" name="Espace réservé du numéro de diapositive 3"/>
          <p:cNvSpPr>
            <a:spLocks noGrp="1"/>
          </p:cNvSpPr>
          <p:nvPr>
            <p:ph type="sldNum" sz="quarter" idx="5"/>
          </p:nvPr>
        </p:nvSpPr>
        <p:spPr/>
        <p:txBody>
          <a:bodyPr/>
          <a:lstStyle/>
          <a:p>
            <a:fld id="{ACFA7297-3B2D-4C5E-89F1-C7AE63FF606E}" type="slidenum">
              <a:rPr lang="fr-FR" smtClean="0"/>
              <a:t>3</a:t>
            </a:fld>
            <a:endParaRPr lang="fr-FR"/>
          </a:p>
        </p:txBody>
      </p:sp>
    </p:spTree>
    <p:extLst>
      <p:ext uri="{BB962C8B-B14F-4D97-AF65-F5344CB8AC3E}">
        <p14:creationId xmlns:p14="http://schemas.microsoft.com/office/powerpoint/2010/main" val="2101926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NoSQL regroupe différents types de bases de données adaptées à des besoins spécifiques. Parmi les principaux types, on trouve les bases de données orientées graphes, comme Neo4j, qui permettent de modéliser des relations complexes entre les données, souvent utilisées pour les réseaux sociaux ou les recommandations. Les bases orientées documents, comme MongoDB, stockent les données sous forme de documents JSON, offrant une grande flexibilité pour les applications web et mobiles. Enfin, les bases en colonnes, comme Cassandra, sont optimisées pour gérer de grandes quantités de données structurées, idéales pour l'analytique ou les systèmes distribués. Ces types répondent à divers cas d'utilisation, en fonction des besoins en performance, flexibilité et structure.</a:t>
            </a:r>
          </a:p>
        </p:txBody>
      </p:sp>
      <p:sp>
        <p:nvSpPr>
          <p:cNvPr id="4" name="Espace réservé du numéro de diapositive 3"/>
          <p:cNvSpPr>
            <a:spLocks noGrp="1"/>
          </p:cNvSpPr>
          <p:nvPr>
            <p:ph type="sldNum" sz="quarter" idx="5"/>
          </p:nvPr>
        </p:nvSpPr>
        <p:spPr/>
        <p:txBody>
          <a:bodyPr/>
          <a:lstStyle/>
          <a:p>
            <a:fld id="{ACFA7297-3B2D-4C5E-89F1-C7AE63FF606E}" type="slidenum">
              <a:rPr lang="fr-FR" smtClean="0"/>
              <a:t>4</a:t>
            </a:fld>
            <a:endParaRPr lang="fr-FR"/>
          </a:p>
        </p:txBody>
      </p:sp>
    </p:spTree>
    <p:extLst>
      <p:ext uri="{BB962C8B-B14F-4D97-AF65-F5344CB8AC3E}">
        <p14:creationId xmlns:p14="http://schemas.microsoft.com/office/powerpoint/2010/main" val="2003837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CFA7297-3B2D-4C5E-89F1-C7AE63FF606E}" type="slidenum">
              <a:rPr lang="fr-FR" smtClean="0"/>
              <a:t>5</a:t>
            </a:fld>
            <a:endParaRPr lang="fr-FR"/>
          </a:p>
        </p:txBody>
      </p:sp>
    </p:spTree>
    <p:extLst>
      <p:ext uri="{BB962C8B-B14F-4D97-AF65-F5344CB8AC3E}">
        <p14:creationId xmlns:p14="http://schemas.microsoft.com/office/powerpoint/2010/main" val="342713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illustration montre la différence entre le stockage des données dans une base relationnelle (SQL) et une base orientée documents (NoSQL). Dans une base SQL, les données sont réparties en tables liées par des clés étrangères, ce qui nécessite des jointures pour obtenir une vue complète. Par exemple, une table pour les personnes et une autre pour leurs voitures sont liées par un identifiant. Dans MongoDB, les données sont stockées sous forme de documents imbriqués, regroupant toutes les informations liées dans un seul document JSON. Cela simplifie les requêtes, améliore la flexibilité et réduit le temps d'exécution pour des données souvent consultées ensemble.</a:t>
            </a:r>
          </a:p>
        </p:txBody>
      </p:sp>
      <p:sp>
        <p:nvSpPr>
          <p:cNvPr id="4" name="Espace réservé du numéro de diapositive 3"/>
          <p:cNvSpPr>
            <a:spLocks noGrp="1"/>
          </p:cNvSpPr>
          <p:nvPr>
            <p:ph type="sldNum" sz="quarter" idx="5"/>
          </p:nvPr>
        </p:nvSpPr>
        <p:spPr/>
        <p:txBody>
          <a:bodyPr/>
          <a:lstStyle/>
          <a:p>
            <a:fld id="{ACFA7297-3B2D-4C5E-89F1-C7AE63FF606E}" type="slidenum">
              <a:rPr lang="fr-FR" smtClean="0"/>
              <a:t>6</a:t>
            </a:fld>
            <a:endParaRPr lang="fr-FR"/>
          </a:p>
        </p:txBody>
      </p:sp>
    </p:spTree>
    <p:extLst>
      <p:ext uri="{BB962C8B-B14F-4D97-AF65-F5344CB8AC3E}">
        <p14:creationId xmlns:p14="http://schemas.microsoft.com/office/powerpoint/2010/main" val="3690332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À gauche : </a:t>
            </a:r>
            <a:r>
              <a:rPr lang="fr-FR" b="1" dirty="0" err="1"/>
              <a:t>Sharding</a:t>
            </a:r>
            <a:endParaRPr lang="fr-FR" dirty="0"/>
          </a:p>
          <a:p>
            <a:pPr>
              <a:buFont typeface="Arial" panose="020B0604020202020204" pitchFamily="34" charset="0"/>
              <a:buChar char="•"/>
            </a:pPr>
            <a:r>
              <a:rPr lang="fr-FR" dirty="0"/>
              <a:t>Divise les données en petits morceaux répartis sur plusieurs </a:t>
            </a:r>
            <a:r>
              <a:rPr lang="fr-FR" dirty="0" err="1"/>
              <a:t>shards</a:t>
            </a:r>
            <a:r>
              <a:rPr lang="fr-FR" dirty="0"/>
              <a:t>.</a:t>
            </a:r>
          </a:p>
          <a:p>
            <a:pPr>
              <a:buFont typeface="Arial" panose="020B0604020202020204" pitchFamily="34" charset="0"/>
              <a:buChar char="•"/>
            </a:pPr>
            <a:r>
              <a:rPr lang="fr-FR" dirty="0"/>
              <a:t>Chaque </a:t>
            </a:r>
            <a:r>
              <a:rPr lang="fr-FR" dirty="0" err="1"/>
              <a:t>shard</a:t>
            </a:r>
            <a:r>
              <a:rPr lang="fr-FR" dirty="0"/>
              <a:t> contient un ensemble de répliques pour la redondance.</a:t>
            </a:r>
          </a:p>
          <a:p>
            <a:r>
              <a:rPr lang="fr-FR" b="1" dirty="0"/>
              <a:t>À droite : Réplication</a:t>
            </a:r>
            <a:endParaRPr lang="fr-FR" dirty="0"/>
          </a:p>
          <a:p>
            <a:pPr>
              <a:buFont typeface="Arial" panose="020B0604020202020204" pitchFamily="34" charset="0"/>
              <a:buChar char="•"/>
            </a:pPr>
            <a:r>
              <a:rPr lang="fr-FR" dirty="0"/>
              <a:t>Les données d’un serveur primaire sont copiées sur des secondaires.</a:t>
            </a:r>
          </a:p>
          <a:p>
            <a:pPr>
              <a:buFont typeface="Arial" panose="020B0604020202020204" pitchFamily="34" charset="0"/>
              <a:buChar char="•"/>
            </a:pPr>
            <a:r>
              <a:rPr lang="fr-FR" dirty="0"/>
              <a:t>Assure la disponibilité en cas de panne du primaire.</a:t>
            </a:r>
          </a:p>
          <a:p>
            <a:endParaRPr lang="fr-FR" dirty="0"/>
          </a:p>
        </p:txBody>
      </p:sp>
      <p:sp>
        <p:nvSpPr>
          <p:cNvPr id="4" name="Espace réservé du numéro de diapositive 3"/>
          <p:cNvSpPr>
            <a:spLocks noGrp="1"/>
          </p:cNvSpPr>
          <p:nvPr>
            <p:ph type="sldNum" sz="quarter" idx="5"/>
          </p:nvPr>
        </p:nvSpPr>
        <p:spPr/>
        <p:txBody>
          <a:bodyPr/>
          <a:lstStyle/>
          <a:p>
            <a:fld id="{ACFA7297-3B2D-4C5E-89F1-C7AE63FF606E}" type="slidenum">
              <a:rPr lang="fr-FR" smtClean="0"/>
              <a:t>8</a:t>
            </a:fld>
            <a:endParaRPr lang="fr-FR"/>
          </a:p>
        </p:txBody>
      </p:sp>
    </p:spTree>
    <p:extLst>
      <p:ext uri="{BB962C8B-B14F-4D97-AF65-F5344CB8AC3E}">
        <p14:creationId xmlns:p14="http://schemas.microsoft.com/office/powerpoint/2010/main" val="389496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err="1"/>
              <a:t>Primary</a:t>
            </a:r>
            <a:r>
              <a:rPr lang="fr-FR" dirty="0"/>
              <a:t> :</a:t>
            </a:r>
          </a:p>
          <a:p>
            <a:pPr>
              <a:buFont typeface="Arial" panose="020B0604020202020204" pitchFamily="34" charset="0"/>
              <a:buChar char="•"/>
            </a:pPr>
            <a:r>
              <a:rPr lang="fr-FR" dirty="0"/>
              <a:t>C’est le serveur principal qui gère toutes les </a:t>
            </a:r>
            <a:r>
              <a:rPr lang="fr-FR" b="1" dirty="0"/>
              <a:t>écritures</a:t>
            </a:r>
            <a:r>
              <a:rPr lang="fr-FR" dirty="0"/>
              <a:t> (</a:t>
            </a:r>
            <a:r>
              <a:rPr lang="fr-FR" dirty="0" err="1"/>
              <a:t>Writes</a:t>
            </a:r>
            <a:r>
              <a:rPr lang="fr-FR" dirty="0"/>
              <a:t>).</a:t>
            </a:r>
          </a:p>
          <a:p>
            <a:pPr>
              <a:buFont typeface="Arial" panose="020B0604020202020204" pitchFamily="34" charset="0"/>
              <a:buChar char="•"/>
            </a:pPr>
            <a:r>
              <a:rPr lang="fr-FR" dirty="0"/>
              <a:t>Il synchronise ses données vers les serveurs secondaires.</a:t>
            </a:r>
          </a:p>
          <a:p>
            <a:r>
              <a:rPr lang="fr-FR" b="1" dirty="0" err="1"/>
              <a:t>Secondaries</a:t>
            </a:r>
            <a:r>
              <a:rPr lang="fr-FR" dirty="0"/>
              <a:t> :</a:t>
            </a:r>
          </a:p>
          <a:p>
            <a:pPr>
              <a:buFont typeface="Arial" panose="020B0604020202020204" pitchFamily="34" charset="0"/>
              <a:buChar char="•"/>
            </a:pPr>
            <a:r>
              <a:rPr lang="fr-FR" dirty="0"/>
              <a:t>Ces serveurs contiennent une </a:t>
            </a:r>
            <a:r>
              <a:rPr lang="fr-FR" b="1" dirty="0"/>
              <a:t>réplique exacte</a:t>
            </a:r>
            <a:r>
              <a:rPr lang="fr-FR" dirty="0"/>
              <a:t> des données du primaire.</a:t>
            </a:r>
          </a:p>
          <a:p>
            <a:pPr>
              <a:buFont typeface="Arial" panose="020B0604020202020204" pitchFamily="34" charset="0"/>
              <a:buChar char="•"/>
            </a:pPr>
            <a:r>
              <a:rPr lang="fr-FR" dirty="0"/>
              <a:t>Ils peuvent traiter les </a:t>
            </a:r>
            <a:r>
              <a:rPr lang="fr-FR" b="1" dirty="0"/>
              <a:t>lectures</a:t>
            </a:r>
            <a:r>
              <a:rPr lang="fr-FR" dirty="0"/>
              <a:t> (</a:t>
            </a:r>
            <a:r>
              <a:rPr lang="fr-FR" dirty="0" err="1"/>
              <a:t>Reads</a:t>
            </a:r>
            <a:r>
              <a:rPr lang="fr-FR" dirty="0"/>
              <a:t>) pour réduire la charge du primaire.</a:t>
            </a:r>
          </a:p>
          <a:p>
            <a:r>
              <a:rPr lang="fr-FR" b="1" dirty="0"/>
              <a:t>Application Client</a:t>
            </a:r>
            <a:r>
              <a:rPr lang="fr-FR" dirty="0"/>
              <a:t> :</a:t>
            </a:r>
          </a:p>
          <a:p>
            <a:pPr>
              <a:buFont typeface="Arial" panose="020B0604020202020204" pitchFamily="34" charset="0"/>
              <a:buChar char="•"/>
            </a:pPr>
            <a:r>
              <a:rPr lang="fr-FR" dirty="0"/>
              <a:t>L’application interagit avec MongoDB via un </a:t>
            </a:r>
            <a:r>
              <a:rPr lang="fr-FR" b="1" dirty="0"/>
              <a:t>Driver</a:t>
            </a:r>
            <a:r>
              <a:rPr lang="fr-FR" dirty="0"/>
              <a:t>.</a:t>
            </a:r>
          </a:p>
          <a:p>
            <a:pPr>
              <a:buFont typeface="Arial" panose="020B0604020202020204" pitchFamily="34" charset="0"/>
              <a:buChar char="•"/>
            </a:pPr>
            <a:r>
              <a:rPr lang="fr-FR" dirty="0"/>
              <a:t>Toutes les </a:t>
            </a:r>
            <a:r>
              <a:rPr lang="fr-FR" b="1" dirty="0"/>
              <a:t>écritures passent par le primaire</a:t>
            </a:r>
            <a:r>
              <a:rPr lang="fr-FR" dirty="0"/>
              <a:t>, mais les </a:t>
            </a:r>
            <a:r>
              <a:rPr lang="fr-FR" b="1" dirty="0"/>
              <a:t>lectures peuvent être distribuées</a:t>
            </a:r>
            <a:r>
              <a:rPr lang="fr-FR" dirty="0"/>
              <a:t> vers les secondaires pour améliorer les performances.</a:t>
            </a:r>
          </a:p>
          <a:p>
            <a:endParaRPr lang="fr-FR" dirty="0"/>
          </a:p>
        </p:txBody>
      </p:sp>
      <p:sp>
        <p:nvSpPr>
          <p:cNvPr id="4" name="Espace réservé du numéro de diapositive 3"/>
          <p:cNvSpPr>
            <a:spLocks noGrp="1"/>
          </p:cNvSpPr>
          <p:nvPr>
            <p:ph type="sldNum" sz="quarter" idx="5"/>
          </p:nvPr>
        </p:nvSpPr>
        <p:spPr/>
        <p:txBody>
          <a:bodyPr/>
          <a:lstStyle/>
          <a:p>
            <a:fld id="{ACFA7297-3B2D-4C5E-89F1-C7AE63FF606E}" type="slidenum">
              <a:rPr lang="fr-FR" smtClean="0"/>
              <a:t>9</a:t>
            </a:fld>
            <a:endParaRPr lang="fr-FR"/>
          </a:p>
        </p:txBody>
      </p:sp>
    </p:spTree>
    <p:extLst>
      <p:ext uri="{BB962C8B-B14F-4D97-AF65-F5344CB8AC3E}">
        <p14:creationId xmlns:p14="http://schemas.microsoft.com/office/powerpoint/2010/main" val="2607811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l’image, nous voyons une architecture de </a:t>
            </a:r>
            <a:r>
              <a:rPr lang="fr-FR" b="1" dirty="0"/>
              <a:t>cluster </a:t>
            </a:r>
            <a:r>
              <a:rPr lang="fr-FR" b="1" dirty="0" err="1"/>
              <a:t>sharding</a:t>
            </a:r>
            <a:r>
              <a:rPr lang="fr-FR" dirty="0"/>
              <a:t> avec les éléments suivants :</a:t>
            </a:r>
          </a:p>
          <a:p>
            <a:pPr>
              <a:buFont typeface="+mj-lt"/>
              <a:buAutoNum type="arabicPeriod"/>
            </a:pPr>
            <a:r>
              <a:rPr lang="fr-FR" b="1" dirty="0"/>
              <a:t>Application Client &amp; Driver</a:t>
            </a:r>
            <a:r>
              <a:rPr lang="fr-FR" dirty="0"/>
              <a:t> :</a:t>
            </a:r>
          </a:p>
          <a:p>
            <a:pPr marL="742950" lvl="1" indent="-285750">
              <a:buFont typeface="+mj-lt"/>
              <a:buAutoNum type="arabicPeriod"/>
            </a:pPr>
            <a:r>
              <a:rPr lang="fr-FR" dirty="0"/>
              <a:t>L’application utilise un </a:t>
            </a:r>
            <a:r>
              <a:rPr lang="fr-FR" b="1" dirty="0"/>
              <a:t>Driver</a:t>
            </a:r>
            <a:r>
              <a:rPr lang="fr-FR" dirty="0"/>
              <a:t> MongoDB pour interagir avec la base de données.</a:t>
            </a:r>
          </a:p>
          <a:p>
            <a:pPr marL="742950" lvl="1" indent="-285750">
              <a:buFont typeface="+mj-lt"/>
              <a:buAutoNum type="arabicPeriod"/>
            </a:pPr>
            <a:r>
              <a:rPr lang="fr-FR" dirty="0"/>
              <a:t>Les requêtes sont envoyées à des serveurs intermédiaires appelés </a:t>
            </a:r>
            <a:r>
              <a:rPr lang="fr-FR" b="1" dirty="0"/>
              <a:t>Mongos</a:t>
            </a:r>
            <a:r>
              <a:rPr lang="fr-FR" dirty="0"/>
              <a:t>.</a:t>
            </a:r>
          </a:p>
          <a:p>
            <a:pPr>
              <a:buFont typeface="+mj-lt"/>
              <a:buAutoNum type="arabicPeriod"/>
            </a:pPr>
            <a:r>
              <a:rPr lang="fr-FR" b="1" dirty="0"/>
              <a:t>Mongos</a:t>
            </a:r>
            <a:r>
              <a:rPr lang="fr-FR" dirty="0"/>
              <a:t> (</a:t>
            </a:r>
            <a:r>
              <a:rPr lang="fr-FR" dirty="0" err="1"/>
              <a:t>Query</a:t>
            </a:r>
            <a:r>
              <a:rPr lang="fr-FR" dirty="0"/>
              <a:t> Router) :</a:t>
            </a:r>
          </a:p>
          <a:p>
            <a:pPr marL="742950" lvl="1" indent="-285750">
              <a:buFont typeface="+mj-lt"/>
              <a:buAutoNum type="arabicPeriod"/>
            </a:pPr>
            <a:r>
              <a:rPr lang="fr-FR" dirty="0"/>
              <a:t>Ce composant agit comme un </a:t>
            </a:r>
            <a:r>
              <a:rPr lang="fr-FR" b="1" dirty="0"/>
              <a:t>intermédiaire</a:t>
            </a:r>
            <a:r>
              <a:rPr lang="fr-FR" dirty="0"/>
              <a:t> entre l'application et les données </a:t>
            </a:r>
            <a:r>
              <a:rPr lang="fr-FR" dirty="0" err="1"/>
              <a:t>shardées</a:t>
            </a:r>
            <a:r>
              <a:rPr lang="fr-FR" dirty="0"/>
              <a:t>.</a:t>
            </a:r>
          </a:p>
          <a:p>
            <a:pPr marL="742950" lvl="1" indent="-285750">
              <a:buFont typeface="+mj-lt"/>
              <a:buAutoNum type="arabicPeriod"/>
            </a:pPr>
            <a:r>
              <a:rPr lang="fr-FR" dirty="0"/>
              <a:t>Il décide </a:t>
            </a:r>
            <a:r>
              <a:rPr lang="fr-FR" b="1" dirty="0"/>
              <a:t>quelle </a:t>
            </a:r>
            <a:r>
              <a:rPr lang="fr-FR" b="1" dirty="0" err="1"/>
              <a:t>shard</a:t>
            </a:r>
            <a:r>
              <a:rPr lang="fr-FR" dirty="0"/>
              <a:t> doit traiter une requête donnée.</a:t>
            </a:r>
          </a:p>
          <a:p>
            <a:pPr>
              <a:buFont typeface="+mj-lt"/>
              <a:buAutoNum type="arabicPeriod"/>
            </a:pPr>
            <a:r>
              <a:rPr lang="fr-FR" b="1" dirty="0" err="1"/>
              <a:t>Shards</a:t>
            </a:r>
            <a:r>
              <a:rPr lang="fr-FR" dirty="0"/>
              <a:t> :</a:t>
            </a:r>
          </a:p>
          <a:p>
            <a:pPr marL="742950" lvl="1" indent="-285750">
              <a:buFont typeface="+mj-lt"/>
              <a:buAutoNum type="arabicPeriod"/>
            </a:pPr>
            <a:r>
              <a:rPr lang="fr-FR" dirty="0"/>
              <a:t>Chaque </a:t>
            </a:r>
            <a:r>
              <a:rPr lang="fr-FR" dirty="0" err="1"/>
              <a:t>shard</a:t>
            </a:r>
            <a:r>
              <a:rPr lang="fr-FR" dirty="0"/>
              <a:t> contient une </a:t>
            </a:r>
            <a:r>
              <a:rPr lang="fr-FR" b="1" dirty="0"/>
              <a:t>partie des données totales</a:t>
            </a:r>
            <a:r>
              <a:rPr lang="fr-FR" dirty="0"/>
              <a:t>.</a:t>
            </a:r>
          </a:p>
          <a:p>
            <a:pPr marL="742950" lvl="1" indent="-285750">
              <a:buFont typeface="+mj-lt"/>
              <a:buAutoNum type="arabicPeriod"/>
            </a:pPr>
            <a:r>
              <a:rPr lang="fr-FR" dirty="0"/>
              <a:t>Chaque </a:t>
            </a:r>
            <a:r>
              <a:rPr lang="fr-FR" dirty="0" err="1"/>
              <a:t>shard</a:t>
            </a:r>
            <a:r>
              <a:rPr lang="fr-FR" dirty="0"/>
              <a:t> a son propre </a:t>
            </a:r>
            <a:r>
              <a:rPr lang="fr-FR" b="1" dirty="0" err="1"/>
              <a:t>Replica</a:t>
            </a:r>
            <a:r>
              <a:rPr lang="fr-FR" b="1" dirty="0"/>
              <a:t> Set</a:t>
            </a:r>
            <a:r>
              <a:rPr lang="fr-FR" dirty="0"/>
              <a:t> (un primaire et plusieurs secondaires) pour garantir la haute disponibilité.</a:t>
            </a:r>
          </a:p>
          <a:p>
            <a:pPr marL="742950" lvl="1" indent="-285750">
              <a:buFont typeface="+mj-lt"/>
              <a:buAutoNum type="arabicPeriod"/>
            </a:pPr>
            <a:r>
              <a:rPr lang="fr-FR" dirty="0"/>
              <a:t>Exemple :</a:t>
            </a:r>
          </a:p>
          <a:p>
            <a:pPr marL="1143000" lvl="2" indent="-228600">
              <a:buFont typeface="+mj-lt"/>
              <a:buAutoNum type="arabicPeriod"/>
            </a:pPr>
            <a:r>
              <a:rPr lang="fr-FR" b="1" dirty="0" err="1"/>
              <a:t>Shard</a:t>
            </a:r>
            <a:r>
              <a:rPr lang="fr-FR" b="1" dirty="0"/>
              <a:t> 1</a:t>
            </a:r>
            <a:r>
              <a:rPr lang="fr-FR" dirty="0"/>
              <a:t> : Données des clients A-M.</a:t>
            </a:r>
          </a:p>
          <a:p>
            <a:pPr marL="1143000" lvl="2" indent="-228600">
              <a:buFont typeface="+mj-lt"/>
              <a:buAutoNum type="arabicPeriod"/>
            </a:pPr>
            <a:r>
              <a:rPr lang="fr-FR" b="1" dirty="0" err="1"/>
              <a:t>Shard</a:t>
            </a:r>
            <a:r>
              <a:rPr lang="fr-FR" b="1" dirty="0"/>
              <a:t> 2</a:t>
            </a:r>
            <a:r>
              <a:rPr lang="fr-FR" dirty="0"/>
              <a:t> : Données des clients N-Z.</a:t>
            </a:r>
          </a:p>
          <a:p>
            <a:pPr>
              <a:buFont typeface="+mj-lt"/>
              <a:buAutoNum type="arabicPeriod"/>
            </a:pPr>
            <a:r>
              <a:rPr lang="fr-FR" b="1" dirty="0"/>
              <a:t>Config Server</a:t>
            </a:r>
            <a:r>
              <a:rPr lang="fr-FR" dirty="0"/>
              <a:t> :</a:t>
            </a:r>
          </a:p>
          <a:p>
            <a:pPr marL="742950" lvl="1" indent="-285750">
              <a:buFont typeface="+mj-lt"/>
              <a:buAutoNum type="arabicPeriod"/>
            </a:pPr>
            <a:r>
              <a:rPr lang="fr-FR" dirty="0"/>
              <a:t>Les serveurs de configuration gèrent les </a:t>
            </a:r>
            <a:r>
              <a:rPr lang="fr-FR" b="1" dirty="0"/>
              <a:t>métadonnées</a:t>
            </a:r>
            <a:r>
              <a:rPr lang="fr-FR" dirty="0"/>
              <a:t> du cluster, comme les informations sur les </a:t>
            </a:r>
            <a:r>
              <a:rPr lang="fr-FR" dirty="0" err="1"/>
              <a:t>shards</a:t>
            </a:r>
            <a:r>
              <a:rPr lang="fr-FR" dirty="0"/>
              <a:t> et leur contenu.</a:t>
            </a:r>
          </a:p>
          <a:p>
            <a:pPr marL="742950" lvl="1" indent="-285750">
              <a:buFont typeface="+mj-lt"/>
              <a:buAutoNum type="arabicPeriod"/>
            </a:pPr>
            <a:r>
              <a:rPr lang="fr-FR" dirty="0"/>
              <a:t>Ils jouent un rôle crucial dans la coordination des opérations.</a:t>
            </a:r>
          </a:p>
        </p:txBody>
      </p:sp>
      <p:sp>
        <p:nvSpPr>
          <p:cNvPr id="4" name="Espace réservé du numéro de diapositive 3"/>
          <p:cNvSpPr>
            <a:spLocks noGrp="1"/>
          </p:cNvSpPr>
          <p:nvPr>
            <p:ph type="sldNum" sz="quarter" idx="5"/>
          </p:nvPr>
        </p:nvSpPr>
        <p:spPr/>
        <p:txBody>
          <a:bodyPr/>
          <a:lstStyle/>
          <a:p>
            <a:fld id="{ACFA7297-3B2D-4C5E-89F1-C7AE63FF606E}" type="slidenum">
              <a:rPr lang="fr-FR" smtClean="0"/>
              <a:t>10</a:t>
            </a:fld>
            <a:endParaRPr lang="fr-FR"/>
          </a:p>
        </p:txBody>
      </p:sp>
    </p:spTree>
    <p:extLst>
      <p:ext uri="{BB962C8B-B14F-4D97-AF65-F5344CB8AC3E}">
        <p14:creationId xmlns:p14="http://schemas.microsoft.com/office/powerpoint/2010/main" val="4059760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E6FF1C-C3AC-41C7-ABA4-41F50C6A3A15}"/>
              </a:ext>
            </a:extLst>
          </p:cNvPr>
          <p:cNvSpPr>
            <a:spLocks noGrp="1"/>
          </p:cNvSpPr>
          <p:nvPr>
            <p:ph type="ctrTitle"/>
          </p:nvPr>
        </p:nvSpPr>
        <p:spPr>
          <a:xfrm>
            <a:off x="1524000" y="1122363"/>
            <a:ext cx="9144000" cy="2387600"/>
          </a:xfrm>
        </p:spPr>
        <p:txBody>
          <a:bodyPr anchor="b"/>
          <a:lstStyle>
            <a:lvl1pPr algn="ctr">
              <a:defRPr sz="6000"/>
            </a:lvl1pPr>
          </a:lstStyle>
          <a:p>
            <a:r>
              <a:rPr lang="fr-FR" dirty="0"/>
              <a:t>Modifiez le style du titre</a:t>
            </a:r>
          </a:p>
        </p:txBody>
      </p:sp>
      <p:sp>
        <p:nvSpPr>
          <p:cNvPr id="3" name="Sous-titre 2">
            <a:extLst>
              <a:ext uri="{FF2B5EF4-FFF2-40B4-BE49-F238E27FC236}">
                <a16:creationId xmlns:a16="http://schemas.microsoft.com/office/drawing/2014/main" id="{6D07CFB6-3356-4CE8-9E15-B5D6F896D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59EA91D-5A90-441F-9051-65B33EE8CA9D}"/>
              </a:ext>
            </a:extLst>
          </p:cNvPr>
          <p:cNvSpPr>
            <a:spLocks noGrp="1"/>
          </p:cNvSpPr>
          <p:nvPr>
            <p:ph type="dt" sz="half" idx="10"/>
          </p:nvPr>
        </p:nvSpPr>
        <p:spPr/>
        <p:txBody>
          <a:bodyPr/>
          <a:lstStyle/>
          <a:p>
            <a:fld id="{E5F4A942-88E3-4E4C-A07F-F5ECB0946DEB}" type="datetimeFigureOut">
              <a:rPr lang="fr-FR" smtClean="0"/>
              <a:t>06/01/2025</a:t>
            </a:fld>
            <a:endParaRPr lang="fr-FR"/>
          </a:p>
        </p:txBody>
      </p:sp>
      <p:sp>
        <p:nvSpPr>
          <p:cNvPr id="5" name="Espace réservé du pied de page 4">
            <a:extLst>
              <a:ext uri="{FF2B5EF4-FFF2-40B4-BE49-F238E27FC236}">
                <a16:creationId xmlns:a16="http://schemas.microsoft.com/office/drawing/2014/main" id="{9B27B762-8DC2-4052-AE87-B98FE83C27C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616BF52-095E-49FA-AAFB-A692A37C9CCA}"/>
              </a:ext>
            </a:extLst>
          </p:cNvPr>
          <p:cNvSpPr>
            <a:spLocks noGrp="1"/>
          </p:cNvSpPr>
          <p:nvPr>
            <p:ph type="sldNum" sz="quarter" idx="12"/>
          </p:nvPr>
        </p:nvSpPr>
        <p:spPr/>
        <p:txBody>
          <a:bodyPr/>
          <a:lstStyle/>
          <a:p>
            <a:fld id="{34B09926-3E99-4394-BF8C-12CF8A31FA3C}" type="slidenum">
              <a:rPr lang="fr-FR" smtClean="0"/>
              <a:t>‹N°›</a:t>
            </a:fld>
            <a:endParaRPr lang="fr-FR"/>
          </a:p>
        </p:txBody>
      </p:sp>
    </p:spTree>
    <p:extLst>
      <p:ext uri="{BB962C8B-B14F-4D97-AF65-F5344CB8AC3E}">
        <p14:creationId xmlns:p14="http://schemas.microsoft.com/office/powerpoint/2010/main" val="1665332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4950DD-FFEF-4F8E-8264-6BF23D651D8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D78D735-8B8C-43E3-83AC-F8E02780970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EDEBB9-CA27-4BE4-BA6A-EAB232E679F4}"/>
              </a:ext>
            </a:extLst>
          </p:cNvPr>
          <p:cNvSpPr>
            <a:spLocks noGrp="1"/>
          </p:cNvSpPr>
          <p:nvPr>
            <p:ph type="dt" sz="half" idx="10"/>
          </p:nvPr>
        </p:nvSpPr>
        <p:spPr/>
        <p:txBody>
          <a:bodyPr/>
          <a:lstStyle/>
          <a:p>
            <a:fld id="{E5F4A942-88E3-4E4C-A07F-F5ECB0946DEB}" type="datetimeFigureOut">
              <a:rPr lang="fr-FR" smtClean="0"/>
              <a:t>06/01/2025</a:t>
            </a:fld>
            <a:endParaRPr lang="fr-FR"/>
          </a:p>
        </p:txBody>
      </p:sp>
      <p:sp>
        <p:nvSpPr>
          <p:cNvPr id="5" name="Espace réservé du pied de page 4">
            <a:extLst>
              <a:ext uri="{FF2B5EF4-FFF2-40B4-BE49-F238E27FC236}">
                <a16:creationId xmlns:a16="http://schemas.microsoft.com/office/drawing/2014/main" id="{28D9A1C7-81C5-426D-8B9C-313EDE288E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95A66B-789D-4ECA-8AC0-E70E45773251}"/>
              </a:ext>
            </a:extLst>
          </p:cNvPr>
          <p:cNvSpPr>
            <a:spLocks noGrp="1"/>
          </p:cNvSpPr>
          <p:nvPr>
            <p:ph type="sldNum" sz="quarter" idx="12"/>
          </p:nvPr>
        </p:nvSpPr>
        <p:spPr/>
        <p:txBody>
          <a:bodyPr/>
          <a:lstStyle/>
          <a:p>
            <a:fld id="{34B09926-3E99-4394-BF8C-12CF8A31FA3C}" type="slidenum">
              <a:rPr lang="fr-FR" smtClean="0"/>
              <a:t>‹N°›</a:t>
            </a:fld>
            <a:endParaRPr lang="fr-FR"/>
          </a:p>
        </p:txBody>
      </p:sp>
    </p:spTree>
    <p:extLst>
      <p:ext uri="{BB962C8B-B14F-4D97-AF65-F5344CB8AC3E}">
        <p14:creationId xmlns:p14="http://schemas.microsoft.com/office/powerpoint/2010/main" val="118827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989A315-7F74-4DED-8E33-B524D443E29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4261789-F58A-4A40-9180-1DDA153ED63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966DD8-82D6-43E6-BBD1-8A15BCB5B094}"/>
              </a:ext>
            </a:extLst>
          </p:cNvPr>
          <p:cNvSpPr>
            <a:spLocks noGrp="1"/>
          </p:cNvSpPr>
          <p:nvPr>
            <p:ph type="dt" sz="half" idx="10"/>
          </p:nvPr>
        </p:nvSpPr>
        <p:spPr/>
        <p:txBody>
          <a:bodyPr/>
          <a:lstStyle/>
          <a:p>
            <a:fld id="{E5F4A942-88E3-4E4C-A07F-F5ECB0946DEB}" type="datetimeFigureOut">
              <a:rPr lang="fr-FR" smtClean="0"/>
              <a:t>06/01/2025</a:t>
            </a:fld>
            <a:endParaRPr lang="fr-FR"/>
          </a:p>
        </p:txBody>
      </p:sp>
      <p:sp>
        <p:nvSpPr>
          <p:cNvPr id="5" name="Espace réservé du pied de page 4">
            <a:extLst>
              <a:ext uri="{FF2B5EF4-FFF2-40B4-BE49-F238E27FC236}">
                <a16:creationId xmlns:a16="http://schemas.microsoft.com/office/drawing/2014/main" id="{29C5BD78-956C-4A74-B863-7B37BDD922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7A133E-C9AD-4117-896E-84844B778514}"/>
              </a:ext>
            </a:extLst>
          </p:cNvPr>
          <p:cNvSpPr>
            <a:spLocks noGrp="1"/>
          </p:cNvSpPr>
          <p:nvPr>
            <p:ph type="sldNum" sz="quarter" idx="12"/>
          </p:nvPr>
        </p:nvSpPr>
        <p:spPr/>
        <p:txBody>
          <a:bodyPr/>
          <a:lstStyle/>
          <a:p>
            <a:fld id="{34B09926-3E99-4394-BF8C-12CF8A31FA3C}" type="slidenum">
              <a:rPr lang="fr-FR" smtClean="0"/>
              <a:t>‹N°›</a:t>
            </a:fld>
            <a:endParaRPr lang="fr-FR"/>
          </a:p>
        </p:txBody>
      </p:sp>
    </p:spTree>
    <p:extLst>
      <p:ext uri="{BB962C8B-B14F-4D97-AF65-F5344CB8AC3E}">
        <p14:creationId xmlns:p14="http://schemas.microsoft.com/office/powerpoint/2010/main" val="95285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A24496-3FA4-4F1F-AF3E-197C32B15D0D}"/>
              </a:ext>
            </a:extLst>
          </p:cNvPr>
          <p:cNvSpPr>
            <a:spLocks noGrp="1"/>
          </p:cNvSpPr>
          <p:nvPr>
            <p:ph type="title"/>
          </p:nvPr>
        </p:nvSpPr>
        <p:spPr/>
        <p:txBody>
          <a:bodyPr/>
          <a:lstStyle/>
          <a:p>
            <a:r>
              <a:rPr lang="fr-FR" dirty="0"/>
              <a:t>Modifiez le style du titre</a:t>
            </a:r>
          </a:p>
        </p:txBody>
      </p:sp>
      <p:sp>
        <p:nvSpPr>
          <p:cNvPr id="3" name="Espace réservé du contenu 2">
            <a:extLst>
              <a:ext uri="{FF2B5EF4-FFF2-40B4-BE49-F238E27FC236}">
                <a16:creationId xmlns:a16="http://schemas.microsoft.com/office/drawing/2014/main" id="{694C4EC3-69AA-4B80-9D04-55A8E8491AD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A396B1-4DC6-41D8-8655-1A6DC0BB28DB}"/>
              </a:ext>
            </a:extLst>
          </p:cNvPr>
          <p:cNvSpPr>
            <a:spLocks noGrp="1"/>
          </p:cNvSpPr>
          <p:nvPr>
            <p:ph type="dt" sz="half" idx="10"/>
          </p:nvPr>
        </p:nvSpPr>
        <p:spPr/>
        <p:txBody>
          <a:bodyPr/>
          <a:lstStyle/>
          <a:p>
            <a:fld id="{E5F4A942-88E3-4E4C-A07F-F5ECB0946DEB}" type="datetimeFigureOut">
              <a:rPr lang="fr-FR" smtClean="0"/>
              <a:t>06/01/2025</a:t>
            </a:fld>
            <a:endParaRPr lang="fr-FR"/>
          </a:p>
        </p:txBody>
      </p:sp>
      <p:sp>
        <p:nvSpPr>
          <p:cNvPr id="5" name="Espace réservé du pied de page 4">
            <a:extLst>
              <a:ext uri="{FF2B5EF4-FFF2-40B4-BE49-F238E27FC236}">
                <a16:creationId xmlns:a16="http://schemas.microsoft.com/office/drawing/2014/main" id="{90CD85D8-3B56-4355-94E5-D1B8856184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A03187-3498-445D-9DB3-39621D201932}"/>
              </a:ext>
            </a:extLst>
          </p:cNvPr>
          <p:cNvSpPr>
            <a:spLocks noGrp="1"/>
          </p:cNvSpPr>
          <p:nvPr>
            <p:ph type="sldNum" sz="quarter" idx="12"/>
          </p:nvPr>
        </p:nvSpPr>
        <p:spPr/>
        <p:txBody>
          <a:bodyPr/>
          <a:lstStyle/>
          <a:p>
            <a:fld id="{34B09926-3E99-4394-BF8C-12CF8A31FA3C}" type="slidenum">
              <a:rPr lang="fr-FR" smtClean="0"/>
              <a:t>‹N°›</a:t>
            </a:fld>
            <a:endParaRPr lang="fr-FR"/>
          </a:p>
        </p:txBody>
      </p:sp>
    </p:spTree>
    <p:extLst>
      <p:ext uri="{BB962C8B-B14F-4D97-AF65-F5344CB8AC3E}">
        <p14:creationId xmlns:p14="http://schemas.microsoft.com/office/powerpoint/2010/main" val="275970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FB0209-9C38-4E9A-8C5F-17AE29EA3EB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8E784E3-19C0-4048-9DA8-794BB821F6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F913FB5-B506-4F27-B246-7C0D966ADB0F}"/>
              </a:ext>
            </a:extLst>
          </p:cNvPr>
          <p:cNvSpPr>
            <a:spLocks noGrp="1"/>
          </p:cNvSpPr>
          <p:nvPr>
            <p:ph type="dt" sz="half" idx="10"/>
          </p:nvPr>
        </p:nvSpPr>
        <p:spPr/>
        <p:txBody>
          <a:bodyPr/>
          <a:lstStyle/>
          <a:p>
            <a:fld id="{E5F4A942-88E3-4E4C-A07F-F5ECB0946DEB}" type="datetimeFigureOut">
              <a:rPr lang="fr-FR" smtClean="0"/>
              <a:t>06/01/2025</a:t>
            </a:fld>
            <a:endParaRPr lang="fr-FR"/>
          </a:p>
        </p:txBody>
      </p:sp>
      <p:sp>
        <p:nvSpPr>
          <p:cNvPr id="5" name="Espace réservé du pied de page 4">
            <a:extLst>
              <a:ext uri="{FF2B5EF4-FFF2-40B4-BE49-F238E27FC236}">
                <a16:creationId xmlns:a16="http://schemas.microsoft.com/office/drawing/2014/main" id="{56482358-162C-4BA0-A2EB-A0AF5F15B7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857EFE-80D5-45D1-AA59-D593606D3DFC}"/>
              </a:ext>
            </a:extLst>
          </p:cNvPr>
          <p:cNvSpPr>
            <a:spLocks noGrp="1"/>
          </p:cNvSpPr>
          <p:nvPr>
            <p:ph type="sldNum" sz="quarter" idx="12"/>
          </p:nvPr>
        </p:nvSpPr>
        <p:spPr/>
        <p:txBody>
          <a:bodyPr/>
          <a:lstStyle/>
          <a:p>
            <a:fld id="{34B09926-3E99-4394-BF8C-12CF8A31FA3C}" type="slidenum">
              <a:rPr lang="fr-FR" smtClean="0"/>
              <a:t>‹N°›</a:t>
            </a:fld>
            <a:endParaRPr lang="fr-FR"/>
          </a:p>
        </p:txBody>
      </p:sp>
    </p:spTree>
    <p:extLst>
      <p:ext uri="{BB962C8B-B14F-4D97-AF65-F5344CB8AC3E}">
        <p14:creationId xmlns:p14="http://schemas.microsoft.com/office/powerpoint/2010/main" val="277458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77C36B-5C57-4221-BD8A-4C93E237222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72A2860-16B6-4F59-9582-BF04844157F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9702BCF-B82E-43D8-AFF6-9758C4D4C8E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A16B12E-C6A6-415B-9585-1418EB3D4CA6}"/>
              </a:ext>
            </a:extLst>
          </p:cNvPr>
          <p:cNvSpPr>
            <a:spLocks noGrp="1"/>
          </p:cNvSpPr>
          <p:nvPr>
            <p:ph type="dt" sz="half" idx="10"/>
          </p:nvPr>
        </p:nvSpPr>
        <p:spPr/>
        <p:txBody>
          <a:bodyPr/>
          <a:lstStyle/>
          <a:p>
            <a:fld id="{E5F4A942-88E3-4E4C-A07F-F5ECB0946DEB}" type="datetimeFigureOut">
              <a:rPr lang="fr-FR" smtClean="0"/>
              <a:t>06/01/2025</a:t>
            </a:fld>
            <a:endParaRPr lang="fr-FR"/>
          </a:p>
        </p:txBody>
      </p:sp>
      <p:sp>
        <p:nvSpPr>
          <p:cNvPr id="6" name="Espace réservé du pied de page 5">
            <a:extLst>
              <a:ext uri="{FF2B5EF4-FFF2-40B4-BE49-F238E27FC236}">
                <a16:creationId xmlns:a16="http://schemas.microsoft.com/office/drawing/2014/main" id="{038A447B-031F-49CB-8781-13CE0E16F53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A11DBB1-EF64-47EF-AB3C-9B37F2C0B0CE}"/>
              </a:ext>
            </a:extLst>
          </p:cNvPr>
          <p:cNvSpPr>
            <a:spLocks noGrp="1"/>
          </p:cNvSpPr>
          <p:nvPr>
            <p:ph type="sldNum" sz="quarter" idx="12"/>
          </p:nvPr>
        </p:nvSpPr>
        <p:spPr/>
        <p:txBody>
          <a:bodyPr/>
          <a:lstStyle/>
          <a:p>
            <a:fld id="{34B09926-3E99-4394-BF8C-12CF8A31FA3C}" type="slidenum">
              <a:rPr lang="fr-FR" smtClean="0"/>
              <a:t>‹N°›</a:t>
            </a:fld>
            <a:endParaRPr lang="fr-FR"/>
          </a:p>
        </p:txBody>
      </p:sp>
    </p:spTree>
    <p:extLst>
      <p:ext uri="{BB962C8B-B14F-4D97-AF65-F5344CB8AC3E}">
        <p14:creationId xmlns:p14="http://schemas.microsoft.com/office/powerpoint/2010/main" val="237128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078437-D03D-4F16-A313-748245FCBC3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9B5B9FB-AE03-4260-BD91-8BCE4C0D7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DCF6240-FE66-463C-AAA7-D8DFE3D41B1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A28B36E-334C-4036-A906-F5708519D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9768C22-ACA3-4299-A8C7-D47A299EADB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9E24D88-EB1F-4754-B5D5-4721BA6CA41C}"/>
              </a:ext>
            </a:extLst>
          </p:cNvPr>
          <p:cNvSpPr>
            <a:spLocks noGrp="1"/>
          </p:cNvSpPr>
          <p:nvPr>
            <p:ph type="dt" sz="half" idx="10"/>
          </p:nvPr>
        </p:nvSpPr>
        <p:spPr/>
        <p:txBody>
          <a:bodyPr/>
          <a:lstStyle/>
          <a:p>
            <a:fld id="{E5F4A942-88E3-4E4C-A07F-F5ECB0946DEB}" type="datetimeFigureOut">
              <a:rPr lang="fr-FR" smtClean="0"/>
              <a:t>06/01/2025</a:t>
            </a:fld>
            <a:endParaRPr lang="fr-FR"/>
          </a:p>
        </p:txBody>
      </p:sp>
      <p:sp>
        <p:nvSpPr>
          <p:cNvPr id="8" name="Espace réservé du pied de page 7">
            <a:extLst>
              <a:ext uri="{FF2B5EF4-FFF2-40B4-BE49-F238E27FC236}">
                <a16:creationId xmlns:a16="http://schemas.microsoft.com/office/drawing/2014/main" id="{71F470E4-AF7D-4C0C-88DB-017F36A16FD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7865481-08BE-4CD9-BCC1-0B44518802A3}"/>
              </a:ext>
            </a:extLst>
          </p:cNvPr>
          <p:cNvSpPr>
            <a:spLocks noGrp="1"/>
          </p:cNvSpPr>
          <p:nvPr>
            <p:ph type="sldNum" sz="quarter" idx="12"/>
          </p:nvPr>
        </p:nvSpPr>
        <p:spPr/>
        <p:txBody>
          <a:bodyPr/>
          <a:lstStyle/>
          <a:p>
            <a:fld id="{34B09926-3E99-4394-BF8C-12CF8A31FA3C}" type="slidenum">
              <a:rPr lang="fr-FR" smtClean="0"/>
              <a:t>‹N°›</a:t>
            </a:fld>
            <a:endParaRPr lang="fr-FR"/>
          </a:p>
        </p:txBody>
      </p:sp>
    </p:spTree>
    <p:extLst>
      <p:ext uri="{BB962C8B-B14F-4D97-AF65-F5344CB8AC3E}">
        <p14:creationId xmlns:p14="http://schemas.microsoft.com/office/powerpoint/2010/main" val="63262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CB524C-7841-4381-A7FA-EE4185E4D86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D95A0EA-F1D6-43B8-91B1-2EC0A575D8D3}"/>
              </a:ext>
            </a:extLst>
          </p:cNvPr>
          <p:cNvSpPr>
            <a:spLocks noGrp="1"/>
          </p:cNvSpPr>
          <p:nvPr>
            <p:ph type="dt" sz="half" idx="10"/>
          </p:nvPr>
        </p:nvSpPr>
        <p:spPr/>
        <p:txBody>
          <a:bodyPr/>
          <a:lstStyle/>
          <a:p>
            <a:fld id="{E5F4A942-88E3-4E4C-A07F-F5ECB0946DEB}" type="datetimeFigureOut">
              <a:rPr lang="fr-FR" smtClean="0"/>
              <a:t>06/01/2025</a:t>
            </a:fld>
            <a:endParaRPr lang="fr-FR"/>
          </a:p>
        </p:txBody>
      </p:sp>
      <p:sp>
        <p:nvSpPr>
          <p:cNvPr id="4" name="Espace réservé du pied de page 3">
            <a:extLst>
              <a:ext uri="{FF2B5EF4-FFF2-40B4-BE49-F238E27FC236}">
                <a16:creationId xmlns:a16="http://schemas.microsoft.com/office/drawing/2014/main" id="{0E27EDD6-8B58-427A-9BD1-C7E67096286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A5D900D-B7DC-4CBB-B932-791BF8078A5B}"/>
              </a:ext>
            </a:extLst>
          </p:cNvPr>
          <p:cNvSpPr>
            <a:spLocks noGrp="1"/>
          </p:cNvSpPr>
          <p:nvPr>
            <p:ph type="sldNum" sz="quarter" idx="12"/>
          </p:nvPr>
        </p:nvSpPr>
        <p:spPr/>
        <p:txBody>
          <a:bodyPr/>
          <a:lstStyle/>
          <a:p>
            <a:fld id="{34B09926-3E99-4394-BF8C-12CF8A31FA3C}" type="slidenum">
              <a:rPr lang="fr-FR" smtClean="0"/>
              <a:t>‹N°›</a:t>
            </a:fld>
            <a:endParaRPr lang="fr-FR"/>
          </a:p>
        </p:txBody>
      </p:sp>
    </p:spTree>
    <p:extLst>
      <p:ext uri="{BB962C8B-B14F-4D97-AF65-F5344CB8AC3E}">
        <p14:creationId xmlns:p14="http://schemas.microsoft.com/office/powerpoint/2010/main" val="164119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C118AE4-58E9-4584-8474-0DB643ACBD7D}"/>
              </a:ext>
            </a:extLst>
          </p:cNvPr>
          <p:cNvSpPr>
            <a:spLocks noGrp="1"/>
          </p:cNvSpPr>
          <p:nvPr>
            <p:ph type="dt" sz="half" idx="10"/>
          </p:nvPr>
        </p:nvSpPr>
        <p:spPr/>
        <p:txBody>
          <a:bodyPr/>
          <a:lstStyle/>
          <a:p>
            <a:fld id="{E5F4A942-88E3-4E4C-A07F-F5ECB0946DEB}" type="datetimeFigureOut">
              <a:rPr lang="fr-FR" smtClean="0"/>
              <a:t>06/01/2025</a:t>
            </a:fld>
            <a:endParaRPr lang="fr-FR"/>
          </a:p>
        </p:txBody>
      </p:sp>
      <p:sp>
        <p:nvSpPr>
          <p:cNvPr id="3" name="Espace réservé du pied de page 2">
            <a:extLst>
              <a:ext uri="{FF2B5EF4-FFF2-40B4-BE49-F238E27FC236}">
                <a16:creationId xmlns:a16="http://schemas.microsoft.com/office/drawing/2014/main" id="{CF4E119E-EF19-4879-856C-2CFC6ABD34A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592203F-5702-4C79-9FBD-96AEC074178A}"/>
              </a:ext>
            </a:extLst>
          </p:cNvPr>
          <p:cNvSpPr>
            <a:spLocks noGrp="1"/>
          </p:cNvSpPr>
          <p:nvPr>
            <p:ph type="sldNum" sz="quarter" idx="12"/>
          </p:nvPr>
        </p:nvSpPr>
        <p:spPr/>
        <p:txBody>
          <a:bodyPr/>
          <a:lstStyle/>
          <a:p>
            <a:fld id="{34B09926-3E99-4394-BF8C-12CF8A31FA3C}" type="slidenum">
              <a:rPr lang="fr-FR" smtClean="0"/>
              <a:t>‹N°›</a:t>
            </a:fld>
            <a:endParaRPr lang="fr-FR"/>
          </a:p>
        </p:txBody>
      </p:sp>
    </p:spTree>
    <p:extLst>
      <p:ext uri="{BB962C8B-B14F-4D97-AF65-F5344CB8AC3E}">
        <p14:creationId xmlns:p14="http://schemas.microsoft.com/office/powerpoint/2010/main" val="394112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288BA6-E5D2-4070-B565-CC66C741ED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9953B12-60C7-409E-A717-57542F8926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F556AF6-1625-4354-93C5-5D2917327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139FB4B-7228-4F26-B27A-42CA86FD0B71}"/>
              </a:ext>
            </a:extLst>
          </p:cNvPr>
          <p:cNvSpPr>
            <a:spLocks noGrp="1"/>
          </p:cNvSpPr>
          <p:nvPr>
            <p:ph type="dt" sz="half" idx="10"/>
          </p:nvPr>
        </p:nvSpPr>
        <p:spPr/>
        <p:txBody>
          <a:bodyPr/>
          <a:lstStyle/>
          <a:p>
            <a:fld id="{E5F4A942-88E3-4E4C-A07F-F5ECB0946DEB}" type="datetimeFigureOut">
              <a:rPr lang="fr-FR" smtClean="0"/>
              <a:t>06/01/2025</a:t>
            </a:fld>
            <a:endParaRPr lang="fr-FR"/>
          </a:p>
        </p:txBody>
      </p:sp>
      <p:sp>
        <p:nvSpPr>
          <p:cNvPr id="6" name="Espace réservé du pied de page 5">
            <a:extLst>
              <a:ext uri="{FF2B5EF4-FFF2-40B4-BE49-F238E27FC236}">
                <a16:creationId xmlns:a16="http://schemas.microsoft.com/office/drawing/2014/main" id="{695E2D8F-14F8-4B8E-9BCE-AAECF849759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0D7D779-CFF4-46F3-B408-30C40277AED5}"/>
              </a:ext>
            </a:extLst>
          </p:cNvPr>
          <p:cNvSpPr>
            <a:spLocks noGrp="1"/>
          </p:cNvSpPr>
          <p:nvPr>
            <p:ph type="sldNum" sz="quarter" idx="12"/>
          </p:nvPr>
        </p:nvSpPr>
        <p:spPr/>
        <p:txBody>
          <a:bodyPr/>
          <a:lstStyle/>
          <a:p>
            <a:fld id="{34B09926-3E99-4394-BF8C-12CF8A31FA3C}" type="slidenum">
              <a:rPr lang="fr-FR" smtClean="0"/>
              <a:t>‹N°›</a:t>
            </a:fld>
            <a:endParaRPr lang="fr-FR"/>
          </a:p>
        </p:txBody>
      </p:sp>
    </p:spTree>
    <p:extLst>
      <p:ext uri="{BB962C8B-B14F-4D97-AF65-F5344CB8AC3E}">
        <p14:creationId xmlns:p14="http://schemas.microsoft.com/office/powerpoint/2010/main" val="206377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34FCCB-397E-4448-A351-E1DA981E01F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795C5C4-FDC0-4733-A06A-7FBD18DBA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E6FCA9A-FAA6-4164-AE2B-5CD77292D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9CBE68F-E7A3-4D16-8168-027697E54237}"/>
              </a:ext>
            </a:extLst>
          </p:cNvPr>
          <p:cNvSpPr>
            <a:spLocks noGrp="1"/>
          </p:cNvSpPr>
          <p:nvPr>
            <p:ph type="dt" sz="half" idx="10"/>
          </p:nvPr>
        </p:nvSpPr>
        <p:spPr/>
        <p:txBody>
          <a:bodyPr/>
          <a:lstStyle/>
          <a:p>
            <a:fld id="{E5F4A942-88E3-4E4C-A07F-F5ECB0946DEB}" type="datetimeFigureOut">
              <a:rPr lang="fr-FR" smtClean="0"/>
              <a:t>06/01/2025</a:t>
            </a:fld>
            <a:endParaRPr lang="fr-FR"/>
          </a:p>
        </p:txBody>
      </p:sp>
      <p:sp>
        <p:nvSpPr>
          <p:cNvPr id="6" name="Espace réservé du pied de page 5">
            <a:extLst>
              <a:ext uri="{FF2B5EF4-FFF2-40B4-BE49-F238E27FC236}">
                <a16:creationId xmlns:a16="http://schemas.microsoft.com/office/drawing/2014/main" id="{01AFBABD-6434-458E-B53A-F8881966A85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B076AC3-9238-402F-AC5A-709A96AF33F2}"/>
              </a:ext>
            </a:extLst>
          </p:cNvPr>
          <p:cNvSpPr>
            <a:spLocks noGrp="1"/>
          </p:cNvSpPr>
          <p:nvPr>
            <p:ph type="sldNum" sz="quarter" idx="12"/>
          </p:nvPr>
        </p:nvSpPr>
        <p:spPr/>
        <p:txBody>
          <a:bodyPr/>
          <a:lstStyle/>
          <a:p>
            <a:fld id="{34B09926-3E99-4394-BF8C-12CF8A31FA3C}" type="slidenum">
              <a:rPr lang="fr-FR" smtClean="0"/>
              <a:t>‹N°›</a:t>
            </a:fld>
            <a:endParaRPr lang="fr-FR"/>
          </a:p>
        </p:txBody>
      </p:sp>
    </p:spTree>
    <p:extLst>
      <p:ext uri="{BB962C8B-B14F-4D97-AF65-F5344CB8AC3E}">
        <p14:creationId xmlns:p14="http://schemas.microsoft.com/office/powerpoint/2010/main" val="3908732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61F841D-7130-4961-8413-B9F25F5F2C02}"/>
              </a:ext>
            </a:extLst>
          </p:cNvPr>
          <p:cNvSpPr>
            <a:spLocks noGrp="1"/>
          </p:cNvSpPr>
          <p:nvPr>
            <p:ph type="title"/>
          </p:nvPr>
        </p:nvSpPr>
        <p:spPr>
          <a:xfrm>
            <a:off x="838200" y="365125"/>
            <a:ext cx="10515600" cy="1325563"/>
          </a:xfrm>
          <a:prstGeom prst="rect">
            <a:avLst/>
          </a:prstGeom>
        </p:spPr>
        <p:style>
          <a:lnRef idx="2">
            <a:schemeClr val="dk1"/>
          </a:lnRef>
          <a:fillRef idx="1">
            <a:schemeClr val="lt1"/>
          </a:fillRef>
          <a:effectRef idx="0">
            <a:schemeClr val="dk1"/>
          </a:effectRef>
          <a:fontRef idx="none">
            <a:schemeClr val="dk1"/>
          </a:fontRef>
        </p:style>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74CE4276-CA10-4A01-BD2D-BA4EC1F76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9C3FC80E-9C38-4539-A0A9-626CCD0D8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4A942-88E3-4E4C-A07F-F5ECB0946DEB}" type="datetimeFigureOut">
              <a:rPr lang="fr-FR" smtClean="0"/>
              <a:t>06/01/2025</a:t>
            </a:fld>
            <a:endParaRPr lang="fr-FR" dirty="0"/>
          </a:p>
        </p:txBody>
      </p:sp>
      <p:sp>
        <p:nvSpPr>
          <p:cNvPr id="5" name="Espace réservé du pied de page 4">
            <a:extLst>
              <a:ext uri="{FF2B5EF4-FFF2-40B4-BE49-F238E27FC236}">
                <a16:creationId xmlns:a16="http://schemas.microsoft.com/office/drawing/2014/main" id="{276742DA-B8D7-44C6-B159-7BD273424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AD1AF758-9C64-415F-9A9D-3F0C08ABE6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fr-FR" dirty="0"/>
              <a:t>EHEI</a:t>
            </a:r>
          </a:p>
        </p:txBody>
      </p:sp>
    </p:spTree>
    <p:extLst>
      <p:ext uri="{BB962C8B-B14F-4D97-AF65-F5344CB8AC3E}">
        <p14:creationId xmlns:p14="http://schemas.microsoft.com/office/powerpoint/2010/main" val="2397980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60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9752584" y="198463"/>
            <a:ext cx="2060701" cy="1428475"/>
          </a:xfrm>
          <a:custGeom>
            <a:avLst/>
            <a:gdLst/>
            <a:ahLst/>
            <a:cxnLst/>
            <a:rect l="l" t="t" r="r" b="b"/>
            <a:pathLst>
              <a:path w="3091051" h="2142713">
                <a:moveTo>
                  <a:pt x="0" y="0"/>
                </a:moveTo>
                <a:lnTo>
                  <a:pt x="3091052" y="0"/>
                </a:lnTo>
                <a:lnTo>
                  <a:pt x="3091052" y="2142713"/>
                </a:lnTo>
                <a:lnTo>
                  <a:pt x="0" y="2142713"/>
                </a:lnTo>
                <a:lnTo>
                  <a:pt x="0" y="0"/>
                </a:lnTo>
                <a:close/>
              </a:path>
            </a:pathLst>
          </a:custGeom>
          <a:blipFill>
            <a:blip r:embed="rId3"/>
            <a:stretch>
              <a:fillRect l="-5898" r="-5898"/>
            </a:stretch>
          </a:blipFill>
        </p:spPr>
      </p:sp>
      <p:sp>
        <p:nvSpPr>
          <p:cNvPr id="5" name="TextBox 5"/>
          <p:cNvSpPr txBox="1"/>
          <p:nvPr/>
        </p:nvSpPr>
        <p:spPr>
          <a:xfrm>
            <a:off x="3782634" y="2980159"/>
            <a:ext cx="5126715" cy="897682"/>
          </a:xfrm>
          <a:prstGeom prst="rect">
            <a:avLst/>
          </a:prstGeom>
        </p:spPr>
        <p:txBody>
          <a:bodyPr wrap="square" lIns="0" tIns="0" rIns="0" bIns="0" rtlCol="0" anchor="t">
            <a:spAutoFit/>
          </a:bodyPr>
          <a:lstStyle/>
          <a:p>
            <a:pPr>
              <a:lnSpc>
                <a:spcPts val="7040"/>
              </a:lnSpc>
            </a:pPr>
            <a:r>
              <a:rPr lang="en-US" sz="6400" b="1" dirty="0">
                <a:solidFill>
                  <a:srgbClr val="000000"/>
                </a:solidFill>
                <a:latin typeface="Sitka Small" panose="02000505000000020004" pitchFamily="2" charset="0"/>
                <a:ea typeface="TS Qamus Bold"/>
                <a:cs typeface="TS Qamus Bold"/>
                <a:sym typeface="TS Qamus Bold"/>
              </a:rPr>
              <a:t>Mongo</a:t>
            </a:r>
            <a:r>
              <a:rPr lang="en-US" sz="6400" b="1" dirty="0">
                <a:solidFill>
                  <a:srgbClr val="000000"/>
                </a:solidFill>
                <a:latin typeface="TS Qamus Bold"/>
                <a:ea typeface="TS Qamus Bold"/>
                <a:cs typeface="TS Qamus Bold"/>
                <a:sym typeface="TS Qamus Bold"/>
              </a:rPr>
              <a:t> DB</a:t>
            </a:r>
          </a:p>
        </p:txBody>
      </p:sp>
      <p:sp>
        <p:nvSpPr>
          <p:cNvPr id="6" name="TextBox 6"/>
          <p:cNvSpPr txBox="1"/>
          <p:nvPr/>
        </p:nvSpPr>
        <p:spPr>
          <a:xfrm>
            <a:off x="792388" y="5280816"/>
            <a:ext cx="3963972" cy="1015663"/>
          </a:xfrm>
          <a:prstGeom prst="rect">
            <a:avLst/>
          </a:prstGeom>
        </p:spPr>
        <p:txBody>
          <a:bodyPr wrap="square" lIns="0" tIns="0" rIns="0" bIns="0" rtlCol="0" anchor="t">
            <a:spAutoFit/>
          </a:bodyPr>
          <a:lstStyle/>
          <a:p>
            <a:pPr algn="ctr">
              <a:lnSpc>
                <a:spcPts val="2684"/>
              </a:lnSpc>
            </a:pPr>
            <a:r>
              <a:rPr lang="en-US" sz="1917" b="1" dirty="0" err="1">
                <a:solidFill>
                  <a:srgbClr val="000000"/>
                </a:solidFill>
                <a:latin typeface="Open Sans Bold"/>
                <a:ea typeface="Open Sans Bold"/>
                <a:cs typeface="Open Sans Bold"/>
                <a:sym typeface="Open Sans Bold"/>
              </a:rPr>
              <a:t>Réaliser</a:t>
            </a:r>
            <a:r>
              <a:rPr lang="en-US" sz="1917" b="1" dirty="0">
                <a:solidFill>
                  <a:srgbClr val="000000"/>
                </a:solidFill>
                <a:latin typeface="Open Sans Bold"/>
                <a:ea typeface="Open Sans Bold"/>
                <a:cs typeface="Open Sans Bold"/>
                <a:sym typeface="Open Sans Bold"/>
              </a:rPr>
              <a:t> </a:t>
            </a:r>
            <a:r>
              <a:rPr lang="en-US" sz="1917" b="1" dirty="0">
                <a:solidFill>
                  <a:srgbClr val="000000"/>
                </a:solidFill>
                <a:latin typeface="Sitka Small" panose="02000505000000020004" pitchFamily="2" charset="0"/>
                <a:ea typeface="Open Sans Bold"/>
                <a:cs typeface="Open Sans Bold"/>
                <a:sym typeface="Open Sans Bold"/>
              </a:rPr>
              <a:t>par</a:t>
            </a:r>
            <a:r>
              <a:rPr lang="en-US" sz="1917" b="1" dirty="0">
                <a:solidFill>
                  <a:srgbClr val="000000"/>
                </a:solidFill>
                <a:latin typeface="Open Sans Bold"/>
                <a:ea typeface="Open Sans Bold"/>
                <a:cs typeface="Open Sans Bold"/>
                <a:sym typeface="Open Sans Bold"/>
              </a:rPr>
              <a:t>:</a:t>
            </a:r>
          </a:p>
          <a:p>
            <a:pPr algn="ctr">
              <a:lnSpc>
                <a:spcPts val="2684"/>
              </a:lnSpc>
            </a:pPr>
            <a:r>
              <a:rPr lang="en-US" sz="1917" b="1" dirty="0">
                <a:solidFill>
                  <a:srgbClr val="000000"/>
                </a:solidFill>
                <a:latin typeface="Open Sans Bold"/>
                <a:ea typeface="Open Sans Bold"/>
                <a:cs typeface="Open Sans Bold"/>
                <a:sym typeface="Open Sans Bold"/>
              </a:rPr>
              <a:t>BERKANI </a:t>
            </a:r>
            <a:r>
              <a:rPr lang="en-US" sz="1917" b="1" dirty="0">
                <a:solidFill>
                  <a:srgbClr val="000000"/>
                </a:solidFill>
                <a:latin typeface="Sitka Small" panose="02000505000000020004" pitchFamily="2" charset="0"/>
                <a:ea typeface="Open Sans Bold"/>
                <a:cs typeface="Open Sans Bold"/>
                <a:sym typeface="Open Sans Bold"/>
              </a:rPr>
              <a:t>Mohammed</a:t>
            </a:r>
            <a:r>
              <a:rPr lang="en-US" sz="1917" b="1" dirty="0">
                <a:solidFill>
                  <a:srgbClr val="000000"/>
                </a:solidFill>
                <a:latin typeface="Open Sans Bold"/>
                <a:ea typeface="Open Sans Bold"/>
                <a:cs typeface="Open Sans Bold"/>
                <a:sym typeface="Open Sans Bold"/>
              </a:rPr>
              <a:t> Khalil</a:t>
            </a:r>
          </a:p>
          <a:p>
            <a:pPr algn="ctr">
              <a:lnSpc>
                <a:spcPts val="2684"/>
              </a:lnSpc>
            </a:pPr>
            <a:r>
              <a:rPr lang="en-US" sz="1917" b="1" dirty="0">
                <a:solidFill>
                  <a:srgbClr val="000000"/>
                </a:solidFill>
                <a:latin typeface="Open Sans Bold"/>
                <a:ea typeface="Open Sans Bold"/>
                <a:cs typeface="Open Sans Bold"/>
                <a:sym typeface="Open Sans Bold"/>
              </a:rPr>
              <a:t>SAADAOUI </a:t>
            </a:r>
            <a:r>
              <a:rPr lang="en-US" sz="1917" b="1" dirty="0" err="1">
                <a:solidFill>
                  <a:srgbClr val="000000"/>
                </a:solidFill>
                <a:latin typeface="Sitka Small" panose="02000505000000020004" pitchFamily="2" charset="0"/>
                <a:ea typeface="Open Sans Bold"/>
                <a:cs typeface="Open Sans Bold"/>
                <a:sym typeface="Open Sans Bold"/>
              </a:rPr>
              <a:t>Assem</a:t>
            </a:r>
            <a:endParaRPr lang="en-US" sz="1917" b="1" dirty="0">
              <a:solidFill>
                <a:srgbClr val="000000"/>
              </a:solidFill>
              <a:latin typeface="Sitka Small" panose="02000505000000020004" pitchFamily="2" charset="0"/>
              <a:ea typeface="Open Sans Bold"/>
              <a:cs typeface="Open Sans Bold"/>
              <a:sym typeface="Open Sans Bold"/>
            </a:endParaRPr>
          </a:p>
        </p:txBody>
      </p:sp>
      <p:pic>
        <p:nvPicPr>
          <p:cNvPr id="1026" name="Picture 2" descr="MongoDB logo and symbol, meaning, history, PNG">
            <a:extLst>
              <a:ext uri="{FF2B5EF4-FFF2-40B4-BE49-F238E27FC236}">
                <a16:creationId xmlns:a16="http://schemas.microsoft.com/office/drawing/2014/main" id="{2E383FFC-A1F3-436E-95AE-8AE16220A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70" y="-141911"/>
            <a:ext cx="4311552" cy="21092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9657" y="106469"/>
            <a:ext cx="9715239" cy="1030218"/>
          </a:xfrm>
          <a:prstGeom prst="rect">
            <a:avLst/>
          </a:prstGeom>
        </p:spPr>
        <p:txBody>
          <a:bodyPr wrap="square" lIns="0" tIns="0" rIns="0" bIns="0" rtlCol="0" anchor="t">
            <a:spAutoFit/>
          </a:bodyPr>
          <a:lstStyle/>
          <a:p>
            <a:pPr algn="ctr">
              <a:lnSpc>
                <a:spcPts val="8587"/>
              </a:lnSpc>
              <a:spcBef>
                <a:spcPct val="0"/>
              </a:spcBef>
            </a:pPr>
            <a:r>
              <a:rPr lang="en-US" sz="6000" b="1" dirty="0">
                <a:solidFill>
                  <a:srgbClr val="C00000"/>
                </a:solidFill>
                <a:latin typeface="Sitka Small" panose="02000505000000020004" pitchFamily="2" charset="0"/>
                <a:ea typeface="Open Sans Bold"/>
                <a:cs typeface="Open Sans Bold"/>
                <a:sym typeface="Open Sans Bold"/>
              </a:rPr>
              <a:t>Replication </a:t>
            </a:r>
          </a:p>
        </p:txBody>
      </p:sp>
      <p:sp>
        <p:nvSpPr>
          <p:cNvPr id="10" name="ZoneTexte 9">
            <a:extLst>
              <a:ext uri="{FF2B5EF4-FFF2-40B4-BE49-F238E27FC236}">
                <a16:creationId xmlns:a16="http://schemas.microsoft.com/office/drawing/2014/main" id="{2558A77A-DDD2-49A8-A65C-EA558D6298D0}"/>
              </a:ext>
            </a:extLst>
          </p:cNvPr>
          <p:cNvSpPr txBox="1"/>
          <p:nvPr/>
        </p:nvSpPr>
        <p:spPr>
          <a:xfrm>
            <a:off x="0" y="1136687"/>
            <a:ext cx="12192000" cy="1200329"/>
          </a:xfrm>
          <a:prstGeom prst="rect">
            <a:avLst/>
          </a:prstGeom>
          <a:noFill/>
        </p:spPr>
        <p:txBody>
          <a:bodyPr wrap="square">
            <a:spAutoFit/>
          </a:bodyPr>
          <a:lstStyle/>
          <a:p>
            <a:r>
              <a:rPr lang="fr-FR" dirty="0"/>
              <a:t>Le </a:t>
            </a:r>
            <a:r>
              <a:rPr lang="fr-FR" b="1" dirty="0" err="1"/>
              <a:t>sharding</a:t>
            </a:r>
            <a:r>
              <a:rPr lang="fr-FR" dirty="0"/>
              <a:t> est une technique utilisée pour diviser et distribuer les données d'une base de données sur plusieurs serveurs ou nœuds. Cela permet de :</a:t>
            </a:r>
          </a:p>
          <a:p>
            <a:pPr>
              <a:buFont typeface="Arial" panose="020B0604020202020204" pitchFamily="34" charset="0"/>
              <a:buChar char="•"/>
            </a:pPr>
            <a:r>
              <a:rPr lang="fr-FR" b="1" dirty="0"/>
              <a:t>Gérer de très grandes quantités de données.</a:t>
            </a:r>
            <a:endParaRPr lang="fr-FR" dirty="0"/>
          </a:p>
          <a:p>
            <a:pPr>
              <a:buFont typeface="Arial" panose="020B0604020202020204" pitchFamily="34" charset="0"/>
              <a:buChar char="•"/>
            </a:pPr>
            <a:r>
              <a:rPr lang="fr-FR" b="1" dirty="0"/>
              <a:t>Améliorer les performances des requêtes</a:t>
            </a:r>
            <a:r>
              <a:rPr lang="fr-FR" dirty="0"/>
              <a:t> en répartissant la charge de travail.</a:t>
            </a:r>
          </a:p>
        </p:txBody>
      </p:sp>
      <p:pic>
        <p:nvPicPr>
          <p:cNvPr id="4" name="Image 3">
            <a:extLst>
              <a:ext uri="{FF2B5EF4-FFF2-40B4-BE49-F238E27FC236}">
                <a16:creationId xmlns:a16="http://schemas.microsoft.com/office/drawing/2014/main" id="{FE465928-ADEA-40B5-9D04-BA296702B55C}"/>
              </a:ext>
            </a:extLst>
          </p:cNvPr>
          <p:cNvPicPr>
            <a:picLocks noChangeAspect="1"/>
          </p:cNvPicPr>
          <p:nvPr/>
        </p:nvPicPr>
        <p:blipFill>
          <a:blip r:embed="rId3"/>
          <a:stretch>
            <a:fillRect/>
          </a:stretch>
        </p:blipFill>
        <p:spPr>
          <a:xfrm>
            <a:off x="5510859" y="2337016"/>
            <a:ext cx="5637227" cy="3474607"/>
          </a:xfrm>
          <a:prstGeom prst="rect">
            <a:avLst/>
          </a:prstGeom>
        </p:spPr>
      </p:pic>
      <p:sp>
        <p:nvSpPr>
          <p:cNvPr id="9" name="ZoneTexte 8">
            <a:extLst>
              <a:ext uri="{FF2B5EF4-FFF2-40B4-BE49-F238E27FC236}">
                <a16:creationId xmlns:a16="http://schemas.microsoft.com/office/drawing/2014/main" id="{4ED0E03B-A88C-495A-B997-B123BD14470B}"/>
              </a:ext>
            </a:extLst>
          </p:cNvPr>
          <p:cNvSpPr txBox="1"/>
          <p:nvPr/>
        </p:nvSpPr>
        <p:spPr>
          <a:xfrm>
            <a:off x="159657" y="3197156"/>
            <a:ext cx="6125028" cy="1754326"/>
          </a:xfrm>
          <a:prstGeom prst="rect">
            <a:avLst/>
          </a:prstGeom>
          <a:noFill/>
        </p:spPr>
        <p:txBody>
          <a:bodyPr wrap="square">
            <a:spAutoFit/>
          </a:bodyPr>
          <a:lstStyle/>
          <a:p>
            <a:r>
              <a:rPr lang="fr-FR" b="1" dirty="0"/>
              <a:t>Comment fonctionne le </a:t>
            </a:r>
            <a:r>
              <a:rPr lang="fr-FR" b="1" dirty="0" err="1"/>
              <a:t>Sharding</a:t>
            </a:r>
            <a:r>
              <a:rPr lang="fr-FR" b="1" dirty="0"/>
              <a:t> ?</a:t>
            </a:r>
          </a:p>
          <a:p>
            <a:pPr>
              <a:buFont typeface="Arial" panose="020B0604020202020204" pitchFamily="34" charset="0"/>
              <a:buChar char="•"/>
            </a:pPr>
            <a:r>
              <a:rPr lang="fr-FR" dirty="0"/>
              <a:t>Les données sont distribuées selon une </a:t>
            </a:r>
            <a:r>
              <a:rPr lang="fr-FR" b="1" dirty="0"/>
              <a:t>clé de </a:t>
            </a:r>
            <a:r>
              <a:rPr lang="fr-FR" b="1" dirty="0" err="1"/>
              <a:t>sharding</a:t>
            </a:r>
            <a:r>
              <a:rPr lang="fr-FR" dirty="0"/>
              <a:t> (</a:t>
            </a:r>
            <a:r>
              <a:rPr lang="fr-FR" dirty="0" err="1"/>
              <a:t>Shard</a:t>
            </a:r>
            <a:r>
              <a:rPr lang="fr-FR" dirty="0"/>
              <a:t> Key). Par exemple, une clé peut être basée sur les IDs des utilisateurs ou des commandes.</a:t>
            </a:r>
          </a:p>
          <a:p>
            <a:pPr>
              <a:buFont typeface="Arial" panose="020B0604020202020204" pitchFamily="34" charset="0"/>
              <a:buChar char="•"/>
            </a:pPr>
            <a:r>
              <a:rPr lang="fr-FR" dirty="0"/>
              <a:t>Cela garantit une </a:t>
            </a:r>
            <a:r>
              <a:rPr lang="fr-FR" b="1" dirty="0"/>
              <a:t>distribution équilibrée</a:t>
            </a:r>
            <a:r>
              <a:rPr lang="fr-FR" dirty="0"/>
              <a:t> des données entre les </a:t>
            </a:r>
            <a:r>
              <a:rPr lang="fr-FR" dirty="0" err="1"/>
              <a:t>shards</a:t>
            </a:r>
            <a:r>
              <a:rPr lang="fr-FR" dirty="0"/>
              <a:t>.</a:t>
            </a:r>
          </a:p>
        </p:txBody>
      </p:sp>
    </p:spTree>
    <p:extLst>
      <p:ext uri="{BB962C8B-B14F-4D97-AF65-F5344CB8AC3E}">
        <p14:creationId xmlns:p14="http://schemas.microsoft.com/office/powerpoint/2010/main" val="263401946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800" y="7099"/>
            <a:ext cx="10572155" cy="1025794"/>
          </a:xfrm>
          <a:prstGeom prst="rect">
            <a:avLst/>
          </a:prstGeom>
        </p:spPr>
        <p:txBody>
          <a:bodyPr lIns="0" tIns="0" rIns="0" bIns="0" rtlCol="0" anchor="t">
            <a:spAutoFit/>
          </a:bodyPr>
          <a:lstStyle/>
          <a:p>
            <a:pPr algn="ctr">
              <a:lnSpc>
                <a:spcPts val="8587"/>
              </a:lnSpc>
              <a:spcBef>
                <a:spcPct val="0"/>
              </a:spcBef>
            </a:pPr>
            <a:r>
              <a:rPr lang="en-US" sz="6000" b="1" dirty="0" err="1">
                <a:solidFill>
                  <a:srgbClr val="C00000"/>
                </a:solidFill>
                <a:latin typeface="Sitka Small" panose="02000505000000020004" pitchFamily="2" charset="0"/>
                <a:ea typeface="Open Sans Bold"/>
                <a:cs typeface="Open Sans Bold"/>
                <a:sym typeface="Open Sans Bold"/>
              </a:rPr>
              <a:t>Avantages</a:t>
            </a:r>
            <a:r>
              <a:rPr lang="en-US" sz="6000" b="1" dirty="0">
                <a:solidFill>
                  <a:srgbClr val="C00000"/>
                </a:solidFill>
                <a:latin typeface="Sitka Small" panose="02000505000000020004" pitchFamily="2" charset="0"/>
                <a:ea typeface="Open Sans Bold"/>
                <a:cs typeface="Open Sans Bold"/>
                <a:sym typeface="Open Sans Bold"/>
              </a:rPr>
              <a:t> et </a:t>
            </a:r>
            <a:r>
              <a:rPr lang="en-US" sz="6000" b="1" dirty="0" err="1">
                <a:solidFill>
                  <a:srgbClr val="C00000"/>
                </a:solidFill>
                <a:latin typeface="Sitka Small" panose="02000505000000020004" pitchFamily="2" charset="0"/>
                <a:ea typeface="Open Sans Bold"/>
                <a:cs typeface="Open Sans Bold"/>
                <a:sym typeface="Open Sans Bold"/>
              </a:rPr>
              <a:t>Incovénient</a:t>
            </a:r>
            <a:endParaRPr lang="en-US" sz="6000" b="1" dirty="0">
              <a:solidFill>
                <a:srgbClr val="C00000"/>
              </a:solidFill>
              <a:latin typeface="Sitka Small" panose="02000505000000020004" pitchFamily="2" charset="0"/>
              <a:ea typeface="Open Sans Bold"/>
              <a:cs typeface="Open Sans Bold"/>
              <a:sym typeface="Open Sans Bold"/>
            </a:endParaRPr>
          </a:p>
        </p:txBody>
      </p:sp>
      <p:pic>
        <p:nvPicPr>
          <p:cNvPr id="54" name="Image 53">
            <a:extLst>
              <a:ext uri="{FF2B5EF4-FFF2-40B4-BE49-F238E27FC236}">
                <a16:creationId xmlns:a16="http://schemas.microsoft.com/office/drawing/2014/main" id="{715175AF-2A04-4C55-9683-47E7BD35A62F}"/>
              </a:ext>
            </a:extLst>
          </p:cNvPr>
          <p:cNvPicPr>
            <a:picLocks noChangeAspect="1"/>
          </p:cNvPicPr>
          <p:nvPr/>
        </p:nvPicPr>
        <p:blipFill>
          <a:blip r:embed="rId3"/>
          <a:stretch>
            <a:fillRect/>
          </a:stretch>
        </p:blipFill>
        <p:spPr>
          <a:xfrm>
            <a:off x="685800" y="1329358"/>
            <a:ext cx="9737221" cy="5521543"/>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865369" y="230384"/>
            <a:ext cx="5378847" cy="1045671"/>
          </a:xfrm>
          <a:prstGeom prst="rect">
            <a:avLst/>
          </a:prstGeom>
        </p:spPr>
        <p:txBody>
          <a:bodyPr lIns="0" tIns="0" rIns="0" bIns="0" rtlCol="0" anchor="t">
            <a:spAutoFit/>
          </a:bodyPr>
          <a:lstStyle/>
          <a:p>
            <a:pPr algn="ctr">
              <a:lnSpc>
                <a:spcPts val="8587"/>
              </a:lnSpc>
            </a:pPr>
            <a:r>
              <a:rPr lang="en-US" sz="6000" b="1" dirty="0">
                <a:solidFill>
                  <a:srgbClr val="C00000"/>
                </a:solidFill>
                <a:latin typeface="Sitka Small" panose="02000505000000020004" pitchFamily="2" charset="0"/>
                <a:ea typeface="Open Sans Bold"/>
                <a:cs typeface="Open Sans Bold"/>
                <a:sym typeface="Open Sans Bold"/>
              </a:rPr>
              <a:t>Installation </a:t>
            </a:r>
          </a:p>
        </p:txBody>
      </p:sp>
      <p:pic>
        <p:nvPicPr>
          <p:cNvPr id="6" name="Image 5">
            <a:extLst>
              <a:ext uri="{FF2B5EF4-FFF2-40B4-BE49-F238E27FC236}">
                <a16:creationId xmlns:a16="http://schemas.microsoft.com/office/drawing/2014/main" id="{B9423070-7C1B-4431-81C5-3CBA86004968}"/>
              </a:ext>
            </a:extLst>
          </p:cNvPr>
          <p:cNvPicPr>
            <a:picLocks noChangeAspect="1"/>
          </p:cNvPicPr>
          <p:nvPr/>
        </p:nvPicPr>
        <p:blipFill>
          <a:blip r:embed="rId2"/>
          <a:stretch>
            <a:fillRect/>
          </a:stretch>
        </p:blipFill>
        <p:spPr>
          <a:xfrm>
            <a:off x="0" y="2256842"/>
            <a:ext cx="10711543" cy="4727799"/>
          </a:xfrm>
          <a:prstGeom prst="rect">
            <a:avLst/>
          </a:prstGeom>
        </p:spPr>
      </p:pic>
      <p:sp>
        <p:nvSpPr>
          <p:cNvPr id="8" name="ZoneTexte 7">
            <a:extLst>
              <a:ext uri="{FF2B5EF4-FFF2-40B4-BE49-F238E27FC236}">
                <a16:creationId xmlns:a16="http://schemas.microsoft.com/office/drawing/2014/main" id="{1D78121D-A047-42C6-8B14-EE0ACBB2794B}"/>
              </a:ext>
            </a:extLst>
          </p:cNvPr>
          <p:cNvSpPr txBox="1"/>
          <p:nvPr/>
        </p:nvSpPr>
        <p:spPr>
          <a:xfrm>
            <a:off x="790890" y="1581782"/>
            <a:ext cx="6096000" cy="369332"/>
          </a:xfrm>
          <a:prstGeom prst="rect">
            <a:avLst/>
          </a:prstGeom>
          <a:noFill/>
        </p:spPr>
        <p:txBody>
          <a:bodyPr wrap="square">
            <a:spAutoFit/>
          </a:bodyPr>
          <a:lstStyle/>
          <a:p>
            <a:r>
              <a:rPr lang="fr-FR" dirty="0"/>
              <a:t>https://www.mongodb.com/try/download/community</a:t>
            </a:r>
          </a:p>
        </p:txBody>
      </p:sp>
      <p:pic>
        <p:nvPicPr>
          <p:cNvPr id="10" name="Image 9">
            <a:extLst>
              <a:ext uri="{FF2B5EF4-FFF2-40B4-BE49-F238E27FC236}">
                <a16:creationId xmlns:a16="http://schemas.microsoft.com/office/drawing/2014/main" id="{D3BDB1BA-32F0-46BC-A086-344A8B87376F}"/>
              </a:ext>
            </a:extLst>
          </p:cNvPr>
          <p:cNvPicPr>
            <a:picLocks noChangeAspect="1"/>
          </p:cNvPicPr>
          <p:nvPr/>
        </p:nvPicPr>
        <p:blipFill>
          <a:blip r:embed="rId3"/>
          <a:stretch>
            <a:fillRect/>
          </a:stretch>
        </p:blipFill>
        <p:spPr>
          <a:xfrm>
            <a:off x="8767540" y="3429000"/>
            <a:ext cx="3191320" cy="885949"/>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videoplayback">
            <a:hlinkClick r:id="" action="ppaction://media"/>
            <a:extLst>
              <a:ext uri="{FF2B5EF4-FFF2-40B4-BE49-F238E27FC236}">
                <a16:creationId xmlns:a16="http://schemas.microsoft.com/office/drawing/2014/main" id="{A8FBBAFB-2FAD-44A4-8B01-55B2D9AE002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95531" y="344517"/>
            <a:ext cx="11812439" cy="6168965"/>
          </a:xfrm>
          <a:prstGeom prst="rect">
            <a:avLst/>
          </a:prstGeom>
        </p:spPr>
      </p:pic>
    </p:spTree>
    <p:extLst>
      <p:ext uri="{BB962C8B-B14F-4D97-AF65-F5344CB8AC3E}">
        <p14:creationId xmlns:p14="http://schemas.microsoft.com/office/powerpoint/2010/main" val="3739919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651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57514" y="3137221"/>
            <a:ext cx="7676971" cy="583558"/>
          </a:xfrm>
          <a:prstGeom prst="rect">
            <a:avLst/>
          </a:prstGeom>
        </p:spPr>
        <p:txBody>
          <a:bodyPr wrap="square" lIns="0" tIns="0" rIns="0" bIns="0" rtlCol="0" anchor="t">
            <a:spAutoFit/>
          </a:bodyPr>
          <a:lstStyle/>
          <a:p>
            <a:pPr algn="ctr">
              <a:lnSpc>
                <a:spcPts val="4200"/>
              </a:lnSpc>
              <a:spcBef>
                <a:spcPct val="0"/>
              </a:spcBef>
            </a:pPr>
            <a:r>
              <a:rPr lang="en-US" sz="6000" b="1" dirty="0" err="1">
                <a:solidFill>
                  <a:srgbClr val="C00000"/>
                </a:solidFill>
                <a:latin typeface="Sitka Small" panose="02000505000000020004" pitchFamily="2" charset="0"/>
                <a:ea typeface="Open Sans Bold"/>
                <a:cs typeface="Open Sans Bold"/>
                <a:sym typeface="Open Sans Bold"/>
              </a:rPr>
              <a:t>Démonstration</a:t>
            </a:r>
            <a:endParaRPr lang="en-US" sz="6000" b="1" dirty="0">
              <a:solidFill>
                <a:srgbClr val="C00000"/>
              </a:solidFill>
              <a:latin typeface="Sitka Small" panose="02000505000000020004" pitchFamily="2" charset="0"/>
              <a:ea typeface="Open Sans Bold"/>
              <a:cs typeface="Open Sans Bold"/>
              <a:sym typeface="Open Sans Bold"/>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576146" y="2677141"/>
            <a:ext cx="5039707" cy="1030218"/>
          </a:xfrm>
          <a:prstGeom prst="rect">
            <a:avLst/>
          </a:prstGeom>
        </p:spPr>
        <p:txBody>
          <a:bodyPr wrap="square" lIns="0" tIns="0" rIns="0" bIns="0" rtlCol="0" anchor="t">
            <a:spAutoFit/>
          </a:bodyPr>
          <a:lstStyle/>
          <a:p>
            <a:pPr algn="ctr">
              <a:lnSpc>
                <a:spcPts val="8587"/>
              </a:lnSpc>
            </a:pPr>
            <a:r>
              <a:rPr lang="en-US" sz="6134" b="1" dirty="0">
                <a:solidFill>
                  <a:srgbClr val="C00000"/>
                </a:solidFill>
                <a:latin typeface="Sitka Small" panose="02000505000000020004" pitchFamily="2" charset="0"/>
                <a:ea typeface="Open Sans Bold"/>
                <a:cs typeface="Open Sans Bold"/>
                <a:sym typeface="Open Sans Bold"/>
              </a:rPr>
              <a:t>Conclusion</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85438" y="-8721"/>
            <a:ext cx="2886961" cy="1030218"/>
          </a:xfrm>
          <a:prstGeom prst="rect">
            <a:avLst/>
          </a:prstGeom>
        </p:spPr>
        <p:txBody>
          <a:bodyPr wrap="square" lIns="0" tIns="0" rIns="0" bIns="0" rtlCol="0" anchor="t">
            <a:spAutoFit/>
          </a:bodyPr>
          <a:lstStyle/>
          <a:p>
            <a:pPr algn="ctr">
              <a:lnSpc>
                <a:spcPts val="8587"/>
              </a:lnSpc>
            </a:pPr>
            <a:r>
              <a:rPr lang="en-US" sz="6134" b="1" dirty="0">
                <a:solidFill>
                  <a:srgbClr val="C00000"/>
                </a:solidFill>
                <a:latin typeface="Open Sans Bold"/>
                <a:ea typeface="Open Sans Bold"/>
                <a:cs typeface="Open Sans Bold"/>
                <a:sym typeface="Open Sans Bold"/>
              </a:rPr>
              <a:t>Plan</a:t>
            </a:r>
          </a:p>
        </p:txBody>
      </p:sp>
      <p:sp>
        <p:nvSpPr>
          <p:cNvPr id="17" name="TextBox 3">
            <a:extLst>
              <a:ext uri="{FF2B5EF4-FFF2-40B4-BE49-F238E27FC236}">
                <a16:creationId xmlns:a16="http://schemas.microsoft.com/office/drawing/2014/main" id="{0A3DCE29-CC5A-47B1-A278-671F91596424}"/>
              </a:ext>
            </a:extLst>
          </p:cNvPr>
          <p:cNvSpPr txBox="1"/>
          <p:nvPr/>
        </p:nvSpPr>
        <p:spPr>
          <a:xfrm>
            <a:off x="1112394" y="1666920"/>
            <a:ext cx="10820525" cy="4924425"/>
          </a:xfrm>
          <a:prstGeom prst="rect">
            <a:avLst/>
          </a:prstGeom>
        </p:spPr>
        <p:txBody>
          <a:bodyPr wrap="square" lIns="0" tIns="0" rIns="0" bIns="0" rtlCol="0" anchor="t">
            <a:spAutoFit/>
          </a:bodyPr>
          <a:lstStyle/>
          <a:p>
            <a:pPr marL="514350" indent="-514350">
              <a:buFont typeface="+mj-lt"/>
              <a:buAutoNum type="arabicPeriod"/>
            </a:pPr>
            <a:r>
              <a:rPr lang="fr-FR" sz="3200" b="1" dirty="0">
                <a:effectLst/>
                <a:latin typeface="Sitka Small" panose="02000505000000020004" pitchFamily="2" charset="0"/>
                <a:ea typeface="Times New Roman" panose="02020603050405020304" pitchFamily="18" charset="0"/>
              </a:rPr>
              <a:t>SQL VS NO SQL</a:t>
            </a:r>
          </a:p>
          <a:p>
            <a:pPr marL="514350" indent="-514350">
              <a:buFont typeface="+mj-lt"/>
              <a:buAutoNum type="arabicPeriod"/>
            </a:pPr>
            <a:r>
              <a:rPr lang="fr-FR" sz="3200" b="1" dirty="0">
                <a:effectLst/>
                <a:latin typeface="Sitka Small" panose="02000505000000020004" pitchFamily="2" charset="0"/>
                <a:ea typeface="Times New Roman" panose="02020603050405020304" pitchFamily="18" charset="0"/>
              </a:rPr>
              <a:t>Types de bases de données NO SQL</a:t>
            </a:r>
          </a:p>
          <a:p>
            <a:pPr marL="514350" indent="-514350">
              <a:buFont typeface="+mj-lt"/>
              <a:buAutoNum type="arabicPeriod"/>
            </a:pPr>
            <a:r>
              <a:rPr lang="fr-FR" sz="3200" b="1" dirty="0">
                <a:effectLst/>
                <a:latin typeface="Sitka Small" panose="02000505000000020004" pitchFamily="2" charset="0"/>
                <a:ea typeface="Times New Roman" panose="02020603050405020304" pitchFamily="18" charset="0"/>
              </a:rPr>
              <a:t>Introduction à MongoDB</a:t>
            </a:r>
          </a:p>
          <a:p>
            <a:pPr marL="514350" indent="-514350">
              <a:buFont typeface="+mj-lt"/>
              <a:buAutoNum type="arabicPeriod"/>
            </a:pPr>
            <a:r>
              <a:rPr lang="fr-FR" sz="3200" b="1" dirty="0">
                <a:effectLst/>
                <a:latin typeface="Sitka Small" panose="02000505000000020004" pitchFamily="2" charset="0"/>
                <a:ea typeface="Times New Roman" panose="02020603050405020304" pitchFamily="18" charset="0"/>
              </a:rPr>
              <a:t>Caractéristiques principales</a:t>
            </a:r>
          </a:p>
          <a:p>
            <a:pPr marL="514350" indent="-514350">
              <a:buFont typeface="+mj-lt"/>
              <a:buAutoNum type="arabicPeriod"/>
            </a:pPr>
            <a:r>
              <a:rPr lang="fr-FR" sz="3200" b="1" dirty="0">
                <a:effectLst/>
                <a:latin typeface="Sitka Small" panose="02000505000000020004" pitchFamily="2" charset="0"/>
                <a:ea typeface="Times New Roman" panose="02020603050405020304" pitchFamily="18" charset="0"/>
              </a:rPr>
              <a:t>Fonctionnalités de MongoDB</a:t>
            </a:r>
          </a:p>
          <a:p>
            <a:pPr marL="514350" indent="-514350">
              <a:buFont typeface="+mj-lt"/>
              <a:buAutoNum type="arabicPeriod"/>
            </a:pPr>
            <a:r>
              <a:rPr lang="fr-FR" sz="3200" b="1" dirty="0">
                <a:effectLst/>
                <a:latin typeface="Sitka Small" panose="02000505000000020004" pitchFamily="2" charset="0"/>
                <a:ea typeface="Times New Roman" panose="02020603050405020304" pitchFamily="18" charset="0"/>
              </a:rPr>
              <a:t>Réplication et </a:t>
            </a:r>
            <a:r>
              <a:rPr lang="fr-FR" sz="3200" b="1" dirty="0" err="1">
                <a:effectLst/>
                <a:latin typeface="Sitka Small" panose="02000505000000020004" pitchFamily="2" charset="0"/>
                <a:ea typeface="Times New Roman" panose="02020603050405020304" pitchFamily="18" charset="0"/>
              </a:rPr>
              <a:t>Sharding</a:t>
            </a:r>
            <a:r>
              <a:rPr lang="fr-FR" sz="3200" b="1" dirty="0">
                <a:effectLst/>
                <a:latin typeface="Sitka Small" panose="02000505000000020004" pitchFamily="2" charset="0"/>
                <a:ea typeface="Times New Roman" panose="02020603050405020304" pitchFamily="18" charset="0"/>
              </a:rPr>
              <a:t> dans MongoDB</a:t>
            </a:r>
          </a:p>
          <a:p>
            <a:pPr marL="514350" indent="-514350">
              <a:buFont typeface="+mj-lt"/>
              <a:buAutoNum type="arabicPeriod"/>
            </a:pPr>
            <a:r>
              <a:rPr lang="fr-FR" sz="3200" b="1" dirty="0">
                <a:effectLst/>
                <a:latin typeface="Sitka Small" panose="02000505000000020004" pitchFamily="2" charset="0"/>
                <a:ea typeface="Times New Roman" panose="02020603050405020304" pitchFamily="18" charset="0"/>
              </a:rPr>
              <a:t>Avantages et Inconvénients</a:t>
            </a:r>
          </a:p>
          <a:p>
            <a:pPr marL="514350" indent="-514350">
              <a:buFont typeface="+mj-lt"/>
              <a:buAutoNum type="arabicPeriod"/>
            </a:pPr>
            <a:r>
              <a:rPr lang="fr-FR" sz="3200" b="1" dirty="0">
                <a:effectLst/>
                <a:latin typeface="Sitka Small" panose="02000505000000020004" pitchFamily="2" charset="0"/>
                <a:ea typeface="Times New Roman" panose="02020603050405020304" pitchFamily="18" charset="0"/>
              </a:rPr>
              <a:t>Installation de MongoDB</a:t>
            </a:r>
          </a:p>
          <a:p>
            <a:pPr marL="514350" indent="-514350">
              <a:buFont typeface="+mj-lt"/>
              <a:buAutoNum type="arabicPeriod"/>
            </a:pPr>
            <a:r>
              <a:rPr lang="fr-FR" sz="3200" b="1" dirty="0">
                <a:effectLst/>
                <a:latin typeface="Sitka Small" panose="02000505000000020004" pitchFamily="2" charset="0"/>
                <a:ea typeface="Times New Roman" panose="02020603050405020304" pitchFamily="18" charset="0"/>
              </a:rPr>
              <a:t>Démonstration</a:t>
            </a:r>
          </a:p>
          <a:p>
            <a:pPr marL="514350" indent="-514350">
              <a:buFont typeface="+mj-lt"/>
              <a:buAutoNum type="arabicPeriod"/>
            </a:pPr>
            <a:r>
              <a:rPr lang="fr-FR" sz="3200" b="1" dirty="0">
                <a:effectLst/>
                <a:latin typeface="Sitka Small" panose="02000505000000020004" pitchFamily="2" charset="0"/>
                <a:ea typeface="Times New Roman" panose="02020603050405020304" pitchFamily="18" charset="0"/>
              </a:rPr>
              <a:t>Conclusion</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48074" y="106469"/>
            <a:ext cx="8226822" cy="1030218"/>
          </a:xfrm>
          <a:prstGeom prst="rect">
            <a:avLst/>
          </a:prstGeom>
        </p:spPr>
        <p:txBody>
          <a:bodyPr lIns="0" tIns="0" rIns="0" bIns="0" rtlCol="0" anchor="t">
            <a:spAutoFit/>
          </a:bodyPr>
          <a:lstStyle/>
          <a:p>
            <a:pPr algn="ctr">
              <a:lnSpc>
                <a:spcPts val="8587"/>
              </a:lnSpc>
              <a:spcBef>
                <a:spcPct val="0"/>
              </a:spcBef>
            </a:pPr>
            <a:r>
              <a:rPr lang="en-US" sz="6134" b="1" dirty="0">
                <a:solidFill>
                  <a:srgbClr val="C00000"/>
                </a:solidFill>
                <a:latin typeface="Sitka Small" panose="02000505000000020004" pitchFamily="2" charset="0"/>
                <a:ea typeface="Open Sans Bold"/>
                <a:cs typeface="Open Sans Bold"/>
                <a:sym typeface="Open Sans Bold"/>
              </a:rPr>
              <a:t>SQL VS NO SQL</a:t>
            </a:r>
          </a:p>
        </p:txBody>
      </p:sp>
      <p:pic>
        <p:nvPicPr>
          <p:cNvPr id="4098" name="Picture 2">
            <a:extLst>
              <a:ext uri="{FF2B5EF4-FFF2-40B4-BE49-F238E27FC236}">
                <a16:creationId xmlns:a16="http://schemas.microsoft.com/office/drawing/2014/main" id="{B7AD80B0-4657-4EF1-B2BC-8930CC438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1428750"/>
            <a:ext cx="9525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58224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48074" y="106469"/>
            <a:ext cx="8226822" cy="1030218"/>
          </a:xfrm>
          <a:prstGeom prst="rect">
            <a:avLst/>
          </a:prstGeom>
        </p:spPr>
        <p:txBody>
          <a:bodyPr lIns="0" tIns="0" rIns="0" bIns="0" rtlCol="0" anchor="t">
            <a:spAutoFit/>
          </a:bodyPr>
          <a:lstStyle/>
          <a:p>
            <a:pPr algn="ctr">
              <a:lnSpc>
                <a:spcPts val="8587"/>
              </a:lnSpc>
              <a:spcBef>
                <a:spcPct val="0"/>
              </a:spcBef>
            </a:pPr>
            <a:r>
              <a:rPr lang="en-US" sz="6000" b="1" dirty="0">
                <a:solidFill>
                  <a:srgbClr val="C00000"/>
                </a:solidFill>
                <a:latin typeface="Sitka Small" panose="02000505000000020004" pitchFamily="2" charset="0"/>
                <a:ea typeface="Open Sans Bold"/>
                <a:cs typeface="Open Sans Bold"/>
                <a:sym typeface="Open Sans Bold"/>
              </a:rPr>
              <a:t>NO SQL Types</a:t>
            </a:r>
          </a:p>
        </p:txBody>
      </p:sp>
      <p:pic>
        <p:nvPicPr>
          <p:cNvPr id="4" name="Image 3">
            <a:extLst>
              <a:ext uri="{FF2B5EF4-FFF2-40B4-BE49-F238E27FC236}">
                <a16:creationId xmlns:a16="http://schemas.microsoft.com/office/drawing/2014/main" id="{62695296-5E02-4A28-A908-47E59143265C}"/>
              </a:ext>
            </a:extLst>
          </p:cNvPr>
          <p:cNvPicPr>
            <a:picLocks noChangeAspect="1"/>
          </p:cNvPicPr>
          <p:nvPr/>
        </p:nvPicPr>
        <p:blipFill>
          <a:blip r:embed="rId3"/>
          <a:stretch>
            <a:fillRect/>
          </a:stretch>
        </p:blipFill>
        <p:spPr>
          <a:xfrm>
            <a:off x="1357840" y="1705257"/>
            <a:ext cx="9476320" cy="3795658"/>
          </a:xfrm>
          <a:prstGeom prst="rect">
            <a:avLst/>
          </a:prstGeom>
        </p:spPr>
      </p:pic>
    </p:spTree>
    <p:extLst>
      <p:ext uri="{BB962C8B-B14F-4D97-AF65-F5344CB8AC3E}">
        <p14:creationId xmlns:p14="http://schemas.microsoft.com/office/powerpoint/2010/main" val="147276634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8901" y="759124"/>
            <a:ext cx="11578174" cy="622478"/>
          </a:xfrm>
          <a:prstGeom prst="rect">
            <a:avLst/>
          </a:prstGeom>
        </p:spPr>
        <p:txBody>
          <a:bodyPr wrap="square" lIns="0" tIns="0" rIns="0" bIns="0" rtlCol="0" anchor="t">
            <a:spAutoFit/>
          </a:bodyPr>
          <a:lstStyle/>
          <a:p>
            <a:pPr algn="ctr">
              <a:lnSpc>
                <a:spcPts val="4200"/>
              </a:lnSpc>
            </a:pPr>
            <a:r>
              <a:rPr lang="en-US" sz="6000" b="1" dirty="0">
                <a:solidFill>
                  <a:srgbClr val="C00000"/>
                </a:solidFill>
                <a:latin typeface="Sitka Small" panose="02000505000000020004" pitchFamily="2" charset="0"/>
                <a:ea typeface="Open Sans Bold"/>
                <a:cs typeface="Open Sans Bold"/>
                <a:sym typeface="Open Sans Bold"/>
              </a:rPr>
              <a:t>Introduction</a:t>
            </a:r>
            <a:r>
              <a:rPr lang="en-US" sz="6600" b="1" dirty="0">
                <a:solidFill>
                  <a:srgbClr val="C00000"/>
                </a:solidFill>
                <a:latin typeface="Sitka Small" panose="02000505000000020004" pitchFamily="2" charset="0"/>
                <a:ea typeface="Open Sans Bold"/>
                <a:cs typeface="Open Sans Bold"/>
                <a:sym typeface="Open Sans Bold"/>
              </a:rPr>
              <a:t> a MongoDB</a:t>
            </a:r>
          </a:p>
        </p:txBody>
      </p:sp>
      <p:sp>
        <p:nvSpPr>
          <p:cNvPr id="3" name="TextBox 3"/>
          <p:cNvSpPr txBox="1"/>
          <p:nvPr/>
        </p:nvSpPr>
        <p:spPr>
          <a:xfrm>
            <a:off x="554926" y="2011523"/>
            <a:ext cx="11082149" cy="3323987"/>
          </a:xfrm>
          <a:prstGeom prst="rect">
            <a:avLst/>
          </a:prstGeom>
        </p:spPr>
        <p:txBody>
          <a:bodyPr lIns="0" tIns="0" rIns="0" bIns="0" rtlCol="0" anchor="t">
            <a:spAutoFit/>
          </a:bodyPr>
          <a:lstStyle/>
          <a:p>
            <a:r>
              <a:rPr lang="fr-FR" sz="2400" b="1" dirty="0"/>
              <a:t>MongoDB</a:t>
            </a:r>
            <a:r>
              <a:rPr lang="fr-FR" sz="2400" dirty="0"/>
              <a:t> est une base de données NoSQL orientée document, conçue pour gérer des données flexibles et non structurées dans des environnements modernes nécessitant une forte scalabilité et des performances élevées.</a:t>
            </a:r>
          </a:p>
          <a:p>
            <a:r>
              <a:rPr lang="fr-FR" sz="2400" dirty="0"/>
              <a:t>Initialement développée par 10gen (maintenant MongoDB Inc.), MongoDB est open source et est devenue l'une des bases de données NoSQL les plus populaires grâce à sa simplicité et à son approche orientée document.</a:t>
            </a:r>
          </a:p>
          <a:p>
            <a:r>
              <a:rPr lang="fr-FR" sz="2400" b="1" dirty="0"/>
              <a:t>Point clé :</a:t>
            </a:r>
            <a:r>
              <a:rPr lang="fr-FR" sz="2400" dirty="0"/>
              <a:t> MongoDB est largement adoptée par des entreprises comme Google, Adobe, eBay, et LinkedIn pour sa flexibilité, sa prise en charge des requêtes riches, et sa scalabilité horizontale.</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3E0BCD6-71DB-44CC-9853-41AF0E8ADCBE}"/>
              </a:ext>
            </a:extLst>
          </p:cNvPr>
          <p:cNvPicPr>
            <a:picLocks noChangeAspect="1"/>
          </p:cNvPicPr>
          <p:nvPr/>
        </p:nvPicPr>
        <p:blipFill>
          <a:blip r:embed="rId3"/>
          <a:stretch>
            <a:fillRect/>
          </a:stretch>
        </p:blipFill>
        <p:spPr>
          <a:xfrm>
            <a:off x="722095" y="1042836"/>
            <a:ext cx="4892470" cy="4169120"/>
          </a:xfrm>
          <a:prstGeom prst="rect">
            <a:avLst/>
          </a:prstGeom>
        </p:spPr>
      </p:pic>
      <p:pic>
        <p:nvPicPr>
          <p:cNvPr id="7" name="Image 6">
            <a:extLst>
              <a:ext uri="{FF2B5EF4-FFF2-40B4-BE49-F238E27FC236}">
                <a16:creationId xmlns:a16="http://schemas.microsoft.com/office/drawing/2014/main" id="{3230B39F-AD85-401B-B2AB-F1BA0D036829}"/>
              </a:ext>
            </a:extLst>
          </p:cNvPr>
          <p:cNvPicPr>
            <a:picLocks noChangeAspect="1"/>
          </p:cNvPicPr>
          <p:nvPr/>
        </p:nvPicPr>
        <p:blipFill>
          <a:blip r:embed="rId4"/>
          <a:stretch>
            <a:fillRect/>
          </a:stretch>
        </p:blipFill>
        <p:spPr>
          <a:xfrm>
            <a:off x="7983142" y="1042836"/>
            <a:ext cx="3076463" cy="4401896"/>
          </a:xfrm>
          <a:prstGeom prst="rect">
            <a:avLst/>
          </a:prstGeom>
        </p:spPr>
      </p:pic>
    </p:spTree>
    <p:extLst>
      <p:ext uri="{BB962C8B-B14F-4D97-AF65-F5344CB8AC3E}">
        <p14:creationId xmlns:p14="http://schemas.microsoft.com/office/powerpoint/2010/main" val="240818717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0762" y="570869"/>
            <a:ext cx="12286551" cy="923330"/>
          </a:xfrm>
          <a:prstGeom prst="rect">
            <a:avLst/>
          </a:prstGeom>
        </p:spPr>
        <p:txBody>
          <a:bodyPr wrap="square" lIns="0" tIns="0" rIns="0" bIns="0" rtlCol="0" anchor="t">
            <a:spAutoFit/>
          </a:bodyPr>
          <a:lstStyle/>
          <a:p>
            <a:r>
              <a:rPr lang="fr-FR" sz="6000" b="1" dirty="0">
                <a:solidFill>
                  <a:srgbClr val="C00000"/>
                </a:solidFill>
                <a:latin typeface="Sitka Small" panose="02000505000000020004" pitchFamily="2" charset="0"/>
              </a:rPr>
              <a:t>Fonctionnalités de MongoDB</a:t>
            </a:r>
          </a:p>
        </p:txBody>
      </p:sp>
      <p:sp>
        <p:nvSpPr>
          <p:cNvPr id="11" name="Rectangle 6">
            <a:extLst>
              <a:ext uri="{FF2B5EF4-FFF2-40B4-BE49-F238E27FC236}">
                <a16:creationId xmlns:a16="http://schemas.microsoft.com/office/drawing/2014/main" id="{025CADB9-45F9-471F-9E4B-10035CDDBC8E}"/>
              </a:ext>
            </a:extLst>
          </p:cNvPr>
          <p:cNvSpPr>
            <a:spLocks noGrp="1" noChangeArrowheads="1"/>
          </p:cNvSpPr>
          <p:nvPr>
            <p:ph type="subTitle" idx="1"/>
          </p:nvPr>
        </p:nvSpPr>
        <p:spPr bwMode="auto">
          <a:xfrm>
            <a:off x="290762" y="1804781"/>
            <a:ext cx="1137215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1" i="0" u="none" strike="noStrike" cap="none" normalizeH="0" baseline="0" dirty="0">
                <a:ln>
                  <a:noFill/>
                </a:ln>
                <a:solidFill>
                  <a:schemeClr val="tx1"/>
                </a:solidFill>
                <a:effectLst/>
                <a:latin typeface="Calibri (Corps)"/>
              </a:rPr>
              <a:t>Stockage orienté documents</a:t>
            </a:r>
            <a:r>
              <a:rPr kumimoji="0" lang="fr-FR" altLang="fr-FR" b="0" i="0" u="none" strike="noStrike" cap="none" normalizeH="0" baseline="0" dirty="0">
                <a:ln>
                  <a:noFill/>
                </a:ln>
                <a:solidFill>
                  <a:schemeClr val="tx1"/>
                </a:solidFill>
                <a:effectLst/>
                <a:latin typeface="Calibri (Corps)"/>
              </a:rPr>
              <a:t> : Les données sont stockées sous forme de documents JSON.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1" i="0" u="none" strike="noStrike" cap="none" normalizeH="0" baseline="0" dirty="0">
                <a:ln>
                  <a:noFill/>
                </a:ln>
                <a:solidFill>
                  <a:schemeClr val="tx1"/>
                </a:solidFill>
                <a:effectLst/>
                <a:latin typeface="Calibri (Corps)"/>
              </a:rPr>
              <a:t>Support complet des index</a:t>
            </a:r>
            <a:r>
              <a:rPr kumimoji="0" lang="fr-FR" altLang="fr-FR" b="0" i="0" u="none" strike="noStrike" cap="none" normalizeH="0" baseline="0" dirty="0">
                <a:ln>
                  <a:noFill/>
                </a:ln>
                <a:solidFill>
                  <a:schemeClr val="tx1"/>
                </a:solidFill>
                <a:effectLst/>
                <a:latin typeface="Calibri (Corps)"/>
              </a:rPr>
              <a:t> : Amélioration des performances des requêtes avec des index sur un ou plusieurs champs.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1" i="0" u="none" strike="noStrike" cap="none" normalizeH="0" baseline="0" dirty="0">
                <a:ln>
                  <a:noFill/>
                </a:ln>
                <a:solidFill>
                  <a:schemeClr val="tx1"/>
                </a:solidFill>
                <a:effectLst/>
                <a:latin typeface="Calibri (Corps)"/>
              </a:rPr>
              <a:t>Réplication et haute disponibilité</a:t>
            </a:r>
            <a:r>
              <a:rPr kumimoji="0" lang="fr-FR" altLang="fr-FR" b="0" i="0" u="none" strike="noStrike" cap="none" normalizeH="0" baseline="0" dirty="0">
                <a:ln>
                  <a:noFill/>
                </a:ln>
                <a:solidFill>
                  <a:schemeClr val="tx1"/>
                </a:solidFill>
                <a:effectLst/>
                <a:latin typeface="Calibri (Corps)"/>
              </a:rPr>
              <a:t> : Réplication des données pour garantir leur disponibilité en cas de panne.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1" i="0" u="none" strike="noStrike" cap="none" normalizeH="0" baseline="0" dirty="0">
                <a:ln>
                  <a:noFill/>
                </a:ln>
                <a:solidFill>
                  <a:schemeClr val="tx1"/>
                </a:solidFill>
                <a:effectLst/>
                <a:latin typeface="Calibri (Corps)"/>
              </a:rPr>
              <a:t>Auto-</a:t>
            </a:r>
            <a:r>
              <a:rPr kumimoji="0" lang="fr-FR" altLang="fr-FR" b="1" i="0" u="none" strike="noStrike" cap="none" normalizeH="0" baseline="0" dirty="0" err="1">
                <a:ln>
                  <a:noFill/>
                </a:ln>
                <a:solidFill>
                  <a:schemeClr val="tx1"/>
                </a:solidFill>
                <a:effectLst/>
                <a:latin typeface="Calibri (Corps)"/>
              </a:rPr>
              <a:t>Sharding</a:t>
            </a:r>
            <a:r>
              <a:rPr kumimoji="0" lang="fr-FR" altLang="fr-FR" b="0" i="0" u="none" strike="noStrike" cap="none" normalizeH="0" baseline="0" dirty="0">
                <a:ln>
                  <a:noFill/>
                </a:ln>
                <a:solidFill>
                  <a:schemeClr val="tx1"/>
                </a:solidFill>
                <a:effectLst/>
                <a:latin typeface="Calibri (Corps)"/>
              </a:rPr>
              <a:t> : Répartition automatique des données sur plusieurs nœuds pour gérer des charges élevées.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1" i="0" u="none" strike="noStrike" cap="none" normalizeH="0" baseline="0" dirty="0">
                <a:ln>
                  <a:noFill/>
                </a:ln>
                <a:solidFill>
                  <a:schemeClr val="tx1"/>
                </a:solidFill>
                <a:effectLst/>
                <a:latin typeface="Calibri (Corps)"/>
              </a:rPr>
              <a:t>Agrégation</a:t>
            </a:r>
            <a:r>
              <a:rPr kumimoji="0" lang="fr-FR" altLang="fr-FR" b="0" i="0" u="none" strike="noStrike" cap="none" normalizeH="0" baseline="0" dirty="0">
                <a:ln>
                  <a:noFill/>
                </a:ln>
                <a:solidFill>
                  <a:schemeClr val="tx1"/>
                </a:solidFill>
                <a:effectLst/>
                <a:latin typeface="Calibri (Corps)"/>
              </a:rPr>
              <a:t> : Puissantes fonctionnalités d'agrégation pour l'analyse et la transformation des données.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1" i="0" u="none" strike="noStrike" cap="none" normalizeH="0" baseline="0" dirty="0">
                <a:ln>
                  <a:noFill/>
                </a:ln>
                <a:solidFill>
                  <a:schemeClr val="tx1"/>
                </a:solidFill>
                <a:effectLst/>
                <a:latin typeface="Calibri (Corps)"/>
              </a:rPr>
              <a:t>MongoDB Atlas</a:t>
            </a:r>
            <a:r>
              <a:rPr kumimoji="0" lang="fr-FR" altLang="fr-FR" b="0" i="0" u="none" strike="noStrike" cap="none" normalizeH="0" baseline="0" dirty="0">
                <a:ln>
                  <a:noFill/>
                </a:ln>
                <a:solidFill>
                  <a:schemeClr val="tx1"/>
                </a:solidFill>
                <a:effectLst/>
                <a:latin typeface="Calibri (Corps)"/>
              </a:rPr>
              <a:t> : Service cloud pour déployer et gérer MongoDB facilement.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1" i="0" u="none" strike="noStrike" cap="none" normalizeH="0" baseline="0" dirty="0">
                <a:ln>
                  <a:noFill/>
                </a:ln>
                <a:solidFill>
                  <a:schemeClr val="tx1"/>
                </a:solidFill>
                <a:effectLst/>
                <a:latin typeface="Calibri (Corps)"/>
              </a:rPr>
              <a:t>Différentes APIs disponibles</a:t>
            </a:r>
            <a:r>
              <a:rPr kumimoji="0" lang="fr-FR" altLang="fr-FR" b="0" i="0" u="none" strike="noStrike" cap="none" normalizeH="0" baseline="0" dirty="0">
                <a:ln>
                  <a:noFill/>
                </a:ln>
                <a:solidFill>
                  <a:schemeClr val="tx1"/>
                </a:solidFill>
                <a:effectLst/>
                <a:latin typeface="Calibri (Corps)"/>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Calibri (Corps)"/>
              </a:rPr>
              <a:t>JavaScript, Python, Ruby, Perl, Java, Scala, C#, C++, Haskell, Erlang.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1" i="0" u="none" strike="noStrike" cap="none" normalizeH="0" baseline="0" dirty="0">
                <a:ln>
                  <a:noFill/>
                </a:ln>
                <a:solidFill>
                  <a:schemeClr val="tx1"/>
                </a:solidFill>
                <a:effectLst/>
                <a:latin typeface="Calibri (Corps)"/>
              </a:rPr>
              <a:t>Communauté</a:t>
            </a:r>
            <a:r>
              <a:rPr kumimoji="0" lang="fr-FR" altLang="fr-FR" b="0" i="0" u="none" strike="noStrike" cap="none" normalizeH="0" baseline="0" dirty="0">
                <a:ln>
                  <a:noFill/>
                </a:ln>
                <a:solidFill>
                  <a:schemeClr val="tx1"/>
                </a:solidFill>
                <a:effectLst/>
                <a:latin typeface="Calibri (Corps)"/>
              </a:rPr>
              <a:t> : Une large communauté active pour le support et les ressources. </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92826" y="3101552"/>
            <a:ext cx="6350" cy="511935"/>
          </a:xfrm>
          <a:prstGeom prst="rect">
            <a:avLst/>
          </a:prstGeom>
        </p:spPr>
        <p:txBody>
          <a:bodyPr lIns="0" tIns="0" rIns="0" bIns="0" rtlCol="0" anchor="t">
            <a:spAutoFit/>
          </a:bodyPr>
          <a:lstStyle/>
          <a:p>
            <a:pPr algn="ctr">
              <a:lnSpc>
                <a:spcPts val="4853"/>
              </a:lnSpc>
            </a:pPr>
            <a:endParaRPr sz="1200"/>
          </a:p>
        </p:txBody>
      </p:sp>
      <p:sp>
        <p:nvSpPr>
          <p:cNvPr id="3" name="TextBox 3"/>
          <p:cNvSpPr txBox="1"/>
          <p:nvPr/>
        </p:nvSpPr>
        <p:spPr>
          <a:xfrm>
            <a:off x="112786" y="263101"/>
            <a:ext cx="11634594" cy="807913"/>
          </a:xfrm>
          <a:prstGeom prst="rect">
            <a:avLst/>
          </a:prstGeom>
        </p:spPr>
        <p:txBody>
          <a:bodyPr wrap="square" lIns="0" tIns="0" rIns="0" bIns="0" rtlCol="0" anchor="t">
            <a:spAutoFit/>
          </a:bodyPr>
          <a:lstStyle/>
          <a:p>
            <a:pPr algn="ctr">
              <a:lnSpc>
                <a:spcPts val="6253"/>
              </a:lnSpc>
            </a:pPr>
            <a:r>
              <a:rPr lang="fr-FR" sz="6000" b="1" dirty="0">
                <a:solidFill>
                  <a:srgbClr val="C00000"/>
                </a:solidFill>
                <a:latin typeface="Sitka Small" panose="02000505000000020004" pitchFamily="2" charset="0"/>
              </a:rPr>
              <a:t>Réplication et </a:t>
            </a:r>
            <a:r>
              <a:rPr lang="fr-FR" sz="6000" b="1" dirty="0" err="1">
                <a:solidFill>
                  <a:srgbClr val="C00000"/>
                </a:solidFill>
                <a:latin typeface="Sitka Small" panose="02000505000000020004" pitchFamily="2" charset="0"/>
              </a:rPr>
              <a:t>Sharding</a:t>
            </a:r>
            <a:endParaRPr lang="en-US" sz="6000" b="1" dirty="0">
              <a:solidFill>
                <a:srgbClr val="C00000"/>
              </a:solidFill>
              <a:latin typeface="Sitka Small" panose="02000505000000020004" pitchFamily="2" charset="0"/>
              <a:ea typeface="Open Sans Bold"/>
              <a:cs typeface="Open Sans Bold"/>
              <a:sym typeface="Open Sans Bold"/>
            </a:endParaRPr>
          </a:p>
        </p:txBody>
      </p:sp>
      <p:sp>
        <p:nvSpPr>
          <p:cNvPr id="5" name="TextBox 5"/>
          <p:cNvSpPr txBox="1"/>
          <p:nvPr/>
        </p:nvSpPr>
        <p:spPr>
          <a:xfrm>
            <a:off x="112786" y="1628797"/>
            <a:ext cx="12131040" cy="3046988"/>
          </a:xfrm>
          <a:prstGeom prst="rect">
            <a:avLst/>
          </a:prstGeom>
        </p:spPr>
        <p:txBody>
          <a:bodyPr lIns="0" tIns="0" rIns="0" bIns="0" rtlCol="0" anchor="t">
            <a:spAutoFit/>
          </a:bodyPr>
          <a:lstStyle/>
          <a:p>
            <a:r>
              <a:rPr lang="fr-FR" dirty="0"/>
              <a:t>Avec la croissance exponentielle des données dans les applications modernes, les bases de données doivent répondre à deux grands défis :</a:t>
            </a:r>
          </a:p>
          <a:p>
            <a:r>
              <a:rPr lang="fr-FR" b="1" dirty="0"/>
              <a:t>Gérer de très grandes quantités de données</a:t>
            </a:r>
            <a:r>
              <a:rPr lang="fr-FR" dirty="0"/>
              <a:t> :</a:t>
            </a:r>
          </a:p>
          <a:p>
            <a:r>
              <a:rPr lang="fr-FR" b="1" dirty="0"/>
              <a:t>Garantir la disponibilité et la fiabilité des données</a:t>
            </a:r>
            <a:r>
              <a:rPr lang="fr-FR" dirty="0"/>
              <a:t> :</a:t>
            </a:r>
          </a:p>
          <a:p>
            <a:endParaRPr lang="fr-FR" dirty="0"/>
          </a:p>
          <a:p>
            <a:r>
              <a:rPr lang="fr-FR" dirty="0"/>
              <a:t>Pour relever ces défis, </a:t>
            </a:r>
            <a:r>
              <a:rPr lang="fr-FR" b="1" dirty="0"/>
              <a:t>MongoDB</a:t>
            </a:r>
            <a:r>
              <a:rPr lang="fr-FR" dirty="0"/>
              <a:t>, une base de données NoSQL populaire, utilise deux mécanismes clés :</a:t>
            </a:r>
          </a:p>
          <a:p>
            <a:pPr>
              <a:buFont typeface="Arial" panose="020B0604020202020204" pitchFamily="34" charset="0"/>
              <a:buChar char="•"/>
            </a:pPr>
            <a:r>
              <a:rPr lang="fr-FR" b="1" dirty="0"/>
              <a:t>La réplication</a:t>
            </a:r>
            <a:r>
              <a:rPr lang="fr-FR" dirty="0"/>
              <a:t>, pour assurer la haute disponibilité.</a:t>
            </a:r>
          </a:p>
          <a:p>
            <a:pPr>
              <a:buFont typeface="Arial" panose="020B0604020202020204" pitchFamily="34" charset="0"/>
              <a:buChar char="•"/>
            </a:pPr>
            <a:r>
              <a:rPr lang="fr-FR" b="1" dirty="0"/>
              <a:t>Le </a:t>
            </a:r>
            <a:r>
              <a:rPr lang="fr-FR" b="1" dirty="0" err="1"/>
              <a:t>sharding</a:t>
            </a:r>
            <a:r>
              <a:rPr lang="fr-FR" dirty="0"/>
              <a:t>, pour gérer les grandes quantités de données en les répartissant sur plusieurs serveurs.</a:t>
            </a:r>
          </a:p>
          <a:p>
            <a:br>
              <a:rPr lang="fr-FR" dirty="0"/>
            </a:br>
            <a:br>
              <a:rPr lang="fr-FR" dirty="0"/>
            </a:br>
            <a:endParaRPr lang="fr-FR" dirty="0"/>
          </a:p>
        </p:txBody>
      </p:sp>
      <p:pic>
        <p:nvPicPr>
          <p:cNvPr id="8194" name="Picture 2" descr="MongoDB cluster diagram shows a sharded clusters and a replica set.">
            <a:extLst>
              <a:ext uri="{FF2B5EF4-FFF2-40B4-BE49-F238E27FC236}">
                <a16:creationId xmlns:a16="http://schemas.microsoft.com/office/drawing/2014/main" id="{F398EF9C-1E23-4BB4-A19B-16EFAE2E7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59" y="3903710"/>
            <a:ext cx="5784969" cy="2740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9657" y="106469"/>
            <a:ext cx="9715239" cy="1030218"/>
          </a:xfrm>
          <a:prstGeom prst="rect">
            <a:avLst/>
          </a:prstGeom>
        </p:spPr>
        <p:txBody>
          <a:bodyPr wrap="square" lIns="0" tIns="0" rIns="0" bIns="0" rtlCol="0" anchor="t">
            <a:spAutoFit/>
          </a:bodyPr>
          <a:lstStyle/>
          <a:p>
            <a:pPr algn="ctr">
              <a:lnSpc>
                <a:spcPts val="8587"/>
              </a:lnSpc>
              <a:spcBef>
                <a:spcPct val="0"/>
              </a:spcBef>
            </a:pPr>
            <a:r>
              <a:rPr lang="en-US" sz="6000" b="1" dirty="0" err="1">
                <a:solidFill>
                  <a:srgbClr val="C00000"/>
                </a:solidFill>
                <a:latin typeface="Sitka Small" panose="02000505000000020004" pitchFamily="2" charset="0"/>
                <a:ea typeface="Open Sans Bold"/>
                <a:cs typeface="Open Sans Bold"/>
                <a:sym typeface="Open Sans Bold"/>
              </a:rPr>
              <a:t>Sharding</a:t>
            </a:r>
            <a:r>
              <a:rPr lang="en-US" sz="6600" b="1" dirty="0">
                <a:solidFill>
                  <a:srgbClr val="C00000"/>
                </a:solidFill>
                <a:latin typeface="Sitka Small" panose="02000505000000020004" pitchFamily="2" charset="0"/>
                <a:ea typeface="Open Sans Bold"/>
                <a:cs typeface="Open Sans Bold"/>
                <a:sym typeface="Open Sans Bold"/>
              </a:rPr>
              <a:t>  </a:t>
            </a:r>
          </a:p>
        </p:txBody>
      </p:sp>
      <p:pic>
        <p:nvPicPr>
          <p:cNvPr id="7" name="Image 6">
            <a:extLst>
              <a:ext uri="{FF2B5EF4-FFF2-40B4-BE49-F238E27FC236}">
                <a16:creationId xmlns:a16="http://schemas.microsoft.com/office/drawing/2014/main" id="{7012428B-46A0-484F-AD56-033732C180F8}"/>
              </a:ext>
            </a:extLst>
          </p:cNvPr>
          <p:cNvPicPr>
            <a:picLocks noChangeAspect="1"/>
          </p:cNvPicPr>
          <p:nvPr/>
        </p:nvPicPr>
        <p:blipFill>
          <a:blip r:embed="rId3"/>
          <a:stretch>
            <a:fillRect/>
          </a:stretch>
        </p:blipFill>
        <p:spPr>
          <a:xfrm>
            <a:off x="5715334" y="2166905"/>
            <a:ext cx="6325483" cy="4048690"/>
          </a:xfrm>
          <a:prstGeom prst="rect">
            <a:avLst/>
          </a:prstGeom>
        </p:spPr>
      </p:pic>
      <p:sp>
        <p:nvSpPr>
          <p:cNvPr id="10" name="ZoneTexte 9">
            <a:extLst>
              <a:ext uri="{FF2B5EF4-FFF2-40B4-BE49-F238E27FC236}">
                <a16:creationId xmlns:a16="http://schemas.microsoft.com/office/drawing/2014/main" id="{2558A77A-DDD2-49A8-A65C-EA558D6298D0}"/>
              </a:ext>
            </a:extLst>
          </p:cNvPr>
          <p:cNvSpPr txBox="1"/>
          <p:nvPr/>
        </p:nvSpPr>
        <p:spPr>
          <a:xfrm>
            <a:off x="0" y="1136687"/>
            <a:ext cx="12192000" cy="707886"/>
          </a:xfrm>
          <a:prstGeom prst="rect">
            <a:avLst/>
          </a:prstGeom>
          <a:noFill/>
        </p:spPr>
        <p:txBody>
          <a:bodyPr wrap="square">
            <a:spAutoFit/>
          </a:bodyPr>
          <a:lstStyle/>
          <a:p>
            <a:r>
              <a:rPr lang="fr-FR" sz="2000" dirty="0"/>
              <a:t>La réplication est un mécanisme qui permet de dupliquer les données d'un serveur principal (</a:t>
            </a:r>
            <a:r>
              <a:rPr lang="fr-FR" sz="2000" dirty="0" err="1"/>
              <a:t>Primary</a:t>
            </a:r>
            <a:r>
              <a:rPr lang="fr-FR" sz="2000" dirty="0"/>
              <a:t>) vers d'autres serveurs (Secondaires).Elle garantit la disponibilité continue des données, même en cas de panne.</a:t>
            </a:r>
          </a:p>
        </p:txBody>
      </p:sp>
      <p:sp>
        <p:nvSpPr>
          <p:cNvPr id="12" name="ZoneTexte 11">
            <a:extLst>
              <a:ext uri="{FF2B5EF4-FFF2-40B4-BE49-F238E27FC236}">
                <a16:creationId xmlns:a16="http://schemas.microsoft.com/office/drawing/2014/main" id="{42005F71-C986-4073-B378-361F3B6A6627}"/>
              </a:ext>
            </a:extLst>
          </p:cNvPr>
          <p:cNvSpPr txBox="1"/>
          <p:nvPr/>
        </p:nvSpPr>
        <p:spPr>
          <a:xfrm>
            <a:off x="0" y="3429000"/>
            <a:ext cx="6125028" cy="1477328"/>
          </a:xfrm>
          <a:prstGeom prst="rect">
            <a:avLst/>
          </a:prstGeom>
          <a:noFill/>
        </p:spPr>
        <p:txBody>
          <a:bodyPr wrap="square">
            <a:spAutoFit/>
          </a:bodyPr>
          <a:lstStyle/>
          <a:p>
            <a:r>
              <a:rPr lang="fr-FR" b="1" dirty="0"/>
              <a:t>Objectif principal :</a:t>
            </a:r>
            <a:endParaRPr lang="fr-FR" dirty="0"/>
          </a:p>
          <a:p>
            <a:pPr>
              <a:buFont typeface="Arial" panose="020B0604020202020204" pitchFamily="34" charset="0"/>
              <a:buChar char="•"/>
            </a:pPr>
            <a:r>
              <a:rPr lang="fr-FR" b="1" dirty="0"/>
              <a:t>Tolérance aux pannes</a:t>
            </a:r>
            <a:r>
              <a:rPr lang="fr-FR" dirty="0"/>
              <a:t> : Si un serveur échoue, les autres prennent le relais.</a:t>
            </a:r>
          </a:p>
          <a:p>
            <a:pPr>
              <a:buFont typeface="Arial" panose="020B0604020202020204" pitchFamily="34" charset="0"/>
              <a:buChar char="•"/>
            </a:pPr>
            <a:r>
              <a:rPr lang="fr-FR" b="1" dirty="0"/>
              <a:t>Disponibilité élevée</a:t>
            </a:r>
            <a:r>
              <a:rPr lang="fr-FR" dirty="0"/>
              <a:t> : Les données restent accessibles à tout moment.</a:t>
            </a:r>
          </a:p>
        </p:txBody>
      </p:sp>
    </p:spTree>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1354</Words>
  <Application>Microsoft Office PowerPoint</Application>
  <PresentationFormat>Grand écran</PresentationFormat>
  <Paragraphs>106</Paragraphs>
  <Slides>15</Slides>
  <Notes>11</Notes>
  <HiddenSlides>0</HiddenSlides>
  <MMClips>1</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Calibri (Corps)</vt:lpstr>
      <vt:lpstr>Open Sans Bold</vt:lpstr>
      <vt:lpstr>Sitka Small</vt:lpstr>
      <vt:lpstr>TS Qamus Bold</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MOHAMMEDKHALIL BERKANI</dc:creator>
  <cp:lastModifiedBy>MOHAMMEDKHALIL BERKANI</cp:lastModifiedBy>
  <cp:revision>21</cp:revision>
  <dcterms:created xsi:type="dcterms:W3CDTF">2025-01-05T21:12:15Z</dcterms:created>
  <dcterms:modified xsi:type="dcterms:W3CDTF">2025-01-06T09:16:09Z</dcterms:modified>
</cp:coreProperties>
</file>