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Work Sans"/>
      <p:regular r:id="rId29"/>
      <p:bold r:id="rId30"/>
      <p:italic r:id="rId31"/>
      <p:boldItalic r:id="rId32"/>
    </p:embeddedFont>
    <p:embeddedFont>
      <p:font typeface="Roboto Mono"/>
      <p:regular r:id="rId33"/>
      <p:bold r:id="rId34"/>
      <p:italic r:id="rId35"/>
      <p:boldItalic r:id="rId36"/>
    </p:embeddedFont>
    <p:embeddedFont>
      <p:font typeface="Merriweather"/>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Work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WorkSans-italic.fntdata"/><Relationship Id="rId30" Type="http://schemas.openxmlformats.org/officeDocument/2006/relationships/font" Target="fonts/WorkSans-bold.fntdata"/><Relationship Id="rId11" Type="http://schemas.openxmlformats.org/officeDocument/2006/relationships/slide" Target="slides/slide6.xml"/><Relationship Id="rId33" Type="http://schemas.openxmlformats.org/officeDocument/2006/relationships/font" Target="fonts/RobotoMono-regular.fntdata"/><Relationship Id="rId10" Type="http://schemas.openxmlformats.org/officeDocument/2006/relationships/slide" Target="slides/slide5.xml"/><Relationship Id="rId32" Type="http://schemas.openxmlformats.org/officeDocument/2006/relationships/font" Target="fonts/WorkSans-boldItalic.fntdata"/><Relationship Id="rId13" Type="http://schemas.openxmlformats.org/officeDocument/2006/relationships/slide" Target="slides/slide8.xml"/><Relationship Id="rId35" Type="http://schemas.openxmlformats.org/officeDocument/2006/relationships/font" Target="fonts/RobotoMono-italic.fntdata"/><Relationship Id="rId12" Type="http://schemas.openxmlformats.org/officeDocument/2006/relationships/slide" Target="slides/slide7.xml"/><Relationship Id="rId34" Type="http://schemas.openxmlformats.org/officeDocument/2006/relationships/font" Target="fonts/RobotoMono-bold.fntdata"/><Relationship Id="rId15" Type="http://schemas.openxmlformats.org/officeDocument/2006/relationships/slide" Target="slides/slide10.xml"/><Relationship Id="rId37" Type="http://schemas.openxmlformats.org/officeDocument/2006/relationships/font" Target="fonts/Merriweather-regular.fntdata"/><Relationship Id="rId14" Type="http://schemas.openxmlformats.org/officeDocument/2006/relationships/slide" Target="slides/slide9.xml"/><Relationship Id="rId36" Type="http://schemas.openxmlformats.org/officeDocument/2006/relationships/font" Target="fonts/RobotoMono-boldItalic.fntdata"/><Relationship Id="rId17" Type="http://schemas.openxmlformats.org/officeDocument/2006/relationships/slide" Target="slides/slide12.xml"/><Relationship Id="rId39" Type="http://schemas.openxmlformats.org/officeDocument/2006/relationships/font" Target="fonts/Merriweather-italic.fntdata"/><Relationship Id="rId16" Type="http://schemas.openxmlformats.org/officeDocument/2006/relationships/slide" Target="slides/slide11.xml"/><Relationship Id="rId38" Type="http://schemas.openxmlformats.org/officeDocument/2006/relationships/font" Target="fonts/Merriweather-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d5cc0d50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d5cc0d50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d5cc0d50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d5cc0d50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d5cc0d50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d5cc0d50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d5cc0d50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d5cc0d50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d5cc0d50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d5cc0d50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d5cc0d501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d5cc0d501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d5cc0d501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d5cc0d501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d5cc0d50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d5cc0d50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d5cc0d501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d5cc0d501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d5cc0d501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d5cc0d501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d5cc0d50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d5cc0d50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d5cc0d50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d5cc0d50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d5cc0d50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d5cc0d50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d5cc0d50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d5cc0d50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d5cc0d50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d5cc0d50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d5cc0d50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d5cc0d50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d5cc0d50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d5cc0d50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d5cc0d50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d5cc0d50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sass-lang.com/documentation/syntax/structure#universal-statements" TargetMode="External"/><Relationship Id="rId4" Type="http://schemas.openxmlformats.org/officeDocument/2006/relationships/hyperlink" Target="https://sass-lang.com/documentation/at-rules/function#return" TargetMode="External"/><Relationship Id="rId5" Type="http://schemas.openxmlformats.org/officeDocument/2006/relationships/hyperlink" Target="https://sass-lang.com/documentation/at-rules/function#return" TargetMode="External"/><Relationship Id="rId6"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8.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en.wikipedia.org/wiki/Object_(computer_science)" TargetMode="External"/><Relationship Id="rId4" Type="http://schemas.openxmlformats.org/officeDocument/2006/relationships/hyperlink" Target="https://en.wikipedia.org/wiki/Class_(computer_programming)" TargetMode="External"/><Relationship Id="rId5" Type="http://schemas.openxmlformats.org/officeDocument/2006/relationships/hyperlink" Target="https://en.wikipedia.org/wiki/Prototype-based_programming" TargetMode="External"/><Relationship Id="rId6" Type="http://schemas.openxmlformats.org/officeDocument/2006/relationships/hyperlink" Target="https://en.wikipedia.org/wiki/Class-based_programming" TargetMode="External"/><Relationship Id="rId7" Type="http://schemas.openxmlformats.org/officeDocument/2006/relationships/hyperlink" Target="https://en.wikipedia.org/wiki/Implementation" TargetMode="External"/><Relationship Id="rId8"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0"/>
            <a:ext cx="8520600" cy="269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Sass - Clone Instagram</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Enrique Hidalgo</a:t>
            </a:r>
            <a:endParaRPr/>
          </a:p>
        </p:txBody>
      </p:sp>
      <p:pic>
        <p:nvPicPr>
          <p:cNvPr id="66" name="Google Shape;66;p13"/>
          <p:cNvPicPr preferRelativeResize="0"/>
          <p:nvPr/>
        </p:nvPicPr>
        <p:blipFill>
          <a:blip r:embed="rId3">
            <a:alphaModFix/>
          </a:blip>
          <a:stretch>
            <a:fillRect/>
          </a:stretch>
        </p:blipFill>
        <p:spPr>
          <a:xfrm>
            <a:off x="6684000" y="2690400"/>
            <a:ext cx="2148300" cy="2148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2100"/>
              </a:spcBef>
              <a:spcAft>
                <a:spcPts val="0"/>
              </a:spcAft>
              <a:buClr>
                <a:srgbClr val="172B4D"/>
              </a:buClr>
              <a:buSzPts val="1200"/>
              <a:buFont typeface="Roboto"/>
              <a:buChar char="●"/>
            </a:pPr>
            <a:r>
              <a:rPr lang="es" sz="1200">
                <a:solidFill>
                  <a:srgbClr val="172B4D"/>
                </a:solidFill>
                <a:latin typeface="Roboto"/>
                <a:ea typeface="Roboto"/>
                <a:cs typeface="Roboto"/>
                <a:sym typeface="Roboto"/>
              </a:rPr>
              <a:t>What is </a:t>
            </a:r>
            <a:r>
              <a:rPr b="1" lang="es" sz="1200">
                <a:solidFill>
                  <a:srgbClr val="172B4D"/>
                </a:solidFill>
                <a:latin typeface="Roboto"/>
                <a:ea typeface="Roboto"/>
                <a:cs typeface="Roboto"/>
                <a:sym typeface="Roboto"/>
              </a:rPr>
              <a:t>SCSS</a:t>
            </a:r>
            <a:r>
              <a:rPr lang="es" sz="1200">
                <a:solidFill>
                  <a:srgbClr val="172B4D"/>
                </a:solidFill>
                <a:latin typeface="Roboto"/>
                <a:ea typeface="Roboto"/>
                <a:cs typeface="Roboto"/>
                <a:sym typeface="Roboto"/>
              </a:rPr>
              <a:t>?</a:t>
            </a:r>
            <a:endParaRPr/>
          </a:p>
        </p:txBody>
      </p:sp>
      <p:sp>
        <p:nvSpPr>
          <p:cNvPr id="123" name="Google Shape;123;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200">
                <a:solidFill>
                  <a:srgbClr val="202124"/>
                </a:solidFill>
                <a:highlight>
                  <a:srgbClr val="FFFFFF"/>
                </a:highlight>
              </a:rPr>
              <a:t>SCSS is </a:t>
            </a:r>
            <a:r>
              <a:rPr b="1" lang="es" sz="1200">
                <a:solidFill>
                  <a:srgbClr val="202124"/>
                </a:solidFill>
                <a:highlight>
                  <a:srgbClr val="FFFFFF"/>
                </a:highlight>
              </a:rPr>
              <a:t>a special type of file for SASS</a:t>
            </a:r>
            <a:r>
              <a:rPr lang="es" sz="1200">
                <a:solidFill>
                  <a:srgbClr val="202124"/>
                </a:solidFill>
                <a:highlight>
                  <a:srgbClr val="FFFFFF"/>
                </a:highlight>
              </a:rPr>
              <a:t> , a program written in Ruby that assembles CSS style sheets for a browser, and for information, SASS adds lots of additional functionality to CSS like variables, nesting and more which can make writing CSS easier and faster.</a:t>
            </a:r>
            <a:endParaRPr/>
          </a:p>
        </p:txBody>
      </p:sp>
      <p:sp>
        <p:nvSpPr>
          <p:cNvPr id="124" name="Google Shape;124;p22"/>
          <p:cNvSpPr txBox="1"/>
          <p:nvPr/>
        </p:nvSpPr>
        <p:spPr>
          <a:xfrm>
            <a:off x="450000" y="2901275"/>
            <a:ext cx="3809400" cy="1907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i="1" lang="es" sz="1100">
                <a:solidFill>
                  <a:srgbClr val="BBBBBB"/>
                </a:solidFill>
                <a:latin typeface="Roboto Mono"/>
                <a:ea typeface="Roboto Mono"/>
                <a:cs typeface="Roboto Mono"/>
                <a:sym typeface="Roboto Mono"/>
              </a:rPr>
              <a:t>//SCSS</a:t>
            </a:r>
            <a:endParaRPr sz="1050">
              <a:solidFill>
                <a:srgbClr val="B877DB"/>
              </a:solidFill>
              <a:latin typeface="Roboto Mono"/>
              <a:ea typeface="Roboto Mono"/>
              <a:cs typeface="Roboto Mono"/>
              <a:sym typeface="Roboto Mono"/>
            </a:endParaRPr>
          </a:p>
          <a:p>
            <a:pPr indent="0" lvl="0" marL="0" rtl="0" algn="l">
              <a:lnSpc>
                <a:spcPct val="135714"/>
              </a:lnSpc>
              <a:spcBef>
                <a:spcPts val="1600"/>
              </a:spcBef>
              <a:spcAft>
                <a:spcPts val="0"/>
              </a:spcAft>
              <a:buNone/>
            </a:pPr>
            <a:r>
              <a:rPr lang="es" sz="1050">
                <a:solidFill>
                  <a:srgbClr val="B877DB"/>
                </a:solidFill>
                <a:latin typeface="Roboto Mono"/>
                <a:ea typeface="Roboto Mono"/>
                <a:cs typeface="Roboto Mono"/>
                <a:sym typeface="Roboto Mono"/>
              </a:rPr>
              <a:t>@mixin</a:t>
            </a:r>
            <a:r>
              <a:rPr lang="es" sz="1050">
                <a:solidFill>
                  <a:srgbClr val="BBBBBB"/>
                </a:solidFill>
                <a:latin typeface="Roboto Mono"/>
                <a:ea typeface="Roboto Mono"/>
                <a:cs typeface="Roboto Mono"/>
                <a:sym typeface="Roboto Mono"/>
              </a:rPr>
              <a:t> </a:t>
            </a:r>
            <a:r>
              <a:rPr lang="es" sz="1050">
                <a:solidFill>
                  <a:srgbClr val="25B0BC"/>
                </a:solidFill>
                <a:latin typeface="Roboto Mono"/>
                <a:ea typeface="Roboto Mono"/>
                <a:cs typeface="Roboto Mono"/>
                <a:sym typeface="Roboto Mono"/>
              </a:rPr>
              <a:t>transform</a:t>
            </a:r>
            <a:r>
              <a:rPr lang="es" sz="1050">
                <a:solidFill>
                  <a:srgbClr val="BBBBBB"/>
                </a:solidFill>
                <a:latin typeface="Roboto Mono"/>
                <a:ea typeface="Roboto Mono"/>
                <a:cs typeface="Roboto Mono"/>
                <a:sym typeface="Roboto Mono"/>
              </a:rPr>
              <a:t>(</a:t>
            </a:r>
            <a:r>
              <a:rPr lang="es" sz="1050">
                <a:solidFill>
                  <a:srgbClr val="E95678"/>
                </a:solidFill>
                <a:latin typeface="Roboto Mono"/>
                <a:ea typeface="Roboto Mono"/>
                <a:cs typeface="Roboto Mono"/>
                <a:sym typeface="Roboto Mono"/>
              </a:rPr>
              <a:t>$property</a:t>
            </a:r>
            <a:r>
              <a:rPr lang="es" sz="1050">
                <a:solidFill>
                  <a:srgbClr val="BBBBBB"/>
                </a:solidFill>
                <a:latin typeface="Roboto Mono"/>
                <a:ea typeface="Roboto Mono"/>
                <a:cs typeface="Roboto Mono"/>
                <a:sym typeface="Roboto Mono"/>
              </a:rPr>
              <a:t>) {</a:t>
            </a:r>
            <a:endParaRPr sz="1050">
              <a:solidFill>
                <a:srgbClr val="BBBBBB"/>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s" sz="1050">
                <a:solidFill>
                  <a:srgbClr val="BBBBBB"/>
                </a:solidFill>
                <a:latin typeface="Roboto Mono"/>
                <a:ea typeface="Roboto Mono"/>
                <a:cs typeface="Roboto Mono"/>
                <a:sym typeface="Roboto Mono"/>
              </a:rPr>
              <a:t>  </a:t>
            </a:r>
            <a:r>
              <a:rPr lang="es" sz="1050">
                <a:solidFill>
                  <a:srgbClr val="FAC29A"/>
                </a:solidFill>
                <a:latin typeface="Roboto Mono"/>
                <a:ea typeface="Roboto Mono"/>
                <a:cs typeface="Roboto Mono"/>
                <a:sym typeface="Roboto Mono"/>
              </a:rPr>
              <a:t>-webkit-transform</a:t>
            </a:r>
            <a:r>
              <a:rPr lang="es" sz="1050">
                <a:solidFill>
                  <a:srgbClr val="BBBBBB"/>
                </a:solidFill>
                <a:latin typeface="Roboto Mono"/>
                <a:ea typeface="Roboto Mono"/>
                <a:cs typeface="Roboto Mono"/>
                <a:sym typeface="Roboto Mono"/>
              </a:rPr>
              <a:t>: </a:t>
            </a:r>
            <a:r>
              <a:rPr lang="es" sz="1050">
                <a:solidFill>
                  <a:srgbClr val="E95678"/>
                </a:solidFill>
                <a:latin typeface="Roboto Mono"/>
                <a:ea typeface="Roboto Mono"/>
                <a:cs typeface="Roboto Mono"/>
                <a:sym typeface="Roboto Mono"/>
              </a:rPr>
              <a:t>$property</a:t>
            </a:r>
            <a:r>
              <a:rPr lang="es" sz="1050">
                <a:solidFill>
                  <a:srgbClr val="BBBBBB"/>
                </a:solidFill>
                <a:latin typeface="Roboto Mono"/>
                <a:ea typeface="Roboto Mono"/>
                <a:cs typeface="Roboto Mono"/>
                <a:sym typeface="Roboto Mono"/>
              </a:rPr>
              <a:t>;</a:t>
            </a:r>
            <a:endParaRPr sz="1050">
              <a:solidFill>
                <a:srgbClr val="BBBBBB"/>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s" sz="1050">
                <a:solidFill>
                  <a:srgbClr val="BBBBBB"/>
                </a:solidFill>
                <a:latin typeface="Roboto Mono"/>
                <a:ea typeface="Roboto Mono"/>
                <a:cs typeface="Roboto Mono"/>
                <a:sym typeface="Roboto Mono"/>
              </a:rPr>
              <a:t>  </a:t>
            </a:r>
            <a:r>
              <a:rPr lang="es" sz="1050">
                <a:solidFill>
                  <a:srgbClr val="FAC29A"/>
                </a:solidFill>
                <a:latin typeface="Roboto Mono"/>
                <a:ea typeface="Roboto Mono"/>
                <a:cs typeface="Roboto Mono"/>
                <a:sym typeface="Roboto Mono"/>
              </a:rPr>
              <a:t>-ms-transform</a:t>
            </a:r>
            <a:r>
              <a:rPr lang="es" sz="1050">
                <a:solidFill>
                  <a:srgbClr val="BBBBBB"/>
                </a:solidFill>
                <a:latin typeface="Roboto Mono"/>
                <a:ea typeface="Roboto Mono"/>
                <a:cs typeface="Roboto Mono"/>
                <a:sym typeface="Roboto Mono"/>
              </a:rPr>
              <a:t>: </a:t>
            </a:r>
            <a:r>
              <a:rPr lang="es" sz="1050">
                <a:solidFill>
                  <a:srgbClr val="E95678"/>
                </a:solidFill>
                <a:latin typeface="Roboto Mono"/>
                <a:ea typeface="Roboto Mono"/>
                <a:cs typeface="Roboto Mono"/>
                <a:sym typeface="Roboto Mono"/>
              </a:rPr>
              <a:t>$property</a:t>
            </a:r>
            <a:r>
              <a:rPr lang="es" sz="1050">
                <a:solidFill>
                  <a:srgbClr val="BBBBBB"/>
                </a:solidFill>
                <a:latin typeface="Roboto Mono"/>
                <a:ea typeface="Roboto Mono"/>
                <a:cs typeface="Roboto Mono"/>
                <a:sym typeface="Roboto Mono"/>
              </a:rPr>
              <a:t>;</a:t>
            </a:r>
            <a:endParaRPr sz="1050">
              <a:solidFill>
                <a:srgbClr val="BBBBBB"/>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s" sz="1050">
                <a:solidFill>
                  <a:srgbClr val="BBBBBB"/>
                </a:solidFill>
                <a:latin typeface="Roboto Mono"/>
                <a:ea typeface="Roboto Mono"/>
                <a:cs typeface="Roboto Mono"/>
                <a:sym typeface="Roboto Mono"/>
              </a:rPr>
              <a:t>  transform: </a:t>
            </a:r>
            <a:r>
              <a:rPr lang="es" sz="1050">
                <a:solidFill>
                  <a:srgbClr val="E95678"/>
                </a:solidFill>
                <a:latin typeface="Roboto Mono"/>
                <a:ea typeface="Roboto Mono"/>
                <a:cs typeface="Roboto Mono"/>
                <a:sym typeface="Roboto Mono"/>
              </a:rPr>
              <a:t>$property</a:t>
            </a:r>
            <a:r>
              <a:rPr lang="es" sz="1050">
                <a:solidFill>
                  <a:srgbClr val="BBBBBB"/>
                </a:solidFill>
                <a:latin typeface="Roboto Mono"/>
                <a:ea typeface="Roboto Mono"/>
                <a:cs typeface="Roboto Mono"/>
                <a:sym typeface="Roboto Mono"/>
              </a:rPr>
              <a:t>;</a:t>
            </a:r>
            <a:endParaRPr sz="1050">
              <a:solidFill>
                <a:srgbClr val="BBBBBB"/>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s" sz="1050">
                <a:solidFill>
                  <a:srgbClr val="BBBBBB"/>
                </a:solidFill>
                <a:latin typeface="Roboto Mono"/>
                <a:ea typeface="Roboto Mono"/>
                <a:cs typeface="Roboto Mono"/>
                <a:sym typeface="Roboto Mono"/>
              </a:rPr>
              <a:t>}</a:t>
            </a:r>
            <a:endParaRPr sz="1050">
              <a:solidFill>
                <a:srgbClr val="BBBBBB"/>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s" sz="1050">
                <a:solidFill>
                  <a:srgbClr val="F09483"/>
                </a:solidFill>
                <a:latin typeface="Roboto Mono"/>
                <a:ea typeface="Roboto Mono"/>
                <a:cs typeface="Roboto Mono"/>
                <a:sym typeface="Roboto Mono"/>
              </a:rPr>
              <a:t>.box</a:t>
            </a:r>
            <a:r>
              <a:rPr lang="es" sz="1050">
                <a:solidFill>
                  <a:srgbClr val="BBBBBB"/>
                </a:solidFill>
                <a:latin typeface="Roboto Mono"/>
                <a:ea typeface="Roboto Mono"/>
                <a:cs typeface="Roboto Mono"/>
                <a:sym typeface="Roboto Mono"/>
              </a:rPr>
              <a:t> { </a:t>
            </a:r>
            <a:r>
              <a:rPr lang="es" sz="1050">
                <a:solidFill>
                  <a:srgbClr val="B877DB"/>
                </a:solidFill>
                <a:latin typeface="Roboto Mono"/>
                <a:ea typeface="Roboto Mono"/>
                <a:cs typeface="Roboto Mono"/>
                <a:sym typeface="Roboto Mono"/>
              </a:rPr>
              <a:t>@include</a:t>
            </a:r>
            <a:r>
              <a:rPr lang="es" sz="1050">
                <a:solidFill>
                  <a:srgbClr val="BBBBBB"/>
                </a:solidFill>
                <a:latin typeface="Roboto Mono"/>
                <a:ea typeface="Roboto Mono"/>
                <a:cs typeface="Roboto Mono"/>
                <a:sym typeface="Roboto Mono"/>
              </a:rPr>
              <a:t> </a:t>
            </a:r>
            <a:r>
              <a:rPr lang="es" sz="1050">
                <a:solidFill>
                  <a:srgbClr val="25B0BC"/>
                </a:solidFill>
                <a:latin typeface="Roboto Mono"/>
                <a:ea typeface="Roboto Mono"/>
                <a:cs typeface="Roboto Mono"/>
                <a:sym typeface="Roboto Mono"/>
              </a:rPr>
              <a:t>transform</a:t>
            </a:r>
            <a:r>
              <a:rPr lang="es" sz="1050">
                <a:solidFill>
                  <a:srgbClr val="BBBBBB"/>
                </a:solidFill>
                <a:latin typeface="Roboto Mono"/>
                <a:ea typeface="Roboto Mono"/>
                <a:cs typeface="Roboto Mono"/>
                <a:sym typeface="Roboto Mono"/>
              </a:rPr>
              <a:t>(</a:t>
            </a:r>
            <a:r>
              <a:rPr lang="es" sz="1050">
                <a:solidFill>
                  <a:srgbClr val="25B0BC"/>
                </a:solidFill>
                <a:latin typeface="Roboto Mono"/>
                <a:ea typeface="Roboto Mono"/>
                <a:cs typeface="Roboto Mono"/>
                <a:sym typeface="Roboto Mono"/>
              </a:rPr>
              <a:t>rotate</a:t>
            </a:r>
            <a:r>
              <a:rPr lang="es" sz="1050">
                <a:solidFill>
                  <a:srgbClr val="BBBBBB"/>
                </a:solidFill>
                <a:latin typeface="Roboto Mono"/>
                <a:ea typeface="Roboto Mono"/>
                <a:cs typeface="Roboto Mono"/>
                <a:sym typeface="Roboto Mono"/>
              </a:rPr>
              <a:t>(</a:t>
            </a:r>
            <a:r>
              <a:rPr lang="es" sz="1050">
                <a:solidFill>
                  <a:srgbClr val="F09483"/>
                </a:solidFill>
                <a:latin typeface="Roboto Mono"/>
                <a:ea typeface="Roboto Mono"/>
                <a:cs typeface="Roboto Mono"/>
                <a:sym typeface="Roboto Mono"/>
              </a:rPr>
              <a:t>30deg</a:t>
            </a:r>
            <a:r>
              <a:rPr lang="es" sz="1050">
                <a:solidFill>
                  <a:srgbClr val="BBBBBB"/>
                </a:solidFill>
                <a:latin typeface="Roboto Mono"/>
                <a:ea typeface="Roboto Mono"/>
                <a:cs typeface="Roboto Mono"/>
                <a:sym typeface="Roboto Mono"/>
              </a:rPr>
              <a:t>)); }</a:t>
            </a:r>
            <a:endParaRPr sz="1100">
              <a:solidFill>
                <a:srgbClr val="F2F4F7"/>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374650" lvl="0" marL="457200" rtl="0" algn="l">
              <a:lnSpc>
                <a:spcPct val="150000"/>
              </a:lnSpc>
              <a:spcBef>
                <a:spcPts val="2100"/>
              </a:spcBef>
              <a:spcAft>
                <a:spcPts val="0"/>
              </a:spcAft>
              <a:buClr>
                <a:schemeClr val="lt1"/>
              </a:buClr>
              <a:buSzPts val="2300"/>
              <a:buFont typeface="Roboto"/>
              <a:buChar char="●"/>
            </a:pPr>
            <a:r>
              <a:rPr lang="es" sz="2300">
                <a:latin typeface="Roboto"/>
                <a:ea typeface="Roboto"/>
                <a:cs typeface="Roboto"/>
                <a:sym typeface="Roboto"/>
              </a:rPr>
              <a:t>What is the difference between </a:t>
            </a:r>
            <a:r>
              <a:rPr b="1" lang="es" sz="2300">
                <a:latin typeface="Roboto"/>
                <a:ea typeface="Roboto"/>
                <a:cs typeface="Roboto"/>
                <a:sym typeface="Roboto"/>
              </a:rPr>
              <a:t>.scss</a:t>
            </a:r>
            <a:r>
              <a:rPr lang="es" sz="2300">
                <a:latin typeface="Roboto"/>
                <a:ea typeface="Roboto"/>
                <a:cs typeface="Roboto"/>
                <a:sym typeface="Roboto"/>
              </a:rPr>
              <a:t> and </a:t>
            </a:r>
            <a:r>
              <a:rPr b="1" lang="es" sz="2300">
                <a:latin typeface="Roboto"/>
                <a:ea typeface="Roboto"/>
                <a:cs typeface="Roboto"/>
                <a:sym typeface="Roboto"/>
              </a:rPr>
              <a:t>.sass </a:t>
            </a:r>
            <a:r>
              <a:rPr lang="es" sz="2300">
                <a:latin typeface="Roboto"/>
                <a:ea typeface="Roboto"/>
                <a:cs typeface="Roboto"/>
                <a:sym typeface="Roboto"/>
              </a:rPr>
              <a:t>syntax.</a:t>
            </a:r>
            <a:endParaRPr sz="2300">
              <a:latin typeface="Roboto"/>
              <a:ea typeface="Roboto"/>
              <a:cs typeface="Roboto"/>
              <a:sym typeface="Roboto"/>
            </a:endParaRPr>
          </a:p>
          <a:p>
            <a:pPr indent="0" lvl="0" marL="0" rtl="0" algn="l">
              <a:spcBef>
                <a:spcPts val="0"/>
              </a:spcBef>
              <a:spcAft>
                <a:spcPts val="0"/>
              </a:spcAft>
              <a:buNone/>
            </a:pPr>
            <a:r>
              <a:t/>
            </a:r>
            <a:endParaRPr/>
          </a:p>
        </p:txBody>
      </p:sp>
      <p:sp>
        <p:nvSpPr>
          <p:cNvPr id="130" name="Google Shape;130;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84615"/>
              <a:buFont typeface="Arial"/>
              <a:buNone/>
            </a:pPr>
            <a:r>
              <a:rPr lang="es" sz="1300">
                <a:solidFill>
                  <a:srgbClr val="273239"/>
                </a:solidFill>
                <a:highlight>
                  <a:srgbClr val="FFFFFF"/>
                </a:highlight>
              </a:rPr>
              <a:t>Let’s list down the main difference between SASS and SCSS. </a:t>
            </a:r>
            <a:endParaRPr sz="1300">
              <a:solidFill>
                <a:srgbClr val="273239"/>
              </a:solidFill>
              <a:highlight>
                <a:srgbClr val="FFFFFF"/>
              </a:highlight>
            </a:endParaRPr>
          </a:p>
          <a:p>
            <a:pPr indent="0" lvl="0" marL="0" rtl="0" algn="l">
              <a:spcBef>
                <a:spcPts val="800"/>
              </a:spcBef>
              <a:spcAft>
                <a:spcPts val="0"/>
              </a:spcAft>
              <a:buClr>
                <a:schemeClr val="dk1"/>
              </a:buClr>
              <a:buSzPct val="84615"/>
              <a:buFont typeface="Arial"/>
              <a:buNone/>
            </a:pPr>
            <a:r>
              <a:rPr lang="es" sz="1300">
                <a:solidFill>
                  <a:srgbClr val="273239"/>
                </a:solidFill>
                <a:highlight>
                  <a:srgbClr val="FFFFFF"/>
                </a:highlight>
              </a:rPr>
              <a:t> </a:t>
            </a:r>
            <a:endParaRPr sz="1300">
              <a:solidFill>
                <a:srgbClr val="273239"/>
              </a:solidFill>
              <a:highlight>
                <a:srgbClr val="FFFFFF"/>
              </a:highlight>
            </a:endParaRPr>
          </a:p>
          <a:p>
            <a:pPr indent="-298767" lvl="0" marL="685800" rtl="0" algn="l">
              <a:lnSpc>
                <a:spcPct val="158000"/>
              </a:lnSpc>
              <a:spcBef>
                <a:spcPts val="800"/>
              </a:spcBef>
              <a:spcAft>
                <a:spcPts val="0"/>
              </a:spcAft>
              <a:buClr>
                <a:srgbClr val="273239"/>
              </a:buClr>
              <a:buSzPct val="100000"/>
              <a:buChar char="●"/>
            </a:pPr>
            <a:r>
              <a:rPr lang="es" sz="1300">
                <a:solidFill>
                  <a:srgbClr val="273239"/>
                </a:solidFill>
                <a:highlight>
                  <a:srgbClr val="FFFFFF"/>
                </a:highlight>
              </a:rPr>
              <a:t>SASS is used when we need an original syntax, code syntax is not required for SCSS.</a:t>
            </a:r>
            <a:endParaRPr sz="1300">
              <a:solidFill>
                <a:srgbClr val="273239"/>
              </a:solidFill>
              <a:highlight>
                <a:srgbClr val="FFFFFF"/>
              </a:highlight>
            </a:endParaRPr>
          </a:p>
          <a:p>
            <a:pPr indent="-298767" lvl="0" marL="685800" rtl="0" algn="l">
              <a:lnSpc>
                <a:spcPct val="158000"/>
              </a:lnSpc>
              <a:spcBef>
                <a:spcPts val="0"/>
              </a:spcBef>
              <a:spcAft>
                <a:spcPts val="0"/>
              </a:spcAft>
              <a:buClr>
                <a:srgbClr val="273239"/>
              </a:buClr>
              <a:buSzPct val="100000"/>
              <a:buChar char="●"/>
            </a:pPr>
            <a:r>
              <a:rPr lang="es" sz="1300">
                <a:solidFill>
                  <a:srgbClr val="273239"/>
                </a:solidFill>
                <a:highlight>
                  <a:srgbClr val="FFFFFF"/>
                </a:highlight>
              </a:rPr>
              <a:t>SASS follows strict indentation, SCSS has no strict indentation.</a:t>
            </a:r>
            <a:endParaRPr sz="1300">
              <a:solidFill>
                <a:srgbClr val="273239"/>
              </a:solidFill>
              <a:highlight>
                <a:srgbClr val="FFFFFF"/>
              </a:highlight>
            </a:endParaRPr>
          </a:p>
          <a:p>
            <a:pPr indent="-298767" lvl="0" marL="685800" rtl="0" algn="l">
              <a:lnSpc>
                <a:spcPct val="158000"/>
              </a:lnSpc>
              <a:spcBef>
                <a:spcPts val="0"/>
              </a:spcBef>
              <a:spcAft>
                <a:spcPts val="0"/>
              </a:spcAft>
              <a:buClr>
                <a:srgbClr val="273239"/>
              </a:buClr>
              <a:buSzPct val="100000"/>
              <a:buChar char="●"/>
            </a:pPr>
            <a:r>
              <a:rPr lang="es" sz="1300">
                <a:solidFill>
                  <a:srgbClr val="273239"/>
                </a:solidFill>
                <a:highlight>
                  <a:srgbClr val="FFFFFF"/>
                </a:highlight>
              </a:rPr>
              <a:t>SASS has a loose syntax with white space and no semicolons, the SCSS resembles more to CSS style and use of semicolons and braces are mandatory.</a:t>
            </a:r>
            <a:endParaRPr sz="1300">
              <a:solidFill>
                <a:srgbClr val="273239"/>
              </a:solidFill>
              <a:highlight>
                <a:srgbClr val="FFFFFF"/>
              </a:highlight>
            </a:endParaRPr>
          </a:p>
          <a:p>
            <a:pPr indent="-298767" lvl="0" marL="685800" rtl="0" algn="l">
              <a:lnSpc>
                <a:spcPct val="158000"/>
              </a:lnSpc>
              <a:spcBef>
                <a:spcPts val="0"/>
              </a:spcBef>
              <a:spcAft>
                <a:spcPts val="0"/>
              </a:spcAft>
              <a:buClr>
                <a:srgbClr val="273239"/>
              </a:buClr>
              <a:buSzPct val="100000"/>
              <a:buChar char="●"/>
            </a:pPr>
            <a:r>
              <a:rPr lang="es" sz="1300">
                <a:solidFill>
                  <a:srgbClr val="273239"/>
                </a:solidFill>
                <a:highlight>
                  <a:srgbClr val="FFFFFF"/>
                </a:highlight>
              </a:rPr>
              <a:t>SASS file extension is .sass and SCSS file extension is .scss.</a:t>
            </a:r>
            <a:endParaRPr sz="1300">
              <a:solidFill>
                <a:srgbClr val="273239"/>
              </a:solidFill>
              <a:highlight>
                <a:srgbClr val="FFFFFF"/>
              </a:highlight>
            </a:endParaRPr>
          </a:p>
          <a:p>
            <a:pPr indent="-298767" lvl="0" marL="685800" rtl="0" algn="l">
              <a:lnSpc>
                <a:spcPct val="158000"/>
              </a:lnSpc>
              <a:spcBef>
                <a:spcPts val="0"/>
              </a:spcBef>
              <a:spcAft>
                <a:spcPts val="0"/>
              </a:spcAft>
              <a:buClr>
                <a:srgbClr val="273239"/>
              </a:buClr>
              <a:buSzPct val="100000"/>
              <a:buChar char="●"/>
            </a:pPr>
            <a:r>
              <a:rPr lang="es" sz="1300">
                <a:solidFill>
                  <a:srgbClr val="273239"/>
                </a:solidFill>
                <a:highlight>
                  <a:srgbClr val="FFFFFF"/>
                </a:highlight>
              </a:rPr>
              <a:t>SASS has more developer community and support than SCSS.</a:t>
            </a:r>
            <a:endParaRPr sz="1300">
              <a:solidFill>
                <a:srgbClr val="273239"/>
              </a:solidFill>
              <a:highlight>
                <a:srgbClr val="FFFFFF"/>
              </a:highlight>
            </a:endParaRPr>
          </a:p>
          <a:p>
            <a:pPr indent="0" lvl="0" marL="0" rtl="0" algn="l">
              <a:spcBef>
                <a:spcPts val="36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374650" lvl="0" marL="457200" rtl="0" algn="l">
              <a:lnSpc>
                <a:spcPct val="150000"/>
              </a:lnSpc>
              <a:spcBef>
                <a:spcPts val="2100"/>
              </a:spcBef>
              <a:spcAft>
                <a:spcPts val="0"/>
              </a:spcAft>
              <a:buClr>
                <a:schemeClr val="lt1"/>
              </a:buClr>
              <a:buSzPts val="2300"/>
              <a:buFont typeface="Roboto"/>
              <a:buChar char="●"/>
            </a:pPr>
            <a:r>
              <a:rPr lang="es" sz="2300">
                <a:latin typeface="Roboto"/>
                <a:ea typeface="Roboto"/>
                <a:cs typeface="Roboto"/>
                <a:sym typeface="Roboto"/>
              </a:rPr>
              <a:t>In which cases would we use </a:t>
            </a:r>
            <a:r>
              <a:rPr b="1" lang="es" sz="2300">
                <a:latin typeface="Roboto"/>
                <a:ea typeface="Roboto"/>
                <a:cs typeface="Roboto"/>
                <a:sym typeface="Roboto"/>
              </a:rPr>
              <a:t>SCSS</a:t>
            </a:r>
            <a:r>
              <a:rPr lang="es" sz="2300">
                <a:latin typeface="Roboto"/>
                <a:ea typeface="Roboto"/>
                <a:cs typeface="Roboto"/>
                <a:sym typeface="Roboto"/>
              </a:rPr>
              <a:t>? And in which cases would we use </a:t>
            </a:r>
            <a:r>
              <a:rPr b="1" lang="es" sz="2300">
                <a:latin typeface="Roboto"/>
                <a:ea typeface="Roboto"/>
                <a:cs typeface="Roboto"/>
                <a:sym typeface="Roboto"/>
              </a:rPr>
              <a:t>SASS</a:t>
            </a:r>
            <a:r>
              <a:rPr lang="es" sz="2300">
                <a:latin typeface="Roboto"/>
                <a:ea typeface="Roboto"/>
                <a:cs typeface="Roboto"/>
                <a:sym typeface="Roboto"/>
              </a:rPr>
              <a:t>?</a:t>
            </a:r>
            <a:endParaRPr sz="2300"/>
          </a:p>
        </p:txBody>
      </p:sp>
      <p:sp>
        <p:nvSpPr>
          <p:cNvPr id="136" name="Google Shape;136;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200">
                <a:solidFill>
                  <a:srgbClr val="202124"/>
                </a:solidFill>
                <a:highlight>
                  <a:srgbClr val="FFFFFF"/>
                </a:highlight>
              </a:rPr>
              <a:t>SASS is used when we need an original syntax, </a:t>
            </a:r>
            <a:r>
              <a:rPr b="1" lang="es" sz="1200">
                <a:solidFill>
                  <a:srgbClr val="202124"/>
                </a:solidFill>
                <a:highlight>
                  <a:srgbClr val="FFFFFF"/>
                </a:highlight>
              </a:rPr>
              <a:t>code syntax is not required for SCSS</a:t>
            </a:r>
            <a:r>
              <a:rPr lang="es" sz="1200">
                <a:solidFill>
                  <a:srgbClr val="202124"/>
                </a:solidFill>
                <a:highlight>
                  <a:srgbClr val="FFFFFF"/>
                </a:highlight>
              </a:rPr>
              <a:t>. SASS follows strict indentation, SCSS has no strict indentation. SASS has a loose syntax with white space and no semicolons, the SCSS resembles more to CSS style and use of semicolons and braces are mandatory.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374650" lvl="0" marL="457200" rtl="0" algn="l">
              <a:lnSpc>
                <a:spcPct val="150000"/>
              </a:lnSpc>
              <a:spcBef>
                <a:spcPts val="2100"/>
              </a:spcBef>
              <a:spcAft>
                <a:spcPts val="0"/>
              </a:spcAft>
              <a:buClr>
                <a:schemeClr val="lt1"/>
              </a:buClr>
              <a:buSzPts val="2300"/>
              <a:buFont typeface="Roboto"/>
              <a:buChar char="●"/>
            </a:pPr>
            <a:r>
              <a:rPr lang="es" sz="2300">
                <a:latin typeface="Roboto"/>
                <a:ea typeface="Roboto"/>
                <a:cs typeface="Roboto"/>
                <a:sym typeface="Roboto"/>
              </a:rPr>
              <a:t>Explain how </a:t>
            </a:r>
            <a:r>
              <a:rPr b="1" lang="es" sz="2300">
                <a:latin typeface="Roboto"/>
                <a:ea typeface="Roboto"/>
                <a:cs typeface="Roboto"/>
                <a:sym typeface="Roboto"/>
              </a:rPr>
              <a:t>traditional CSS </a:t>
            </a:r>
            <a:r>
              <a:rPr lang="es" sz="2300">
                <a:latin typeface="Roboto"/>
                <a:ea typeface="Roboto"/>
                <a:cs typeface="Roboto"/>
                <a:sym typeface="Roboto"/>
              </a:rPr>
              <a:t>and </a:t>
            </a:r>
            <a:r>
              <a:rPr b="1" lang="es" sz="2300">
                <a:latin typeface="Roboto"/>
                <a:ea typeface="Roboto"/>
                <a:cs typeface="Roboto"/>
                <a:sym typeface="Roboto"/>
              </a:rPr>
              <a:t>Preprocessed CSS</a:t>
            </a:r>
            <a:r>
              <a:rPr lang="es" sz="2300">
                <a:latin typeface="Roboto"/>
                <a:ea typeface="Roboto"/>
                <a:cs typeface="Roboto"/>
                <a:sym typeface="Roboto"/>
              </a:rPr>
              <a:t> </a:t>
            </a:r>
            <a:r>
              <a:rPr b="1" lang="es" sz="2300">
                <a:latin typeface="Roboto"/>
                <a:ea typeface="Roboto"/>
                <a:cs typeface="Roboto"/>
                <a:sym typeface="Roboto"/>
              </a:rPr>
              <a:t>workflows </a:t>
            </a:r>
            <a:r>
              <a:rPr lang="es" sz="2300">
                <a:latin typeface="Roboto"/>
                <a:ea typeface="Roboto"/>
                <a:cs typeface="Roboto"/>
                <a:sym typeface="Roboto"/>
              </a:rPr>
              <a:t>are different.</a:t>
            </a:r>
            <a:endParaRPr sz="2300"/>
          </a:p>
        </p:txBody>
      </p:sp>
      <p:sp>
        <p:nvSpPr>
          <p:cNvPr id="142" name="Google Shape;142;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374650" lvl="0" marL="457200" rtl="0" algn="l">
              <a:lnSpc>
                <a:spcPct val="150000"/>
              </a:lnSpc>
              <a:spcBef>
                <a:spcPts val="2100"/>
              </a:spcBef>
              <a:spcAft>
                <a:spcPts val="0"/>
              </a:spcAft>
              <a:buClr>
                <a:schemeClr val="lt1"/>
              </a:buClr>
              <a:buSzPts val="2300"/>
              <a:buFont typeface="Roboto"/>
              <a:buChar char="●"/>
            </a:pPr>
            <a:r>
              <a:rPr lang="es" sz="2300">
                <a:latin typeface="Roboto"/>
                <a:ea typeface="Roboto"/>
                <a:cs typeface="Roboto"/>
                <a:sym typeface="Roboto"/>
              </a:rPr>
              <a:t>Can we create functions with </a:t>
            </a:r>
            <a:r>
              <a:rPr b="1" lang="es" sz="2300">
                <a:latin typeface="Roboto"/>
                <a:ea typeface="Roboto"/>
                <a:cs typeface="Roboto"/>
                <a:sym typeface="Roboto"/>
              </a:rPr>
              <a:t>SASS</a:t>
            </a:r>
            <a:r>
              <a:rPr lang="es" sz="2300">
                <a:latin typeface="Roboto"/>
                <a:ea typeface="Roboto"/>
                <a:cs typeface="Roboto"/>
                <a:sym typeface="Roboto"/>
              </a:rPr>
              <a:t>? If it is true, give an example.</a:t>
            </a:r>
            <a:endParaRPr sz="2300"/>
          </a:p>
        </p:txBody>
      </p:sp>
      <p:sp>
        <p:nvSpPr>
          <p:cNvPr id="148" name="Google Shape;148;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350">
                <a:solidFill>
                  <a:srgbClr val="6B717F"/>
                </a:solidFill>
                <a:highlight>
                  <a:srgbClr val="FFFFFF"/>
                </a:highlight>
                <a:latin typeface="Roboto"/>
                <a:ea typeface="Roboto"/>
                <a:cs typeface="Roboto"/>
                <a:sym typeface="Roboto"/>
              </a:rPr>
              <a:t>Functions are defined using the </a:t>
            </a:r>
            <a:r>
              <a:rPr lang="es" sz="1000">
                <a:solidFill>
                  <a:srgbClr val="31333A"/>
                </a:solidFill>
                <a:highlight>
                  <a:srgbClr val="FFFFFF"/>
                </a:highlight>
                <a:latin typeface="Courier New"/>
                <a:ea typeface="Courier New"/>
                <a:cs typeface="Courier New"/>
                <a:sym typeface="Courier New"/>
              </a:rPr>
              <a:t>@function</a:t>
            </a:r>
            <a:r>
              <a:rPr lang="es" sz="1350">
                <a:solidFill>
                  <a:srgbClr val="6B717F"/>
                </a:solidFill>
                <a:highlight>
                  <a:srgbClr val="FFFFFF"/>
                </a:highlight>
                <a:latin typeface="Roboto"/>
                <a:ea typeface="Roboto"/>
                <a:cs typeface="Roboto"/>
                <a:sym typeface="Roboto"/>
              </a:rPr>
              <a:t> at-rule, which is written </a:t>
            </a:r>
            <a:r>
              <a:rPr lang="es" sz="1000">
                <a:solidFill>
                  <a:srgbClr val="31333A"/>
                </a:solidFill>
                <a:highlight>
                  <a:srgbClr val="FFFFFF"/>
                </a:highlight>
                <a:latin typeface="Courier New"/>
                <a:ea typeface="Courier New"/>
                <a:cs typeface="Courier New"/>
                <a:sym typeface="Courier New"/>
              </a:rPr>
              <a:t>@function &lt;name&gt;(&lt;arguments...&gt;) { ... }</a:t>
            </a:r>
            <a:r>
              <a:rPr lang="es" sz="1350">
                <a:solidFill>
                  <a:srgbClr val="6B717F"/>
                </a:solidFill>
                <a:highlight>
                  <a:srgbClr val="FFFFFF"/>
                </a:highlight>
                <a:latin typeface="Roboto"/>
                <a:ea typeface="Roboto"/>
                <a:cs typeface="Roboto"/>
                <a:sym typeface="Roboto"/>
              </a:rPr>
              <a:t>. A function’s name can be any Sass identifier. It can only contain </a:t>
            </a:r>
            <a:r>
              <a:rPr lang="es" sz="1350">
                <a:solidFill>
                  <a:srgbClr val="003366"/>
                </a:solidFill>
                <a:highlight>
                  <a:srgbClr val="FFFFFF"/>
                </a:highlight>
                <a:uFill>
                  <a:noFill/>
                </a:uFill>
                <a:latin typeface="Roboto"/>
                <a:ea typeface="Roboto"/>
                <a:cs typeface="Roboto"/>
                <a:sym typeface="Roboto"/>
                <a:hlinkClick r:id="rId3">
                  <a:extLst>
                    <a:ext uri="{A12FA001-AC4F-418D-AE19-62706E023703}">
                      <ahyp:hlinkClr val="tx"/>
                    </a:ext>
                  </a:extLst>
                </a:hlinkClick>
              </a:rPr>
              <a:t>universal statements</a:t>
            </a:r>
            <a:r>
              <a:rPr lang="es" sz="1350">
                <a:solidFill>
                  <a:srgbClr val="6B717F"/>
                </a:solidFill>
                <a:highlight>
                  <a:srgbClr val="FFFFFF"/>
                </a:highlight>
                <a:latin typeface="Roboto"/>
                <a:ea typeface="Roboto"/>
                <a:cs typeface="Roboto"/>
                <a:sym typeface="Roboto"/>
              </a:rPr>
              <a:t>, as well as the </a:t>
            </a:r>
            <a:r>
              <a:rPr lang="es" sz="1200">
                <a:solidFill>
                  <a:srgbClr val="003366"/>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@return</a:t>
            </a:r>
            <a:r>
              <a:rPr lang="es" sz="1350">
                <a:solidFill>
                  <a:srgbClr val="003366"/>
                </a:solidFill>
                <a:highlight>
                  <a:srgbClr val="FFFFFF"/>
                </a:highlight>
                <a:uFill>
                  <a:noFill/>
                </a:uFill>
                <a:latin typeface="Roboto"/>
                <a:ea typeface="Roboto"/>
                <a:cs typeface="Roboto"/>
                <a:sym typeface="Roboto"/>
                <a:hlinkClick r:id="rId5">
                  <a:extLst>
                    <a:ext uri="{A12FA001-AC4F-418D-AE19-62706E023703}">
                      <ahyp:hlinkClr val="tx"/>
                    </a:ext>
                  </a:extLst>
                </a:hlinkClick>
              </a:rPr>
              <a:t> at-rule</a:t>
            </a:r>
            <a:r>
              <a:rPr lang="es" sz="1350">
                <a:solidFill>
                  <a:srgbClr val="6B717F"/>
                </a:solidFill>
                <a:highlight>
                  <a:srgbClr val="FFFFFF"/>
                </a:highlight>
                <a:latin typeface="Roboto"/>
                <a:ea typeface="Roboto"/>
                <a:cs typeface="Roboto"/>
                <a:sym typeface="Roboto"/>
              </a:rPr>
              <a:t> which indicates the value to use as the result of the function call. Functions are called using the normal </a:t>
            </a:r>
            <a:r>
              <a:rPr lang="es" sz="950">
                <a:solidFill>
                  <a:srgbClr val="6B717F"/>
                </a:solidFill>
                <a:highlight>
                  <a:srgbClr val="FFFFFF"/>
                </a:highlight>
                <a:latin typeface="Roboto"/>
                <a:ea typeface="Roboto"/>
                <a:cs typeface="Roboto"/>
                <a:sym typeface="Roboto"/>
              </a:rPr>
              <a:t>CSS</a:t>
            </a:r>
            <a:r>
              <a:rPr lang="es" sz="1350">
                <a:solidFill>
                  <a:srgbClr val="6B717F"/>
                </a:solidFill>
                <a:highlight>
                  <a:srgbClr val="FFFFFF"/>
                </a:highlight>
                <a:latin typeface="Roboto"/>
                <a:ea typeface="Roboto"/>
                <a:cs typeface="Roboto"/>
                <a:sym typeface="Roboto"/>
              </a:rPr>
              <a:t> function syntax.</a:t>
            </a:r>
            <a:endParaRPr/>
          </a:p>
        </p:txBody>
      </p:sp>
      <p:pic>
        <p:nvPicPr>
          <p:cNvPr id="149" name="Google Shape;149;p26"/>
          <p:cNvPicPr preferRelativeResize="0"/>
          <p:nvPr/>
        </p:nvPicPr>
        <p:blipFill>
          <a:blip r:embed="rId6">
            <a:alphaModFix/>
          </a:blip>
          <a:stretch>
            <a:fillRect/>
          </a:stretch>
        </p:blipFill>
        <p:spPr>
          <a:xfrm>
            <a:off x="3207649" y="2323150"/>
            <a:ext cx="2728701" cy="2245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374650" lvl="0" marL="457200" rtl="0" algn="l">
              <a:lnSpc>
                <a:spcPct val="150000"/>
              </a:lnSpc>
              <a:spcBef>
                <a:spcPts val="2100"/>
              </a:spcBef>
              <a:spcAft>
                <a:spcPts val="0"/>
              </a:spcAft>
              <a:buClr>
                <a:schemeClr val="lt1"/>
              </a:buClr>
              <a:buSzPts val="2300"/>
              <a:buFont typeface="Roboto"/>
              <a:buChar char="●"/>
            </a:pPr>
            <a:r>
              <a:rPr lang="es" sz="2300">
                <a:latin typeface="Roboto"/>
                <a:ea typeface="Roboto"/>
                <a:cs typeface="Roboto"/>
                <a:sym typeface="Roboto"/>
              </a:rPr>
              <a:t>What is </a:t>
            </a:r>
            <a:r>
              <a:rPr b="1" lang="es" sz="2300">
                <a:latin typeface="Roboto"/>
                <a:ea typeface="Roboto"/>
                <a:cs typeface="Roboto"/>
                <a:sym typeface="Roboto"/>
              </a:rPr>
              <a:t>nesting</a:t>
            </a:r>
            <a:r>
              <a:rPr lang="es" sz="2300">
                <a:latin typeface="Roboto"/>
                <a:ea typeface="Roboto"/>
                <a:cs typeface="Roboto"/>
                <a:sym typeface="Roboto"/>
              </a:rPr>
              <a:t>? Is it useful? Give an example of </a:t>
            </a:r>
            <a:r>
              <a:rPr b="1" lang="es" sz="2300">
                <a:latin typeface="Roboto"/>
                <a:ea typeface="Roboto"/>
                <a:cs typeface="Roboto"/>
                <a:sym typeface="Roboto"/>
              </a:rPr>
              <a:t>nesting</a:t>
            </a:r>
            <a:endParaRPr sz="2300"/>
          </a:p>
        </p:txBody>
      </p:sp>
      <p:sp>
        <p:nvSpPr>
          <p:cNvPr id="155" name="Google Shape;155;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s" sz="1350">
                <a:solidFill>
                  <a:srgbClr val="6B717F"/>
                </a:solidFill>
                <a:highlight>
                  <a:srgbClr val="FFFFFF"/>
                </a:highlight>
                <a:latin typeface="Roboto"/>
                <a:ea typeface="Roboto"/>
                <a:cs typeface="Roboto"/>
                <a:sym typeface="Roboto"/>
              </a:rPr>
              <a:t>When writing </a:t>
            </a:r>
            <a:r>
              <a:rPr lang="es" sz="1200">
                <a:solidFill>
                  <a:srgbClr val="6B717F"/>
                </a:solidFill>
                <a:highlight>
                  <a:srgbClr val="FFFFFF"/>
                </a:highlight>
                <a:latin typeface="Roboto"/>
                <a:ea typeface="Roboto"/>
                <a:cs typeface="Roboto"/>
                <a:sym typeface="Roboto"/>
              </a:rPr>
              <a:t>HTML</a:t>
            </a:r>
            <a:r>
              <a:rPr lang="es" sz="1350">
                <a:solidFill>
                  <a:srgbClr val="6B717F"/>
                </a:solidFill>
                <a:highlight>
                  <a:srgbClr val="FFFFFF"/>
                </a:highlight>
                <a:latin typeface="Roboto"/>
                <a:ea typeface="Roboto"/>
                <a:cs typeface="Roboto"/>
                <a:sym typeface="Roboto"/>
              </a:rPr>
              <a:t> you've probably noticed that it has a clear nested and visual hierarchy. </a:t>
            </a:r>
            <a:r>
              <a:rPr lang="es" sz="1200">
                <a:solidFill>
                  <a:srgbClr val="6B717F"/>
                </a:solidFill>
                <a:highlight>
                  <a:srgbClr val="FFFFFF"/>
                </a:highlight>
                <a:latin typeface="Roboto"/>
                <a:ea typeface="Roboto"/>
                <a:cs typeface="Roboto"/>
                <a:sym typeface="Roboto"/>
              </a:rPr>
              <a:t>CSS</a:t>
            </a:r>
            <a:r>
              <a:rPr lang="es" sz="1350">
                <a:solidFill>
                  <a:srgbClr val="6B717F"/>
                </a:solidFill>
                <a:highlight>
                  <a:srgbClr val="FFFFFF"/>
                </a:highlight>
                <a:latin typeface="Roboto"/>
                <a:ea typeface="Roboto"/>
                <a:cs typeface="Roboto"/>
                <a:sym typeface="Roboto"/>
              </a:rPr>
              <a:t>, on the other hand, doesn't.</a:t>
            </a:r>
            <a:endParaRPr sz="1350">
              <a:solidFill>
                <a:srgbClr val="6B717F"/>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s" sz="1350">
                <a:solidFill>
                  <a:srgbClr val="6B717F"/>
                </a:solidFill>
                <a:highlight>
                  <a:srgbClr val="FFFFFF"/>
                </a:highlight>
                <a:latin typeface="Roboto"/>
                <a:ea typeface="Roboto"/>
                <a:cs typeface="Roboto"/>
                <a:sym typeface="Roboto"/>
              </a:rPr>
              <a:t>Sass will let you nest your </a:t>
            </a:r>
            <a:r>
              <a:rPr lang="es" sz="1200">
                <a:solidFill>
                  <a:srgbClr val="6B717F"/>
                </a:solidFill>
                <a:highlight>
                  <a:srgbClr val="FFFFFF"/>
                </a:highlight>
                <a:latin typeface="Roboto"/>
                <a:ea typeface="Roboto"/>
                <a:cs typeface="Roboto"/>
                <a:sym typeface="Roboto"/>
              </a:rPr>
              <a:t>CSS</a:t>
            </a:r>
            <a:r>
              <a:rPr lang="es" sz="1350">
                <a:solidFill>
                  <a:srgbClr val="6B717F"/>
                </a:solidFill>
                <a:highlight>
                  <a:srgbClr val="FFFFFF"/>
                </a:highlight>
                <a:latin typeface="Roboto"/>
                <a:ea typeface="Roboto"/>
                <a:cs typeface="Roboto"/>
                <a:sym typeface="Roboto"/>
              </a:rPr>
              <a:t> selectors in a way that follows the same visual hierarchy of your </a:t>
            </a:r>
            <a:r>
              <a:rPr lang="es" sz="1200">
                <a:solidFill>
                  <a:srgbClr val="6B717F"/>
                </a:solidFill>
                <a:highlight>
                  <a:srgbClr val="FFFFFF"/>
                </a:highlight>
                <a:latin typeface="Roboto"/>
                <a:ea typeface="Roboto"/>
                <a:cs typeface="Roboto"/>
                <a:sym typeface="Roboto"/>
              </a:rPr>
              <a:t>HTML.</a:t>
            </a:r>
            <a:r>
              <a:rPr lang="es" sz="1350">
                <a:solidFill>
                  <a:srgbClr val="6B717F"/>
                </a:solidFill>
                <a:highlight>
                  <a:srgbClr val="FFFFFF"/>
                </a:highlight>
                <a:latin typeface="Roboto"/>
                <a:ea typeface="Roboto"/>
                <a:cs typeface="Roboto"/>
                <a:sym typeface="Roboto"/>
              </a:rPr>
              <a:t> Be aware that overly nested rules will result in over-qualified </a:t>
            </a:r>
            <a:r>
              <a:rPr lang="es" sz="1200">
                <a:solidFill>
                  <a:srgbClr val="6B717F"/>
                </a:solidFill>
                <a:highlight>
                  <a:srgbClr val="FFFFFF"/>
                </a:highlight>
                <a:latin typeface="Roboto"/>
                <a:ea typeface="Roboto"/>
                <a:cs typeface="Roboto"/>
                <a:sym typeface="Roboto"/>
              </a:rPr>
              <a:t>CSS</a:t>
            </a:r>
            <a:r>
              <a:rPr lang="es" sz="1350">
                <a:solidFill>
                  <a:srgbClr val="6B717F"/>
                </a:solidFill>
                <a:highlight>
                  <a:srgbClr val="FFFFFF"/>
                </a:highlight>
                <a:latin typeface="Roboto"/>
                <a:ea typeface="Roboto"/>
                <a:cs typeface="Roboto"/>
                <a:sym typeface="Roboto"/>
              </a:rPr>
              <a:t> that could prove hard to maintain and is generally considered bad practice.</a:t>
            </a:r>
            <a:endParaRPr sz="1350">
              <a:solidFill>
                <a:srgbClr val="6B717F"/>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pic>
        <p:nvPicPr>
          <p:cNvPr id="156" name="Google Shape;156;p27"/>
          <p:cNvPicPr preferRelativeResize="0"/>
          <p:nvPr/>
        </p:nvPicPr>
        <p:blipFill>
          <a:blip r:embed="rId3">
            <a:alphaModFix/>
          </a:blip>
          <a:stretch>
            <a:fillRect/>
          </a:stretch>
        </p:blipFill>
        <p:spPr>
          <a:xfrm>
            <a:off x="2055338" y="2714469"/>
            <a:ext cx="5033323" cy="17879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374650" lvl="0" marL="457200" rtl="0" algn="l">
              <a:lnSpc>
                <a:spcPct val="150000"/>
              </a:lnSpc>
              <a:spcBef>
                <a:spcPts val="2100"/>
              </a:spcBef>
              <a:spcAft>
                <a:spcPts val="0"/>
              </a:spcAft>
              <a:buClr>
                <a:schemeClr val="lt1"/>
              </a:buClr>
              <a:buSzPts val="2300"/>
              <a:buFont typeface="Roboto"/>
              <a:buChar char="●"/>
            </a:pPr>
            <a:r>
              <a:rPr lang="es" sz="2300">
                <a:latin typeface="Roboto"/>
                <a:ea typeface="Roboto"/>
                <a:cs typeface="Roboto"/>
                <a:sym typeface="Roboto"/>
              </a:rPr>
              <a:t>Difference between </a:t>
            </a:r>
            <a:r>
              <a:rPr b="1" lang="es" sz="2300">
                <a:latin typeface="Roboto"/>
                <a:ea typeface="Roboto"/>
                <a:cs typeface="Roboto"/>
                <a:sym typeface="Roboto"/>
              </a:rPr>
              <a:t>@use &amp; @import</a:t>
            </a:r>
            <a:r>
              <a:rPr lang="es" sz="2300">
                <a:latin typeface="Roboto"/>
                <a:ea typeface="Roboto"/>
                <a:cs typeface="Roboto"/>
                <a:sym typeface="Roboto"/>
              </a:rPr>
              <a:t>? Give an example</a:t>
            </a:r>
            <a:endParaRPr sz="2300"/>
          </a:p>
        </p:txBody>
      </p:sp>
      <p:sp>
        <p:nvSpPr>
          <p:cNvPr id="162" name="Google Shape;162;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200">
                <a:solidFill>
                  <a:srgbClr val="202124"/>
                </a:solidFill>
                <a:highlight>
                  <a:srgbClr val="FFFFFF"/>
                </a:highlight>
              </a:rPr>
              <a:t>The new @use rule is the replacement for @import which allows other stylesheets to use its variables, functions, and mixins. What makes the @use import different is that the module (file imported using @use ) </a:t>
            </a:r>
            <a:r>
              <a:rPr b="1" lang="es" sz="1200">
                <a:solidFill>
                  <a:srgbClr val="202124"/>
                </a:solidFill>
                <a:highlight>
                  <a:srgbClr val="FFFFFF"/>
                </a:highlight>
              </a:rPr>
              <a:t>is only imported once</a:t>
            </a:r>
            <a:r>
              <a:rPr lang="es" sz="1200">
                <a:solidFill>
                  <a:srgbClr val="202124"/>
                </a:solidFill>
                <a:highlight>
                  <a:srgbClr val="FFFFFF"/>
                </a:highlight>
              </a:rPr>
              <a:t>, no matter how many times you reference it in your project.</a:t>
            </a:r>
            <a:endParaRPr/>
          </a:p>
        </p:txBody>
      </p:sp>
      <p:pic>
        <p:nvPicPr>
          <p:cNvPr descr="Por qué @use es mejor que @import" id="163" name="Google Shape;163;p28"/>
          <p:cNvPicPr preferRelativeResize="0"/>
          <p:nvPr/>
        </p:nvPicPr>
        <p:blipFill>
          <a:blip r:embed="rId3">
            <a:alphaModFix/>
          </a:blip>
          <a:stretch>
            <a:fillRect/>
          </a:stretch>
        </p:blipFill>
        <p:spPr>
          <a:xfrm>
            <a:off x="453450" y="2533725"/>
            <a:ext cx="2562500" cy="2067100"/>
          </a:xfrm>
          <a:prstGeom prst="rect">
            <a:avLst/>
          </a:prstGeom>
          <a:noFill/>
          <a:ln>
            <a:noFill/>
          </a:ln>
        </p:spPr>
      </p:pic>
      <p:pic>
        <p:nvPicPr>
          <p:cNvPr id="164" name="Google Shape;164;p28"/>
          <p:cNvPicPr preferRelativeResize="0"/>
          <p:nvPr/>
        </p:nvPicPr>
        <p:blipFill>
          <a:blip r:embed="rId4">
            <a:alphaModFix/>
          </a:blip>
          <a:stretch>
            <a:fillRect/>
          </a:stretch>
        </p:blipFill>
        <p:spPr>
          <a:xfrm>
            <a:off x="6231900" y="2501775"/>
            <a:ext cx="2302522" cy="2099050"/>
          </a:xfrm>
          <a:prstGeom prst="rect">
            <a:avLst/>
          </a:prstGeom>
          <a:noFill/>
          <a:ln>
            <a:noFill/>
          </a:ln>
        </p:spPr>
      </p:pic>
      <p:pic>
        <p:nvPicPr>
          <p:cNvPr id="165" name="Google Shape;165;p28"/>
          <p:cNvPicPr preferRelativeResize="0"/>
          <p:nvPr/>
        </p:nvPicPr>
        <p:blipFill>
          <a:blip r:embed="rId5">
            <a:alphaModFix/>
          </a:blip>
          <a:stretch>
            <a:fillRect/>
          </a:stretch>
        </p:blipFill>
        <p:spPr>
          <a:xfrm>
            <a:off x="3278075" y="2501775"/>
            <a:ext cx="2384650" cy="2067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374650" lvl="0" marL="457200" rtl="0" algn="l">
              <a:lnSpc>
                <a:spcPct val="150000"/>
              </a:lnSpc>
              <a:spcBef>
                <a:spcPts val="2100"/>
              </a:spcBef>
              <a:spcAft>
                <a:spcPts val="0"/>
              </a:spcAft>
              <a:buClr>
                <a:schemeClr val="lt1"/>
              </a:buClr>
              <a:buSzPts val="2300"/>
              <a:buFont typeface="Roboto"/>
              <a:buChar char="●"/>
            </a:pPr>
            <a:r>
              <a:rPr lang="es" sz="2300">
                <a:latin typeface="Roboto"/>
                <a:ea typeface="Roboto"/>
                <a:cs typeface="Roboto"/>
                <a:sym typeface="Roboto"/>
              </a:rPr>
              <a:t>How can we </a:t>
            </a:r>
            <a:r>
              <a:rPr b="1" lang="es" sz="2300">
                <a:latin typeface="Roboto"/>
                <a:ea typeface="Roboto"/>
                <a:cs typeface="Roboto"/>
                <a:sym typeface="Roboto"/>
              </a:rPr>
              <a:t>import other CSS/SASS files</a:t>
            </a:r>
            <a:r>
              <a:rPr lang="es" sz="2300">
                <a:latin typeface="Roboto"/>
                <a:ea typeface="Roboto"/>
                <a:cs typeface="Roboto"/>
                <a:sym typeface="Roboto"/>
              </a:rPr>
              <a:t> in SASS? Give an example</a:t>
            </a:r>
            <a:endParaRPr sz="2300"/>
          </a:p>
        </p:txBody>
      </p:sp>
      <p:sp>
        <p:nvSpPr>
          <p:cNvPr id="171" name="Google Shape;171;p2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First we create different files to organise.</a:t>
            </a:r>
            <a:endParaRPr/>
          </a:p>
          <a:p>
            <a:pPr indent="0" lvl="0" marL="0" rtl="0" algn="l">
              <a:spcBef>
                <a:spcPts val="1200"/>
              </a:spcBef>
              <a:spcAft>
                <a:spcPts val="1200"/>
              </a:spcAft>
              <a:buNone/>
            </a:pPr>
            <a:r>
              <a:rPr lang="es"/>
              <a:t>*Important to use underscore to avoid compiling the files we don’t need to compile.</a:t>
            </a:r>
            <a:endParaRPr/>
          </a:p>
        </p:txBody>
      </p:sp>
      <p:pic>
        <p:nvPicPr>
          <p:cNvPr id="172" name="Google Shape;172;p29"/>
          <p:cNvPicPr preferRelativeResize="0"/>
          <p:nvPr/>
        </p:nvPicPr>
        <p:blipFill>
          <a:blip r:embed="rId3">
            <a:alphaModFix/>
          </a:blip>
          <a:stretch>
            <a:fillRect/>
          </a:stretch>
        </p:blipFill>
        <p:spPr>
          <a:xfrm>
            <a:off x="311700" y="2677250"/>
            <a:ext cx="2950375" cy="1891625"/>
          </a:xfrm>
          <a:prstGeom prst="rect">
            <a:avLst/>
          </a:prstGeom>
          <a:noFill/>
          <a:ln>
            <a:noFill/>
          </a:ln>
        </p:spPr>
      </p:pic>
      <p:pic>
        <p:nvPicPr>
          <p:cNvPr id="173" name="Google Shape;173;p29"/>
          <p:cNvPicPr preferRelativeResize="0"/>
          <p:nvPr/>
        </p:nvPicPr>
        <p:blipFill>
          <a:blip r:embed="rId4">
            <a:alphaModFix/>
          </a:blip>
          <a:stretch>
            <a:fillRect/>
          </a:stretch>
        </p:blipFill>
        <p:spPr>
          <a:xfrm>
            <a:off x="6446750" y="2677250"/>
            <a:ext cx="2074998" cy="1891625"/>
          </a:xfrm>
          <a:prstGeom prst="rect">
            <a:avLst/>
          </a:prstGeom>
          <a:noFill/>
          <a:ln>
            <a:noFill/>
          </a:ln>
        </p:spPr>
      </p:pic>
      <p:pic>
        <p:nvPicPr>
          <p:cNvPr id="174" name="Google Shape;174;p29"/>
          <p:cNvPicPr preferRelativeResize="0"/>
          <p:nvPr/>
        </p:nvPicPr>
        <p:blipFill>
          <a:blip r:embed="rId5">
            <a:alphaModFix/>
          </a:blip>
          <a:stretch>
            <a:fillRect/>
          </a:stretch>
        </p:blipFill>
        <p:spPr>
          <a:xfrm>
            <a:off x="3694702" y="2677250"/>
            <a:ext cx="2182264" cy="1891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374650" lvl="0" marL="457200" rtl="0" algn="l">
              <a:lnSpc>
                <a:spcPct val="150000"/>
              </a:lnSpc>
              <a:spcBef>
                <a:spcPts val="2100"/>
              </a:spcBef>
              <a:spcAft>
                <a:spcPts val="0"/>
              </a:spcAft>
              <a:buClr>
                <a:schemeClr val="lt1"/>
              </a:buClr>
              <a:buSzPts val="2300"/>
              <a:buFont typeface="Roboto"/>
              <a:buChar char="●"/>
            </a:pPr>
            <a:r>
              <a:rPr lang="es" sz="2300">
                <a:latin typeface="Roboto"/>
                <a:ea typeface="Roboto"/>
                <a:cs typeface="Roboto"/>
                <a:sym typeface="Roboto"/>
              </a:rPr>
              <a:t>Explain the concept of </a:t>
            </a:r>
            <a:r>
              <a:rPr b="1" lang="es" sz="2300">
                <a:latin typeface="Roboto"/>
                <a:ea typeface="Roboto"/>
                <a:cs typeface="Roboto"/>
                <a:sym typeface="Roboto"/>
              </a:rPr>
              <a:t>inheritance</a:t>
            </a:r>
            <a:r>
              <a:rPr lang="es" sz="2300">
                <a:latin typeface="Roboto"/>
                <a:ea typeface="Roboto"/>
                <a:cs typeface="Roboto"/>
                <a:sym typeface="Roboto"/>
              </a:rPr>
              <a:t> in </a:t>
            </a:r>
            <a:r>
              <a:rPr b="1" lang="es" sz="2300">
                <a:latin typeface="Roboto"/>
                <a:ea typeface="Roboto"/>
                <a:cs typeface="Roboto"/>
                <a:sym typeface="Roboto"/>
              </a:rPr>
              <a:t>SASS.</a:t>
            </a:r>
            <a:endParaRPr sz="2300"/>
          </a:p>
        </p:txBody>
      </p:sp>
      <p:sp>
        <p:nvSpPr>
          <p:cNvPr id="180" name="Google Shape;180;p3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1050">
                <a:solidFill>
                  <a:srgbClr val="202122"/>
                </a:solidFill>
                <a:highlight>
                  <a:srgbClr val="FFFFFF"/>
                </a:highlight>
              </a:rPr>
              <a:t>Inheritance</a:t>
            </a:r>
            <a:r>
              <a:rPr lang="es" sz="1050">
                <a:solidFill>
                  <a:srgbClr val="202122"/>
                </a:solidFill>
                <a:highlight>
                  <a:srgbClr val="FFFFFF"/>
                </a:highlight>
              </a:rPr>
              <a:t> is the mechanism of basing an </a:t>
            </a:r>
            <a:r>
              <a:rPr lang="es" sz="1050">
                <a:solidFill>
                  <a:srgbClr val="0645AD"/>
                </a:solidFill>
                <a:highlight>
                  <a:srgbClr val="FFFFFF"/>
                </a:highlight>
                <a:uFill>
                  <a:noFill/>
                </a:uFill>
                <a:hlinkClick r:id="rId3">
                  <a:extLst>
                    <a:ext uri="{A12FA001-AC4F-418D-AE19-62706E023703}">
                      <ahyp:hlinkClr val="tx"/>
                    </a:ext>
                  </a:extLst>
                </a:hlinkClick>
              </a:rPr>
              <a:t>object</a:t>
            </a:r>
            <a:r>
              <a:rPr lang="es" sz="1050">
                <a:solidFill>
                  <a:srgbClr val="202122"/>
                </a:solidFill>
                <a:highlight>
                  <a:srgbClr val="FFFFFF"/>
                </a:highlight>
              </a:rPr>
              <a:t> or </a:t>
            </a:r>
            <a:r>
              <a:rPr lang="es" sz="1050">
                <a:solidFill>
                  <a:srgbClr val="0645AD"/>
                </a:solidFill>
                <a:highlight>
                  <a:srgbClr val="FFFFFF"/>
                </a:highlight>
                <a:uFill>
                  <a:noFill/>
                </a:uFill>
                <a:hlinkClick r:id="rId4">
                  <a:extLst>
                    <a:ext uri="{A12FA001-AC4F-418D-AE19-62706E023703}">
                      <ahyp:hlinkClr val="tx"/>
                    </a:ext>
                  </a:extLst>
                </a:hlinkClick>
              </a:rPr>
              <a:t>class</a:t>
            </a:r>
            <a:r>
              <a:rPr lang="es" sz="1050">
                <a:solidFill>
                  <a:srgbClr val="202122"/>
                </a:solidFill>
                <a:highlight>
                  <a:srgbClr val="FFFFFF"/>
                </a:highlight>
              </a:rPr>
              <a:t> upon another object (</a:t>
            </a:r>
            <a:r>
              <a:rPr lang="es" sz="1050">
                <a:solidFill>
                  <a:srgbClr val="0645AD"/>
                </a:solidFill>
                <a:highlight>
                  <a:srgbClr val="FFFFFF"/>
                </a:highlight>
                <a:uFill>
                  <a:noFill/>
                </a:uFill>
                <a:hlinkClick r:id="rId5">
                  <a:extLst>
                    <a:ext uri="{A12FA001-AC4F-418D-AE19-62706E023703}">
                      <ahyp:hlinkClr val="tx"/>
                    </a:ext>
                  </a:extLst>
                </a:hlinkClick>
              </a:rPr>
              <a:t>prototype-based inheritance</a:t>
            </a:r>
            <a:r>
              <a:rPr lang="es" sz="1050">
                <a:solidFill>
                  <a:srgbClr val="202122"/>
                </a:solidFill>
                <a:highlight>
                  <a:srgbClr val="FFFFFF"/>
                </a:highlight>
              </a:rPr>
              <a:t>) or class (</a:t>
            </a:r>
            <a:r>
              <a:rPr lang="es" sz="1050">
                <a:solidFill>
                  <a:srgbClr val="0645AD"/>
                </a:solidFill>
                <a:highlight>
                  <a:srgbClr val="FFFFFF"/>
                </a:highlight>
                <a:uFill>
                  <a:noFill/>
                </a:uFill>
                <a:hlinkClick r:id="rId6">
                  <a:extLst>
                    <a:ext uri="{A12FA001-AC4F-418D-AE19-62706E023703}">
                      <ahyp:hlinkClr val="tx"/>
                    </a:ext>
                  </a:extLst>
                </a:hlinkClick>
              </a:rPr>
              <a:t>class-based inheritance</a:t>
            </a:r>
            <a:r>
              <a:rPr lang="es" sz="1050">
                <a:solidFill>
                  <a:srgbClr val="202122"/>
                </a:solidFill>
                <a:highlight>
                  <a:srgbClr val="FFFFFF"/>
                </a:highlight>
              </a:rPr>
              <a:t>), retaining similar </a:t>
            </a:r>
            <a:r>
              <a:rPr lang="es" sz="1050">
                <a:solidFill>
                  <a:srgbClr val="0645AD"/>
                </a:solidFill>
                <a:highlight>
                  <a:srgbClr val="FFFFFF"/>
                </a:highlight>
                <a:uFill>
                  <a:noFill/>
                </a:uFill>
                <a:hlinkClick r:id="rId7">
                  <a:extLst>
                    <a:ext uri="{A12FA001-AC4F-418D-AE19-62706E023703}">
                      <ahyp:hlinkClr val="tx"/>
                    </a:ext>
                  </a:extLst>
                </a:hlinkClick>
              </a:rPr>
              <a:t>implementation</a:t>
            </a:r>
            <a:r>
              <a:rPr lang="es" sz="1050">
                <a:solidFill>
                  <a:srgbClr val="202122"/>
                </a:solidFill>
                <a:highlight>
                  <a:srgbClr val="FFFFFF"/>
                </a:highlight>
              </a:rPr>
              <a:t>.</a:t>
            </a:r>
            <a:endParaRPr/>
          </a:p>
        </p:txBody>
      </p:sp>
      <p:pic>
        <p:nvPicPr>
          <p:cNvPr id="181" name="Google Shape;181;p30"/>
          <p:cNvPicPr preferRelativeResize="0"/>
          <p:nvPr/>
        </p:nvPicPr>
        <p:blipFill>
          <a:blip r:embed="rId8">
            <a:alphaModFix/>
          </a:blip>
          <a:stretch>
            <a:fillRect/>
          </a:stretch>
        </p:blipFill>
        <p:spPr>
          <a:xfrm>
            <a:off x="2994432" y="2062350"/>
            <a:ext cx="3155124" cy="24720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374650" lvl="0" marL="457200" rtl="0" algn="l">
              <a:lnSpc>
                <a:spcPct val="150000"/>
              </a:lnSpc>
              <a:spcBef>
                <a:spcPts val="2100"/>
              </a:spcBef>
              <a:spcAft>
                <a:spcPts val="0"/>
              </a:spcAft>
              <a:buClr>
                <a:schemeClr val="lt1"/>
              </a:buClr>
              <a:buSzPts val="2300"/>
              <a:buFont typeface="Roboto"/>
              <a:buChar char="●"/>
            </a:pPr>
            <a:r>
              <a:rPr lang="es" sz="2300">
                <a:latin typeface="Roboto"/>
                <a:ea typeface="Roboto"/>
                <a:cs typeface="Roboto"/>
                <a:sym typeface="Roboto"/>
              </a:rPr>
              <a:t>Why use </a:t>
            </a:r>
            <a:r>
              <a:rPr b="1" lang="es" sz="2300">
                <a:latin typeface="Roboto"/>
                <a:ea typeface="Roboto"/>
                <a:cs typeface="Roboto"/>
                <a:sym typeface="Roboto"/>
              </a:rPr>
              <a:t>@extend? </a:t>
            </a:r>
            <a:r>
              <a:rPr lang="es" sz="2300">
                <a:latin typeface="Roboto"/>
                <a:ea typeface="Roboto"/>
                <a:cs typeface="Roboto"/>
                <a:sym typeface="Roboto"/>
              </a:rPr>
              <a:t>Give an example</a:t>
            </a:r>
            <a:endParaRPr sz="2300"/>
          </a:p>
        </p:txBody>
      </p:sp>
      <p:sp>
        <p:nvSpPr>
          <p:cNvPr id="187" name="Google Shape;187;p3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s" sz="1350">
                <a:solidFill>
                  <a:srgbClr val="6B717F"/>
                </a:solidFill>
                <a:highlight>
                  <a:srgbClr val="FFFFFF"/>
                </a:highlight>
                <a:latin typeface="Roboto"/>
                <a:ea typeface="Roboto"/>
                <a:cs typeface="Roboto"/>
                <a:sym typeface="Roboto"/>
              </a:rPr>
              <a:t>This is one of the most useful features of Sass. Using </a:t>
            </a:r>
            <a:r>
              <a:rPr lang="es" sz="1000">
                <a:solidFill>
                  <a:srgbClr val="31333A"/>
                </a:solidFill>
                <a:highlight>
                  <a:srgbClr val="FFFFFF"/>
                </a:highlight>
                <a:latin typeface="Courier New"/>
                <a:ea typeface="Courier New"/>
                <a:cs typeface="Courier New"/>
                <a:sym typeface="Courier New"/>
              </a:rPr>
              <a:t>@extend</a:t>
            </a:r>
            <a:r>
              <a:rPr lang="es" sz="1350">
                <a:solidFill>
                  <a:srgbClr val="6B717F"/>
                </a:solidFill>
                <a:highlight>
                  <a:srgbClr val="FFFFFF"/>
                </a:highlight>
                <a:latin typeface="Roboto"/>
                <a:ea typeface="Roboto"/>
                <a:cs typeface="Roboto"/>
                <a:sym typeface="Roboto"/>
              </a:rPr>
              <a:t> lets you share a set of </a:t>
            </a:r>
            <a:r>
              <a:rPr lang="es" sz="950">
                <a:solidFill>
                  <a:srgbClr val="6B717F"/>
                </a:solidFill>
                <a:highlight>
                  <a:srgbClr val="FFFFFF"/>
                </a:highlight>
                <a:latin typeface="Roboto"/>
                <a:ea typeface="Roboto"/>
                <a:cs typeface="Roboto"/>
                <a:sym typeface="Roboto"/>
              </a:rPr>
              <a:t>CSS</a:t>
            </a:r>
            <a:r>
              <a:rPr lang="es" sz="1350">
                <a:solidFill>
                  <a:srgbClr val="6B717F"/>
                </a:solidFill>
                <a:highlight>
                  <a:srgbClr val="FFFFFF"/>
                </a:highlight>
                <a:latin typeface="Roboto"/>
                <a:ea typeface="Roboto"/>
                <a:cs typeface="Roboto"/>
                <a:sym typeface="Roboto"/>
              </a:rPr>
              <a:t> properties from one selector to another. It helps keep your Sass very </a:t>
            </a:r>
            <a:r>
              <a:rPr lang="es" sz="950">
                <a:solidFill>
                  <a:srgbClr val="6B717F"/>
                </a:solidFill>
                <a:highlight>
                  <a:srgbClr val="FFFFFF"/>
                </a:highlight>
                <a:latin typeface="Roboto"/>
                <a:ea typeface="Roboto"/>
                <a:cs typeface="Roboto"/>
                <a:sym typeface="Roboto"/>
              </a:rPr>
              <a:t>DRY.</a:t>
            </a:r>
            <a:r>
              <a:rPr lang="es" sz="1350">
                <a:solidFill>
                  <a:srgbClr val="6B717F"/>
                </a:solidFill>
                <a:highlight>
                  <a:srgbClr val="FFFFFF"/>
                </a:highlight>
                <a:latin typeface="Roboto"/>
                <a:ea typeface="Roboto"/>
                <a:cs typeface="Roboto"/>
                <a:sym typeface="Roboto"/>
              </a:rPr>
              <a:t> In our example we're going to create a simple series of messaging for errors, warnings and successes using another feature which goes hand in hand with extend, placeholder classes. A placeholder class is a special type of class that only prints when it is extended, and can help keep your compiled </a:t>
            </a:r>
            <a:r>
              <a:rPr lang="es" sz="950">
                <a:solidFill>
                  <a:srgbClr val="6B717F"/>
                </a:solidFill>
                <a:highlight>
                  <a:srgbClr val="FFFFFF"/>
                </a:highlight>
                <a:latin typeface="Roboto"/>
                <a:ea typeface="Roboto"/>
                <a:cs typeface="Roboto"/>
                <a:sym typeface="Roboto"/>
              </a:rPr>
              <a:t>CSS</a:t>
            </a:r>
            <a:r>
              <a:rPr lang="es" sz="1350">
                <a:solidFill>
                  <a:srgbClr val="6B717F"/>
                </a:solidFill>
                <a:highlight>
                  <a:srgbClr val="FFFFFF"/>
                </a:highlight>
                <a:latin typeface="Roboto"/>
                <a:ea typeface="Roboto"/>
                <a:cs typeface="Roboto"/>
                <a:sym typeface="Roboto"/>
              </a:rPr>
              <a:t> neat and clean.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374650" lvl="0" marL="457200" rtl="0" algn="l">
              <a:lnSpc>
                <a:spcPct val="150000"/>
              </a:lnSpc>
              <a:spcBef>
                <a:spcPts val="1800"/>
              </a:spcBef>
              <a:spcAft>
                <a:spcPts val="0"/>
              </a:spcAft>
              <a:buClr>
                <a:schemeClr val="lt1"/>
              </a:buClr>
              <a:buSzPts val="2300"/>
              <a:buFont typeface="Roboto"/>
              <a:buChar char="●"/>
            </a:pPr>
            <a:r>
              <a:rPr lang="es" sz="2300">
                <a:latin typeface="Roboto"/>
                <a:ea typeface="Roboto"/>
                <a:cs typeface="Roboto"/>
                <a:sym typeface="Roboto"/>
              </a:rPr>
              <a:t>What is </a:t>
            </a:r>
            <a:r>
              <a:rPr b="1" lang="es" sz="2300">
                <a:latin typeface="Roboto"/>
                <a:ea typeface="Roboto"/>
                <a:cs typeface="Roboto"/>
                <a:sym typeface="Roboto"/>
              </a:rPr>
              <a:t>SASS</a:t>
            </a:r>
            <a:r>
              <a:rPr lang="es" sz="2300">
                <a:latin typeface="Roboto"/>
                <a:ea typeface="Roboto"/>
                <a:cs typeface="Roboto"/>
                <a:sym typeface="Roboto"/>
              </a:rPr>
              <a:t>? What does </a:t>
            </a:r>
            <a:r>
              <a:rPr b="1" lang="es" sz="2300">
                <a:latin typeface="Roboto"/>
                <a:ea typeface="Roboto"/>
                <a:cs typeface="Roboto"/>
                <a:sym typeface="Roboto"/>
              </a:rPr>
              <a:t>SASS </a:t>
            </a:r>
            <a:r>
              <a:rPr lang="es" sz="2300">
                <a:latin typeface="Roboto"/>
                <a:ea typeface="Roboto"/>
                <a:cs typeface="Roboto"/>
                <a:sym typeface="Roboto"/>
              </a:rPr>
              <a:t>stand for?</a:t>
            </a:r>
            <a:endParaRPr sz="2300">
              <a:latin typeface="Roboto"/>
              <a:ea typeface="Roboto"/>
              <a:cs typeface="Roboto"/>
              <a:sym typeface="Roboto"/>
            </a:endParaRPr>
          </a:p>
          <a:p>
            <a:pPr indent="0" lvl="0" marL="0" rtl="0" algn="l">
              <a:spcBef>
                <a:spcPts val="0"/>
              </a:spcBef>
              <a:spcAft>
                <a:spcPts val="0"/>
              </a:spcAft>
              <a:buNone/>
            </a:pPr>
            <a:r>
              <a:t/>
            </a:r>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sz="1050">
                <a:solidFill>
                  <a:schemeClr val="dk1"/>
                </a:solidFill>
                <a:highlight>
                  <a:schemeClr val="lt1"/>
                </a:highlight>
                <a:latin typeface="Consolas"/>
                <a:ea typeface="Consolas"/>
                <a:cs typeface="Consolas"/>
                <a:sym typeface="Consolas"/>
              </a:rPr>
              <a:t>SCSS is a preprocessor which lets you use features that aren’t a part of the wider CSS standard yet, and provides better workflows for maintaining your stylesheets.</a:t>
            </a:r>
            <a:endParaRPr sz="1050">
              <a:solidFill>
                <a:schemeClr val="dk1"/>
              </a:solidFill>
              <a:highlight>
                <a:schemeClr val="lt1"/>
              </a:highlight>
              <a:latin typeface="Consolas"/>
              <a:ea typeface="Consolas"/>
              <a:cs typeface="Consolas"/>
              <a:sym typeface="Consolas"/>
            </a:endParaRPr>
          </a:p>
          <a:p>
            <a:pPr indent="0" lvl="0" marL="0" rtl="0" algn="l">
              <a:spcBef>
                <a:spcPts val="1200"/>
              </a:spcBef>
              <a:spcAft>
                <a:spcPts val="0"/>
              </a:spcAft>
              <a:buNone/>
            </a:pPr>
            <a:r>
              <a:t/>
            </a:r>
            <a:endParaRPr sz="1050">
              <a:solidFill>
                <a:schemeClr val="dk1"/>
              </a:solidFill>
              <a:highlight>
                <a:schemeClr val="lt1"/>
              </a:highlight>
              <a:latin typeface="Consolas"/>
              <a:ea typeface="Consolas"/>
              <a:cs typeface="Consolas"/>
              <a:sym typeface="Consolas"/>
            </a:endParaRPr>
          </a:p>
          <a:p>
            <a:pPr indent="0" lvl="0" marL="0" rtl="0" algn="l">
              <a:spcBef>
                <a:spcPts val="1200"/>
              </a:spcBef>
              <a:spcAft>
                <a:spcPts val="0"/>
              </a:spcAft>
              <a:buNone/>
            </a:pPr>
            <a:r>
              <a:rPr lang="es" sz="1050">
                <a:solidFill>
                  <a:schemeClr val="dk1"/>
                </a:solidFill>
                <a:highlight>
                  <a:schemeClr val="lt1"/>
                </a:highlight>
                <a:latin typeface="Consolas"/>
                <a:ea typeface="Consolas"/>
                <a:cs typeface="Consolas"/>
                <a:sym typeface="Consolas"/>
              </a:rPr>
              <a:t>With SCSS preprocessor, you can reduce the amount of times you repeat yourself and ensure you’re writing clean, maintainable code for the future.</a:t>
            </a:r>
            <a:endParaRPr sz="1050">
              <a:solidFill>
                <a:schemeClr val="dk1"/>
              </a:solidFill>
              <a:highlight>
                <a:schemeClr val="lt1"/>
              </a:highlight>
              <a:latin typeface="Consolas"/>
              <a:ea typeface="Consolas"/>
              <a:cs typeface="Consolas"/>
              <a:sym typeface="Consolas"/>
            </a:endParaRPr>
          </a:p>
          <a:p>
            <a:pPr indent="0" lvl="0" marL="0" rtl="0" algn="l">
              <a:spcBef>
                <a:spcPts val="1200"/>
              </a:spcBef>
              <a:spcAft>
                <a:spcPts val="0"/>
              </a:spcAft>
              <a:buNone/>
            </a:pPr>
            <a:r>
              <a:t/>
            </a:r>
            <a:endParaRPr sz="1050">
              <a:solidFill>
                <a:schemeClr val="dk1"/>
              </a:solidFill>
              <a:highlight>
                <a:schemeClr val="lt1"/>
              </a:highlight>
              <a:latin typeface="Consolas"/>
              <a:ea typeface="Consolas"/>
              <a:cs typeface="Consolas"/>
              <a:sym typeface="Consolas"/>
            </a:endParaRPr>
          </a:p>
          <a:p>
            <a:pPr indent="0" lvl="0" marL="0" rtl="0" algn="l">
              <a:spcBef>
                <a:spcPts val="1200"/>
              </a:spcBef>
              <a:spcAft>
                <a:spcPts val="0"/>
              </a:spcAft>
              <a:buNone/>
            </a:pPr>
            <a:r>
              <a:rPr lang="es" sz="1050">
                <a:solidFill>
                  <a:schemeClr val="dk1"/>
                </a:solidFill>
                <a:highlight>
                  <a:schemeClr val="lt1"/>
                </a:highlight>
                <a:latin typeface="Consolas"/>
                <a:ea typeface="Consolas"/>
                <a:cs typeface="Consolas"/>
                <a:sym typeface="Consolas"/>
              </a:rPr>
              <a:t>Scss can take css code and work. </a:t>
            </a:r>
            <a:endParaRPr sz="1050">
              <a:solidFill>
                <a:schemeClr val="dk1"/>
              </a:solidFill>
              <a:highlight>
                <a:schemeClr val="lt1"/>
              </a:highlight>
              <a:latin typeface="Consolas"/>
              <a:ea typeface="Consolas"/>
              <a:cs typeface="Consolas"/>
              <a:sym typeface="Consolas"/>
            </a:endParaRPr>
          </a:p>
          <a:p>
            <a:pPr indent="0" lvl="0" marL="0" rtl="0" algn="l">
              <a:spcBef>
                <a:spcPts val="1200"/>
              </a:spcBef>
              <a:spcAft>
                <a:spcPts val="0"/>
              </a:spcAft>
              <a:buNone/>
            </a:pPr>
            <a:r>
              <a:t/>
            </a:r>
            <a:endParaRPr sz="1050">
              <a:solidFill>
                <a:schemeClr val="dk1"/>
              </a:solidFill>
              <a:highlight>
                <a:schemeClr val="lt1"/>
              </a:highlight>
              <a:latin typeface="Consolas"/>
              <a:ea typeface="Consolas"/>
              <a:cs typeface="Consolas"/>
              <a:sym typeface="Consolas"/>
            </a:endParaRPr>
          </a:p>
          <a:p>
            <a:pPr indent="0" lvl="0" marL="0" rtl="0" algn="l">
              <a:spcBef>
                <a:spcPts val="1200"/>
              </a:spcBef>
              <a:spcAft>
                <a:spcPts val="0"/>
              </a:spcAft>
              <a:buNone/>
            </a:pPr>
            <a:r>
              <a:rPr lang="es" sz="1050">
                <a:solidFill>
                  <a:schemeClr val="dk1"/>
                </a:solidFill>
                <a:highlight>
                  <a:schemeClr val="lt1"/>
                </a:highlight>
                <a:latin typeface="Consolas"/>
                <a:ea typeface="Consolas"/>
                <a:cs typeface="Consolas"/>
                <a:sym typeface="Consolas"/>
              </a:rPr>
              <a:t>SCSS is fully compatible with the syntax of CSS, while still supporting the full power of Sass.</a:t>
            </a:r>
            <a:endParaRPr sz="1050">
              <a:solidFill>
                <a:schemeClr val="dk1"/>
              </a:solidFill>
              <a:highlight>
                <a:schemeClr val="lt1"/>
              </a:highlight>
              <a:latin typeface="Consolas"/>
              <a:ea typeface="Consolas"/>
              <a:cs typeface="Consolas"/>
              <a:sym typeface="Consolas"/>
            </a:endParaRPr>
          </a:p>
          <a:p>
            <a:pPr indent="0" lvl="0" marL="0" rtl="0" algn="l">
              <a:spcBef>
                <a:spcPts val="1200"/>
              </a:spcBef>
              <a:spcAft>
                <a:spcPts val="0"/>
              </a:spcAft>
              <a:buNone/>
            </a:pPr>
            <a:r>
              <a:t/>
            </a:r>
            <a:endParaRPr sz="1050">
              <a:solidFill>
                <a:schemeClr val="dk1"/>
              </a:solidFill>
              <a:highlight>
                <a:schemeClr val="lt1"/>
              </a:highlight>
              <a:latin typeface="Consolas"/>
              <a:ea typeface="Consolas"/>
              <a:cs typeface="Consolas"/>
              <a:sym typeface="Consolas"/>
            </a:endParaRPr>
          </a:p>
          <a:p>
            <a:pPr indent="0" lvl="0" marL="0" rtl="0" algn="l">
              <a:spcBef>
                <a:spcPts val="1200"/>
              </a:spcBef>
              <a:spcAft>
                <a:spcPts val="1200"/>
              </a:spcAft>
              <a:buNone/>
            </a:pPr>
            <a:r>
              <a:rPr lang="es" sz="1050">
                <a:solidFill>
                  <a:schemeClr val="dk1"/>
                </a:solidFill>
                <a:highlight>
                  <a:schemeClr val="lt1"/>
                </a:highlight>
                <a:latin typeface="Consolas"/>
                <a:ea typeface="Consolas"/>
                <a:cs typeface="Consolas"/>
                <a:sym typeface="Consolas"/>
              </a:rPr>
              <a:t>Scss is an extension of the syntax of CSS. This means that every valid CSS stylesheet is a valid SCSS file with the same meaning. In addition, SCSS understands most CSS hacks and vendor-specific syntax, such as IE's old filtersyntax. This syntax is enhanced with the Sass features described below. Files using this syntax have the .scss extension.</a:t>
            </a:r>
            <a:endParaRPr>
              <a:solidFill>
                <a:schemeClr val="dk1"/>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374650" lvl="0" marL="457200" rtl="0" algn="l">
              <a:lnSpc>
                <a:spcPct val="150000"/>
              </a:lnSpc>
              <a:spcBef>
                <a:spcPts val="2100"/>
              </a:spcBef>
              <a:spcAft>
                <a:spcPts val="0"/>
              </a:spcAft>
              <a:buClr>
                <a:schemeClr val="lt1"/>
              </a:buClr>
              <a:buSzPts val="2300"/>
              <a:buFont typeface="Roboto"/>
              <a:buChar char="●"/>
            </a:pPr>
            <a:r>
              <a:rPr lang="es" sz="2300">
                <a:latin typeface="Roboto"/>
                <a:ea typeface="Roboto"/>
                <a:cs typeface="Roboto"/>
                <a:sym typeface="Roboto"/>
              </a:rPr>
              <a:t>What is a </a:t>
            </a:r>
            <a:r>
              <a:rPr b="1" lang="es" sz="2300">
                <a:latin typeface="Roboto"/>
                <a:ea typeface="Roboto"/>
                <a:cs typeface="Roboto"/>
                <a:sym typeface="Roboto"/>
              </a:rPr>
              <a:t>CSS pre-processor</a:t>
            </a:r>
            <a:r>
              <a:rPr lang="es" sz="2300">
                <a:latin typeface="Roboto"/>
                <a:ea typeface="Roboto"/>
                <a:cs typeface="Roboto"/>
                <a:sym typeface="Roboto"/>
              </a:rPr>
              <a:t>?</a:t>
            </a:r>
            <a:endParaRPr sz="2300">
              <a:latin typeface="Roboto"/>
              <a:ea typeface="Roboto"/>
              <a:cs typeface="Roboto"/>
              <a:sym typeface="Roboto"/>
            </a:endParaRPr>
          </a:p>
          <a:p>
            <a:pPr indent="0" lvl="0" marL="0" rtl="0" algn="l">
              <a:spcBef>
                <a:spcPts val="0"/>
              </a:spcBef>
              <a:spcAft>
                <a:spcPts val="0"/>
              </a:spcAft>
              <a:buNone/>
            </a:pPr>
            <a:r>
              <a:t/>
            </a:r>
            <a:endParaRPr/>
          </a:p>
        </p:txBody>
      </p:sp>
      <p:sp>
        <p:nvSpPr>
          <p:cNvPr id="78" name="Google Shape;78;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200">
                <a:solidFill>
                  <a:srgbClr val="202124"/>
                </a:solidFill>
                <a:highlight>
                  <a:schemeClr val="lt1"/>
                </a:highlight>
              </a:rPr>
              <a:t>CSS preprocessors are </a:t>
            </a:r>
            <a:r>
              <a:rPr b="1" lang="es" sz="1200">
                <a:solidFill>
                  <a:srgbClr val="202124"/>
                </a:solidFill>
                <a:highlight>
                  <a:schemeClr val="lt1"/>
                </a:highlight>
              </a:rPr>
              <a:t>scripting languages that extend the default capabilities of CSS</a:t>
            </a:r>
            <a:r>
              <a:rPr lang="es" sz="1200">
                <a:solidFill>
                  <a:srgbClr val="202124"/>
                </a:solidFill>
                <a:highlight>
                  <a:schemeClr val="lt1"/>
                </a:highlight>
              </a:rPr>
              <a:t>. They enable us to use logic in our CSS code, such as variables, nesting, inheritance, mixins, functions, and mathematical operations</a:t>
            </a:r>
            <a:endParaRPr>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374650" lvl="0" marL="457200" rtl="0" algn="l">
              <a:lnSpc>
                <a:spcPct val="150000"/>
              </a:lnSpc>
              <a:spcBef>
                <a:spcPts val="2100"/>
              </a:spcBef>
              <a:spcAft>
                <a:spcPts val="0"/>
              </a:spcAft>
              <a:buClr>
                <a:schemeClr val="lt1"/>
              </a:buClr>
              <a:buSzPts val="2300"/>
              <a:buFont typeface="Roboto"/>
              <a:buChar char="●"/>
            </a:pPr>
            <a:r>
              <a:rPr lang="es" sz="2300">
                <a:latin typeface="Roboto"/>
                <a:ea typeface="Roboto"/>
                <a:cs typeface="Roboto"/>
                <a:sym typeface="Roboto"/>
              </a:rPr>
              <a:t>What does a </a:t>
            </a:r>
            <a:r>
              <a:rPr b="1" lang="es" sz="2300">
                <a:latin typeface="Roboto"/>
                <a:ea typeface="Roboto"/>
                <a:cs typeface="Roboto"/>
                <a:sym typeface="Roboto"/>
              </a:rPr>
              <a:t>pre-processor </a:t>
            </a:r>
            <a:r>
              <a:rPr lang="es" sz="2300">
                <a:latin typeface="Roboto"/>
                <a:ea typeface="Roboto"/>
                <a:cs typeface="Roboto"/>
                <a:sym typeface="Roboto"/>
              </a:rPr>
              <a:t>have to do with </a:t>
            </a:r>
            <a:r>
              <a:rPr b="1" lang="es" sz="2300">
                <a:latin typeface="Roboto"/>
                <a:ea typeface="Roboto"/>
                <a:cs typeface="Roboto"/>
                <a:sym typeface="Roboto"/>
              </a:rPr>
              <a:t>SASS</a:t>
            </a:r>
            <a:r>
              <a:rPr lang="es" sz="2300">
                <a:latin typeface="Roboto"/>
                <a:ea typeface="Roboto"/>
                <a:cs typeface="Roboto"/>
                <a:sym typeface="Roboto"/>
              </a:rPr>
              <a:t>?</a:t>
            </a:r>
            <a:endParaRPr sz="2300">
              <a:latin typeface="Roboto"/>
              <a:ea typeface="Roboto"/>
              <a:cs typeface="Roboto"/>
              <a:sym typeface="Roboto"/>
            </a:endParaRPr>
          </a:p>
          <a:p>
            <a:pPr indent="0" lvl="0" marL="0" rtl="0" algn="l">
              <a:spcBef>
                <a:spcPts val="0"/>
              </a:spcBef>
              <a:spcAft>
                <a:spcPts val="0"/>
              </a:spcAft>
              <a:buNone/>
            </a:pPr>
            <a:r>
              <a:t/>
            </a:r>
            <a:endParaRPr/>
          </a:p>
        </p:txBody>
      </p:sp>
      <p:sp>
        <p:nvSpPr>
          <p:cNvPr id="84" name="Google Shape;84;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200">
                <a:solidFill>
                  <a:srgbClr val="202124"/>
                </a:solidFill>
                <a:highlight>
                  <a:srgbClr val="FFFFFF"/>
                </a:highlight>
              </a:rPr>
              <a:t>Sass (Syntactically Awesome Style Sheets) is a powerful CSS preprocessor scripting language that helps you to work on your style sheet much faster than ever. Sass </a:t>
            </a:r>
            <a:r>
              <a:rPr b="1" lang="es" sz="1200">
                <a:solidFill>
                  <a:srgbClr val="202124"/>
                </a:solidFill>
                <a:highlight>
                  <a:srgbClr val="FFFFFF"/>
                </a:highlight>
              </a:rPr>
              <a:t>allows you to use features such as variables, nestings, modules, etc</a:t>
            </a:r>
            <a:r>
              <a:rPr lang="es" sz="1200">
                <a:solidFill>
                  <a:srgbClr val="202124"/>
                </a:solidFill>
                <a:highlight>
                  <a:srgbClr val="FFFFFF"/>
                </a:highlight>
              </a:rPr>
              <a:t>. that don't exist in CSS. You can then compile it into a normal CSS file.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374650" lvl="0" marL="457200" rtl="0" algn="l">
              <a:lnSpc>
                <a:spcPct val="150000"/>
              </a:lnSpc>
              <a:spcBef>
                <a:spcPts val="1800"/>
              </a:spcBef>
              <a:spcAft>
                <a:spcPts val="0"/>
              </a:spcAft>
              <a:buClr>
                <a:schemeClr val="lt1"/>
              </a:buClr>
              <a:buSzPts val="2300"/>
              <a:buFont typeface="Roboto"/>
              <a:buChar char="●"/>
            </a:pPr>
            <a:r>
              <a:rPr lang="es" sz="2300">
                <a:latin typeface="Roboto"/>
                <a:ea typeface="Roboto"/>
                <a:cs typeface="Roboto"/>
                <a:sym typeface="Roboto"/>
              </a:rPr>
              <a:t>Why use </a:t>
            </a:r>
            <a:r>
              <a:rPr b="1" lang="es" sz="2300">
                <a:latin typeface="Roboto"/>
                <a:ea typeface="Roboto"/>
                <a:cs typeface="Roboto"/>
                <a:sym typeface="Roboto"/>
              </a:rPr>
              <a:t>SASS</a:t>
            </a:r>
            <a:r>
              <a:rPr lang="es" sz="2300">
                <a:latin typeface="Roboto"/>
                <a:ea typeface="Roboto"/>
                <a:cs typeface="Roboto"/>
                <a:sym typeface="Roboto"/>
              </a:rPr>
              <a:t>?</a:t>
            </a:r>
            <a:endParaRPr sz="2300">
              <a:latin typeface="Roboto"/>
              <a:ea typeface="Roboto"/>
              <a:cs typeface="Roboto"/>
              <a:sym typeface="Roboto"/>
            </a:endParaRPr>
          </a:p>
        </p:txBody>
      </p:sp>
      <p:sp>
        <p:nvSpPr>
          <p:cNvPr id="90" name="Google Shape;90;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200">
                <a:solidFill>
                  <a:srgbClr val="202124"/>
                </a:solidFill>
                <a:highlight>
                  <a:srgbClr val="FFFFFF"/>
                </a:highlight>
              </a:rPr>
              <a:t>There's a lot of reasons on why we should use SASS. Some of the reasons are variables, which help make things easier to change without having to change every single one of them. It also </a:t>
            </a:r>
            <a:r>
              <a:rPr b="1" lang="es" sz="1200">
                <a:solidFill>
                  <a:srgbClr val="202124"/>
                </a:solidFill>
                <a:highlight>
                  <a:srgbClr val="FFFFFF"/>
                </a:highlight>
              </a:rPr>
              <a:t>allows you to write cleaner and maintainable code than you could</a:t>
            </a:r>
            <a:r>
              <a:rPr lang="es" sz="1200">
                <a:solidFill>
                  <a:srgbClr val="202124"/>
                </a:solidFill>
                <a:highlight>
                  <a:srgbClr val="FFFFFF"/>
                </a:highlight>
              </a:rPr>
              <a:t> with vanilla CSS.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374650" lvl="0" marL="457200" rtl="0" algn="l">
              <a:lnSpc>
                <a:spcPct val="150000"/>
              </a:lnSpc>
              <a:spcBef>
                <a:spcPts val="1800"/>
              </a:spcBef>
              <a:spcAft>
                <a:spcPts val="0"/>
              </a:spcAft>
              <a:buClr>
                <a:schemeClr val="lt1"/>
              </a:buClr>
              <a:buSzPts val="2300"/>
              <a:buFont typeface="Roboto"/>
              <a:buChar char="●"/>
            </a:pPr>
            <a:r>
              <a:rPr b="1" lang="es" sz="2300">
                <a:latin typeface="Roboto"/>
                <a:ea typeface="Roboto"/>
                <a:cs typeface="Roboto"/>
                <a:sym typeface="Roboto"/>
              </a:rPr>
              <a:t>SASS </a:t>
            </a:r>
            <a:r>
              <a:rPr lang="es" sz="2300">
                <a:latin typeface="Roboto"/>
                <a:ea typeface="Roboto"/>
                <a:cs typeface="Roboto"/>
                <a:sym typeface="Roboto"/>
              </a:rPr>
              <a:t>has disadvantages? Which are?</a:t>
            </a:r>
            <a:endParaRPr sz="2300">
              <a:latin typeface="Roboto"/>
              <a:ea typeface="Roboto"/>
              <a:cs typeface="Roboto"/>
              <a:sym typeface="Roboto"/>
            </a:endParaRPr>
          </a:p>
          <a:p>
            <a:pPr indent="0" lvl="0" marL="0" rtl="0" algn="l">
              <a:spcBef>
                <a:spcPts val="0"/>
              </a:spcBef>
              <a:spcAft>
                <a:spcPts val="0"/>
              </a:spcAft>
              <a:buNone/>
            </a:pPr>
            <a:r>
              <a:t/>
            </a:r>
            <a:endParaRPr/>
          </a:p>
        </p:txBody>
      </p:sp>
      <p:sp>
        <p:nvSpPr>
          <p:cNvPr id="96" name="Google Shape;96;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202124"/>
              </a:buClr>
              <a:buSzPts val="1200"/>
              <a:buChar char="●"/>
            </a:pPr>
            <a:r>
              <a:rPr lang="es" sz="1200">
                <a:solidFill>
                  <a:srgbClr val="202124"/>
                </a:solidFill>
                <a:highlight>
                  <a:srgbClr val="FFFFFF"/>
                </a:highlight>
              </a:rPr>
              <a:t>The developer must have enough time to learn new features present in this preprocessor before using it.</a:t>
            </a:r>
            <a:endParaRPr sz="1200">
              <a:solidFill>
                <a:srgbClr val="202124"/>
              </a:solidFill>
              <a:highlight>
                <a:srgbClr val="FFFFFF"/>
              </a:highlight>
            </a:endParaRPr>
          </a:p>
          <a:p>
            <a:pPr indent="-304800" lvl="0" marL="457200" rtl="0" algn="l">
              <a:spcBef>
                <a:spcPts val="0"/>
              </a:spcBef>
              <a:spcAft>
                <a:spcPts val="0"/>
              </a:spcAft>
              <a:buClr>
                <a:srgbClr val="202124"/>
              </a:buClr>
              <a:buSzPts val="1200"/>
              <a:buChar char="●"/>
            </a:pPr>
            <a:r>
              <a:rPr lang="es" sz="1200">
                <a:solidFill>
                  <a:srgbClr val="202124"/>
                </a:solidFill>
                <a:highlight>
                  <a:srgbClr val="FFFFFF"/>
                </a:highlight>
              </a:rPr>
              <a:t>Using Sass may cause losing benefits of browser's built-in element inspector.</a:t>
            </a:r>
            <a:endParaRPr sz="1200">
              <a:solidFill>
                <a:srgbClr val="202124"/>
              </a:solidFill>
              <a:highlight>
                <a:srgbClr val="FFFFFF"/>
              </a:highlight>
            </a:endParaRPr>
          </a:p>
          <a:p>
            <a:pPr indent="-304800" lvl="0" marL="457200" rtl="0" algn="l">
              <a:spcBef>
                <a:spcPts val="0"/>
              </a:spcBef>
              <a:spcAft>
                <a:spcPts val="0"/>
              </a:spcAft>
              <a:buClr>
                <a:srgbClr val="202124"/>
              </a:buClr>
              <a:buSzPts val="1200"/>
              <a:buChar char="●"/>
            </a:pPr>
            <a:r>
              <a:rPr lang="es" sz="1200">
                <a:solidFill>
                  <a:srgbClr val="202124"/>
                </a:solidFill>
                <a:highlight>
                  <a:srgbClr val="FFFFFF"/>
                </a:highlight>
              </a:rPr>
              <a:t>Code has to be compiled.</a:t>
            </a:r>
            <a:endParaRPr sz="1200">
              <a:solidFill>
                <a:srgbClr val="202124"/>
              </a:solidFill>
              <a:highlight>
                <a:srgbClr val="FFFFFF"/>
              </a:highlight>
            </a:endParaRPr>
          </a:p>
          <a:p>
            <a:pPr indent="-304800" lvl="0" marL="457200" rtl="0" algn="l">
              <a:spcBef>
                <a:spcPts val="0"/>
              </a:spcBef>
              <a:spcAft>
                <a:spcPts val="0"/>
              </a:spcAft>
              <a:buClr>
                <a:srgbClr val="202124"/>
              </a:buClr>
              <a:buSzPts val="1200"/>
              <a:buChar char="●"/>
            </a:pPr>
            <a:r>
              <a:rPr lang="es" sz="1200">
                <a:solidFill>
                  <a:srgbClr val="202124"/>
                </a:solidFill>
                <a:highlight>
                  <a:srgbClr val="FFFFFF"/>
                </a:highlight>
              </a:rPr>
              <a:t>Difficult Troubleshooting.</a:t>
            </a:r>
            <a:endParaRPr sz="1200">
              <a:solidFill>
                <a:srgbClr val="202124"/>
              </a:solidFill>
              <a:highlight>
                <a:srgbClr val="FFFFFF"/>
              </a:highlight>
            </a:endParaRPr>
          </a:p>
          <a:p>
            <a:pPr indent="0" lvl="0" marL="0" rtl="0" algn="l">
              <a:spcBef>
                <a:spcPts val="3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374650" lvl="0" marL="457200" rtl="0" algn="l">
              <a:lnSpc>
                <a:spcPct val="150000"/>
              </a:lnSpc>
              <a:spcBef>
                <a:spcPts val="2100"/>
              </a:spcBef>
              <a:spcAft>
                <a:spcPts val="0"/>
              </a:spcAft>
              <a:buClr>
                <a:schemeClr val="lt1"/>
              </a:buClr>
              <a:buSzPts val="2300"/>
              <a:buFont typeface="Roboto"/>
              <a:buChar char="●"/>
            </a:pPr>
            <a:r>
              <a:rPr lang="es" sz="2300">
                <a:latin typeface="Roboto"/>
                <a:ea typeface="Roboto"/>
                <a:cs typeface="Roboto"/>
                <a:sym typeface="Roboto"/>
              </a:rPr>
              <a:t>What is a</a:t>
            </a:r>
            <a:r>
              <a:rPr b="1" lang="es" sz="2300">
                <a:latin typeface="Roboto"/>
                <a:ea typeface="Roboto"/>
                <a:cs typeface="Roboto"/>
                <a:sym typeface="Roboto"/>
              </a:rPr>
              <a:t> SASS Variable</a:t>
            </a:r>
            <a:r>
              <a:rPr lang="es" sz="2300">
                <a:latin typeface="Roboto"/>
                <a:ea typeface="Roboto"/>
                <a:cs typeface="Roboto"/>
                <a:sym typeface="Roboto"/>
              </a:rPr>
              <a:t>?</a:t>
            </a:r>
            <a:endParaRPr sz="2300"/>
          </a:p>
        </p:txBody>
      </p:sp>
      <p:sp>
        <p:nvSpPr>
          <p:cNvPr id="102" name="Google Shape;102;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200">
                <a:solidFill>
                  <a:srgbClr val="202124"/>
                </a:solidFill>
                <a:highlight>
                  <a:srgbClr val="FFFFFF"/>
                </a:highlight>
              </a:rPr>
              <a:t>Sass variables are </a:t>
            </a:r>
            <a:r>
              <a:rPr b="1" lang="es" sz="1200">
                <a:solidFill>
                  <a:srgbClr val="202124"/>
                </a:solidFill>
                <a:highlight>
                  <a:srgbClr val="FFFFFF"/>
                </a:highlight>
              </a:rPr>
              <a:t>used to store information that can be reused throughout the stylesheet when you need</a:t>
            </a:r>
            <a:r>
              <a:rPr lang="es" sz="1200">
                <a:solidFill>
                  <a:srgbClr val="202124"/>
                </a:solidFill>
                <a:highlight>
                  <a:srgbClr val="FFFFFF"/>
                </a:highlight>
              </a:rPr>
              <a:t>. You can store things like colors, font stacks, or any CSS value according to your future reusability. The $ symbol is used to make something a variable.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374650" lvl="0" marL="457200" rtl="0" algn="l">
              <a:lnSpc>
                <a:spcPct val="150000"/>
              </a:lnSpc>
              <a:spcBef>
                <a:spcPts val="2100"/>
              </a:spcBef>
              <a:spcAft>
                <a:spcPts val="0"/>
              </a:spcAft>
              <a:buClr>
                <a:schemeClr val="lt1"/>
              </a:buClr>
              <a:buSzPts val="2300"/>
              <a:buFont typeface="Roboto"/>
              <a:buChar char="●"/>
            </a:pPr>
            <a:r>
              <a:rPr lang="es" sz="2300">
                <a:latin typeface="Roboto"/>
                <a:ea typeface="Roboto"/>
                <a:cs typeface="Roboto"/>
                <a:sym typeface="Roboto"/>
              </a:rPr>
              <a:t>Explain the SASS </a:t>
            </a:r>
            <a:r>
              <a:rPr b="1" lang="es" sz="2300">
                <a:latin typeface="Roboto"/>
                <a:ea typeface="Roboto"/>
                <a:cs typeface="Roboto"/>
                <a:sym typeface="Roboto"/>
              </a:rPr>
              <a:t>variables</a:t>
            </a:r>
            <a:r>
              <a:rPr lang="es" sz="2300">
                <a:latin typeface="Roboto"/>
                <a:ea typeface="Roboto"/>
                <a:cs typeface="Roboto"/>
                <a:sym typeface="Roboto"/>
              </a:rPr>
              <a:t> property with an example.</a:t>
            </a:r>
            <a:endParaRPr sz="2300">
              <a:latin typeface="Roboto"/>
              <a:ea typeface="Roboto"/>
              <a:cs typeface="Roboto"/>
              <a:sym typeface="Roboto"/>
            </a:endParaRPr>
          </a:p>
          <a:p>
            <a:pPr indent="0" lvl="0" marL="0" rtl="0" algn="l">
              <a:spcBef>
                <a:spcPts val="0"/>
              </a:spcBef>
              <a:spcAft>
                <a:spcPts val="0"/>
              </a:spcAft>
              <a:buNone/>
            </a:pPr>
            <a:r>
              <a:t/>
            </a:r>
            <a:endParaRPr/>
          </a:p>
        </p:txBody>
      </p:sp>
      <p:sp>
        <p:nvSpPr>
          <p:cNvPr id="108" name="Google Shape;108;p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s" sz="1213">
                <a:solidFill>
                  <a:srgbClr val="F8F8F2"/>
                </a:solidFill>
                <a:highlight>
                  <a:srgbClr val="272822"/>
                </a:highlight>
                <a:latin typeface="Consolas"/>
                <a:ea typeface="Consolas"/>
                <a:cs typeface="Consolas"/>
                <a:sym typeface="Consolas"/>
              </a:rPr>
              <a:t>$</a:t>
            </a:r>
            <a:r>
              <a:rPr lang="es" sz="1213">
                <a:solidFill>
                  <a:srgbClr val="F92672"/>
                </a:solidFill>
                <a:highlight>
                  <a:srgbClr val="272822"/>
                </a:highlight>
                <a:latin typeface="Consolas"/>
                <a:ea typeface="Consolas"/>
                <a:cs typeface="Consolas"/>
                <a:sym typeface="Consolas"/>
              </a:rPr>
              <a:t>myFont</a:t>
            </a:r>
            <a:r>
              <a:rPr lang="es" sz="1213">
                <a:solidFill>
                  <a:srgbClr val="F8F8F2"/>
                </a:solidFill>
                <a:highlight>
                  <a:srgbClr val="272822"/>
                </a:highlight>
                <a:latin typeface="Consolas"/>
                <a:ea typeface="Consolas"/>
                <a:cs typeface="Consolas"/>
                <a:sym typeface="Consolas"/>
              </a:rPr>
              <a:t>: Helvetica, sans-serif;</a:t>
            </a:r>
            <a:endParaRPr sz="1213">
              <a:solidFill>
                <a:srgbClr val="F8F8F2"/>
              </a:solidFill>
              <a:highlight>
                <a:srgbClr val="272822"/>
              </a:highlight>
              <a:latin typeface="Consolas"/>
              <a:ea typeface="Consolas"/>
              <a:cs typeface="Consolas"/>
              <a:sym typeface="Consolas"/>
            </a:endParaRPr>
          </a:p>
          <a:p>
            <a:pPr indent="0" lvl="0" marL="0" rtl="0" algn="l">
              <a:lnSpc>
                <a:spcPct val="95000"/>
              </a:lnSpc>
              <a:spcBef>
                <a:spcPts val="1200"/>
              </a:spcBef>
              <a:spcAft>
                <a:spcPts val="0"/>
              </a:spcAft>
              <a:buSzPts val="852"/>
              <a:buNone/>
            </a:pPr>
            <a:r>
              <a:rPr lang="es" sz="1213">
                <a:solidFill>
                  <a:srgbClr val="F8F8F2"/>
                </a:solidFill>
                <a:highlight>
                  <a:srgbClr val="272822"/>
                </a:highlight>
                <a:latin typeface="Consolas"/>
                <a:ea typeface="Consolas"/>
                <a:cs typeface="Consolas"/>
                <a:sym typeface="Consolas"/>
              </a:rPr>
              <a:t>$</a:t>
            </a:r>
            <a:r>
              <a:rPr lang="es" sz="1213">
                <a:solidFill>
                  <a:srgbClr val="F92672"/>
                </a:solidFill>
                <a:highlight>
                  <a:srgbClr val="272822"/>
                </a:highlight>
                <a:latin typeface="Consolas"/>
                <a:ea typeface="Consolas"/>
                <a:cs typeface="Consolas"/>
                <a:sym typeface="Consolas"/>
              </a:rPr>
              <a:t>myColor</a:t>
            </a:r>
            <a:r>
              <a:rPr lang="es" sz="1213">
                <a:solidFill>
                  <a:srgbClr val="F8F8F2"/>
                </a:solidFill>
                <a:highlight>
                  <a:srgbClr val="272822"/>
                </a:highlight>
                <a:latin typeface="Consolas"/>
                <a:ea typeface="Consolas"/>
                <a:cs typeface="Consolas"/>
                <a:sym typeface="Consolas"/>
              </a:rPr>
              <a:t>: red;</a:t>
            </a:r>
            <a:endParaRPr sz="1213">
              <a:solidFill>
                <a:srgbClr val="F8F8F2"/>
              </a:solidFill>
              <a:highlight>
                <a:srgbClr val="272822"/>
              </a:highlight>
              <a:latin typeface="Consolas"/>
              <a:ea typeface="Consolas"/>
              <a:cs typeface="Consolas"/>
              <a:sym typeface="Consolas"/>
            </a:endParaRPr>
          </a:p>
          <a:p>
            <a:pPr indent="0" lvl="0" marL="0" rtl="0" algn="l">
              <a:lnSpc>
                <a:spcPct val="95000"/>
              </a:lnSpc>
              <a:spcBef>
                <a:spcPts val="1200"/>
              </a:spcBef>
              <a:spcAft>
                <a:spcPts val="0"/>
              </a:spcAft>
              <a:buSzPts val="852"/>
              <a:buNone/>
            </a:pPr>
            <a:r>
              <a:rPr lang="es" sz="1213">
                <a:solidFill>
                  <a:srgbClr val="F8F8F2"/>
                </a:solidFill>
                <a:highlight>
                  <a:srgbClr val="272822"/>
                </a:highlight>
                <a:latin typeface="Consolas"/>
                <a:ea typeface="Consolas"/>
                <a:cs typeface="Consolas"/>
                <a:sym typeface="Consolas"/>
              </a:rPr>
              <a:t>$</a:t>
            </a:r>
            <a:r>
              <a:rPr lang="es" sz="1213">
                <a:solidFill>
                  <a:srgbClr val="F92672"/>
                </a:solidFill>
                <a:highlight>
                  <a:srgbClr val="272822"/>
                </a:highlight>
                <a:latin typeface="Consolas"/>
                <a:ea typeface="Consolas"/>
                <a:cs typeface="Consolas"/>
                <a:sym typeface="Consolas"/>
              </a:rPr>
              <a:t>myFontSize</a:t>
            </a:r>
            <a:r>
              <a:rPr lang="es" sz="1213">
                <a:solidFill>
                  <a:srgbClr val="F8F8F2"/>
                </a:solidFill>
                <a:highlight>
                  <a:srgbClr val="272822"/>
                </a:highlight>
                <a:latin typeface="Consolas"/>
                <a:ea typeface="Consolas"/>
                <a:cs typeface="Consolas"/>
                <a:sym typeface="Consolas"/>
              </a:rPr>
              <a:t>: </a:t>
            </a:r>
            <a:r>
              <a:rPr lang="es" sz="1213">
                <a:solidFill>
                  <a:srgbClr val="AE81FF"/>
                </a:solidFill>
                <a:highlight>
                  <a:srgbClr val="272822"/>
                </a:highlight>
                <a:latin typeface="Consolas"/>
                <a:ea typeface="Consolas"/>
                <a:cs typeface="Consolas"/>
                <a:sym typeface="Consolas"/>
              </a:rPr>
              <a:t>18</a:t>
            </a:r>
            <a:r>
              <a:rPr lang="es" sz="1213">
                <a:solidFill>
                  <a:srgbClr val="F8F8F2"/>
                </a:solidFill>
                <a:highlight>
                  <a:srgbClr val="272822"/>
                </a:highlight>
                <a:latin typeface="Consolas"/>
                <a:ea typeface="Consolas"/>
                <a:cs typeface="Consolas"/>
                <a:sym typeface="Consolas"/>
              </a:rPr>
              <a:t>px;</a:t>
            </a:r>
            <a:endParaRPr sz="1213">
              <a:solidFill>
                <a:srgbClr val="F8F8F2"/>
              </a:solidFill>
              <a:highlight>
                <a:srgbClr val="272822"/>
              </a:highlight>
              <a:latin typeface="Consolas"/>
              <a:ea typeface="Consolas"/>
              <a:cs typeface="Consolas"/>
              <a:sym typeface="Consolas"/>
            </a:endParaRPr>
          </a:p>
          <a:p>
            <a:pPr indent="0" lvl="0" marL="0" rtl="0" algn="l">
              <a:lnSpc>
                <a:spcPct val="95000"/>
              </a:lnSpc>
              <a:spcBef>
                <a:spcPts val="1200"/>
              </a:spcBef>
              <a:spcAft>
                <a:spcPts val="0"/>
              </a:spcAft>
              <a:buSzPts val="852"/>
              <a:buNone/>
            </a:pPr>
            <a:r>
              <a:rPr lang="es" sz="1213">
                <a:solidFill>
                  <a:srgbClr val="F8F8F2"/>
                </a:solidFill>
                <a:highlight>
                  <a:srgbClr val="272822"/>
                </a:highlight>
                <a:latin typeface="Consolas"/>
                <a:ea typeface="Consolas"/>
                <a:cs typeface="Consolas"/>
                <a:sym typeface="Consolas"/>
              </a:rPr>
              <a:t>$</a:t>
            </a:r>
            <a:r>
              <a:rPr lang="es" sz="1213">
                <a:solidFill>
                  <a:srgbClr val="F92672"/>
                </a:solidFill>
                <a:highlight>
                  <a:srgbClr val="272822"/>
                </a:highlight>
                <a:latin typeface="Consolas"/>
                <a:ea typeface="Consolas"/>
                <a:cs typeface="Consolas"/>
                <a:sym typeface="Consolas"/>
              </a:rPr>
              <a:t>myWidth</a:t>
            </a:r>
            <a:r>
              <a:rPr lang="es" sz="1213">
                <a:solidFill>
                  <a:srgbClr val="F8F8F2"/>
                </a:solidFill>
                <a:highlight>
                  <a:srgbClr val="272822"/>
                </a:highlight>
                <a:latin typeface="Consolas"/>
                <a:ea typeface="Consolas"/>
                <a:cs typeface="Consolas"/>
                <a:sym typeface="Consolas"/>
              </a:rPr>
              <a:t>: </a:t>
            </a:r>
            <a:r>
              <a:rPr lang="es" sz="1213">
                <a:solidFill>
                  <a:srgbClr val="AE81FF"/>
                </a:solidFill>
                <a:highlight>
                  <a:srgbClr val="272822"/>
                </a:highlight>
                <a:latin typeface="Consolas"/>
                <a:ea typeface="Consolas"/>
                <a:cs typeface="Consolas"/>
                <a:sym typeface="Consolas"/>
              </a:rPr>
              <a:t>680</a:t>
            </a:r>
            <a:r>
              <a:rPr lang="es" sz="1213">
                <a:solidFill>
                  <a:srgbClr val="F8F8F2"/>
                </a:solidFill>
                <a:highlight>
                  <a:srgbClr val="272822"/>
                </a:highlight>
                <a:latin typeface="Consolas"/>
                <a:ea typeface="Consolas"/>
                <a:cs typeface="Consolas"/>
                <a:sym typeface="Consolas"/>
              </a:rPr>
              <a:t>px</a:t>
            </a:r>
            <a:r>
              <a:rPr lang="es" sz="1213">
                <a:solidFill>
                  <a:srgbClr val="A6E22E"/>
                </a:solidFill>
                <a:highlight>
                  <a:srgbClr val="272822"/>
                </a:highlight>
                <a:latin typeface="Consolas"/>
                <a:ea typeface="Consolas"/>
                <a:cs typeface="Consolas"/>
                <a:sym typeface="Consolas"/>
              </a:rPr>
              <a:t>;</a:t>
            </a:r>
            <a:endParaRPr sz="1213">
              <a:solidFill>
                <a:srgbClr val="A6E22E"/>
              </a:solidFill>
              <a:highlight>
                <a:srgbClr val="272822"/>
              </a:highlight>
              <a:latin typeface="Consolas"/>
              <a:ea typeface="Consolas"/>
              <a:cs typeface="Consolas"/>
              <a:sym typeface="Consolas"/>
            </a:endParaRPr>
          </a:p>
          <a:p>
            <a:pPr indent="0" lvl="0" marL="0" rtl="0" algn="l">
              <a:lnSpc>
                <a:spcPct val="95000"/>
              </a:lnSpc>
              <a:spcBef>
                <a:spcPts val="1200"/>
              </a:spcBef>
              <a:spcAft>
                <a:spcPts val="0"/>
              </a:spcAft>
              <a:buSzPts val="852"/>
              <a:buNone/>
            </a:pPr>
            <a:r>
              <a:rPr lang="es" sz="1213">
                <a:solidFill>
                  <a:srgbClr val="A6E22E"/>
                </a:solidFill>
                <a:highlight>
                  <a:srgbClr val="272822"/>
                </a:highlight>
                <a:latin typeface="Consolas"/>
                <a:ea typeface="Consolas"/>
                <a:cs typeface="Consolas"/>
                <a:sym typeface="Consolas"/>
              </a:rPr>
              <a:t>body</a:t>
            </a:r>
            <a:r>
              <a:rPr lang="es" sz="1213">
                <a:solidFill>
                  <a:srgbClr val="F8F8F2"/>
                </a:solidFill>
                <a:highlight>
                  <a:srgbClr val="272822"/>
                </a:highlight>
                <a:latin typeface="Consolas"/>
                <a:ea typeface="Consolas"/>
                <a:cs typeface="Consolas"/>
                <a:sym typeface="Consolas"/>
              </a:rPr>
              <a:t> {</a:t>
            </a:r>
            <a:endParaRPr sz="1213">
              <a:solidFill>
                <a:srgbClr val="F8F8F2"/>
              </a:solidFill>
              <a:highlight>
                <a:srgbClr val="272822"/>
              </a:highlight>
              <a:latin typeface="Consolas"/>
              <a:ea typeface="Consolas"/>
              <a:cs typeface="Consolas"/>
              <a:sym typeface="Consolas"/>
            </a:endParaRPr>
          </a:p>
          <a:p>
            <a:pPr indent="0" lvl="0" marL="0" rtl="0" algn="l">
              <a:lnSpc>
                <a:spcPct val="95000"/>
              </a:lnSpc>
              <a:spcBef>
                <a:spcPts val="1200"/>
              </a:spcBef>
              <a:spcAft>
                <a:spcPts val="0"/>
              </a:spcAft>
              <a:buSzPts val="852"/>
              <a:buNone/>
            </a:pPr>
            <a:r>
              <a:rPr lang="es" sz="1213">
                <a:solidFill>
                  <a:srgbClr val="F8F8F2"/>
                </a:solidFill>
                <a:highlight>
                  <a:srgbClr val="272822"/>
                </a:highlight>
                <a:latin typeface="Consolas"/>
                <a:ea typeface="Consolas"/>
                <a:cs typeface="Consolas"/>
                <a:sym typeface="Consolas"/>
              </a:rPr>
              <a:t>  </a:t>
            </a:r>
            <a:r>
              <a:rPr lang="es" sz="1213">
                <a:solidFill>
                  <a:srgbClr val="F92672"/>
                </a:solidFill>
                <a:highlight>
                  <a:srgbClr val="272822"/>
                </a:highlight>
                <a:latin typeface="Consolas"/>
                <a:ea typeface="Consolas"/>
                <a:cs typeface="Consolas"/>
                <a:sym typeface="Consolas"/>
              </a:rPr>
              <a:t>font-family</a:t>
            </a:r>
            <a:r>
              <a:rPr lang="es" sz="1213">
                <a:solidFill>
                  <a:srgbClr val="F8F8F2"/>
                </a:solidFill>
                <a:highlight>
                  <a:srgbClr val="272822"/>
                </a:highlight>
                <a:latin typeface="Consolas"/>
                <a:ea typeface="Consolas"/>
                <a:cs typeface="Consolas"/>
                <a:sym typeface="Consolas"/>
              </a:rPr>
              <a:t>: $myFont;</a:t>
            </a:r>
            <a:endParaRPr sz="1213">
              <a:solidFill>
                <a:srgbClr val="F8F8F2"/>
              </a:solidFill>
              <a:highlight>
                <a:srgbClr val="272822"/>
              </a:highlight>
              <a:latin typeface="Consolas"/>
              <a:ea typeface="Consolas"/>
              <a:cs typeface="Consolas"/>
              <a:sym typeface="Consolas"/>
            </a:endParaRPr>
          </a:p>
          <a:p>
            <a:pPr indent="0" lvl="0" marL="0" rtl="0" algn="l">
              <a:lnSpc>
                <a:spcPct val="95000"/>
              </a:lnSpc>
              <a:spcBef>
                <a:spcPts val="1200"/>
              </a:spcBef>
              <a:spcAft>
                <a:spcPts val="0"/>
              </a:spcAft>
              <a:buSzPts val="852"/>
              <a:buNone/>
            </a:pPr>
            <a:r>
              <a:rPr lang="es" sz="1213">
                <a:solidFill>
                  <a:srgbClr val="F8F8F2"/>
                </a:solidFill>
                <a:highlight>
                  <a:srgbClr val="272822"/>
                </a:highlight>
                <a:latin typeface="Consolas"/>
                <a:ea typeface="Consolas"/>
                <a:cs typeface="Consolas"/>
                <a:sym typeface="Consolas"/>
              </a:rPr>
              <a:t>  </a:t>
            </a:r>
            <a:r>
              <a:rPr lang="es" sz="1213">
                <a:solidFill>
                  <a:srgbClr val="F92672"/>
                </a:solidFill>
                <a:highlight>
                  <a:srgbClr val="272822"/>
                </a:highlight>
                <a:latin typeface="Consolas"/>
                <a:ea typeface="Consolas"/>
                <a:cs typeface="Consolas"/>
                <a:sym typeface="Consolas"/>
              </a:rPr>
              <a:t>font-size</a:t>
            </a:r>
            <a:r>
              <a:rPr lang="es" sz="1213">
                <a:solidFill>
                  <a:srgbClr val="F8F8F2"/>
                </a:solidFill>
                <a:highlight>
                  <a:srgbClr val="272822"/>
                </a:highlight>
                <a:latin typeface="Consolas"/>
                <a:ea typeface="Consolas"/>
                <a:cs typeface="Consolas"/>
                <a:sym typeface="Consolas"/>
              </a:rPr>
              <a:t>: $myFontSize;</a:t>
            </a:r>
            <a:endParaRPr sz="1213">
              <a:solidFill>
                <a:srgbClr val="F8F8F2"/>
              </a:solidFill>
              <a:highlight>
                <a:srgbClr val="272822"/>
              </a:highlight>
              <a:latin typeface="Consolas"/>
              <a:ea typeface="Consolas"/>
              <a:cs typeface="Consolas"/>
              <a:sym typeface="Consolas"/>
            </a:endParaRPr>
          </a:p>
          <a:p>
            <a:pPr indent="0" lvl="0" marL="0" rtl="0" algn="l">
              <a:lnSpc>
                <a:spcPct val="95000"/>
              </a:lnSpc>
              <a:spcBef>
                <a:spcPts val="1200"/>
              </a:spcBef>
              <a:spcAft>
                <a:spcPts val="0"/>
              </a:spcAft>
              <a:buSzPts val="852"/>
              <a:buNone/>
            </a:pPr>
            <a:r>
              <a:rPr lang="es" sz="1213">
                <a:solidFill>
                  <a:srgbClr val="F8F8F2"/>
                </a:solidFill>
                <a:highlight>
                  <a:srgbClr val="272822"/>
                </a:highlight>
                <a:latin typeface="Consolas"/>
                <a:ea typeface="Consolas"/>
                <a:cs typeface="Consolas"/>
                <a:sym typeface="Consolas"/>
              </a:rPr>
              <a:t>  </a:t>
            </a:r>
            <a:r>
              <a:rPr lang="es" sz="1213">
                <a:solidFill>
                  <a:srgbClr val="F92672"/>
                </a:solidFill>
                <a:highlight>
                  <a:srgbClr val="272822"/>
                </a:highlight>
                <a:latin typeface="Consolas"/>
                <a:ea typeface="Consolas"/>
                <a:cs typeface="Consolas"/>
                <a:sym typeface="Consolas"/>
              </a:rPr>
              <a:t>color</a:t>
            </a:r>
            <a:r>
              <a:rPr lang="es" sz="1213">
                <a:solidFill>
                  <a:srgbClr val="F8F8F2"/>
                </a:solidFill>
                <a:highlight>
                  <a:srgbClr val="272822"/>
                </a:highlight>
                <a:latin typeface="Consolas"/>
                <a:ea typeface="Consolas"/>
                <a:cs typeface="Consolas"/>
                <a:sym typeface="Consolas"/>
              </a:rPr>
              <a:t>: $myColor;</a:t>
            </a:r>
            <a:endParaRPr sz="1213">
              <a:solidFill>
                <a:srgbClr val="F8F8F2"/>
              </a:solidFill>
              <a:highlight>
                <a:srgbClr val="272822"/>
              </a:highlight>
              <a:latin typeface="Consolas"/>
              <a:ea typeface="Consolas"/>
              <a:cs typeface="Consolas"/>
              <a:sym typeface="Consolas"/>
            </a:endParaRPr>
          </a:p>
          <a:p>
            <a:pPr indent="0" lvl="0" marL="0" rtl="0" algn="l">
              <a:lnSpc>
                <a:spcPct val="95000"/>
              </a:lnSpc>
              <a:spcBef>
                <a:spcPts val="1200"/>
              </a:spcBef>
              <a:spcAft>
                <a:spcPts val="0"/>
              </a:spcAft>
              <a:buSzPts val="852"/>
              <a:buNone/>
            </a:pPr>
            <a:r>
              <a:rPr lang="es" sz="1213">
                <a:solidFill>
                  <a:srgbClr val="F8F8F2"/>
                </a:solidFill>
                <a:highlight>
                  <a:srgbClr val="272822"/>
                </a:highlight>
                <a:latin typeface="Consolas"/>
                <a:ea typeface="Consolas"/>
                <a:cs typeface="Consolas"/>
                <a:sym typeface="Consolas"/>
              </a:rPr>
              <a:t>}</a:t>
            </a:r>
            <a:endParaRPr sz="1213">
              <a:solidFill>
                <a:srgbClr val="F8F8F2"/>
              </a:solidFill>
              <a:highlight>
                <a:srgbClr val="272822"/>
              </a:highlight>
              <a:latin typeface="Consolas"/>
              <a:ea typeface="Consolas"/>
              <a:cs typeface="Consolas"/>
              <a:sym typeface="Consolas"/>
            </a:endParaRPr>
          </a:p>
          <a:p>
            <a:pPr indent="0" lvl="0" marL="0" rtl="0" algn="l">
              <a:lnSpc>
                <a:spcPct val="95000"/>
              </a:lnSpc>
              <a:spcBef>
                <a:spcPts val="1200"/>
              </a:spcBef>
              <a:spcAft>
                <a:spcPts val="0"/>
              </a:spcAft>
              <a:buSzPts val="852"/>
              <a:buNone/>
            </a:pPr>
            <a:r>
              <a:rPr lang="es" sz="1213">
                <a:solidFill>
                  <a:srgbClr val="A6E22E"/>
                </a:solidFill>
                <a:highlight>
                  <a:srgbClr val="272822"/>
                </a:highlight>
                <a:latin typeface="Consolas"/>
                <a:ea typeface="Consolas"/>
                <a:cs typeface="Consolas"/>
                <a:sym typeface="Consolas"/>
              </a:rPr>
              <a:t>#container</a:t>
            </a:r>
            <a:r>
              <a:rPr lang="es" sz="1213">
                <a:solidFill>
                  <a:srgbClr val="F8F8F2"/>
                </a:solidFill>
                <a:highlight>
                  <a:srgbClr val="272822"/>
                </a:highlight>
                <a:latin typeface="Consolas"/>
                <a:ea typeface="Consolas"/>
                <a:cs typeface="Consolas"/>
                <a:sym typeface="Consolas"/>
              </a:rPr>
              <a:t> {</a:t>
            </a:r>
            <a:endParaRPr sz="1213">
              <a:solidFill>
                <a:srgbClr val="F8F8F2"/>
              </a:solidFill>
              <a:highlight>
                <a:srgbClr val="272822"/>
              </a:highlight>
              <a:latin typeface="Consolas"/>
              <a:ea typeface="Consolas"/>
              <a:cs typeface="Consolas"/>
              <a:sym typeface="Consolas"/>
            </a:endParaRPr>
          </a:p>
          <a:p>
            <a:pPr indent="0" lvl="0" marL="0" rtl="0" algn="l">
              <a:lnSpc>
                <a:spcPct val="95000"/>
              </a:lnSpc>
              <a:spcBef>
                <a:spcPts val="1200"/>
              </a:spcBef>
              <a:spcAft>
                <a:spcPts val="0"/>
              </a:spcAft>
              <a:buSzPts val="852"/>
              <a:buNone/>
            </a:pPr>
            <a:r>
              <a:rPr lang="es" sz="1213">
                <a:solidFill>
                  <a:srgbClr val="F8F8F2"/>
                </a:solidFill>
                <a:highlight>
                  <a:srgbClr val="272822"/>
                </a:highlight>
                <a:latin typeface="Consolas"/>
                <a:ea typeface="Consolas"/>
                <a:cs typeface="Consolas"/>
                <a:sym typeface="Consolas"/>
              </a:rPr>
              <a:t>  </a:t>
            </a:r>
            <a:r>
              <a:rPr lang="es" sz="1213">
                <a:solidFill>
                  <a:srgbClr val="F92672"/>
                </a:solidFill>
                <a:highlight>
                  <a:srgbClr val="272822"/>
                </a:highlight>
                <a:latin typeface="Consolas"/>
                <a:ea typeface="Consolas"/>
                <a:cs typeface="Consolas"/>
                <a:sym typeface="Consolas"/>
              </a:rPr>
              <a:t>width</a:t>
            </a:r>
            <a:r>
              <a:rPr lang="es" sz="1213">
                <a:solidFill>
                  <a:srgbClr val="F8F8F2"/>
                </a:solidFill>
                <a:highlight>
                  <a:srgbClr val="272822"/>
                </a:highlight>
                <a:latin typeface="Consolas"/>
                <a:ea typeface="Consolas"/>
                <a:cs typeface="Consolas"/>
                <a:sym typeface="Consolas"/>
              </a:rPr>
              <a:t>: $myWidth;</a:t>
            </a:r>
            <a:endParaRPr sz="1213">
              <a:solidFill>
                <a:srgbClr val="F8F8F2"/>
              </a:solidFill>
              <a:highlight>
                <a:srgbClr val="272822"/>
              </a:highlight>
              <a:latin typeface="Consolas"/>
              <a:ea typeface="Consolas"/>
              <a:cs typeface="Consolas"/>
              <a:sym typeface="Consolas"/>
            </a:endParaRPr>
          </a:p>
          <a:p>
            <a:pPr indent="0" lvl="0" marL="0" rtl="0" algn="l">
              <a:lnSpc>
                <a:spcPct val="95000"/>
              </a:lnSpc>
              <a:spcBef>
                <a:spcPts val="1200"/>
              </a:spcBef>
              <a:spcAft>
                <a:spcPts val="1200"/>
              </a:spcAft>
              <a:buSzPts val="852"/>
              <a:buNone/>
            </a:pPr>
            <a:r>
              <a:rPr lang="es" sz="1213">
                <a:solidFill>
                  <a:srgbClr val="F8F8F2"/>
                </a:solidFill>
                <a:highlight>
                  <a:srgbClr val="272822"/>
                </a:highlight>
                <a:latin typeface="Consolas"/>
                <a:ea typeface="Consolas"/>
                <a:cs typeface="Consolas"/>
                <a:sym typeface="Consolas"/>
              </a:rPr>
              <a:t>}</a:t>
            </a:r>
            <a:endParaRPr sz="1495"/>
          </a:p>
        </p:txBody>
      </p:sp>
      <p:sp>
        <p:nvSpPr>
          <p:cNvPr id="109" name="Google Shape;109;p20"/>
          <p:cNvSpPr txBox="1"/>
          <p:nvPr/>
        </p:nvSpPr>
        <p:spPr>
          <a:xfrm>
            <a:off x="4056525" y="2129100"/>
            <a:ext cx="3484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rgbClr val="202124"/>
                </a:solidFill>
                <a:highlight>
                  <a:srgbClr val="FFFFFF"/>
                </a:highlight>
              </a:rPr>
              <a:t>Sass variables are simple: </a:t>
            </a:r>
            <a:r>
              <a:rPr b="1" lang="es" sz="1200">
                <a:solidFill>
                  <a:srgbClr val="202124"/>
                </a:solidFill>
                <a:highlight>
                  <a:srgbClr val="FFFFFF"/>
                </a:highlight>
              </a:rPr>
              <a:t>you assign a value to a name that begins with $</a:t>
            </a:r>
            <a:r>
              <a:rPr lang="es" sz="1200">
                <a:solidFill>
                  <a:srgbClr val="202124"/>
                </a:solidFill>
                <a:highlight>
                  <a:srgbClr val="FFFFFF"/>
                </a:highlight>
              </a:rPr>
              <a:t> , and then you can refer to that name instead of the value itself.</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374650" lvl="0" marL="457200" rtl="0" algn="l">
              <a:lnSpc>
                <a:spcPct val="150000"/>
              </a:lnSpc>
              <a:spcBef>
                <a:spcPts val="2100"/>
              </a:spcBef>
              <a:spcAft>
                <a:spcPts val="0"/>
              </a:spcAft>
              <a:buClr>
                <a:schemeClr val="lt1"/>
              </a:buClr>
              <a:buSzPts val="2300"/>
              <a:buFont typeface="Roboto"/>
              <a:buChar char="●"/>
            </a:pPr>
            <a:r>
              <a:rPr lang="es" sz="2300">
                <a:latin typeface="Roboto"/>
                <a:ea typeface="Roboto"/>
                <a:cs typeface="Roboto"/>
                <a:sym typeface="Roboto"/>
              </a:rPr>
              <a:t>What is a </a:t>
            </a:r>
            <a:r>
              <a:rPr b="1" lang="es" sz="2300">
                <a:latin typeface="Roboto"/>
                <a:ea typeface="Roboto"/>
                <a:cs typeface="Roboto"/>
                <a:sym typeface="Roboto"/>
              </a:rPr>
              <a:t>mixin</a:t>
            </a:r>
            <a:r>
              <a:rPr lang="es" sz="2300">
                <a:latin typeface="Roboto"/>
                <a:ea typeface="Roboto"/>
                <a:cs typeface="Roboto"/>
                <a:sym typeface="Roboto"/>
              </a:rPr>
              <a:t>? Why is it important? Give an example</a:t>
            </a:r>
            <a:endParaRPr b="1" sz="2300">
              <a:latin typeface="Roboto"/>
              <a:ea typeface="Roboto"/>
              <a:cs typeface="Roboto"/>
              <a:sym typeface="Roboto"/>
            </a:endParaRPr>
          </a:p>
          <a:p>
            <a:pPr indent="0" lvl="0" marL="0" rtl="0" algn="l">
              <a:spcBef>
                <a:spcPts val="0"/>
              </a:spcBef>
              <a:spcAft>
                <a:spcPts val="0"/>
              </a:spcAft>
              <a:buNone/>
            </a:pPr>
            <a:r>
              <a:t/>
            </a:r>
            <a:endParaRPr/>
          </a:p>
        </p:txBody>
      </p:sp>
      <p:sp>
        <p:nvSpPr>
          <p:cNvPr id="115" name="Google Shape;115;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1100">
                <a:solidFill>
                  <a:srgbClr val="4A5568"/>
                </a:solidFill>
                <a:latin typeface="Work Sans"/>
                <a:ea typeface="Work Sans"/>
                <a:cs typeface="Work Sans"/>
                <a:sym typeface="Work Sans"/>
              </a:rPr>
              <a:t>A mixin lets you make groups of CSS declarations that you want to reuse throughout your site.</a:t>
            </a:r>
            <a:endParaRPr sz="1100">
              <a:solidFill>
                <a:srgbClr val="4A5568"/>
              </a:solidFill>
              <a:latin typeface="Work Sans"/>
              <a:ea typeface="Work Sans"/>
              <a:cs typeface="Work Sans"/>
              <a:sym typeface="Work Sans"/>
            </a:endParaRPr>
          </a:p>
          <a:p>
            <a:pPr indent="0" lvl="0" marL="0" rtl="0" algn="l">
              <a:spcBef>
                <a:spcPts val="1600"/>
              </a:spcBef>
              <a:spcAft>
                <a:spcPts val="0"/>
              </a:spcAft>
              <a:buClr>
                <a:schemeClr val="dk1"/>
              </a:buClr>
              <a:buSzPts val="1100"/>
              <a:buFont typeface="Arial"/>
              <a:buNone/>
            </a:pPr>
            <a:r>
              <a:rPr lang="es" sz="1100">
                <a:solidFill>
                  <a:srgbClr val="4A5568"/>
                </a:solidFill>
                <a:latin typeface="Work Sans"/>
                <a:ea typeface="Work Sans"/>
                <a:cs typeface="Work Sans"/>
                <a:sym typeface="Work Sans"/>
              </a:rPr>
              <a:t>To create a mixin you use the </a:t>
            </a:r>
            <a:r>
              <a:rPr b="1" lang="es" sz="1100">
                <a:solidFill>
                  <a:srgbClr val="4A5568"/>
                </a:solidFill>
                <a:latin typeface="Work Sans"/>
                <a:ea typeface="Work Sans"/>
                <a:cs typeface="Work Sans"/>
                <a:sym typeface="Work Sans"/>
              </a:rPr>
              <a:t>@mixin</a:t>
            </a:r>
            <a:r>
              <a:rPr lang="es" sz="1100">
                <a:solidFill>
                  <a:srgbClr val="4A5568"/>
                </a:solidFill>
                <a:latin typeface="Work Sans"/>
                <a:ea typeface="Work Sans"/>
                <a:cs typeface="Work Sans"/>
                <a:sym typeface="Work Sans"/>
              </a:rPr>
              <a:t> directive and give it a name. We've named our mixin transform. We're also using the variable </a:t>
            </a:r>
            <a:r>
              <a:rPr b="1" lang="es" sz="1100">
                <a:solidFill>
                  <a:srgbClr val="4A5568"/>
                </a:solidFill>
                <a:latin typeface="Work Sans"/>
                <a:ea typeface="Work Sans"/>
                <a:cs typeface="Work Sans"/>
                <a:sym typeface="Work Sans"/>
              </a:rPr>
              <a:t>$property</a:t>
            </a:r>
            <a:r>
              <a:rPr lang="es" sz="1100">
                <a:solidFill>
                  <a:srgbClr val="4A5568"/>
                </a:solidFill>
                <a:latin typeface="Work Sans"/>
                <a:ea typeface="Work Sans"/>
                <a:cs typeface="Work Sans"/>
                <a:sym typeface="Work Sans"/>
              </a:rPr>
              <a:t> inside the parentheses so we can pass in a transform of whatever we want. After you create your mixin, you can then use it as a CSS declaration starting with </a:t>
            </a:r>
            <a:r>
              <a:rPr b="1" lang="es" sz="1100">
                <a:solidFill>
                  <a:srgbClr val="4A5568"/>
                </a:solidFill>
                <a:latin typeface="Work Sans"/>
                <a:ea typeface="Work Sans"/>
                <a:cs typeface="Work Sans"/>
                <a:sym typeface="Work Sans"/>
              </a:rPr>
              <a:t>@include</a:t>
            </a:r>
            <a:r>
              <a:rPr lang="es" sz="1100">
                <a:solidFill>
                  <a:srgbClr val="4A5568"/>
                </a:solidFill>
                <a:latin typeface="Work Sans"/>
                <a:ea typeface="Work Sans"/>
                <a:cs typeface="Work Sans"/>
                <a:sym typeface="Work Sans"/>
              </a:rPr>
              <a:t> followed by the name of the mixin.</a:t>
            </a:r>
            <a:endParaRPr sz="1400">
              <a:solidFill>
                <a:srgbClr val="4A5568"/>
              </a:solidFill>
              <a:latin typeface="Work Sans"/>
              <a:ea typeface="Work Sans"/>
              <a:cs typeface="Work Sans"/>
              <a:sym typeface="Work Sans"/>
            </a:endParaRPr>
          </a:p>
          <a:p>
            <a:pPr indent="0" lvl="0" marL="0" rtl="0" algn="l">
              <a:spcBef>
                <a:spcPts val="1600"/>
              </a:spcBef>
              <a:spcAft>
                <a:spcPts val="1200"/>
              </a:spcAft>
              <a:buNone/>
            </a:pPr>
            <a:r>
              <a:t/>
            </a:r>
            <a:endParaRPr/>
          </a:p>
        </p:txBody>
      </p:sp>
      <p:sp>
        <p:nvSpPr>
          <p:cNvPr id="116" name="Google Shape;116;p21"/>
          <p:cNvSpPr txBox="1"/>
          <p:nvPr/>
        </p:nvSpPr>
        <p:spPr>
          <a:xfrm>
            <a:off x="371550" y="2944025"/>
            <a:ext cx="3809400" cy="1907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i="1" lang="es" sz="1100">
                <a:solidFill>
                  <a:srgbClr val="BBBBBB"/>
                </a:solidFill>
                <a:latin typeface="Roboto Mono"/>
                <a:ea typeface="Roboto Mono"/>
                <a:cs typeface="Roboto Mono"/>
                <a:sym typeface="Roboto Mono"/>
              </a:rPr>
              <a:t>//SCSS</a:t>
            </a:r>
            <a:endParaRPr sz="1050">
              <a:solidFill>
                <a:srgbClr val="B877DB"/>
              </a:solidFill>
              <a:latin typeface="Roboto Mono"/>
              <a:ea typeface="Roboto Mono"/>
              <a:cs typeface="Roboto Mono"/>
              <a:sym typeface="Roboto Mono"/>
            </a:endParaRPr>
          </a:p>
          <a:p>
            <a:pPr indent="0" lvl="0" marL="0" rtl="0" algn="l">
              <a:lnSpc>
                <a:spcPct val="135714"/>
              </a:lnSpc>
              <a:spcBef>
                <a:spcPts val="1600"/>
              </a:spcBef>
              <a:spcAft>
                <a:spcPts val="0"/>
              </a:spcAft>
              <a:buNone/>
            </a:pPr>
            <a:r>
              <a:rPr lang="es" sz="1050">
                <a:solidFill>
                  <a:srgbClr val="B877DB"/>
                </a:solidFill>
                <a:latin typeface="Roboto Mono"/>
                <a:ea typeface="Roboto Mono"/>
                <a:cs typeface="Roboto Mono"/>
                <a:sym typeface="Roboto Mono"/>
              </a:rPr>
              <a:t>@mixin</a:t>
            </a:r>
            <a:r>
              <a:rPr lang="es" sz="1050">
                <a:solidFill>
                  <a:srgbClr val="BBBBBB"/>
                </a:solidFill>
                <a:latin typeface="Roboto Mono"/>
                <a:ea typeface="Roboto Mono"/>
                <a:cs typeface="Roboto Mono"/>
                <a:sym typeface="Roboto Mono"/>
              </a:rPr>
              <a:t> </a:t>
            </a:r>
            <a:r>
              <a:rPr lang="es" sz="1050">
                <a:solidFill>
                  <a:srgbClr val="25B0BC"/>
                </a:solidFill>
                <a:latin typeface="Roboto Mono"/>
                <a:ea typeface="Roboto Mono"/>
                <a:cs typeface="Roboto Mono"/>
                <a:sym typeface="Roboto Mono"/>
              </a:rPr>
              <a:t>transform</a:t>
            </a:r>
            <a:r>
              <a:rPr lang="es" sz="1050">
                <a:solidFill>
                  <a:srgbClr val="BBBBBB"/>
                </a:solidFill>
                <a:latin typeface="Roboto Mono"/>
                <a:ea typeface="Roboto Mono"/>
                <a:cs typeface="Roboto Mono"/>
                <a:sym typeface="Roboto Mono"/>
              </a:rPr>
              <a:t>(</a:t>
            </a:r>
            <a:r>
              <a:rPr lang="es" sz="1050">
                <a:solidFill>
                  <a:srgbClr val="E95678"/>
                </a:solidFill>
                <a:latin typeface="Roboto Mono"/>
                <a:ea typeface="Roboto Mono"/>
                <a:cs typeface="Roboto Mono"/>
                <a:sym typeface="Roboto Mono"/>
              </a:rPr>
              <a:t>$property</a:t>
            </a:r>
            <a:r>
              <a:rPr lang="es" sz="1050">
                <a:solidFill>
                  <a:srgbClr val="BBBBBB"/>
                </a:solidFill>
                <a:latin typeface="Roboto Mono"/>
                <a:ea typeface="Roboto Mono"/>
                <a:cs typeface="Roboto Mono"/>
                <a:sym typeface="Roboto Mono"/>
              </a:rPr>
              <a:t>) {</a:t>
            </a:r>
            <a:endParaRPr sz="1050">
              <a:solidFill>
                <a:srgbClr val="BBBBBB"/>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s" sz="1050">
                <a:solidFill>
                  <a:srgbClr val="BBBBBB"/>
                </a:solidFill>
                <a:latin typeface="Roboto Mono"/>
                <a:ea typeface="Roboto Mono"/>
                <a:cs typeface="Roboto Mono"/>
                <a:sym typeface="Roboto Mono"/>
              </a:rPr>
              <a:t>  </a:t>
            </a:r>
            <a:r>
              <a:rPr lang="es" sz="1050">
                <a:solidFill>
                  <a:srgbClr val="FAC29A"/>
                </a:solidFill>
                <a:latin typeface="Roboto Mono"/>
                <a:ea typeface="Roboto Mono"/>
                <a:cs typeface="Roboto Mono"/>
                <a:sym typeface="Roboto Mono"/>
              </a:rPr>
              <a:t>-webkit-transform</a:t>
            </a:r>
            <a:r>
              <a:rPr lang="es" sz="1050">
                <a:solidFill>
                  <a:srgbClr val="BBBBBB"/>
                </a:solidFill>
                <a:latin typeface="Roboto Mono"/>
                <a:ea typeface="Roboto Mono"/>
                <a:cs typeface="Roboto Mono"/>
                <a:sym typeface="Roboto Mono"/>
              </a:rPr>
              <a:t>: </a:t>
            </a:r>
            <a:r>
              <a:rPr lang="es" sz="1050">
                <a:solidFill>
                  <a:srgbClr val="E95678"/>
                </a:solidFill>
                <a:latin typeface="Roboto Mono"/>
                <a:ea typeface="Roboto Mono"/>
                <a:cs typeface="Roboto Mono"/>
                <a:sym typeface="Roboto Mono"/>
              </a:rPr>
              <a:t>$property</a:t>
            </a:r>
            <a:r>
              <a:rPr lang="es" sz="1050">
                <a:solidFill>
                  <a:srgbClr val="BBBBBB"/>
                </a:solidFill>
                <a:latin typeface="Roboto Mono"/>
                <a:ea typeface="Roboto Mono"/>
                <a:cs typeface="Roboto Mono"/>
                <a:sym typeface="Roboto Mono"/>
              </a:rPr>
              <a:t>;</a:t>
            </a:r>
            <a:endParaRPr sz="1050">
              <a:solidFill>
                <a:srgbClr val="BBBBBB"/>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s" sz="1050">
                <a:solidFill>
                  <a:srgbClr val="BBBBBB"/>
                </a:solidFill>
                <a:latin typeface="Roboto Mono"/>
                <a:ea typeface="Roboto Mono"/>
                <a:cs typeface="Roboto Mono"/>
                <a:sym typeface="Roboto Mono"/>
              </a:rPr>
              <a:t>  </a:t>
            </a:r>
            <a:r>
              <a:rPr lang="es" sz="1050">
                <a:solidFill>
                  <a:srgbClr val="FAC29A"/>
                </a:solidFill>
                <a:latin typeface="Roboto Mono"/>
                <a:ea typeface="Roboto Mono"/>
                <a:cs typeface="Roboto Mono"/>
                <a:sym typeface="Roboto Mono"/>
              </a:rPr>
              <a:t>-ms-transform</a:t>
            </a:r>
            <a:r>
              <a:rPr lang="es" sz="1050">
                <a:solidFill>
                  <a:srgbClr val="BBBBBB"/>
                </a:solidFill>
                <a:latin typeface="Roboto Mono"/>
                <a:ea typeface="Roboto Mono"/>
                <a:cs typeface="Roboto Mono"/>
                <a:sym typeface="Roboto Mono"/>
              </a:rPr>
              <a:t>: </a:t>
            </a:r>
            <a:r>
              <a:rPr lang="es" sz="1050">
                <a:solidFill>
                  <a:srgbClr val="E95678"/>
                </a:solidFill>
                <a:latin typeface="Roboto Mono"/>
                <a:ea typeface="Roboto Mono"/>
                <a:cs typeface="Roboto Mono"/>
                <a:sym typeface="Roboto Mono"/>
              </a:rPr>
              <a:t>$property</a:t>
            </a:r>
            <a:r>
              <a:rPr lang="es" sz="1050">
                <a:solidFill>
                  <a:srgbClr val="BBBBBB"/>
                </a:solidFill>
                <a:latin typeface="Roboto Mono"/>
                <a:ea typeface="Roboto Mono"/>
                <a:cs typeface="Roboto Mono"/>
                <a:sym typeface="Roboto Mono"/>
              </a:rPr>
              <a:t>;</a:t>
            </a:r>
            <a:endParaRPr sz="1050">
              <a:solidFill>
                <a:srgbClr val="BBBBBB"/>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s" sz="1050">
                <a:solidFill>
                  <a:srgbClr val="BBBBBB"/>
                </a:solidFill>
                <a:latin typeface="Roboto Mono"/>
                <a:ea typeface="Roboto Mono"/>
                <a:cs typeface="Roboto Mono"/>
                <a:sym typeface="Roboto Mono"/>
              </a:rPr>
              <a:t>  transform: </a:t>
            </a:r>
            <a:r>
              <a:rPr lang="es" sz="1050">
                <a:solidFill>
                  <a:srgbClr val="E95678"/>
                </a:solidFill>
                <a:latin typeface="Roboto Mono"/>
                <a:ea typeface="Roboto Mono"/>
                <a:cs typeface="Roboto Mono"/>
                <a:sym typeface="Roboto Mono"/>
              </a:rPr>
              <a:t>$property</a:t>
            </a:r>
            <a:r>
              <a:rPr lang="es" sz="1050">
                <a:solidFill>
                  <a:srgbClr val="BBBBBB"/>
                </a:solidFill>
                <a:latin typeface="Roboto Mono"/>
                <a:ea typeface="Roboto Mono"/>
                <a:cs typeface="Roboto Mono"/>
                <a:sym typeface="Roboto Mono"/>
              </a:rPr>
              <a:t>;</a:t>
            </a:r>
            <a:endParaRPr sz="1050">
              <a:solidFill>
                <a:srgbClr val="BBBBBB"/>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s" sz="1050">
                <a:solidFill>
                  <a:srgbClr val="BBBBBB"/>
                </a:solidFill>
                <a:latin typeface="Roboto Mono"/>
                <a:ea typeface="Roboto Mono"/>
                <a:cs typeface="Roboto Mono"/>
                <a:sym typeface="Roboto Mono"/>
              </a:rPr>
              <a:t>}</a:t>
            </a:r>
            <a:endParaRPr sz="1050">
              <a:solidFill>
                <a:srgbClr val="BBBBBB"/>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s" sz="1050">
                <a:solidFill>
                  <a:srgbClr val="F09483"/>
                </a:solidFill>
                <a:latin typeface="Roboto Mono"/>
                <a:ea typeface="Roboto Mono"/>
                <a:cs typeface="Roboto Mono"/>
                <a:sym typeface="Roboto Mono"/>
              </a:rPr>
              <a:t>.box</a:t>
            </a:r>
            <a:r>
              <a:rPr lang="es" sz="1050">
                <a:solidFill>
                  <a:srgbClr val="BBBBBB"/>
                </a:solidFill>
                <a:latin typeface="Roboto Mono"/>
                <a:ea typeface="Roboto Mono"/>
                <a:cs typeface="Roboto Mono"/>
                <a:sym typeface="Roboto Mono"/>
              </a:rPr>
              <a:t> { </a:t>
            </a:r>
            <a:r>
              <a:rPr lang="es" sz="1050">
                <a:solidFill>
                  <a:srgbClr val="B877DB"/>
                </a:solidFill>
                <a:latin typeface="Roboto Mono"/>
                <a:ea typeface="Roboto Mono"/>
                <a:cs typeface="Roboto Mono"/>
                <a:sym typeface="Roboto Mono"/>
              </a:rPr>
              <a:t>@include</a:t>
            </a:r>
            <a:r>
              <a:rPr lang="es" sz="1050">
                <a:solidFill>
                  <a:srgbClr val="BBBBBB"/>
                </a:solidFill>
                <a:latin typeface="Roboto Mono"/>
                <a:ea typeface="Roboto Mono"/>
                <a:cs typeface="Roboto Mono"/>
                <a:sym typeface="Roboto Mono"/>
              </a:rPr>
              <a:t> </a:t>
            </a:r>
            <a:r>
              <a:rPr lang="es" sz="1050">
                <a:solidFill>
                  <a:srgbClr val="25B0BC"/>
                </a:solidFill>
                <a:latin typeface="Roboto Mono"/>
                <a:ea typeface="Roboto Mono"/>
                <a:cs typeface="Roboto Mono"/>
                <a:sym typeface="Roboto Mono"/>
              </a:rPr>
              <a:t>transform</a:t>
            </a:r>
            <a:r>
              <a:rPr lang="es" sz="1050">
                <a:solidFill>
                  <a:srgbClr val="BBBBBB"/>
                </a:solidFill>
                <a:latin typeface="Roboto Mono"/>
                <a:ea typeface="Roboto Mono"/>
                <a:cs typeface="Roboto Mono"/>
                <a:sym typeface="Roboto Mono"/>
              </a:rPr>
              <a:t>(</a:t>
            </a:r>
            <a:r>
              <a:rPr lang="es" sz="1050">
                <a:solidFill>
                  <a:srgbClr val="25B0BC"/>
                </a:solidFill>
                <a:latin typeface="Roboto Mono"/>
                <a:ea typeface="Roboto Mono"/>
                <a:cs typeface="Roboto Mono"/>
                <a:sym typeface="Roboto Mono"/>
              </a:rPr>
              <a:t>rotate</a:t>
            </a:r>
            <a:r>
              <a:rPr lang="es" sz="1050">
                <a:solidFill>
                  <a:srgbClr val="BBBBBB"/>
                </a:solidFill>
                <a:latin typeface="Roboto Mono"/>
                <a:ea typeface="Roboto Mono"/>
                <a:cs typeface="Roboto Mono"/>
                <a:sym typeface="Roboto Mono"/>
              </a:rPr>
              <a:t>(</a:t>
            </a:r>
            <a:r>
              <a:rPr lang="es" sz="1050">
                <a:solidFill>
                  <a:srgbClr val="F09483"/>
                </a:solidFill>
                <a:latin typeface="Roboto Mono"/>
                <a:ea typeface="Roboto Mono"/>
                <a:cs typeface="Roboto Mono"/>
                <a:sym typeface="Roboto Mono"/>
              </a:rPr>
              <a:t>30deg</a:t>
            </a:r>
            <a:r>
              <a:rPr lang="es" sz="1050">
                <a:solidFill>
                  <a:srgbClr val="BBBBBB"/>
                </a:solidFill>
                <a:latin typeface="Roboto Mono"/>
                <a:ea typeface="Roboto Mono"/>
                <a:cs typeface="Roboto Mono"/>
                <a:sym typeface="Roboto Mono"/>
              </a:rPr>
              <a:t>)); }</a:t>
            </a:r>
            <a:endParaRPr sz="1100">
              <a:solidFill>
                <a:srgbClr val="F2F4F7"/>
              </a:solidFill>
              <a:latin typeface="Roboto Mono"/>
              <a:ea typeface="Roboto Mono"/>
              <a:cs typeface="Roboto Mono"/>
              <a:sym typeface="Roboto Mono"/>
            </a:endParaRPr>
          </a:p>
        </p:txBody>
      </p:sp>
      <p:sp>
        <p:nvSpPr>
          <p:cNvPr id="117" name="Google Shape;117;p21"/>
          <p:cNvSpPr txBox="1"/>
          <p:nvPr/>
        </p:nvSpPr>
        <p:spPr>
          <a:xfrm>
            <a:off x="4572000" y="2901275"/>
            <a:ext cx="3809400" cy="1907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i="1" lang="es" sz="1100">
                <a:solidFill>
                  <a:srgbClr val="BBBBBB"/>
                </a:solidFill>
                <a:latin typeface="Roboto Mono"/>
                <a:ea typeface="Roboto Mono"/>
                <a:cs typeface="Roboto Mono"/>
                <a:sym typeface="Roboto Mono"/>
              </a:rPr>
              <a:t>//CSS</a:t>
            </a:r>
            <a:endParaRPr sz="1050">
              <a:solidFill>
                <a:srgbClr val="F09483"/>
              </a:solidFill>
              <a:latin typeface="Roboto Mono"/>
              <a:ea typeface="Roboto Mono"/>
              <a:cs typeface="Roboto Mono"/>
              <a:sym typeface="Roboto Mono"/>
            </a:endParaRPr>
          </a:p>
          <a:p>
            <a:pPr indent="0" lvl="0" marL="0" rtl="0" algn="l">
              <a:lnSpc>
                <a:spcPct val="135714"/>
              </a:lnSpc>
              <a:spcBef>
                <a:spcPts val="1600"/>
              </a:spcBef>
              <a:spcAft>
                <a:spcPts val="0"/>
              </a:spcAft>
              <a:buNone/>
            </a:pPr>
            <a:r>
              <a:rPr lang="es" sz="1050">
                <a:solidFill>
                  <a:srgbClr val="F09483"/>
                </a:solidFill>
                <a:latin typeface="Roboto Mono"/>
                <a:ea typeface="Roboto Mono"/>
                <a:cs typeface="Roboto Mono"/>
                <a:sym typeface="Roboto Mono"/>
              </a:rPr>
              <a:t>.box</a:t>
            </a:r>
            <a:r>
              <a:rPr lang="es" sz="1050">
                <a:solidFill>
                  <a:srgbClr val="BBBBBB"/>
                </a:solidFill>
                <a:latin typeface="Roboto Mono"/>
                <a:ea typeface="Roboto Mono"/>
                <a:cs typeface="Roboto Mono"/>
                <a:sym typeface="Roboto Mono"/>
              </a:rPr>
              <a:t> {</a:t>
            </a:r>
            <a:endParaRPr sz="1050">
              <a:solidFill>
                <a:srgbClr val="BBBBBB"/>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s" sz="1050">
                <a:solidFill>
                  <a:srgbClr val="BBBBBB"/>
                </a:solidFill>
                <a:latin typeface="Roboto Mono"/>
                <a:ea typeface="Roboto Mono"/>
                <a:cs typeface="Roboto Mono"/>
                <a:sym typeface="Roboto Mono"/>
              </a:rPr>
              <a:t>  </a:t>
            </a:r>
            <a:r>
              <a:rPr lang="es" sz="1050">
                <a:solidFill>
                  <a:srgbClr val="FAC29A"/>
                </a:solidFill>
                <a:latin typeface="Roboto Mono"/>
                <a:ea typeface="Roboto Mono"/>
                <a:cs typeface="Roboto Mono"/>
                <a:sym typeface="Roboto Mono"/>
              </a:rPr>
              <a:t>-webkit-transform</a:t>
            </a:r>
            <a:r>
              <a:rPr lang="es" sz="1050">
                <a:solidFill>
                  <a:srgbClr val="BBBBBB"/>
                </a:solidFill>
                <a:latin typeface="Roboto Mono"/>
                <a:ea typeface="Roboto Mono"/>
                <a:cs typeface="Roboto Mono"/>
                <a:sym typeface="Roboto Mono"/>
              </a:rPr>
              <a:t>: </a:t>
            </a:r>
            <a:r>
              <a:rPr lang="es" sz="1050">
                <a:solidFill>
                  <a:srgbClr val="25B0BC"/>
                </a:solidFill>
                <a:latin typeface="Roboto Mono"/>
                <a:ea typeface="Roboto Mono"/>
                <a:cs typeface="Roboto Mono"/>
                <a:sym typeface="Roboto Mono"/>
              </a:rPr>
              <a:t>rotate</a:t>
            </a:r>
            <a:r>
              <a:rPr lang="es" sz="1050">
                <a:solidFill>
                  <a:srgbClr val="BBBBBB"/>
                </a:solidFill>
                <a:latin typeface="Roboto Mono"/>
                <a:ea typeface="Roboto Mono"/>
                <a:cs typeface="Roboto Mono"/>
                <a:sym typeface="Roboto Mono"/>
              </a:rPr>
              <a:t>(</a:t>
            </a:r>
            <a:r>
              <a:rPr lang="es" sz="1050">
                <a:solidFill>
                  <a:srgbClr val="F09483"/>
                </a:solidFill>
                <a:latin typeface="Roboto Mono"/>
                <a:ea typeface="Roboto Mono"/>
                <a:cs typeface="Roboto Mono"/>
                <a:sym typeface="Roboto Mono"/>
              </a:rPr>
              <a:t>30deg</a:t>
            </a:r>
            <a:r>
              <a:rPr lang="es" sz="1050">
                <a:solidFill>
                  <a:srgbClr val="BBBBBB"/>
                </a:solidFill>
                <a:latin typeface="Roboto Mono"/>
                <a:ea typeface="Roboto Mono"/>
                <a:cs typeface="Roboto Mono"/>
                <a:sym typeface="Roboto Mono"/>
              </a:rPr>
              <a:t>);</a:t>
            </a:r>
            <a:endParaRPr sz="1050">
              <a:solidFill>
                <a:srgbClr val="BBBBBB"/>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s" sz="1050">
                <a:solidFill>
                  <a:srgbClr val="BBBBBB"/>
                </a:solidFill>
                <a:latin typeface="Roboto Mono"/>
                <a:ea typeface="Roboto Mono"/>
                <a:cs typeface="Roboto Mono"/>
                <a:sym typeface="Roboto Mono"/>
              </a:rPr>
              <a:t>  </a:t>
            </a:r>
            <a:r>
              <a:rPr lang="es" sz="1050">
                <a:solidFill>
                  <a:srgbClr val="FAC29A"/>
                </a:solidFill>
                <a:latin typeface="Roboto Mono"/>
                <a:ea typeface="Roboto Mono"/>
                <a:cs typeface="Roboto Mono"/>
                <a:sym typeface="Roboto Mono"/>
              </a:rPr>
              <a:t>-ms-transform</a:t>
            </a:r>
            <a:r>
              <a:rPr lang="es" sz="1050">
                <a:solidFill>
                  <a:srgbClr val="BBBBBB"/>
                </a:solidFill>
                <a:latin typeface="Roboto Mono"/>
                <a:ea typeface="Roboto Mono"/>
                <a:cs typeface="Roboto Mono"/>
                <a:sym typeface="Roboto Mono"/>
              </a:rPr>
              <a:t>: </a:t>
            </a:r>
            <a:r>
              <a:rPr lang="es" sz="1050">
                <a:solidFill>
                  <a:srgbClr val="25B0BC"/>
                </a:solidFill>
                <a:latin typeface="Roboto Mono"/>
                <a:ea typeface="Roboto Mono"/>
                <a:cs typeface="Roboto Mono"/>
                <a:sym typeface="Roboto Mono"/>
              </a:rPr>
              <a:t>rotate</a:t>
            </a:r>
            <a:r>
              <a:rPr lang="es" sz="1050">
                <a:solidFill>
                  <a:srgbClr val="BBBBBB"/>
                </a:solidFill>
                <a:latin typeface="Roboto Mono"/>
                <a:ea typeface="Roboto Mono"/>
                <a:cs typeface="Roboto Mono"/>
                <a:sym typeface="Roboto Mono"/>
              </a:rPr>
              <a:t>(</a:t>
            </a:r>
            <a:r>
              <a:rPr lang="es" sz="1050">
                <a:solidFill>
                  <a:srgbClr val="F09483"/>
                </a:solidFill>
                <a:latin typeface="Roboto Mono"/>
                <a:ea typeface="Roboto Mono"/>
                <a:cs typeface="Roboto Mono"/>
                <a:sym typeface="Roboto Mono"/>
              </a:rPr>
              <a:t>30deg</a:t>
            </a:r>
            <a:r>
              <a:rPr lang="es" sz="1050">
                <a:solidFill>
                  <a:srgbClr val="BBBBBB"/>
                </a:solidFill>
                <a:latin typeface="Roboto Mono"/>
                <a:ea typeface="Roboto Mono"/>
                <a:cs typeface="Roboto Mono"/>
                <a:sym typeface="Roboto Mono"/>
              </a:rPr>
              <a:t>);</a:t>
            </a:r>
            <a:endParaRPr sz="1050">
              <a:solidFill>
                <a:srgbClr val="BBBBBB"/>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s" sz="1050">
                <a:solidFill>
                  <a:srgbClr val="BBBBBB"/>
                </a:solidFill>
                <a:latin typeface="Roboto Mono"/>
                <a:ea typeface="Roboto Mono"/>
                <a:cs typeface="Roboto Mono"/>
                <a:sym typeface="Roboto Mono"/>
              </a:rPr>
              <a:t>  transform: </a:t>
            </a:r>
            <a:r>
              <a:rPr lang="es" sz="1050">
                <a:solidFill>
                  <a:srgbClr val="25B0BC"/>
                </a:solidFill>
                <a:latin typeface="Roboto Mono"/>
                <a:ea typeface="Roboto Mono"/>
                <a:cs typeface="Roboto Mono"/>
                <a:sym typeface="Roboto Mono"/>
              </a:rPr>
              <a:t>rotate</a:t>
            </a:r>
            <a:r>
              <a:rPr lang="es" sz="1050">
                <a:solidFill>
                  <a:srgbClr val="BBBBBB"/>
                </a:solidFill>
                <a:latin typeface="Roboto Mono"/>
                <a:ea typeface="Roboto Mono"/>
                <a:cs typeface="Roboto Mono"/>
                <a:sym typeface="Roboto Mono"/>
              </a:rPr>
              <a:t>(</a:t>
            </a:r>
            <a:r>
              <a:rPr lang="es" sz="1050">
                <a:solidFill>
                  <a:srgbClr val="F09483"/>
                </a:solidFill>
                <a:latin typeface="Roboto Mono"/>
                <a:ea typeface="Roboto Mono"/>
                <a:cs typeface="Roboto Mono"/>
                <a:sym typeface="Roboto Mono"/>
              </a:rPr>
              <a:t>30deg</a:t>
            </a:r>
            <a:r>
              <a:rPr lang="es" sz="1050">
                <a:solidFill>
                  <a:srgbClr val="BBBBBB"/>
                </a:solidFill>
                <a:latin typeface="Roboto Mono"/>
                <a:ea typeface="Roboto Mono"/>
                <a:cs typeface="Roboto Mono"/>
                <a:sym typeface="Roboto Mono"/>
              </a:rPr>
              <a:t>);</a:t>
            </a:r>
            <a:endParaRPr sz="1050">
              <a:solidFill>
                <a:srgbClr val="BBBBBB"/>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s" sz="1050">
                <a:solidFill>
                  <a:srgbClr val="BBBBBB"/>
                </a:solidFill>
                <a:latin typeface="Roboto Mono"/>
                <a:ea typeface="Roboto Mono"/>
                <a:cs typeface="Roboto Mono"/>
                <a:sym typeface="Roboto Mono"/>
              </a:rPr>
              <a:t>}</a:t>
            </a:r>
            <a:endParaRPr sz="1050">
              <a:solidFill>
                <a:srgbClr val="B877DB"/>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