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FCSE\1.%20Data%20Science\mentorness\4.Tableau-20240613T104810Z-001\Task%203_%20Songs%20Analysis%20in%20Power%20BI-Tableau\song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[songs.xlsx]Sheet6!PivotTable5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err="1"/>
              <a:t>Puplishing</a:t>
            </a:r>
            <a:r>
              <a:rPr lang="en-US"/>
              <a:t>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Sheet6!$A$4:$A$28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Sheet6!$B$4:$B$28</c:f>
              <c:numCache>
                <c:formatCode>General</c:formatCode>
                <c:ptCount val="24"/>
                <c:pt idx="0">
                  <c:v>1142913307</c:v>
                </c:pt>
                <c:pt idx="1">
                  <c:v>1344329486</c:v>
                </c:pt>
                <c:pt idx="2">
                  <c:v>1072512936</c:v>
                </c:pt>
                <c:pt idx="3">
                  <c:v>2631308363</c:v>
                </c:pt>
                <c:pt idx="4">
                  <c:v>8503385619</c:v>
                </c:pt>
                <c:pt idx="5">
                  <c:v>39570188664</c:v>
                </c:pt>
                <c:pt idx="6">
                  <c:v>25391914921</c:v>
                </c:pt>
                <c:pt idx="7">
                  <c:v>18979557259</c:v>
                </c:pt>
                <c:pt idx="8">
                  <c:v>20505687468</c:v>
                </c:pt>
                <c:pt idx="9">
                  <c:v>14426380763</c:v>
                </c:pt>
                <c:pt idx="10">
                  <c:v>15347149153</c:v>
                </c:pt>
                <c:pt idx="11">
                  <c:v>16572978570</c:v>
                </c:pt>
                <c:pt idx="12">
                  <c:v>16329756446</c:v>
                </c:pt>
                <c:pt idx="13">
                  <c:v>24441094558</c:v>
                </c:pt>
                <c:pt idx="14">
                  <c:v>7836566218</c:v>
                </c:pt>
                <c:pt idx="15">
                  <c:v>2630226739</c:v>
                </c:pt>
                <c:pt idx="16">
                  <c:v>2436441217</c:v>
                </c:pt>
                <c:pt idx="17">
                  <c:v>2220133687</c:v>
                </c:pt>
                <c:pt idx="18">
                  <c:v>2466909493</c:v>
                </c:pt>
                <c:pt idx="19">
                  <c:v>2287391587</c:v>
                </c:pt>
                <c:pt idx="20">
                  <c:v>1601548354</c:v>
                </c:pt>
                <c:pt idx="21">
                  <c:v>521458008</c:v>
                </c:pt>
                <c:pt idx="22">
                  <c:v>1105179051</c:v>
                </c:pt>
                <c:pt idx="23">
                  <c:v>1580642985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1B-458F-BC38-27BD2CC7AC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01222656"/>
        <c:axId val="1401230336"/>
      </c:barChart>
      <c:catAx>
        <c:axId val="1401222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1230336"/>
        <c:crosses val="autoZero"/>
        <c:auto val="1"/>
        <c:lblAlgn val="ctr"/>
        <c:lblOffset val="100"/>
        <c:noMultiLvlLbl val="0"/>
      </c:catAx>
      <c:valAx>
        <c:axId val="1401230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1222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883F2-46B6-45D1-BBB9-0990520B9025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43CCF-EA31-416F-B526-A6DE552D3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4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 my name is assem </a:t>
            </a:r>
            <a:r>
              <a:rPr lang="en-US" dirty="0" err="1"/>
              <a:t>ihab</a:t>
            </a:r>
            <a:r>
              <a:rPr lang="en-US" dirty="0"/>
              <a:t>,</a:t>
            </a:r>
          </a:p>
          <a:p>
            <a:r>
              <a:rPr lang="en-US" dirty="0"/>
              <a:t>And here are the findings from the first </a:t>
            </a:r>
            <a:r>
              <a:rPr lang="en-US" dirty="0" err="1"/>
              <a:t>dats</a:t>
            </a:r>
            <a:r>
              <a:rPr lang="en-US" dirty="0"/>
              <a:t> (data cleaning and preparation) (look at the slide)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43CCF-EA31-416F-B526-A6DE552D31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74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Here is the distribution of likes, views, and comments counts (all three are highly left-skewed).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43CCF-EA31-416F-B526-A6DE552D31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02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are the top 10 trending songs with view counts exceeding 1.5 billion, with the lowest among them having 1 billion views.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43CCF-EA31-416F-B526-A6DE552D31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10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analyzes the distribution of videos across channels, noting that T-Series has nearly 20,000 videos.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43CCF-EA31-416F-B526-A6DE552D31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97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most popular tag is 2021 </a:t>
            </a:r>
            <a:r>
              <a:rPr lang="en-US" dirty="0" err="1"/>
              <a:t>hindi</a:t>
            </a:r>
            <a:r>
              <a:rPr lang="en-US" dirty="0"/>
              <a:t> songs and the least popular one among them is latest Punjabi songs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43CCF-EA31-416F-B526-A6DE552D31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50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chart for view </a:t>
            </a:r>
            <a:r>
              <a:rPr lang="en-US" dirty="0" err="1"/>
              <a:t>vount</a:t>
            </a:r>
            <a:r>
              <a:rPr lang="en-US" dirty="0"/>
              <a:t> by year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43CCF-EA31-416F-B526-A6DE552D316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07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As expected, there is a good positive relationship between the views count and likes count and also views count and comments count.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43CCF-EA31-416F-B526-A6DE552D316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85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are the factors influencing the view counts, the high definition got more views the existence of caption increase views the medium </a:t>
            </a:r>
            <a:r>
              <a:rPr lang="en-US" dirty="0" err="1"/>
              <a:t>duraction</a:t>
            </a:r>
            <a:r>
              <a:rPr lang="en-US" dirty="0"/>
              <a:t> category got the highest number of views among all types of videos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43CCF-EA31-416F-B526-A6DE552D316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4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002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019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7/5/2024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511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43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283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151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627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439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947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7/5/2024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233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730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10241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2.png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B38FA1-5B57-8955-BFE7-B418EEB01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3" y="702156"/>
            <a:ext cx="6309003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0" kern="1200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Cleaning and Preparation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183A64-1393-458A-507F-B42474174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1896533"/>
            <a:ext cx="6309003" cy="39622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&gt;each column converted to appropriate data types</a:t>
            </a:r>
          </a:p>
          <a:p>
            <a:pPr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&gt;auto remove duplicates and nulls applied </a:t>
            </a:r>
          </a:p>
          <a:p>
            <a:pPr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&gt;no outliers found</a:t>
            </a:r>
          </a:p>
          <a:p>
            <a:pPr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&gt;Columns with zero variance had bee removed</a:t>
            </a:r>
          </a:p>
        </p:txBody>
      </p:sp>
      <p:pic>
        <p:nvPicPr>
          <p:cNvPr id="4" name="Picture 3" descr="Soap-suds on a black surface">
            <a:extLst>
              <a:ext uri="{FF2B5EF4-FFF2-40B4-BE49-F238E27FC236}">
                <a16:creationId xmlns:a16="http://schemas.microsoft.com/office/drawing/2014/main" id="{145FD31C-DE52-9EDF-1DB1-75386D60CC8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415" r="38123" b="-1"/>
          <a:stretch/>
        </p:blipFill>
        <p:spPr>
          <a:xfrm>
            <a:off x="7521283" y="10"/>
            <a:ext cx="4670717" cy="6857990"/>
          </a:xfrm>
          <a:prstGeom prst="rect">
            <a:avLst/>
          </a:prstGeom>
        </p:spPr>
      </p:pic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0E997D8F-20B4-E008-B980-3A9F1DB3B5D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249629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231"/>
    </mc:Choice>
    <mc:Fallback>
      <p:transition spd="slow" advTm="212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63FC0CD-F19B-4D9C-9C47-EB7E9D16E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D7E211-1ED9-2D78-1C17-71B002AEF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/>
              <a:t>Distibutions</a:t>
            </a:r>
            <a:r>
              <a:rPr lang="en-US" sz="3600" dirty="0"/>
              <a:t> (EDA)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E70159E-5269-4C18-AA0B-D50513DB3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BE9C8C-98B2-41C2-B47B-9A396CBA2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2ECCA3D-5ECA-4A8B-B9D7-CE6DEB72B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4E309A-727C-7CC5-539E-11AE286785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1256" y="2790605"/>
            <a:ext cx="6404864" cy="3602736"/>
          </a:xfrm>
          <a:prstGeom prst="rect">
            <a:avLst/>
          </a:prstGeom>
        </p:spPr>
      </p:pic>
      <p:pic>
        <p:nvPicPr>
          <p:cNvPr id="35" name="Audio 34">
            <a:hlinkClick r:id="" action="ppaction://media"/>
            <a:extLst>
              <a:ext uri="{FF2B5EF4-FFF2-40B4-BE49-F238E27FC236}">
                <a16:creationId xmlns:a16="http://schemas.microsoft.com/office/drawing/2014/main" id="{347B6D31-5632-F93E-0531-BFB08568AB8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595574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210"/>
    </mc:Choice>
    <mc:Fallback>
      <p:transition spd="slow" advTm="112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E2C8D27-1A42-9F8A-6FCC-1906EF873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Trending songs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029229-FF5C-A539-BE7E-0911F74ECD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5053" y="1522984"/>
            <a:ext cx="6764864" cy="3788323"/>
          </a:xfrm>
          <a:prstGeom prst="rect">
            <a:avLst/>
          </a:prstGeom>
        </p:spPr>
      </p:pic>
      <p:pic>
        <p:nvPicPr>
          <p:cNvPr id="23" name="Audio 22">
            <a:hlinkClick r:id="" action="ppaction://media"/>
            <a:extLst>
              <a:ext uri="{FF2B5EF4-FFF2-40B4-BE49-F238E27FC236}">
                <a16:creationId xmlns:a16="http://schemas.microsoft.com/office/drawing/2014/main" id="{790A3292-CD5E-9468-BF06-592E62A6A1C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661740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233"/>
    </mc:Choice>
    <mc:Fallback>
      <p:transition spd="slow" advTm="122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4DEFCA5-E649-A33B-C6C2-2C7B6951E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Analyzing distribution of videos among channels</a:t>
            </a:r>
            <a:br>
              <a:rPr lang="en-US" sz="3600" dirty="0">
                <a:solidFill>
                  <a:srgbClr val="FFFFFF"/>
                </a:solidFill>
              </a:rPr>
            </a:b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E17DA0-0E3A-0137-2D5B-4476B3A7D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765053" y="2072629"/>
            <a:ext cx="6764864" cy="2689032"/>
          </a:xfrm>
          <a:prstGeom prst="rect">
            <a:avLst/>
          </a:prstGeom>
        </p:spPr>
      </p:pic>
      <p:pic>
        <p:nvPicPr>
          <p:cNvPr id="8" name="Audio 7">
            <a:hlinkClick r:id="" action="ppaction://media"/>
            <a:extLst>
              <a:ext uri="{FF2B5EF4-FFF2-40B4-BE49-F238E27FC236}">
                <a16:creationId xmlns:a16="http://schemas.microsoft.com/office/drawing/2014/main" id="{76D58868-8B48-31E7-E4AE-D1242D6B142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767054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302"/>
    </mc:Choice>
    <mc:Fallback>
      <p:transition spd="slow" advTm="83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C946306D-5ADD-463A-949A-DEEBA39D7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473A035-1F9A-4381-AC96-683CD2DF5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4ED641-0671-4D88-92E6-026A8C9F1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02EF2F-E7B1-40FC-885B-C4D89902B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01A173-3E85-BDE1-8D6F-931D386084D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-1" b="44489"/>
          <a:stretch/>
        </p:blipFill>
        <p:spPr>
          <a:xfrm>
            <a:off x="446532" y="599725"/>
            <a:ext cx="11292143" cy="355725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180D5DB-9658-40A6-A418-7C6998222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199467"/>
            <a:ext cx="11296733" cy="219109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4387F9-1678-6EF1-22A5-EA7302BA7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20" y="4319752"/>
            <a:ext cx="10947620" cy="11559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Here are the view counts tags</a:t>
            </a:r>
          </a:p>
        </p:txBody>
      </p:sp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8E5E90EF-7086-1DA1-17E5-26553B04984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801987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579"/>
    </mc:Choice>
    <mc:Fallback>
      <p:transition spd="slow" advTm="115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A00B6-3420-BDC9-4BA5-5C9EA9B34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/>
              <a:t>The best publishing time is at 4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23F355A3-BE03-8E5C-B987-20B51422C4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8507321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8" name="Audio 7">
            <a:hlinkClick r:id="" action="ppaction://media"/>
            <a:extLst>
              <a:ext uri="{FF2B5EF4-FFF2-40B4-BE49-F238E27FC236}">
                <a16:creationId xmlns:a16="http://schemas.microsoft.com/office/drawing/2014/main" id="{D12741D5-3138-2B51-68CA-1D5EAC22859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126670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06"/>
    </mc:Choice>
    <mc:Fallback>
      <p:transition spd="slow" advTm="54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03170-D2AC-E1B8-E598-F052F6BE8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19B84-30D0-C82F-A81F-E4D720B40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86D2C-BD1C-A47B-13EC-89B370D146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15026"/>
            <a:ext cx="12192000" cy="6227948"/>
          </a:xfrm>
          <a:prstGeom prst="rect">
            <a:avLst/>
          </a:prstGeom>
        </p:spPr>
      </p:pic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CC0DF765-B533-29C9-6AB1-B8F483EC577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99046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294"/>
    </mc:Choice>
    <mc:Fallback>
      <p:transition spd="slow" advTm="52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5729A4-6F0F-4423-AD0C-EF27345E6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4CB79E-F775-42E6-994C-D5FA8C17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AB5B94-95EF-4963-859C-1FA406D62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EB67AA-F054-81CF-692D-80CC18FAD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r="26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52D24F9B-D020-B031-AAC3-19599AB2AEE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242915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420"/>
    </mc:Choice>
    <mc:Fallback>
      <p:transition spd="slow" advTm="94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5729A4-6F0F-4423-AD0C-EF27345E6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4CB79E-F775-42E6-994C-D5FA8C17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AB5B94-95EF-4963-859C-1FA406D62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154EAC-1108-C008-2DF5-2245FAB68C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t="30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4" name="Audio 13">
            <a:hlinkClick r:id="" action="ppaction://media"/>
            <a:extLst>
              <a:ext uri="{FF2B5EF4-FFF2-40B4-BE49-F238E27FC236}">
                <a16:creationId xmlns:a16="http://schemas.microsoft.com/office/drawing/2014/main" id="{50022AA7-39E0-C90C-FE77-E9EB28D0482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146521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471"/>
    </mc:Choice>
    <mc:Fallback>
      <p:transition spd="slow" advTm="194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Univers Condensed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Univers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242</Words>
  <Application>Microsoft Office PowerPoint</Application>
  <PresentationFormat>Widescreen</PresentationFormat>
  <Paragraphs>29</Paragraphs>
  <Slides>9</Slides>
  <Notes>8</Notes>
  <HiddenSlides>0</HiddenSlides>
  <MMClips>9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Calibri</vt:lpstr>
      <vt:lpstr>Univers</vt:lpstr>
      <vt:lpstr>Univers Condensed</vt:lpstr>
      <vt:lpstr>Wingdings 2</vt:lpstr>
      <vt:lpstr>DividendVTI</vt:lpstr>
      <vt:lpstr>Data Cleaning and Preparation</vt:lpstr>
      <vt:lpstr>Distibutions (EDA)</vt:lpstr>
      <vt:lpstr>Trending songs</vt:lpstr>
      <vt:lpstr>Analyzing distribution of videos among channels </vt:lpstr>
      <vt:lpstr>Here are the view counts tags</vt:lpstr>
      <vt:lpstr>The best publishing time is at 4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Assem Ihab</dc:creator>
  <cp:lastModifiedBy>Assem Ihab</cp:lastModifiedBy>
  <cp:revision>1</cp:revision>
  <dcterms:created xsi:type="dcterms:W3CDTF">2024-07-05T05:45:26Z</dcterms:created>
  <dcterms:modified xsi:type="dcterms:W3CDTF">2024-07-05T06:47:13Z</dcterms:modified>
</cp:coreProperties>
</file>