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28" r:id="rId1"/>
  </p:sldMasterIdLst>
  <p:notesMasterIdLst>
    <p:notesMasterId r:id="rId59"/>
  </p:notesMasterIdLst>
  <p:sldIdLst>
    <p:sldId id="256" r:id="rId2"/>
    <p:sldId id="282" r:id="rId3"/>
    <p:sldId id="315" r:id="rId4"/>
    <p:sldId id="258" r:id="rId5"/>
    <p:sldId id="284" r:id="rId6"/>
    <p:sldId id="285" r:id="rId7"/>
    <p:sldId id="383" r:id="rId8"/>
    <p:sldId id="286" r:id="rId9"/>
    <p:sldId id="380" r:id="rId10"/>
    <p:sldId id="379" r:id="rId11"/>
    <p:sldId id="259" r:id="rId12"/>
    <p:sldId id="263" r:id="rId13"/>
    <p:sldId id="389" r:id="rId14"/>
    <p:sldId id="388" r:id="rId15"/>
    <p:sldId id="384" r:id="rId16"/>
    <p:sldId id="266" r:id="rId17"/>
    <p:sldId id="270" r:id="rId18"/>
    <p:sldId id="385" r:id="rId19"/>
    <p:sldId id="386" r:id="rId20"/>
    <p:sldId id="271" r:id="rId21"/>
    <p:sldId id="287" r:id="rId22"/>
    <p:sldId id="289" r:id="rId23"/>
    <p:sldId id="275" r:id="rId24"/>
    <p:sldId id="378" r:id="rId25"/>
    <p:sldId id="276" r:id="rId26"/>
    <p:sldId id="278" r:id="rId27"/>
    <p:sldId id="281" r:id="rId28"/>
    <p:sldId id="295" r:id="rId29"/>
    <p:sldId id="296" r:id="rId30"/>
    <p:sldId id="297" r:id="rId31"/>
    <p:sldId id="298" r:id="rId32"/>
    <p:sldId id="387" r:id="rId33"/>
    <p:sldId id="391" r:id="rId34"/>
    <p:sldId id="304" r:id="rId35"/>
    <p:sldId id="404" r:id="rId36"/>
    <p:sldId id="321" r:id="rId37"/>
    <p:sldId id="399" r:id="rId38"/>
    <p:sldId id="358" r:id="rId39"/>
    <p:sldId id="322" r:id="rId40"/>
    <p:sldId id="325" r:id="rId41"/>
    <p:sldId id="392" r:id="rId42"/>
    <p:sldId id="395" r:id="rId43"/>
    <p:sldId id="398" r:id="rId44"/>
    <p:sldId id="396" r:id="rId45"/>
    <p:sldId id="397" r:id="rId46"/>
    <p:sldId id="400" r:id="rId47"/>
    <p:sldId id="326" r:id="rId48"/>
    <p:sldId id="401" r:id="rId49"/>
    <p:sldId id="328" r:id="rId50"/>
    <p:sldId id="332" r:id="rId51"/>
    <p:sldId id="360" r:id="rId52"/>
    <p:sldId id="402" r:id="rId53"/>
    <p:sldId id="341" r:id="rId54"/>
    <p:sldId id="342" r:id="rId55"/>
    <p:sldId id="393" r:id="rId56"/>
    <p:sldId id="365" r:id="rId57"/>
    <p:sldId id="403" r:id="rId58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60"/>
    </p:embeddedFont>
    <p:embeddedFont>
      <p:font typeface="Constantia" panose="02030602050306030303" pitchFamily="18" charset="0"/>
      <p:regular r:id="rId61"/>
      <p:bold r:id="rId62"/>
      <p:italic r:id="rId63"/>
      <p:boldItalic r:id="rId64"/>
    </p:embeddedFont>
    <p:embeddedFont>
      <p:font typeface="Wingdings 2" panose="05020102010507070707" pitchFamily="18" charset="2"/>
      <p:regular r:id="rId6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2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76" d="100"/>
          <a:sy n="76" d="100"/>
        </p:scale>
        <p:origin x="15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4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5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1.fntdata"/><Relationship Id="rId65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FBB7A7F3-DC71-4625-BB4A-B17AC9CDA507}" type="datetimeFigureOut">
              <a:rPr lang="ar-EG" smtClean="0"/>
              <a:pPr/>
              <a:t>30/03/1446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16596C1-11DE-4E48-A46D-59A9A39789FA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93297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3E94-F509-4EDB-A698-77F9932E7B4F}" type="datetime3">
              <a:rPr lang="en-US" smtClean="0"/>
              <a:pPr/>
              <a:t>3 October 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6B9B-0DCD-4CD6-9E56-37F58623C5FA}" type="datetime3">
              <a:rPr lang="en-US" smtClean="0"/>
              <a:pPr/>
              <a:t>3 October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00D3-5ADD-4213-B979-BE8C2FDC7F49}" type="datetime3">
              <a:rPr lang="en-US" smtClean="0"/>
              <a:pPr/>
              <a:t>3 October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0BCC-B568-4244-AFA3-6CC2961ACFD4}" type="datetime3">
              <a:rPr lang="en-US" smtClean="0"/>
              <a:pPr/>
              <a:t>3 October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F4F13-5749-46BB-9D78-916573795F40}" type="datetime3">
              <a:rPr lang="en-US" smtClean="0"/>
              <a:pPr/>
              <a:t>3 October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E230-3C57-4F1C-96EA-14AED9A1A25A}" type="datetime3">
              <a:rPr lang="en-US" smtClean="0"/>
              <a:pPr/>
              <a:t>3 October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F57D-162C-4A3E-B4E8-3F5B4A219127}" type="datetime3">
              <a:rPr lang="en-US" smtClean="0"/>
              <a:pPr/>
              <a:t>3 October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93BE-FFF1-4028-8F81-86F67D53BF91}" type="datetime3">
              <a:rPr lang="en-US" smtClean="0"/>
              <a:pPr/>
              <a:t>3 October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BC4C-230E-49CD-B97B-21507C46F780}" type="datetime3">
              <a:rPr lang="en-US" smtClean="0"/>
              <a:pPr/>
              <a:t>3 October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58C8-DBD5-4A27-83D4-5DACD99AC0FC}" type="datetime3">
              <a:rPr lang="en-US" smtClean="0"/>
              <a:pPr/>
              <a:t>3 October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A4CA-4536-4610-AED8-DE79AF06145D}" type="datetime3">
              <a:rPr lang="en-US" smtClean="0"/>
              <a:pPr/>
              <a:t>3 October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C7E4533-1520-4C25-979F-F5F32BF16373}" type="datetime3">
              <a:rPr lang="en-US" smtClean="0"/>
              <a:pPr/>
              <a:t>3 October 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tags" Target="../tags/tag6.xml"/><Relationship Id="rId16" Type="http://schemas.openxmlformats.org/officeDocument/2006/relationships/image" Target="../media/image13.png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image" Target="../media/image8.png"/><Relationship Id="rId5" Type="http://schemas.openxmlformats.org/officeDocument/2006/relationships/tags" Target="../tags/tag9.xml"/><Relationship Id="rId15" Type="http://schemas.openxmlformats.org/officeDocument/2006/relationships/image" Target="../media/image12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6.png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image" Target="../media/image20.png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tags" Target="../tags/tag15.xml"/><Relationship Id="rId16" Type="http://schemas.openxmlformats.org/officeDocument/2006/relationships/image" Target="../media/image23.png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image" Target="../media/image18.png"/><Relationship Id="rId5" Type="http://schemas.openxmlformats.org/officeDocument/2006/relationships/tags" Target="../tags/tag18.xml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tags" Target="../tags/tag17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21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24.xml"/><Relationship Id="rId7" Type="http://schemas.openxmlformats.org/officeDocument/2006/relationships/image" Target="../media/image28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2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.xml"/><Relationship Id="rId9" Type="http://schemas.openxmlformats.org/officeDocument/2006/relationships/image" Target="../media/image3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image" Target="../media/image33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5.gif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Foundations: Logic and Proofs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Part I: Propositional Logic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0" y="49530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Question/Answer Animations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E8F5-ADC2-4093-9292-3C2F92CFD84C}" type="datetime3">
              <a:rPr lang="en-US" smtClean="0"/>
              <a:pPr/>
              <a:t>3 October 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704088"/>
          </a:xfrm>
        </p:spPr>
        <p:txBody>
          <a:bodyPr>
            <a:normAutofit fontScale="90000"/>
          </a:bodyPr>
          <a:lstStyle/>
          <a:p>
            <a:r>
              <a:rPr lang="en-US" dirty="0"/>
              <a:t>Propositional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4102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p:  Alexandria is the  capital of Egypt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q: 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1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It is not the case that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Alexandria is the  capital of Egypt</a:t>
            </a:r>
            <a:endParaRPr lang="en-US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>
                <a:latin typeface="Times New Roman" pitchFamily="18" charset="0"/>
                <a:ea typeface="Cambria Math"/>
                <a:cs typeface="Times New Roman" pitchFamily="18" charset="0"/>
              </a:rPr>
              <a:t>¬ p   (</a:t>
            </a:r>
            <a:r>
              <a:rPr lang="en-US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Not p)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Alexandria is the  capital of Egypt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1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p ∧ q  (p and q)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Alexandria is the  capital of Egypt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1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p ∨ q   (p or q)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04ECC-573A-43C1-AA37-14C57C8F56A0}" type="datetime3">
              <a:rPr lang="en-US" smtClean="0"/>
              <a:pPr/>
              <a:t>3 October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704088"/>
          </a:xfrm>
        </p:spPr>
        <p:txBody>
          <a:bodyPr>
            <a:normAutofit fontScale="90000"/>
          </a:bodyPr>
          <a:lstStyle/>
          <a:p>
            <a:r>
              <a:rPr lang="en-US" dirty="0"/>
              <a:t>Compound Propositions: Negation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181600"/>
          </a:xfrm>
        </p:spPr>
        <p:txBody>
          <a:bodyPr>
            <a:normAutofit/>
          </a:bodyPr>
          <a:lstStyle/>
          <a:p>
            <a:pPr marL="274320" lvl="1" indent="-274320">
              <a:lnSpc>
                <a:spcPct val="150000"/>
              </a:lnSpc>
              <a:buClr>
                <a:schemeClr val="accent3"/>
              </a:buClr>
              <a:buSzPct val="95000"/>
            </a:pPr>
            <a:r>
              <a:rPr lang="en-US" sz="2800" dirty="0"/>
              <a:t>The </a:t>
            </a:r>
            <a:r>
              <a:rPr lang="en-US" sz="2800" i="1" dirty="0">
                <a:solidFill>
                  <a:srgbClr val="FF0000"/>
                </a:solidFill>
              </a:rPr>
              <a:t>negation</a:t>
            </a:r>
            <a:r>
              <a:rPr lang="en-US" sz="2800" dirty="0"/>
              <a:t> of a proposition  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sz="2800" dirty="0"/>
              <a:t>  is  denoted by  </a:t>
            </a:r>
            <a:r>
              <a:rPr lang="en-US" sz="2800" dirty="0">
                <a:solidFill>
                  <a:srgbClr val="FF0000"/>
                </a:solidFill>
                <a:latin typeface="Cambria Math"/>
                <a:ea typeface="Cambria Math"/>
              </a:rPr>
              <a:t>¬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p</a:t>
            </a:r>
            <a:endParaRPr lang="en-US" sz="2800" dirty="0"/>
          </a:p>
          <a:p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sz="2800" dirty="0"/>
              <a:t>   : The earth is round</a:t>
            </a:r>
          </a:p>
          <a:p>
            <a:r>
              <a:rPr lang="en-US" sz="2800" dirty="0">
                <a:solidFill>
                  <a:srgbClr val="FF0000"/>
                </a:solidFill>
                <a:latin typeface="Cambria Math"/>
                <a:ea typeface="Cambria Math"/>
              </a:rPr>
              <a:t>¬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p : </a:t>
            </a:r>
            <a:r>
              <a:rPr lang="en-US" sz="2800" dirty="0">
                <a:solidFill>
                  <a:srgbClr val="FF0000"/>
                </a:solidFill>
              </a:rPr>
              <a:t>It is not the case that </a:t>
            </a:r>
            <a:r>
              <a:rPr lang="en-US" sz="2800" dirty="0"/>
              <a:t>the earth is round</a:t>
            </a:r>
            <a:endParaRPr lang="en-US" sz="2800" b="1" dirty="0"/>
          </a:p>
          <a:p>
            <a:pPr lvl="8"/>
            <a:r>
              <a:rPr lang="en-US" sz="2800" dirty="0"/>
              <a:t>The earth is </a:t>
            </a:r>
            <a:r>
              <a:rPr lang="en-US" sz="2800" dirty="0">
                <a:solidFill>
                  <a:srgbClr val="FF0000"/>
                </a:solidFill>
              </a:rPr>
              <a:t>not</a:t>
            </a:r>
            <a:r>
              <a:rPr lang="en-US" sz="2800" dirty="0"/>
              <a:t> round</a:t>
            </a:r>
          </a:p>
          <a:p>
            <a:pPr lvl="8"/>
            <a:endParaRPr lang="en-US" sz="2800" dirty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z="2800" dirty="0"/>
              <a:t>and has this truth table: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endParaRPr lang="en-US" sz="2800" dirty="0"/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sz="2800" dirty="0"/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sz="2800" dirty="0"/>
          </a:p>
          <a:p>
            <a:endParaRPr lang="en-US" sz="2800" b="1" dirty="0"/>
          </a:p>
          <a:p>
            <a:pPr>
              <a:buNone/>
            </a:pPr>
            <a:endParaRPr lang="en-US" sz="2800" b="1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1828800" y="4876800"/>
          <a:ext cx="35814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Cambria Math" pitchFamily="18" charset="0"/>
                          <a:ea typeface="Cambria Math" pitchFamily="18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a:t>¬</a:t>
                      </a:r>
                      <a:r>
                        <a:rPr lang="en-US" sz="2800" i="1" dirty="0">
                          <a:latin typeface="Cambria Math" pitchFamily="18" charset="0"/>
                          <a:ea typeface="Cambria Math" pitchFamily="18" charset="0"/>
                        </a:rPr>
                        <a:t>p</a:t>
                      </a:r>
                      <a:r>
                        <a:rPr lang="en-US" sz="28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5D61-B2D0-4D32-B3E0-9522D4B82E3E}" type="datetime3">
              <a:rPr lang="en-US" smtClean="0"/>
              <a:pPr/>
              <a:t>3 October 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704088"/>
          </a:xfrm>
        </p:spPr>
        <p:txBody>
          <a:bodyPr>
            <a:normAutofit fontScale="90000"/>
          </a:bodyPr>
          <a:lstStyle/>
          <a:p>
            <a:r>
              <a:rPr lang="en-US" dirty="0"/>
              <a:t>Conjunction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800" dirty="0"/>
              <a:t>The </a:t>
            </a:r>
            <a:r>
              <a:rPr lang="en-US" sz="2800" b="1" i="1" dirty="0">
                <a:solidFill>
                  <a:srgbClr val="FF0000"/>
                </a:solidFill>
              </a:rPr>
              <a:t>conjunction</a:t>
            </a:r>
            <a:r>
              <a:rPr lang="en-US" sz="2800" dirty="0"/>
              <a:t> of propositions  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sz="2800" dirty="0"/>
              <a:t>  and  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sz="2800" dirty="0"/>
              <a:t>  is denoted by 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sz="2800" b="1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∧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q</a:t>
            </a:r>
            <a:endParaRPr lang="en-US" sz="2800" dirty="0"/>
          </a:p>
          <a:p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sz="2800" dirty="0"/>
              <a:t>   :  I am at home</a:t>
            </a:r>
          </a:p>
          <a:p>
            <a:r>
              <a:rPr lang="en-US" sz="2800" dirty="0"/>
              <a:t>q   :  It is raining</a:t>
            </a:r>
          </a:p>
          <a:p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sz="28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∧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q   :   </a:t>
            </a:r>
            <a:r>
              <a:rPr lang="en-US" sz="2800" dirty="0"/>
              <a:t>I am at home </a:t>
            </a:r>
            <a:r>
              <a:rPr lang="en-US" sz="2800" dirty="0">
                <a:solidFill>
                  <a:srgbClr val="FF0000"/>
                </a:solidFill>
              </a:rPr>
              <a:t>and</a:t>
            </a:r>
            <a:r>
              <a:rPr lang="en-US" sz="2800" dirty="0"/>
              <a:t> it is raining.</a:t>
            </a:r>
            <a:endParaRPr lang="en-US" sz="2800" b="1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pPr>
              <a:buNone/>
            </a:pPr>
            <a:endParaRPr lang="en-US" sz="2400" i="1" dirty="0">
              <a:latin typeface="Cambria Math" pitchFamily="18" charset="0"/>
              <a:ea typeface="Cambria Math" pitchFamily="18" charset="0"/>
            </a:endParaRPr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/>
        </p:nvGraphicFramePr>
        <p:xfrm>
          <a:off x="990600" y="4038600"/>
          <a:ext cx="6096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2400" i="1" dirty="0">
                          <a:latin typeface="Cambria Math" pitchFamily="18" charset="0"/>
                          <a:ea typeface="Cambria Math" pitchFamily="18" charset="0"/>
                        </a:rPr>
                        <a:t>p</a:t>
                      </a:r>
                      <a:endParaRPr lang="en-US" sz="24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2400" i="1" dirty="0">
                          <a:latin typeface="Cambria Math" pitchFamily="18" charset="0"/>
                          <a:ea typeface="Cambria Math" pitchFamily="18" charset="0"/>
                        </a:rPr>
                        <a:t>q</a:t>
                      </a:r>
                      <a:endParaRPr lang="en-US" sz="24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2400" i="1" baseline="0" dirty="0">
                          <a:latin typeface="Cambria Math" pitchFamily="18" charset="0"/>
                          <a:ea typeface="Cambria Math" pitchFamily="18" charset="0"/>
                        </a:rPr>
                        <a:t>p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∧ </a:t>
                      </a:r>
                      <a:r>
                        <a:rPr lang="en-US" sz="2400" i="1" dirty="0">
                          <a:latin typeface="Cambria Math" pitchFamily="18" charset="0"/>
                          <a:ea typeface="Cambria Math" pitchFamily="18" charset="0"/>
                        </a:rPr>
                        <a:t>q </a:t>
                      </a:r>
                      <a:endParaRPr lang="en-US" sz="2400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2400" dirty="0"/>
                        <a:t>T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2400" dirty="0"/>
                        <a:t>F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2400" dirty="0"/>
                        <a:t>F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F98B5-DAC8-4FD5-B74C-40474348E575}" type="datetime3">
              <a:rPr lang="en-US" smtClean="0"/>
              <a:pPr/>
              <a:t>3 October 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0BCC-B568-4244-AFA3-6CC2961ACFD4}" type="datetime3">
              <a:rPr lang="en-US" smtClean="0"/>
              <a:pPr/>
              <a:t>3 October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905000"/>
            <a:ext cx="381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p</a:t>
            </a:r>
            <a:endParaRPr lang="ar-EG" sz="32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200" y="2057400"/>
            <a:ext cx="1198626" cy="228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05000" y="1752600"/>
            <a:ext cx="381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T</a:t>
            </a:r>
            <a:endParaRPr lang="ar-EG" sz="3200" dirty="0"/>
          </a:p>
        </p:txBody>
      </p:sp>
      <p:cxnSp>
        <p:nvCxnSpPr>
          <p:cNvPr id="12" name="Straight Connector 11"/>
          <p:cNvCxnSpPr>
            <a:endCxn id="14" idx="1"/>
          </p:cNvCxnSpPr>
          <p:nvPr/>
        </p:nvCxnSpPr>
        <p:spPr>
          <a:xfrm>
            <a:off x="609600" y="2362200"/>
            <a:ext cx="1295400" cy="21211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05000" y="4191000"/>
            <a:ext cx="381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F</a:t>
            </a:r>
            <a:endParaRPr lang="ar-EG" sz="3200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514600" y="1828800"/>
            <a:ext cx="990600" cy="228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81400" y="1524000"/>
            <a:ext cx="381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T</a:t>
            </a:r>
            <a:endParaRPr lang="ar-EG" sz="32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514600" y="2057400"/>
            <a:ext cx="899160" cy="1066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29000" y="2895600"/>
            <a:ext cx="381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F</a:t>
            </a:r>
            <a:endParaRPr lang="ar-EG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2895600" y="1295400"/>
            <a:ext cx="381000" cy="584775"/>
          </a:xfrm>
          <a:prstGeom prst="rect">
            <a:avLst/>
          </a:prstGeom>
          <a:noFill/>
          <a:ln w="38100">
            <a:noFill/>
          </a:ln>
        </p:spPr>
        <p:txBody>
          <a:bodyPr wrap="square" rtlCol="1">
            <a:spAutoFit/>
          </a:bodyPr>
          <a:lstStyle/>
          <a:p>
            <a:r>
              <a:rPr lang="en-US" sz="3200" dirty="0"/>
              <a:t>q</a:t>
            </a:r>
            <a:endParaRPr lang="ar-EG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2667000" y="2438400"/>
            <a:ext cx="381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q</a:t>
            </a:r>
            <a:endParaRPr lang="ar-EG" sz="3200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2362200" y="4267200"/>
            <a:ext cx="990600" cy="228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29000" y="3962400"/>
            <a:ext cx="381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T</a:t>
            </a:r>
            <a:endParaRPr lang="ar-EG" sz="32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362200" y="4495800"/>
            <a:ext cx="899160" cy="1066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76600" y="5334000"/>
            <a:ext cx="381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F</a:t>
            </a:r>
            <a:endParaRPr lang="ar-EG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2743200" y="3733800"/>
            <a:ext cx="381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q</a:t>
            </a:r>
            <a:endParaRPr lang="ar-EG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2514600" y="4876800"/>
            <a:ext cx="381000" cy="584775"/>
          </a:xfrm>
          <a:prstGeom prst="rect">
            <a:avLst/>
          </a:prstGeom>
          <a:noFill/>
          <a:ln w="38100">
            <a:noFill/>
          </a:ln>
        </p:spPr>
        <p:txBody>
          <a:bodyPr wrap="square" rtlCol="1">
            <a:spAutoFit/>
          </a:bodyPr>
          <a:lstStyle/>
          <a:p>
            <a:r>
              <a:rPr lang="en-US" sz="3200" dirty="0"/>
              <a:t>q</a:t>
            </a:r>
            <a:endParaRPr lang="ar-EG" sz="3200" dirty="0"/>
          </a:p>
        </p:txBody>
      </p:sp>
      <p:sp>
        <p:nvSpPr>
          <p:cNvPr id="33" name="Oval 32"/>
          <p:cNvSpPr/>
          <p:nvPr/>
        </p:nvSpPr>
        <p:spPr>
          <a:xfrm>
            <a:off x="3124200" y="1143000"/>
            <a:ext cx="1066800" cy="5029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1" grpId="0"/>
      <p:bldP spid="22" grpId="0"/>
      <p:bldP spid="25" grpId="0"/>
      <p:bldP spid="27" grpId="0"/>
      <p:bldP spid="28" grpId="0"/>
      <p:bldP spid="29" grpId="0"/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0BCC-B568-4244-AFA3-6CC2961ACFD4}" type="datetime3">
              <a:rPr lang="en-US" smtClean="0"/>
              <a:pPr/>
              <a:t>3 October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905000"/>
            <a:ext cx="381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p</a:t>
            </a:r>
            <a:endParaRPr lang="ar-EG" sz="32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200" y="2057400"/>
            <a:ext cx="1198626" cy="228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05000" y="1752600"/>
            <a:ext cx="381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T</a:t>
            </a:r>
            <a:endParaRPr lang="ar-EG" sz="3200" dirty="0"/>
          </a:p>
        </p:txBody>
      </p:sp>
      <p:cxnSp>
        <p:nvCxnSpPr>
          <p:cNvPr id="12" name="Straight Connector 11"/>
          <p:cNvCxnSpPr>
            <a:endCxn id="14" idx="1"/>
          </p:cNvCxnSpPr>
          <p:nvPr/>
        </p:nvCxnSpPr>
        <p:spPr>
          <a:xfrm>
            <a:off x="609600" y="2362200"/>
            <a:ext cx="1295400" cy="21211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05000" y="4191000"/>
            <a:ext cx="381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F</a:t>
            </a:r>
            <a:endParaRPr lang="ar-EG" sz="3200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514600" y="1828800"/>
            <a:ext cx="990600" cy="228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81400" y="1524000"/>
            <a:ext cx="381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T</a:t>
            </a:r>
            <a:endParaRPr lang="ar-EG" sz="32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514600" y="2057400"/>
            <a:ext cx="899160" cy="1066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29000" y="2895600"/>
            <a:ext cx="381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F</a:t>
            </a:r>
            <a:endParaRPr lang="ar-EG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2895600" y="1295400"/>
            <a:ext cx="381000" cy="584775"/>
          </a:xfrm>
          <a:prstGeom prst="rect">
            <a:avLst/>
          </a:prstGeom>
          <a:noFill/>
          <a:ln w="38100">
            <a:noFill/>
          </a:ln>
        </p:spPr>
        <p:txBody>
          <a:bodyPr wrap="square" rtlCol="1">
            <a:spAutoFit/>
          </a:bodyPr>
          <a:lstStyle/>
          <a:p>
            <a:r>
              <a:rPr lang="en-US" sz="3200" dirty="0"/>
              <a:t>q</a:t>
            </a:r>
            <a:endParaRPr lang="ar-EG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2667000" y="2438400"/>
            <a:ext cx="381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q</a:t>
            </a:r>
            <a:endParaRPr lang="ar-EG" sz="3200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2362200" y="4267200"/>
            <a:ext cx="990600" cy="228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29000" y="3962400"/>
            <a:ext cx="381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T</a:t>
            </a:r>
            <a:endParaRPr lang="ar-EG" sz="32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362200" y="4495800"/>
            <a:ext cx="899160" cy="1066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76600" y="5334000"/>
            <a:ext cx="381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F</a:t>
            </a:r>
            <a:endParaRPr lang="ar-EG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2743200" y="3733800"/>
            <a:ext cx="381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q</a:t>
            </a:r>
            <a:endParaRPr lang="ar-EG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2514600" y="4876800"/>
            <a:ext cx="381000" cy="584775"/>
          </a:xfrm>
          <a:prstGeom prst="rect">
            <a:avLst/>
          </a:prstGeom>
          <a:noFill/>
          <a:ln w="38100">
            <a:noFill/>
          </a:ln>
        </p:spPr>
        <p:txBody>
          <a:bodyPr wrap="square" rtlCol="1">
            <a:spAutoFit/>
          </a:bodyPr>
          <a:lstStyle/>
          <a:p>
            <a:r>
              <a:rPr lang="en-US" sz="3200" dirty="0"/>
              <a:t>q</a:t>
            </a:r>
            <a:endParaRPr lang="ar-EG" sz="3200" dirty="0"/>
          </a:p>
        </p:txBody>
      </p:sp>
      <p:sp>
        <p:nvSpPr>
          <p:cNvPr id="34" name="TextBox 33"/>
          <p:cNvSpPr txBox="1"/>
          <p:nvPr/>
        </p:nvSpPr>
        <p:spPr>
          <a:xfrm>
            <a:off x="4800600" y="990600"/>
            <a:ext cx="381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r</a:t>
            </a:r>
            <a:endParaRPr lang="ar-EG" sz="3200" dirty="0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4114800" y="1524000"/>
            <a:ext cx="1676400" cy="228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15000" y="1219200"/>
            <a:ext cx="381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T</a:t>
            </a:r>
            <a:endParaRPr lang="ar-EG" sz="3200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4038600" y="1752600"/>
            <a:ext cx="1828800" cy="304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867400" y="1828800"/>
            <a:ext cx="381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F</a:t>
            </a:r>
            <a:endParaRPr lang="ar-EG" sz="3200" dirty="0"/>
          </a:p>
        </p:txBody>
      </p:sp>
      <p:sp>
        <p:nvSpPr>
          <p:cNvPr id="46" name="TextBox 45"/>
          <p:cNvSpPr txBox="1"/>
          <p:nvPr/>
        </p:nvSpPr>
        <p:spPr>
          <a:xfrm>
            <a:off x="4724400" y="1752600"/>
            <a:ext cx="381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r</a:t>
            </a:r>
            <a:endParaRPr lang="ar-EG" sz="3200" dirty="0"/>
          </a:p>
        </p:txBody>
      </p:sp>
      <p:sp>
        <p:nvSpPr>
          <p:cNvPr id="48" name="TextBox 47"/>
          <p:cNvSpPr txBox="1"/>
          <p:nvPr/>
        </p:nvSpPr>
        <p:spPr>
          <a:xfrm>
            <a:off x="4724400" y="2362200"/>
            <a:ext cx="381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r</a:t>
            </a:r>
            <a:endParaRPr lang="ar-EG" sz="3200" dirty="0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4038600" y="2895600"/>
            <a:ext cx="1676400" cy="228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867400" y="2590800"/>
            <a:ext cx="381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T</a:t>
            </a:r>
            <a:endParaRPr lang="ar-EG" sz="3200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3962400" y="3124200"/>
            <a:ext cx="1828800" cy="304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791200" y="3200400"/>
            <a:ext cx="381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F</a:t>
            </a:r>
            <a:endParaRPr lang="ar-EG" sz="3200" dirty="0"/>
          </a:p>
        </p:txBody>
      </p:sp>
      <p:sp>
        <p:nvSpPr>
          <p:cNvPr id="53" name="TextBox 52"/>
          <p:cNvSpPr txBox="1"/>
          <p:nvPr/>
        </p:nvSpPr>
        <p:spPr>
          <a:xfrm>
            <a:off x="4648200" y="3124200"/>
            <a:ext cx="381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r</a:t>
            </a:r>
            <a:endParaRPr lang="ar-EG" sz="3200" dirty="0"/>
          </a:p>
        </p:txBody>
      </p:sp>
      <p:sp>
        <p:nvSpPr>
          <p:cNvPr id="54" name="TextBox 53"/>
          <p:cNvSpPr txBox="1"/>
          <p:nvPr/>
        </p:nvSpPr>
        <p:spPr>
          <a:xfrm>
            <a:off x="4800600" y="3657600"/>
            <a:ext cx="381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r</a:t>
            </a:r>
            <a:endParaRPr lang="ar-EG" sz="3200" dirty="0"/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4191000" y="4038600"/>
            <a:ext cx="1676400" cy="228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791200" y="3733800"/>
            <a:ext cx="381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T</a:t>
            </a:r>
            <a:endParaRPr lang="ar-EG" sz="3200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4114800" y="4267200"/>
            <a:ext cx="1828800" cy="304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943600" y="4343400"/>
            <a:ext cx="381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F</a:t>
            </a:r>
            <a:endParaRPr lang="ar-EG" sz="3200" dirty="0"/>
          </a:p>
        </p:txBody>
      </p:sp>
      <p:sp>
        <p:nvSpPr>
          <p:cNvPr id="59" name="TextBox 58"/>
          <p:cNvSpPr txBox="1"/>
          <p:nvPr/>
        </p:nvSpPr>
        <p:spPr>
          <a:xfrm>
            <a:off x="4800600" y="4267200"/>
            <a:ext cx="381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r</a:t>
            </a:r>
            <a:endParaRPr lang="ar-EG" sz="3200" dirty="0"/>
          </a:p>
        </p:txBody>
      </p:sp>
      <p:sp>
        <p:nvSpPr>
          <p:cNvPr id="60" name="TextBox 59"/>
          <p:cNvSpPr txBox="1"/>
          <p:nvPr/>
        </p:nvSpPr>
        <p:spPr>
          <a:xfrm>
            <a:off x="4800600" y="4876800"/>
            <a:ext cx="381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r</a:t>
            </a:r>
            <a:endParaRPr lang="ar-EG" sz="3200" dirty="0"/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4114800" y="5410200"/>
            <a:ext cx="1676400" cy="228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867400" y="5105400"/>
            <a:ext cx="381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T</a:t>
            </a:r>
            <a:endParaRPr lang="ar-EG" sz="3200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4038600" y="5638800"/>
            <a:ext cx="1828800" cy="304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867400" y="5715000"/>
            <a:ext cx="381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F</a:t>
            </a:r>
            <a:endParaRPr lang="ar-EG" sz="3200" dirty="0"/>
          </a:p>
        </p:txBody>
      </p:sp>
      <p:sp>
        <p:nvSpPr>
          <p:cNvPr id="65" name="TextBox 64"/>
          <p:cNvSpPr txBox="1"/>
          <p:nvPr/>
        </p:nvSpPr>
        <p:spPr>
          <a:xfrm>
            <a:off x="4724400" y="5638800"/>
            <a:ext cx="381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r</a:t>
            </a:r>
            <a:endParaRPr lang="ar-EG" sz="3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704088"/>
          </a:xfrm>
        </p:spPr>
        <p:txBody>
          <a:bodyPr>
            <a:normAutofit fontScale="90000"/>
          </a:bodyPr>
          <a:lstStyle/>
          <a:p>
            <a:r>
              <a:rPr lang="en-US" dirty="0"/>
              <a:t>Disjunction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i="1" dirty="0">
                <a:solidFill>
                  <a:srgbClr val="FF0000"/>
                </a:solidFill>
              </a:rPr>
              <a:t>disjunction</a:t>
            </a:r>
            <a:r>
              <a:rPr lang="en-US" sz="2800" dirty="0"/>
              <a:t> of propositions  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sz="2800" dirty="0"/>
              <a:t>  and  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sz="2800" dirty="0"/>
              <a:t>  is denoted by 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sz="28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∨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q</a:t>
            </a:r>
            <a:endParaRPr lang="en-US" sz="2400" i="1" dirty="0">
              <a:latin typeface="Cambria Math" pitchFamily="18" charset="0"/>
              <a:ea typeface="Cambria Math" pitchFamily="18" charset="0"/>
            </a:endParaRPr>
          </a:p>
          <a:p>
            <a:r>
              <a:rPr lang="en-US" sz="3200" i="1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sz="3200" dirty="0"/>
              <a:t>   :  I am at home</a:t>
            </a:r>
          </a:p>
          <a:p>
            <a:r>
              <a:rPr lang="en-US" sz="3200" dirty="0"/>
              <a:t>q     : It is raining</a:t>
            </a:r>
          </a:p>
          <a:p>
            <a:r>
              <a:rPr lang="en-US" sz="3200" i="1" dirty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sz="32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∨ </a:t>
            </a:r>
            <a:r>
              <a:rPr lang="en-US" sz="3200" i="1" dirty="0">
                <a:latin typeface="Cambria Math" pitchFamily="18" charset="0"/>
                <a:ea typeface="Cambria Math" pitchFamily="18" charset="0"/>
              </a:rPr>
              <a:t>q   :   </a:t>
            </a:r>
            <a:r>
              <a:rPr lang="en-US" sz="3200" dirty="0"/>
              <a:t>I am at home </a:t>
            </a:r>
            <a:r>
              <a:rPr lang="en-US" sz="3200" dirty="0">
                <a:solidFill>
                  <a:srgbClr val="FF0000"/>
                </a:solidFill>
              </a:rPr>
              <a:t>or</a:t>
            </a:r>
            <a:r>
              <a:rPr lang="en-US" sz="3200" dirty="0"/>
              <a:t>  it is raining.</a:t>
            </a:r>
            <a:endParaRPr lang="en-US" sz="3200" b="1" dirty="0"/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/>
        </p:nvGraphicFramePr>
        <p:xfrm>
          <a:off x="1371600" y="4267200"/>
          <a:ext cx="6096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2400" i="1" dirty="0">
                          <a:latin typeface="Cambria Math" pitchFamily="18" charset="0"/>
                          <a:ea typeface="Cambria Math" pitchFamily="18" charset="0"/>
                        </a:rPr>
                        <a:t>p</a:t>
                      </a:r>
                      <a:endParaRPr lang="en-US" sz="24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2400" i="1" dirty="0">
                          <a:latin typeface="Cambria Math" pitchFamily="18" charset="0"/>
                          <a:ea typeface="Cambria Math" pitchFamily="18" charset="0"/>
                        </a:rPr>
                        <a:t>q</a:t>
                      </a:r>
                      <a:endParaRPr lang="en-US" sz="24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2400" i="1" baseline="0" dirty="0">
                          <a:latin typeface="Cambria Math" pitchFamily="18" charset="0"/>
                          <a:ea typeface="Cambria Math" pitchFamily="18" charset="0"/>
                        </a:rPr>
                        <a:t>p 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∨ </a:t>
                      </a:r>
                      <a:r>
                        <a:rPr lang="en-US" sz="2400" i="1" dirty="0">
                          <a:latin typeface="Cambria Math" pitchFamily="18" charset="0"/>
                          <a:ea typeface="Cambria Math" pitchFamily="18" charset="0"/>
                        </a:rPr>
                        <a:t>q </a:t>
                      </a:r>
                      <a:endParaRPr lang="en-US" sz="2400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2400" dirty="0"/>
                        <a:t>T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2400" dirty="0"/>
                        <a:t>T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2400" dirty="0"/>
                        <a:t>F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4738-C1DD-4846-9527-64AEA3804B48}" type="datetime3">
              <a:rPr lang="en-US" smtClean="0"/>
              <a:pPr/>
              <a:t>3 October 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Disjunction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disjunction</a:t>
            </a:r>
            <a:r>
              <a:rPr lang="en-US" dirty="0"/>
              <a:t> of propositions 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dirty="0"/>
              <a:t>  and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dirty="0"/>
              <a:t>   is denoted by 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∨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dirty="0"/>
              <a:t> and has this truth table: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b="1" dirty="0"/>
          </a:p>
          <a:p>
            <a:endParaRPr lang="en-US" b="1" dirty="0"/>
          </a:p>
          <a:p>
            <a:r>
              <a:rPr lang="en-US" b="1" dirty="0"/>
              <a:t>Example</a:t>
            </a:r>
            <a:r>
              <a:rPr lang="en-US" dirty="0"/>
              <a:t>:  If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dirty="0"/>
              <a:t>  denotes “I am at home.” and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dirty="0"/>
              <a:t>  denotes “It is raining.” then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∨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dirty="0"/>
              <a:t> denotes “I am at home or it is raining.”</a:t>
            </a:r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/>
        </p:nvGraphicFramePr>
        <p:xfrm>
          <a:off x="1524000" y="3124200"/>
          <a:ext cx="5638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Cambria Math" pitchFamily="18" charset="0"/>
                          <a:ea typeface="Cambria Math" pitchFamily="18" charset="0"/>
                        </a:rPr>
                        <a:t>p</a:t>
                      </a:r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Cambria Math" pitchFamily="18" charset="0"/>
                          <a:ea typeface="Cambria Math" pitchFamily="18" charset="0"/>
                        </a:rPr>
                        <a:t>q</a:t>
                      </a:r>
                      <a:r>
                        <a:rPr lang="en-US" dirty="0"/>
                        <a:t> 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Cambria Math" pitchFamily="18" charset="0"/>
                          <a:ea typeface="Cambria Math" pitchFamily="18" charset="0"/>
                        </a:rPr>
                        <a:t>p </a:t>
                      </a:r>
                      <a:r>
                        <a:rPr lang="en-US" dirty="0">
                          <a:latin typeface="Cambria Math" pitchFamily="18" charset="0"/>
                          <a:ea typeface="Cambria Math" pitchFamily="18" charset="0"/>
                        </a:rPr>
                        <a:t>∨</a:t>
                      </a:r>
                      <a:r>
                        <a:rPr lang="en-US" i="1" dirty="0">
                          <a:latin typeface="Cambria Math" pitchFamily="18" charset="0"/>
                          <a:ea typeface="Cambria Math" pitchFamily="18" charset="0"/>
                        </a:rPr>
                        <a:t>q</a:t>
                      </a:r>
                      <a:endParaRPr lang="en-US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D33BA-66C2-4A6C-8E57-1A50217C60B0}" type="datetime3">
              <a:rPr lang="en-US" smtClean="0"/>
              <a:pPr/>
              <a:t>3 October 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6858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The Connective Or in English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334000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In English “or” has two different meanings.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“Inclusive Or”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  <a:latin typeface="Cambria Math"/>
                <a:ea typeface="Cambria Math"/>
              </a:rPr>
              <a:t>∨</a:t>
            </a:r>
            <a:endParaRPr lang="en-US" sz="2800" dirty="0">
              <a:solidFill>
                <a:srgbClr val="FF0000"/>
              </a:solidFill>
            </a:endParaRPr>
          </a:p>
          <a:p>
            <a:pPr lvl="1"/>
            <a:endParaRPr lang="en-US" sz="2800" dirty="0"/>
          </a:p>
          <a:p>
            <a:pPr lvl="1">
              <a:buNone/>
            </a:pPr>
            <a:r>
              <a:rPr lang="en-US" sz="2800" dirty="0"/>
              <a:t>  “Dr. Ali or Dr Maha will teach discrete mathematics course” </a:t>
            </a:r>
          </a:p>
          <a:p>
            <a:pPr lvl="2">
              <a:buNone/>
            </a:pPr>
            <a:endParaRPr lang="en-US" sz="2800" dirty="0">
              <a:latin typeface="Cambria Math" pitchFamily="18" charset="0"/>
              <a:ea typeface="Cambria Math" pitchFamily="18" charset="0"/>
            </a:endParaRPr>
          </a:p>
          <a:p>
            <a:pPr lvl="2">
              <a:buNone/>
            </a:pPr>
            <a:r>
              <a:rPr lang="en-US" sz="2800" dirty="0">
                <a:latin typeface="Cambria Math" pitchFamily="18" charset="0"/>
                <a:ea typeface="Cambria Math" pitchFamily="18" charset="0"/>
              </a:rPr>
              <a:t>For 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sz="2800" dirty="0">
                <a:latin typeface="Cambria Math"/>
                <a:ea typeface="Cambria Math"/>
              </a:rPr>
              <a:t>∨</a:t>
            </a:r>
            <a:r>
              <a:rPr lang="en-US" sz="2800" i="1" dirty="0">
                <a:latin typeface="Cambria Math"/>
                <a:ea typeface="Cambria Math"/>
              </a:rPr>
              <a:t>q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  to be true, either one or both of 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 and 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q 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must be true.</a:t>
            </a:r>
            <a:endParaRPr lang="en-US" sz="2800" dirty="0"/>
          </a:p>
          <a:p>
            <a:pPr lvl="1">
              <a:buNone/>
            </a:pPr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9ED3-6D15-4E41-862C-DA49CD5B967C}" type="datetime3">
              <a:rPr lang="en-US" smtClean="0"/>
              <a:pPr/>
              <a:t>3 October 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6858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The Connective Or in English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686800" cy="5257800"/>
          </a:xfrm>
        </p:spPr>
        <p:txBody>
          <a:bodyPr/>
          <a:lstStyle/>
          <a:p>
            <a:pPr lvl="1">
              <a:buNone/>
            </a:pPr>
            <a:r>
              <a:rPr lang="en-US" sz="2800" b="1" dirty="0">
                <a:solidFill>
                  <a:srgbClr val="FF0000"/>
                </a:solidFill>
              </a:rPr>
              <a:t>“Exclusive Or (</a:t>
            </a:r>
            <a:r>
              <a:rPr lang="en-US" sz="2800" b="1" dirty="0" err="1">
                <a:solidFill>
                  <a:srgbClr val="FF0000"/>
                </a:solidFill>
              </a:rPr>
              <a:t>Xor</a:t>
            </a:r>
            <a:r>
              <a:rPr lang="en-US" sz="2800" b="1" dirty="0">
                <a:solidFill>
                  <a:srgbClr val="FF0000"/>
                </a:solidFill>
              </a:rPr>
              <a:t>).” </a:t>
            </a:r>
            <a:r>
              <a:rPr lang="en-US" sz="2800" b="1" dirty="0">
                <a:solidFill>
                  <a:srgbClr val="FF0000"/>
                </a:solidFill>
                <a:latin typeface="Cambria Math"/>
                <a:ea typeface="Cambria Math"/>
              </a:rPr>
              <a:t>⊕</a:t>
            </a:r>
            <a:endParaRPr lang="en-US" sz="2800" b="1" dirty="0">
              <a:solidFill>
                <a:srgbClr val="FF0000"/>
              </a:solidFill>
            </a:endParaRPr>
          </a:p>
          <a:p>
            <a:pPr lvl="1"/>
            <a:endParaRPr lang="en-US" sz="1800" dirty="0"/>
          </a:p>
          <a:p>
            <a:pPr lvl="1">
              <a:buNone/>
            </a:pPr>
            <a:r>
              <a:rPr lang="en-US" sz="2800" dirty="0"/>
              <a:t>“Soup or salad comes with this meal” </a:t>
            </a:r>
          </a:p>
          <a:p>
            <a:pPr lvl="1">
              <a:buNone/>
            </a:pPr>
            <a:r>
              <a:rPr lang="en-US" sz="2800" dirty="0"/>
              <a:t>Do not expect to be able to get both soup and salad.</a:t>
            </a:r>
          </a:p>
          <a:p>
            <a:pPr lvl="1">
              <a:buNone/>
            </a:pPr>
            <a:r>
              <a:rPr lang="en-US" sz="2800" dirty="0"/>
              <a:t>In </a:t>
            </a:r>
            <a:r>
              <a:rPr lang="en-US" sz="2800" i="1" dirty="0"/>
              <a:t>p</a:t>
            </a:r>
            <a:r>
              <a:rPr lang="en-US" sz="2800" dirty="0">
                <a:latin typeface="Cambria Math"/>
                <a:ea typeface="Cambria Math"/>
              </a:rPr>
              <a:t> ⊕ </a:t>
            </a:r>
            <a:r>
              <a:rPr lang="en-US" sz="2800" i="1" dirty="0">
                <a:latin typeface="Cambria Math"/>
                <a:ea typeface="Cambria Math"/>
              </a:rPr>
              <a:t>q , </a:t>
            </a:r>
            <a:r>
              <a:rPr lang="en-US" sz="2800" dirty="0">
                <a:ea typeface="Cambria Math"/>
              </a:rPr>
              <a:t>one of </a:t>
            </a:r>
            <a:r>
              <a:rPr lang="en-US" sz="2800" i="1" dirty="0">
                <a:ea typeface="Cambria Math"/>
              </a:rPr>
              <a:t>p</a:t>
            </a:r>
            <a:r>
              <a:rPr lang="en-US" sz="2800" dirty="0">
                <a:ea typeface="Cambria Math"/>
              </a:rPr>
              <a:t> and </a:t>
            </a:r>
            <a:r>
              <a:rPr lang="en-US" sz="2800" i="1" dirty="0">
                <a:ea typeface="Cambria Math"/>
              </a:rPr>
              <a:t>q</a:t>
            </a:r>
            <a:r>
              <a:rPr lang="en-US" sz="2800" dirty="0">
                <a:ea typeface="Cambria Math"/>
              </a:rPr>
              <a:t> must be true</a:t>
            </a:r>
            <a:r>
              <a:rPr lang="en-US" sz="2800" dirty="0">
                <a:latin typeface="Cambria Math"/>
                <a:ea typeface="Cambria Math"/>
              </a:rPr>
              <a:t>, but not both.</a:t>
            </a:r>
          </a:p>
          <a:p>
            <a:pPr lvl="1">
              <a:buNone/>
            </a:pPr>
            <a:r>
              <a:rPr lang="en-US" sz="2800" dirty="0">
                <a:latin typeface="Cambria Math"/>
                <a:ea typeface="Cambria Math"/>
              </a:rPr>
              <a:t>The truth table for ⊕</a:t>
            </a:r>
            <a:endParaRPr lang="en-US" sz="2800" i="1" dirty="0"/>
          </a:p>
          <a:p>
            <a:pPr lvl="1">
              <a:buNone/>
            </a:pPr>
            <a:endParaRPr lang="en-US" sz="18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4038600" y="3886200"/>
          <a:ext cx="46482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1960">
                <a:tc>
                  <a:txBody>
                    <a:bodyPr/>
                    <a:lstStyle/>
                    <a:p>
                      <a:r>
                        <a:rPr lang="en-US" sz="2800" i="1" dirty="0">
                          <a:latin typeface="Cambria Math" pitchFamily="18" charset="0"/>
                          <a:ea typeface="Cambria Math" pitchFamily="18" charset="0"/>
                        </a:rPr>
                        <a:t>p </a:t>
                      </a:r>
                      <a:endParaRPr lang="en-US" sz="2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i="1" dirty="0">
                          <a:latin typeface="Cambria Math" pitchFamily="18" charset="0"/>
                          <a:ea typeface="Cambria Math" pitchFamily="18" charset="0"/>
                        </a:rPr>
                        <a:t>q</a:t>
                      </a:r>
                      <a:endParaRPr lang="en-US" sz="2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i="1" dirty="0">
                          <a:latin typeface="Cambria Math" pitchFamily="18" charset="0"/>
                          <a:ea typeface="Cambria Math" pitchFamily="18" charset="0"/>
                        </a:rPr>
                        <a:t>p </a:t>
                      </a:r>
                      <a:r>
                        <a:rPr lang="en-US" sz="2800" i="0" dirty="0">
                          <a:latin typeface="Cambria Math"/>
                          <a:ea typeface="Cambria Math"/>
                        </a:rPr>
                        <a:t>⊕</a:t>
                      </a:r>
                      <a:r>
                        <a:rPr lang="en-US" sz="2800" i="1" dirty="0">
                          <a:latin typeface="Cambria Math" pitchFamily="18" charset="0"/>
                          <a:ea typeface="Cambria Math" pitchFamily="18" charset="0"/>
                        </a:rPr>
                        <a:t>q</a:t>
                      </a:r>
                      <a:endParaRPr lang="en-US" sz="2800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800" dirty="0"/>
                        <a:t>T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800" dirty="0"/>
                        <a:t>F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C937-612D-411D-8D89-E2A72BA2AEFA}" type="datetime3">
              <a:rPr lang="en-US" smtClean="0"/>
              <a:pPr/>
              <a:t>3 October 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780288"/>
          </a:xfrm>
        </p:spPr>
        <p:txBody>
          <a:bodyPr>
            <a:normAutofit fontScale="90000"/>
          </a:bodyPr>
          <a:lstStyle/>
          <a:p>
            <a:r>
              <a:rPr lang="en-US" dirty="0"/>
              <a:t> Implication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3200" i="1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sz="3200" dirty="0"/>
              <a:t>  :  “I am at home.” </a:t>
            </a:r>
          </a:p>
          <a:p>
            <a:pPr>
              <a:buNone/>
            </a:pPr>
            <a:r>
              <a:rPr lang="en-US" sz="3200" dirty="0"/>
              <a:t> </a:t>
            </a:r>
            <a:r>
              <a:rPr lang="en-US" sz="3200" i="1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sz="3200" dirty="0"/>
              <a:t>  : “I am ill.” </a:t>
            </a:r>
          </a:p>
          <a:p>
            <a:pPr>
              <a:buNone/>
            </a:pPr>
            <a:r>
              <a:rPr lang="en-US" sz="3200" dirty="0"/>
              <a:t> </a:t>
            </a:r>
            <a:r>
              <a:rPr lang="en-US" sz="3200" i="1" dirty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sz="3200" dirty="0">
                <a:latin typeface="Cambria Math"/>
                <a:ea typeface="Cambria Math"/>
              </a:rPr>
              <a:t>→</a:t>
            </a:r>
            <a:r>
              <a:rPr lang="en-US" sz="3200" i="1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sz="3200" dirty="0"/>
              <a:t>  : “If I am at home then I am ill.” </a:t>
            </a:r>
          </a:p>
          <a:p>
            <a:pPr>
              <a:buNone/>
            </a:pPr>
            <a:endParaRPr lang="en-US" sz="3200" dirty="0"/>
          </a:p>
          <a:p>
            <a:pPr>
              <a:buNone/>
            </a:pPr>
            <a:r>
              <a:rPr lang="en-US" sz="3200" dirty="0"/>
              <a:t>In </a:t>
            </a:r>
            <a:r>
              <a:rPr lang="en-US" sz="3200" i="1" dirty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sz="3200" dirty="0">
                <a:latin typeface="Cambria Math"/>
                <a:ea typeface="Cambria Math"/>
              </a:rPr>
              <a:t>→</a:t>
            </a:r>
            <a:r>
              <a:rPr lang="en-US" sz="3200" i="1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sz="3200" dirty="0"/>
              <a:t> , </a:t>
            </a:r>
          </a:p>
          <a:p>
            <a:pPr>
              <a:buNone/>
            </a:pPr>
            <a:r>
              <a:rPr lang="en-US" sz="3200" i="1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sz="3200" dirty="0"/>
              <a:t>  is the </a:t>
            </a:r>
            <a:r>
              <a:rPr lang="en-US" sz="3200" b="1" i="1" dirty="0"/>
              <a:t>hypothesis</a:t>
            </a:r>
            <a:r>
              <a:rPr lang="en-US" sz="3200" dirty="0"/>
              <a:t> (</a:t>
            </a:r>
            <a:r>
              <a:rPr lang="en-US" sz="3200" i="1" dirty="0"/>
              <a:t>antecedent</a:t>
            </a:r>
            <a:r>
              <a:rPr lang="en-US" sz="3200" dirty="0"/>
              <a:t> or </a:t>
            </a:r>
            <a:r>
              <a:rPr lang="en-US" sz="3200" i="1" dirty="0"/>
              <a:t>premise</a:t>
            </a:r>
            <a:r>
              <a:rPr lang="en-US" sz="3200" dirty="0"/>
              <a:t>) </a:t>
            </a:r>
          </a:p>
          <a:p>
            <a:pPr>
              <a:buNone/>
            </a:pPr>
            <a:r>
              <a:rPr lang="en-US" sz="3200" i="1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sz="3200" dirty="0"/>
              <a:t>  is the </a:t>
            </a:r>
            <a:r>
              <a:rPr lang="en-US" sz="3200" b="1" i="1" dirty="0"/>
              <a:t>conclusion</a:t>
            </a:r>
            <a:r>
              <a:rPr lang="en-US" sz="3200" dirty="0"/>
              <a:t> (or </a:t>
            </a:r>
            <a:r>
              <a:rPr lang="en-US" sz="3200" i="1" dirty="0"/>
              <a:t>consequence</a:t>
            </a:r>
            <a:r>
              <a:rPr lang="en-US" sz="3200" dirty="0"/>
              <a:t>). </a:t>
            </a:r>
          </a:p>
          <a:p>
            <a:pPr lvl="1">
              <a:buNone/>
            </a:pPr>
            <a:endParaRPr lang="en-US" sz="32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4DB2B-650E-4B85-8028-650A368BE797}" type="datetime3">
              <a:rPr lang="en-US" smtClean="0"/>
              <a:pPr/>
              <a:t>3 October 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Propositional Logic</a:t>
            </a:r>
          </a:p>
          <a:p>
            <a:pPr lvl="1"/>
            <a:r>
              <a:rPr lang="en-US" dirty="0"/>
              <a:t>The Language of Propositions</a:t>
            </a:r>
          </a:p>
          <a:p>
            <a:pPr lvl="1"/>
            <a:r>
              <a:rPr lang="en-US" dirty="0"/>
              <a:t>Applications</a:t>
            </a:r>
          </a:p>
          <a:p>
            <a:pPr lvl="1"/>
            <a:r>
              <a:rPr lang="en-US" dirty="0"/>
              <a:t>Logical Equivalences</a:t>
            </a:r>
          </a:p>
          <a:p>
            <a:r>
              <a:rPr lang="en-US" dirty="0"/>
              <a:t>Predicate Logic</a:t>
            </a:r>
          </a:p>
          <a:p>
            <a:pPr lvl="1"/>
            <a:r>
              <a:rPr lang="en-US" dirty="0"/>
              <a:t>The Language of Quantifiers</a:t>
            </a:r>
          </a:p>
          <a:p>
            <a:pPr lvl="1"/>
            <a:r>
              <a:rPr lang="en-US" dirty="0"/>
              <a:t>Logical Equivalences</a:t>
            </a:r>
          </a:p>
          <a:p>
            <a:pPr lvl="1"/>
            <a:r>
              <a:rPr lang="en-US" dirty="0"/>
              <a:t>Nested Quantifiers</a:t>
            </a:r>
          </a:p>
          <a:p>
            <a:r>
              <a:rPr lang="en-US" dirty="0"/>
              <a:t>Proofs</a:t>
            </a:r>
          </a:p>
          <a:p>
            <a:pPr lvl="1"/>
            <a:r>
              <a:rPr lang="en-US" dirty="0"/>
              <a:t>Rules of Inference</a:t>
            </a:r>
          </a:p>
          <a:p>
            <a:pPr lvl="1"/>
            <a:r>
              <a:rPr lang="en-US" dirty="0"/>
              <a:t>Proof Methods</a:t>
            </a:r>
          </a:p>
          <a:p>
            <a:pPr lvl="1"/>
            <a:r>
              <a:rPr lang="en-US" dirty="0"/>
              <a:t>Proof Strategy</a:t>
            </a:r>
          </a:p>
          <a:p>
            <a:endParaRPr lang="en-US" dirty="0"/>
          </a:p>
          <a:p>
            <a:pPr lvl="1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AA603-C5BF-422B-8BEB-CFC13B72A881}" type="datetime3">
              <a:rPr lang="en-US" smtClean="0"/>
              <a:pPr/>
              <a:t>3 October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704088"/>
          </a:xfrm>
        </p:spPr>
        <p:txBody>
          <a:bodyPr>
            <a:normAutofit fontScale="90000"/>
          </a:bodyPr>
          <a:lstStyle/>
          <a:p>
            <a:r>
              <a:rPr lang="en-US" dirty="0"/>
              <a:t> Implication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000" dirty="0"/>
              <a:t>If </a:t>
            </a:r>
            <a:r>
              <a:rPr lang="en-US" sz="3000" i="1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sz="3000" dirty="0"/>
              <a:t>  and </a:t>
            </a:r>
            <a:r>
              <a:rPr lang="en-US" sz="3000" i="1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sz="3000" dirty="0"/>
              <a:t>  are propositions, then </a:t>
            </a:r>
            <a:r>
              <a:rPr lang="en-US" sz="3000" i="1" dirty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sz="3000" dirty="0">
                <a:solidFill>
                  <a:srgbClr val="FF0000"/>
                </a:solidFill>
                <a:latin typeface="Cambria Math"/>
                <a:ea typeface="Cambria Math"/>
              </a:rPr>
              <a:t>→</a:t>
            </a:r>
            <a:r>
              <a:rPr lang="en-US" sz="3000" i="1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sz="3000" dirty="0"/>
              <a:t> is a</a:t>
            </a:r>
          </a:p>
          <a:p>
            <a:pPr>
              <a:buNone/>
            </a:pPr>
            <a:r>
              <a:rPr lang="en-US" sz="3000" i="1" dirty="0"/>
              <a:t>conditional statement </a:t>
            </a:r>
            <a:r>
              <a:rPr lang="en-US" sz="3000" dirty="0"/>
              <a:t>or </a:t>
            </a:r>
            <a:r>
              <a:rPr lang="en-US" sz="3000" i="1" dirty="0"/>
              <a:t>implication</a:t>
            </a:r>
          </a:p>
          <a:p>
            <a:pPr>
              <a:buNone/>
            </a:pPr>
            <a:r>
              <a:rPr lang="en-US" sz="2800" i="1" dirty="0"/>
              <a:t> </a:t>
            </a:r>
            <a:r>
              <a:rPr lang="en-US" sz="2800" dirty="0"/>
              <a:t> </a:t>
            </a:r>
          </a:p>
          <a:p>
            <a:pPr>
              <a:buNone/>
            </a:pPr>
            <a:r>
              <a:rPr lang="en-US" sz="3000" dirty="0"/>
              <a:t>read as “</a:t>
            </a:r>
            <a:r>
              <a:rPr lang="en-US" sz="3000" dirty="0">
                <a:solidFill>
                  <a:srgbClr val="FF0000"/>
                </a:solidFill>
              </a:rPr>
              <a:t>if </a:t>
            </a:r>
            <a:r>
              <a:rPr lang="en-US" sz="3000" i="1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sz="3000" dirty="0">
                <a:solidFill>
                  <a:srgbClr val="FF0000"/>
                </a:solidFill>
              </a:rPr>
              <a:t>, then </a:t>
            </a:r>
            <a:r>
              <a:rPr lang="en-US" sz="3000" i="1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dirty="0"/>
              <a:t>” and has this truth table: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2000" dirty="0"/>
          </a:p>
        </p:txBody>
      </p:sp>
      <p:graphicFrame>
        <p:nvGraphicFramePr>
          <p:cNvPr id="18" name="Content Placeholder 3"/>
          <p:cNvGraphicFramePr>
            <a:graphicFrameLocks/>
          </p:cNvGraphicFramePr>
          <p:nvPr/>
        </p:nvGraphicFramePr>
        <p:xfrm>
          <a:off x="1981200" y="3733800"/>
          <a:ext cx="5181601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3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3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3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r>
                        <a:rPr lang="en-US" sz="2800" i="1" dirty="0">
                          <a:latin typeface="Cambria Math" pitchFamily="18" charset="0"/>
                          <a:ea typeface="Cambria Math" pitchFamily="18" charset="0"/>
                        </a:rPr>
                        <a:t>p</a:t>
                      </a:r>
                      <a:r>
                        <a:rPr lang="en-US" sz="2800" dirty="0"/>
                        <a:t> 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2800" i="1" dirty="0">
                          <a:latin typeface="Cambria Math" pitchFamily="18" charset="0"/>
                          <a:ea typeface="Cambria Math" pitchFamily="18" charset="0"/>
                        </a:rPr>
                        <a:t>q</a:t>
                      </a:r>
                      <a:endParaRPr lang="en-US" sz="2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2800" i="1" dirty="0">
                          <a:latin typeface="Cambria Math" pitchFamily="18" charset="0"/>
                          <a:ea typeface="Cambria Math" pitchFamily="18" charset="0"/>
                        </a:rPr>
                        <a:t>p 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a:t>→</a:t>
                      </a:r>
                      <a:r>
                        <a:rPr lang="en-US" sz="2800" i="1" dirty="0">
                          <a:latin typeface="Cambria Math" pitchFamily="18" charset="0"/>
                          <a:ea typeface="Cambria Math" pitchFamily="18" charset="0"/>
                        </a:rPr>
                        <a:t>q</a:t>
                      </a:r>
                      <a:endParaRPr lang="en-US" sz="2800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2800" dirty="0"/>
                        <a:t>T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2800" dirty="0"/>
                        <a:t>T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2800" dirty="0"/>
                        <a:t>F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2800" dirty="0"/>
                        <a:t>F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18FF-B7E7-4F29-8D6D-A98B47884CC0}" type="datetime3">
              <a:rPr lang="en-US" smtClean="0"/>
              <a:pPr/>
              <a:t>3 October 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Understanding Implication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5105400"/>
          </a:xfrm>
        </p:spPr>
        <p:txBody>
          <a:bodyPr>
            <a:normAutofit/>
          </a:bodyPr>
          <a:lstStyle/>
          <a:p>
            <a:r>
              <a:rPr lang="en-US" sz="3200" dirty="0"/>
              <a:t>One way to view the logical conditional is to think of an obligation or contract.</a:t>
            </a:r>
          </a:p>
          <a:p>
            <a:pPr lvl="1"/>
            <a:r>
              <a:rPr lang="en-US" sz="3200" dirty="0"/>
              <a:t>“If I am elected, then I will lower taxes.”</a:t>
            </a:r>
          </a:p>
          <a:p>
            <a:pPr lvl="1"/>
            <a:endParaRPr lang="en-US" sz="3200" dirty="0"/>
          </a:p>
          <a:p>
            <a:r>
              <a:rPr lang="en-US" sz="3200" dirty="0"/>
              <a:t>If the politician is elected and does not lower taxes, then the voters can say that he or she has broken the campaign pledge. </a:t>
            </a:r>
          </a:p>
          <a:p>
            <a:pPr>
              <a:buNone/>
            </a:pPr>
            <a:r>
              <a:rPr lang="en-US" sz="3200" dirty="0"/>
              <a:t>   This corresponds to the case where </a:t>
            </a:r>
            <a:r>
              <a:rPr lang="en-US" sz="3200" i="1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sz="3200" dirty="0"/>
              <a:t> is true and </a:t>
            </a:r>
            <a:r>
              <a:rPr lang="en-US" sz="3200" i="1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sz="3200" dirty="0"/>
              <a:t> is false.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E660-C95C-4C4E-8290-E70112B72508}" type="datetime3">
              <a:rPr lang="en-US" smtClean="0"/>
              <a:pPr/>
              <a:t>3 October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Different Ways of Expressing </a:t>
            </a:r>
            <a:r>
              <a:rPr lang="en-US" sz="5400" i="1" dirty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sz="5400" b="1" dirty="0">
                <a:latin typeface="Cambria Math"/>
                <a:ea typeface="Cambria Math"/>
              </a:rPr>
              <a:t>→</a:t>
            </a:r>
            <a:r>
              <a:rPr lang="en-US" sz="5400" i="1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dirty="0"/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    </a:t>
            </a:r>
          </a:p>
          <a:p>
            <a:pPr>
              <a:buNone/>
            </a:pPr>
            <a:r>
              <a:rPr lang="en-US" sz="2800" b="1" dirty="0"/>
              <a:t> if</a:t>
            </a:r>
            <a:r>
              <a:rPr lang="en-US" sz="2800" dirty="0"/>
              <a:t> 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sz="2800" dirty="0"/>
              <a:t>, </a:t>
            </a:r>
            <a:r>
              <a:rPr lang="en-US" sz="2800" b="1" dirty="0"/>
              <a:t>then</a:t>
            </a:r>
            <a:r>
              <a:rPr lang="en-US" sz="2800" dirty="0"/>
              <a:t> 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sz="2800" dirty="0"/>
              <a:t>                 		  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sz="2800" dirty="0"/>
              <a:t> </a:t>
            </a:r>
            <a:r>
              <a:rPr lang="en-US" sz="2800" b="1" dirty="0"/>
              <a:t>implies</a:t>
            </a:r>
            <a:r>
              <a:rPr lang="en-US" sz="2800" dirty="0"/>
              <a:t> 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sz="2800" dirty="0"/>
              <a:t> </a:t>
            </a:r>
          </a:p>
          <a:p>
            <a:pPr>
              <a:buNone/>
            </a:pPr>
            <a:r>
              <a:rPr lang="en-US" sz="2800" dirty="0"/>
              <a:t> </a:t>
            </a:r>
            <a:r>
              <a:rPr lang="en-US" sz="2800" b="1" dirty="0"/>
              <a:t>if</a:t>
            </a:r>
            <a:r>
              <a:rPr lang="en-US" sz="2800" dirty="0"/>
              <a:t> 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sz="2800" dirty="0"/>
              <a:t>, 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q </a:t>
            </a:r>
            <a:r>
              <a:rPr lang="en-US" sz="2800" dirty="0"/>
              <a:t>		      		 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sz="2800" dirty="0"/>
              <a:t> </a:t>
            </a:r>
            <a:r>
              <a:rPr lang="en-US" sz="2800" b="1" dirty="0"/>
              <a:t>only if 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q</a:t>
            </a:r>
            <a:endParaRPr lang="en-US" sz="2800" dirty="0"/>
          </a:p>
          <a:p>
            <a:pPr>
              <a:buNone/>
            </a:pPr>
            <a:r>
              <a:rPr lang="en-US" sz="2800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sz="2800" dirty="0"/>
              <a:t> </a:t>
            </a:r>
            <a:r>
              <a:rPr lang="en-US" sz="2800" b="1" dirty="0"/>
              <a:t>unless </a:t>
            </a:r>
            <a:r>
              <a:rPr lang="en-US" sz="2800" dirty="0"/>
              <a:t> 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¬p</a:t>
            </a:r>
            <a:r>
              <a:rPr lang="en-US" sz="2800" dirty="0"/>
              <a:t>              	 	 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sz="2800" dirty="0"/>
              <a:t> </a:t>
            </a:r>
            <a:r>
              <a:rPr lang="en-US" sz="2800" b="1" dirty="0"/>
              <a:t>when</a:t>
            </a:r>
            <a:r>
              <a:rPr lang="en-US" sz="2800" dirty="0"/>
              <a:t> 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p</a:t>
            </a:r>
            <a:endParaRPr lang="en-US" sz="2800" dirty="0"/>
          </a:p>
          <a:p>
            <a:pPr>
              <a:buNone/>
            </a:pP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sz="2800" dirty="0"/>
              <a:t> </a:t>
            </a:r>
            <a:r>
              <a:rPr lang="en-US" sz="2800" b="1" dirty="0"/>
              <a:t>if</a:t>
            </a:r>
            <a:r>
              <a:rPr lang="en-US" sz="2800" dirty="0"/>
              <a:t> 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p                                		 q</a:t>
            </a:r>
            <a:r>
              <a:rPr lang="en-US" sz="2800" dirty="0"/>
              <a:t> </a:t>
            </a:r>
            <a:r>
              <a:rPr lang="en-US" sz="2800" b="1" dirty="0"/>
              <a:t>whenever</a:t>
            </a:r>
            <a:r>
              <a:rPr lang="en-US" sz="2800" dirty="0"/>
              <a:t> 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p  </a:t>
            </a:r>
            <a:endParaRPr lang="en-US" sz="2800" dirty="0"/>
          </a:p>
          <a:p>
            <a:pPr>
              <a:buNone/>
            </a:pP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 p</a:t>
            </a:r>
            <a:r>
              <a:rPr lang="en-US" sz="2800" dirty="0"/>
              <a:t> </a:t>
            </a:r>
            <a:r>
              <a:rPr lang="en-US" sz="2800" b="1" dirty="0"/>
              <a:t>is sufficient for 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sz="2800" dirty="0"/>
              <a:t> </a:t>
            </a:r>
          </a:p>
          <a:p>
            <a:pPr>
              <a:buNone/>
            </a:pPr>
            <a:r>
              <a:rPr lang="en-US" sz="2800" dirty="0"/>
              <a:t> 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sz="2800" dirty="0"/>
              <a:t> </a:t>
            </a:r>
            <a:r>
              <a:rPr lang="en-US" sz="2800" b="1" dirty="0"/>
              <a:t>follows from 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sz="2800" dirty="0"/>
              <a:t>        		  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sz="2800" dirty="0"/>
              <a:t> </a:t>
            </a:r>
            <a:r>
              <a:rPr lang="en-US" sz="2800" b="1" dirty="0"/>
              <a:t>is necessary for 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p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  </a:t>
            </a:r>
            <a:r>
              <a:rPr lang="en-US" sz="2800" b="1" dirty="0"/>
              <a:t>a necessary condition for 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sz="2800" dirty="0"/>
              <a:t> </a:t>
            </a:r>
            <a:r>
              <a:rPr lang="en-US" sz="2800" b="1" dirty="0"/>
              <a:t>is</a:t>
            </a:r>
            <a:r>
              <a:rPr lang="en-US" sz="2800" dirty="0"/>
              <a:t> </a:t>
            </a:r>
            <a:r>
              <a:rPr lang="en-US" sz="2800" i="1" dirty="0"/>
              <a:t>q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  </a:t>
            </a:r>
            <a:r>
              <a:rPr lang="en-US" sz="2800" b="1" dirty="0"/>
              <a:t>a sufficient condition for 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sz="2800" dirty="0"/>
              <a:t> </a:t>
            </a:r>
            <a:r>
              <a:rPr lang="en-US" sz="2800" b="1" dirty="0"/>
              <a:t>is</a:t>
            </a:r>
            <a:r>
              <a:rPr lang="en-US" sz="2800" dirty="0"/>
              <a:t> 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p</a:t>
            </a:r>
            <a:endParaRPr lang="en-US" sz="2800" dirty="0"/>
          </a:p>
          <a:p>
            <a:pPr>
              <a:buNone/>
            </a:pPr>
            <a:endParaRPr lang="en-US" sz="2800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4012-2903-41BB-BA17-6B5F5E180C75}" type="datetime3">
              <a:rPr lang="en-US" smtClean="0"/>
              <a:pPr/>
              <a:t>3 October 2024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70408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Biconditional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800600"/>
          </a:xfrm>
        </p:spPr>
        <p:txBody>
          <a:bodyPr/>
          <a:lstStyle/>
          <a:p>
            <a:r>
              <a:rPr lang="en-US" sz="2400" dirty="0"/>
              <a:t>If 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sz="2400" dirty="0"/>
              <a:t>  and 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sz="2400" dirty="0"/>
              <a:t>  are propositions, then  we can form the </a:t>
            </a:r>
            <a:r>
              <a:rPr lang="en-US" sz="2400" i="1" dirty="0" err="1"/>
              <a:t>biconditional</a:t>
            </a:r>
            <a:r>
              <a:rPr lang="en-US" sz="2400" i="1" dirty="0"/>
              <a:t> </a:t>
            </a:r>
            <a:r>
              <a:rPr lang="en-US" sz="2400" dirty="0"/>
              <a:t>proposition 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sz="2400" dirty="0">
                <a:latin typeface="Cambria Math"/>
                <a:ea typeface="Cambria Math"/>
              </a:rPr>
              <a:t>↔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sz="2400" dirty="0"/>
              <a:t> , read as “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sz="2400" dirty="0"/>
              <a:t>  if and only if 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sz="2400" dirty="0"/>
              <a:t> .” The  </a:t>
            </a:r>
            <a:r>
              <a:rPr lang="en-US" sz="2400" dirty="0" err="1"/>
              <a:t>biconditional</a:t>
            </a:r>
            <a:r>
              <a:rPr lang="en-US" sz="2400" dirty="0"/>
              <a:t>        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sz="2400" dirty="0">
                <a:latin typeface="Cambria Math"/>
                <a:ea typeface="Cambria Math"/>
              </a:rPr>
              <a:t>↔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sz="2400" dirty="0"/>
              <a:t>  denotes the proposition with this truth table: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200" dirty="0"/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/>
        </p:nvGraphicFramePr>
        <p:xfrm>
          <a:off x="1600200" y="3124200"/>
          <a:ext cx="57912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r>
                        <a:rPr lang="en-US" sz="3200" i="1" dirty="0">
                          <a:latin typeface="Cambria Math" pitchFamily="18" charset="0"/>
                          <a:ea typeface="Cambria Math" pitchFamily="18" charset="0"/>
                        </a:rPr>
                        <a:t>p</a:t>
                      </a:r>
                      <a:endParaRPr lang="en-US" sz="32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3200" i="1" dirty="0">
                          <a:latin typeface="Cambria Math" pitchFamily="18" charset="0"/>
                          <a:ea typeface="Cambria Math" pitchFamily="18" charset="0"/>
                        </a:rPr>
                        <a:t>q</a:t>
                      </a:r>
                      <a:endParaRPr lang="en-US" sz="32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3200" i="1" dirty="0">
                          <a:latin typeface="Cambria Math" pitchFamily="18" charset="0"/>
                          <a:ea typeface="Cambria Math" pitchFamily="18" charset="0"/>
                        </a:rPr>
                        <a:t>p </a:t>
                      </a:r>
                      <a:r>
                        <a:rPr lang="en-US" sz="3200" dirty="0">
                          <a:latin typeface="Cambria Math"/>
                          <a:ea typeface="Cambria Math"/>
                        </a:rPr>
                        <a:t>↔</a:t>
                      </a:r>
                      <a:r>
                        <a:rPr lang="en-US" sz="3200" i="1" dirty="0">
                          <a:latin typeface="Cambria Math" pitchFamily="18" charset="0"/>
                          <a:ea typeface="Cambria Math" pitchFamily="18" charset="0"/>
                        </a:rPr>
                        <a:t>q</a:t>
                      </a:r>
                      <a:r>
                        <a:rPr lang="en-US" sz="3200" dirty="0"/>
                        <a:t> 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r>
                        <a:rPr lang="en-US" sz="3200" dirty="0"/>
                        <a:t>T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T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T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r>
                        <a:rPr lang="en-US" sz="3200" dirty="0"/>
                        <a:t>T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F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F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r>
                        <a:rPr lang="en-US" sz="3200" dirty="0"/>
                        <a:t>F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T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F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r>
                        <a:rPr lang="en-US" sz="3200" dirty="0"/>
                        <a:t>F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F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T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E520E-334F-45E3-919A-610F1EF5ACDB}" type="datetime3">
              <a:rPr lang="en-US" smtClean="0"/>
              <a:pPr/>
              <a:t>3 October 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Biconditional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057400"/>
            <a:ext cx="8686800" cy="4191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200" dirty="0"/>
              <a:t> </a:t>
            </a:r>
            <a:r>
              <a:rPr lang="en-US" sz="2800" dirty="0"/>
              <a:t> 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sz="2800" dirty="0"/>
              <a:t> :     “I am at home.” 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 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sz="2800" dirty="0"/>
              <a:t>  :     “It is raining.” 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  p </a:t>
            </a:r>
            <a:r>
              <a:rPr lang="en-US" sz="2800" dirty="0">
                <a:latin typeface="Cambria Math"/>
                <a:ea typeface="Cambria Math"/>
              </a:rPr>
              <a:t>↔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q:        </a:t>
            </a:r>
            <a:r>
              <a:rPr lang="en-US" sz="2800" dirty="0"/>
              <a:t>“I am at home if and only if it is raining.”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	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 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0750-A9F3-4970-ACB4-B24F8B0B6A9D}" type="datetime3">
              <a:rPr lang="en-US" smtClean="0"/>
              <a:pPr/>
              <a:t>3 October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Expressing the </a:t>
            </a:r>
            <a:r>
              <a:rPr lang="en-US" dirty="0" err="1"/>
              <a:t>Biconditional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458200" cy="438912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3600" dirty="0"/>
          </a:p>
          <a:p>
            <a:pPr>
              <a:buNone/>
            </a:pPr>
            <a:r>
              <a:rPr lang="en-US" sz="3600" dirty="0"/>
              <a:t>“</a:t>
            </a:r>
            <a:r>
              <a:rPr lang="en-US" sz="3600" i="1" dirty="0"/>
              <a:t>p</a:t>
            </a:r>
            <a:r>
              <a:rPr lang="en-US" sz="3600" dirty="0"/>
              <a:t> if and only if </a:t>
            </a:r>
            <a:r>
              <a:rPr lang="en-US" sz="3600" i="1" dirty="0"/>
              <a:t>q</a:t>
            </a:r>
            <a:r>
              <a:rPr lang="en-US" sz="3600" dirty="0"/>
              <a:t>” is expressed in English:</a:t>
            </a:r>
          </a:p>
          <a:p>
            <a:pPr>
              <a:buNone/>
            </a:pPr>
            <a:endParaRPr lang="en-US" sz="3600" dirty="0"/>
          </a:p>
          <a:p>
            <a:pPr lvl="1"/>
            <a:r>
              <a:rPr lang="en-US" sz="3600" dirty="0"/>
              <a:t>  </a:t>
            </a:r>
            <a:r>
              <a:rPr lang="en-US" sz="3600" i="1" dirty="0"/>
              <a:t>p</a:t>
            </a:r>
            <a:r>
              <a:rPr lang="en-US" sz="3600" dirty="0"/>
              <a:t> </a:t>
            </a:r>
            <a:r>
              <a:rPr lang="en-US" sz="3600" b="1" dirty="0"/>
              <a:t>is necessary and sufficient for </a:t>
            </a:r>
            <a:r>
              <a:rPr lang="en-US" sz="3600" i="1" dirty="0"/>
              <a:t>q</a:t>
            </a:r>
            <a:endParaRPr lang="en-US" sz="3600" dirty="0"/>
          </a:p>
          <a:p>
            <a:pPr lvl="1"/>
            <a:r>
              <a:rPr lang="en-US" sz="3600" dirty="0"/>
              <a:t>  </a:t>
            </a:r>
            <a:r>
              <a:rPr lang="en-US" sz="3600" b="1" dirty="0"/>
              <a:t>if</a:t>
            </a:r>
            <a:r>
              <a:rPr lang="en-US" sz="3600" dirty="0"/>
              <a:t> </a:t>
            </a:r>
            <a:r>
              <a:rPr lang="en-US" sz="3600" i="1" dirty="0"/>
              <a:t>p</a:t>
            </a:r>
            <a:r>
              <a:rPr lang="en-US" sz="3600" dirty="0"/>
              <a:t> </a:t>
            </a:r>
            <a:r>
              <a:rPr lang="en-US" sz="3600" b="1" dirty="0"/>
              <a:t>then</a:t>
            </a:r>
            <a:r>
              <a:rPr lang="en-US" sz="3600" dirty="0"/>
              <a:t> </a:t>
            </a:r>
            <a:r>
              <a:rPr lang="en-US" sz="3600" i="1" dirty="0"/>
              <a:t>q</a:t>
            </a:r>
            <a:r>
              <a:rPr lang="en-US" sz="3600" dirty="0"/>
              <a:t> , </a:t>
            </a:r>
            <a:r>
              <a:rPr lang="en-US" sz="3600" b="1" dirty="0"/>
              <a:t>and conversely</a:t>
            </a:r>
          </a:p>
          <a:p>
            <a:pPr lvl="1"/>
            <a:r>
              <a:rPr lang="en-US" sz="3600" dirty="0"/>
              <a:t>  </a:t>
            </a:r>
            <a:r>
              <a:rPr lang="en-US" sz="3600" i="1" dirty="0"/>
              <a:t>p</a:t>
            </a:r>
            <a:r>
              <a:rPr lang="en-US" sz="3600" dirty="0"/>
              <a:t> </a:t>
            </a:r>
            <a:r>
              <a:rPr lang="en-US" sz="3600" b="1" dirty="0" err="1"/>
              <a:t>iff</a:t>
            </a:r>
            <a:r>
              <a:rPr lang="en-US" sz="3600" dirty="0"/>
              <a:t> </a:t>
            </a:r>
            <a:r>
              <a:rPr lang="en-US" sz="3600" i="1" dirty="0"/>
              <a:t>q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6F19-D32D-40C3-85AE-5AFB3D6C8F34}" type="datetime3">
              <a:rPr lang="en-US" smtClean="0"/>
              <a:pPr/>
              <a:t>3 October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763000" cy="762000"/>
          </a:xfrm>
        </p:spPr>
        <p:txBody>
          <a:bodyPr>
            <a:noAutofit/>
          </a:bodyPr>
          <a:lstStyle/>
          <a:p>
            <a:r>
              <a:rPr lang="en-US" sz="4000" dirty="0"/>
              <a:t>Truth Tables For Compound Propositions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105400"/>
          </a:xfrm>
        </p:spPr>
        <p:txBody>
          <a:bodyPr/>
          <a:lstStyle/>
          <a:p>
            <a:r>
              <a:rPr lang="en-US" dirty="0"/>
              <a:t>Construct a truth table for  </a:t>
            </a:r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5486400" y="1371600"/>
            <a:ext cx="2286000" cy="380401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838200" y="1981200"/>
          <a:ext cx="79248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 Math"/>
                          <a:ea typeface="Cambria Math"/>
                          <a:sym typeface="Symbol"/>
                        </a:rPr>
                        <a:t></a:t>
                      </a:r>
                      <a:r>
                        <a:rPr lang="en-US" sz="2400" dirty="0">
                          <a:latin typeface="Cambria Math"/>
                          <a:ea typeface="Cambria Math"/>
                        </a:rPr>
                        <a:t>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n-lt"/>
                          <a:ea typeface="+mn-ea"/>
                        </a:rPr>
                        <a:t>p </a:t>
                      </a:r>
                      <a:r>
                        <a:rPr lang="en-US" sz="2400" dirty="0">
                          <a:latin typeface="Cambria Math"/>
                          <a:ea typeface="Cambria Math"/>
                          <a:sym typeface="Symbol"/>
                        </a:rPr>
                        <a:t> </a:t>
                      </a:r>
                      <a:r>
                        <a:rPr lang="en-US" sz="2400" dirty="0">
                          <a:latin typeface="Cambria Math"/>
                          <a:ea typeface="Cambria Math"/>
                        </a:rPr>
                        <a:t>q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n-lt"/>
                          <a:ea typeface="+mn-ea"/>
                        </a:rPr>
                        <a:t>p </a:t>
                      </a:r>
                      <a:r>
                        <a:rPr lang="en-US" sz="2400" dirty="0">
                          <a:latin typeface="Cambria Math"/>
                          <a:ea typeface="Cambria Math"/>
                          <a:sym typeface="Symbol"/>
                        </a:rPr>
                        <a:t> </a:t>
                      </a:r>
                      <a:r>
                        <a:rPr lang="en-US" sz="2400" dirty="0">
                          <a:latin typeface="Cambria Math"/>
                          <a:ea typeface="Cambria Math"/>
                        </a:rPr>
                        <a:t>q → </a:t>
                      </a:r>
                      <a:r>
                        <a:rPr lang="en-US" sz="2400" dirty="0">
                          <a:latin typeface="Cambria Math"/>
                          <a:ea typeface="Cambria Math"/>
                          <a:sym typeface="Symbol"/>
                        </a:rPr>
                        <a:t></a:t>
                      </a:r>
                      <a:r>
                        <a:rPr lang="en-US" sz="2400" dirty="0">
                          <a:latin typeface="Cambria Math"/>
                          <a:ea typeface="Cambria Math"/>
                        </a:rPr>
                        <a:t>r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BC91-9435-4D7D-B495-1DDF2CA3C591}" type="datetime3">
              <a:rPr lang="en-US" smtClean="0"/>
              <a:pPr/>
              <a:t>3 October 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800" y="2819400"/>
            <a:ext cx="883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0" name="Rectangle 9"/>
          <p:cNvSpPr/>
          <p:nvPr/>
        </p:nvSpPr>
        <p:spPr>
          <a:xfrm>
            <a:off x="304800" y="3352800"/>
            <a:ext cx="883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1" name="Rectangle 10"/>
          <p:cNvSpPr/>
          <p:nvPr/>
        </p:nvSpPr>
        <p:spPr>
          <a:xfrm>
            <a:off x="304800" y="3810000"/>
            <a:ext cx="883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2" name="Rectangle 11"/>
          <p:cNvSpPr/>
          <p:nvPr/>
        </p:nvSpPr>
        <p:spPr>
          <a:xfrm>
            <a:off x="304800" y="4267200"/>
            <a:ext cx="883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3" name="Rectangle 12"/>
          <p:cNvSpPr/>
          <p:nvPr/>
        </p:nvSpPr>
        <p:spPr>
          <a:xfrm>
            <a:off x="304800" y="4800600"/>
            <a:ext cx="883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4" name="Rectangle 13"/>
          <p:cNvSpPr/>
          <p:nvPr/>
        </p:nvSpPr>
        <p:spPr>
          <a:xfrm>
            <a:off x="304800" y="5181600"/>
            <a:ext cx="883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5" name="Rectangle 14"/>
          <p:cNvSpPr/>
          <p:nvPr/>
        </p:nvSpPr>
        <p:spPr>
          <a:xfrm>
            <a:off x="304800" y="5638800"/>
            <a:ext cx="883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04088"/>
          </a:xfrm>
        </p:spPr>
        <p:txBody>
          <a:bodyPr>
            <a:normAutofit fontScale="90000"/>
          </a:bodyPr>
          <a:lstStyle/>
          <a:p>
            <a:r>
              <a:rPr lang="en-US" dirty="0"/>
              <a:t>Precedence of Logical Operators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362200" y="1219200"/>
          <a:ext cx="41910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218">
                <a:tc>
                  <a:txBody>
                    <a:bodyPr/>
                    <a:lstStyle/>
                    <a:p>
                      <a:r>
                        <a:rPr lang="en-US" sz="2800" dirty="0"/>
                        <a:t>Operator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Precedence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ym typeface="Symbol"/>
                        </a:rPr>
                        <a:t></a:t>
                      </a:r>
                      <a:endParaRPr lang="en-US" sz="2800" b="1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382">
                <a:tc>
                  <a:txBody>
                    <a:bodyPr/>
                    <a:lstStyle/>
                    <a:p>
                      <a:r>
                        <a:rPr lang="en-US" sz="2800" b="1" dirty="0">
                          <a:sym typeface="Symbol"/>
                        </a:rPr>
                        <a:t>   </a:t>
                      </a:r>
                    </a:p>
                    <a:p>
                      <a:r>
                        <a:rPr lang="en-US" sz="2800" b="1" dirty="0">
                          <a:sym typeface="Symbol"/>
                        </a:rPr>
                        <a:t> </a:t>
                      </a:r>
                      <a:endParaRPr lang="en-US" sz="2800" b="1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  <a:p>
                      <a:r>
                        <a:rPr lang="en-US" sz="2800" dirty="0"/>
                        <a:t>3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382">
                <a:tc>
                  <a:txBody>
                    <a:bodyPr/>
                    <a:lstStyle/>
                    <a:p>
                      <a:r>
                        <a:rPr lang="en-US" sz="2800" b="1" dirty="0">
                          <a:sym typeface="Symbol"/>
                        </a:rPr>
                        <a:t> </a:t>
                      </a:r>
                    </a:p>
                    <a:p>
                      <a:r>
                        <a:rPr lang="en-US" sz="2800" dirty="0">
                          <a:sym typeface="Symbol"/>
                        </a:rPr>
                        <a:t> </a:t>
                      </a:r>
                      <a:endParaRPr lang="en-US" sz="2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  <a:p>
                      <a:r>
                        <a:rPr lang="en-US" sz="2800" dirty="0"/>
                        <a:t>5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05200" y="48006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4343400"/>
            <a:ext cx="7696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p  </a:t>
            </a:r>
            <a:r>
              <a:rPr lang="en-US" sz="2400" b="1" dirty="0">
                <a:latin typeface="Cambria Math" pitchFamily="18" charset="0"/>
                <a:ea typeface="Cambria Math" pitchFamily="18" charset="0"/>
                <a:sym typeface="Symbol"/>
              </a:rPr>
              <a:t></a:t>
            </a:r>
            <a:r>
              <a:rPr lang="en-US" sz="2400" i="1" dirty="0">
                <a:latin typeface="Cambria Math" pitchFamily="18" charset="0"/>
                <a:ea typeface="Cambria Math" pitchFamily="18" charset="0"/>
                <a:sym typeface="Symbol"/>
              </a:rPr>
              <a:t>q </a:t>
            </a:r>
            <a:r>
              <a:rPr lang="en-US" sz="2400" b="1" i="1" dirty="0">
                <a:latin typeface="Cambria Math" pitchFamily="18" charset="0"/>
                <a:ea typeface="Cambria Math" pitchFamily="18" charset="0"/>
                <a:sym typeface="Symbol"/>
              </a:rPr>
              <a:t>  </a:t>
            </a:r>
            <a:r>
              <a:rPr lang="en-US" sz="2400" i="1" dirty="0">
                <a:latin typeface="Cambria Math" pitchFamily="18" charset="0"/>
                <a:ea typeface="Cambria Math" pitchFamily="18" charset="0"/>
                <a:sym typeface="Symbol"/>
              </a:rPr>
              <a:t>r   </a:t>
            </a:r>
            <a:r>
              <a:rPr lang="en-US" sz="2400" dirty="0">
                <a:ea typeface="Cambria Math" pitchFamily="18" charset="0"/>
                <a:sym typeface="Symbol"/>
              </a:rPr>
              <a:t>is equivalent to</a:t>
            </a:r>
            <a:r>
              <a:rPr lang="en-US" sz="2400" dirty="0">
                <a:ea typeface="Cambria Math" pitchFamily="18" charset="0"/>
              </a:rPr>
              <a:t> 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(p  </a:t>
            </a:r>
            <a:r>
              <a:rPr lang="en-US" sz="2400" b="1" dirty="0">
                <a:latin typeface="Cambria Math" pitchFamily="18" charset="0"/>
                <a:ea typeface="Cambria Math" pitchFamily="18" charset="0"/>
                <a:sym typeface="Symbol"/>
              </a:rPr>
              <a:t></a:t>
            </a:r>
            <a:r>
              <a:rPr lang="en-US" sz="2400" i="1" dirty="0">
                <a:latin typeface="Cambria Math" pitchFamily="18" charset="0"/>
                <a:ea typeface="Cambria Math" pitchFamily="18" charset="0"/>
                <a:sym typeface="Symbol"/>
              </a:rPr>
              <a:t>q)</a:t>
            </a:r>
            <a:r>
              <a:rPr lang="en-US" sz="2400" b="1" i="1" dirty="0">
                <a:latin typeface="Cambria Math" pitchFamily="18" charset="0"/>
                <a:ea typeface="Cambria Math" pitchFamily="18" charset="0"/>
                <a:sym typeface="Symbol"/>
              </a:rPr>
              <a:t>   </a:t>
            </a:r>
            <a:r>
              <a:rPr lang="en-US" sz="2400" i="1" dirty="0">
                <a:latin typeface="Cambria Math" pitchFamily="18" charset="0"/>
                <a:ea typeface="Cambria Math" pitchFamily="18" charset="0"/>
                <a:sym typeface="Symbol"/>
              </a:rPr>
              <a:t>r</a:t>
            </a:r>
          </a:p>
          <a:p>
            <a:endParaRPr lang="en-US" sz="2400" dirty="0">
              <a:ea typeface="Cambria Math" pitchFamily="18" charset="0"/>
              <a:sym typeface="Symbol"/>
            </a:endParaRPr>
          </a:p>
          <a:p>
            <a:r>
              <a:rPr lang="en-US" sz="2400" dirty="0">
                <a:ea typeface="Cambria Math" pitchFamily="18" charset="0"/>
                <a:sym typeface="Symbol"/>
              </a:rPr>
              <a:t>If the intended meaning is 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p  </a:t>
            </a:r>
            <a:r>
              <a:rPr lang="en-US" sz="2400" b="1" dirty="0">
                <a:latin typeface="Cambria Math" pitchFamily="18" charset="0"/>
                <a:ea typeface="Cambria Math" pitchFamily="18" charset="0"/>
                <a:sym typeface="Symbol"/>
              </a:rPr>
              <a:t>(</a:t>
            </a:r>
            <a:r>
              <a:rPr lang="en-US" sz="2400" i="1" dirty="0">
                <a:latin typeface="Cambria Math" pitchFamily="18" charset="0"/>
                <a:ea typeface="Cambria Math" pitchFamily="18" charset="0"/>
                <a:sym typeface="Symbol"/>
              </a:rPr>
              <a:t>q </a:t>
            </a:r>
            <a:r>
              <a:rPr lang="en-US" sz="2400" b="1" i="1" dirty="0">
                <a:latin typeface="Cambria Math" pitchFamily="18" charset="0"/>
                <a:ea typeface="Cambria Math" pitchFamily="18" charset="0"/>
                <a:sym typeface="Symbol"/>
              </a:rPr>
              <a:t>  </a:t>
            </a:r>
            <a:r>
              <a:rPr lang="en-US" sz="2400" i="1" dirty="0">
                <a:latin typeface="Cambria Math" pitchFamily="18" charset="0"/>
                <a:ea typeface="Cambria Math" pitchFamily="18" charset="0"/>
                <a:sym typeface="Symbol"/>
              </a:rPr>
              <a:t>r )</a:t>
            </a:r>
          </a:p>
          <a:p>
            <a:endParaRPr lang="en-US" sz="2400" dirty="0">
              <a:ea typeface="Cambria Math" pitchFamily="18" charset="0"/>
              <a:sym typeface="Symbol"/>
            </a:endParaRPr>
          </a:p>
          <a:p>
            <a:r>
              <a:rPr lang="en-US" sz="2400" dirty="0">
                <a:ea typeface="Cambria Math" pitchFamily="18" charset="0"/>
                <a:sym typeface="Symbol"/>
              </a:rPr>
              <a:t>then parentheses must be used.</a:t>
            </a:r>
          </a:p>
          <a:p>
            <a:endParaRPr lang="en-US" sz="2400" i="1" dirty="0">
              <a:ea typeface="Cambria Math" pitchFamily="18" charset="0"/>
              <a:sym typeface="Symbol"/>
            </a:endParaRPr>
          </a:p>
          <a:p>
            <a:r>
              <a:rPr lang="en-US" sz="2400" i="1" dirty="0">
                <a:ea typeface="Cambria Math" pitchFamily="18" charset="0"/>
                <a:sym typeface="Symbol"/>
              </a:rPr>
              <a:t>    </a:t>
            </a:r>
            <a:endParaRPr lang="en-US" sz="2400" i="1" dirty="0">
              <a:ea typeface="Cambria Math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826AF-DF4A-4863-8578-0B87F86FDD19}" type="datetime3">
              <a:rPr lang="en-US" smtClean="0"/>
              <a:pPr/>
              <a:t>3 October 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Applications of Propositional Logic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21445-D276-4783-8F8B-8967D479FF82}" type="datetime3">
              <a:rPr lang="en-US" smtClean="0"/>
              <a:pPr/>
              <a:t>3 October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Applications of Propositional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Translating English to Propositional Logic</a:t>
            </a:r>
          </a:p>
          <a:p>
            <a:r>
              <a:rPr lang="en-US" dirty="0"/>
              <a:t>System Specifications</a:t>
            </a:r>
          </a:p>
          <a:p>
            <a:r>
              <a:rPr lang="en-US" dirty="0"/>
              <a:t>Boolean Searching on the Internet</a:t>
            </a:r>
          </a:p>
          <a:p>
            <a:r>
              <a:rPr lang="en-US" dirty="0"/>
              <a:t>Logic Puzzles</a:t>
            </a:r>
          </a:p>
          <a:p>
            <a:r>
              <a:rPr lang="en-US" dirty="0"/>
              <a:t>Logic Circuits </a:t>
            </a:r>
          </a:p>
          <a:p>
            <a:r>
              <a:rPr lang="en-US" dirty="0"/>
              <a:t>Expert Systems</a:t>
            </a:r>
          </a:p>
          <a:p>
            <a:r>
              <a:rPr lang="en-US" dirty="0"/>
              <a:t>….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BB44-4E25-4545-973B-CCF0CBACF78C}" type="datetime3">
              <a:rPr lang="en-US" smtClean="0"/>
              <a:pPr/>
              <a:t>3 October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Logic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Language of Propositions</a:t>
            </a:r>
          </a:p>
          <a:p>
            <a:pPr lvl="1"/>
            <a:r>
              <a:rPr lang="en-US" dirty="0"/>
              <a:t>Connectives</a:t>
            </a:r>
          </a:p>
          <a:p>
            <a:pPr lvl="1"/>
            <a:r>
              <a:rPr lang="en-US" dirty="0"/>
              <a:t>Truth Values</a:t>
            </a:r>
          </a:p>
          <a:p>
            <a:pPr lvl="1"/>
            <a:r>
              <a:rPr lang="en-US" dirty="0"/>
              <a:t>Truth Tables</a:t>
            </a:r>
          </a:p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Translating English (Arabic) Sentences</a:t>
            </a:r>
          </a:p>
          <a:p>
            <a:pPr lvl="1"/>
            <a:r>
              <a:rPr lang="en-US" dirty="0"/>
              <a:t>System Specifications</a:t>
            </a:r>
          </a:p>
          <a:p>
            <a:pPr lvl="1"/>
            <a:r>
              <a:rPr lang="en-US" dirty="0"/>
              <a:t>Logic Puzzles</a:t>
            </a:r>
          </a:p>
          <a:p>
            <a:pPr lvl="1"/>
            <a:r>
              <a:rPr lang="en-US" dirty="0"/>
              <a:t>Logic Circuits </a:t>
            </a:r>
          </a:p>
          <a:p>
            <a:r>
              <a:rPr lang="en-US" dirty="0"/>
              <a:t>Logical Equivalences</a:t>
            </a:r>
          </a:p>
          <a:p>
            <a:pPr lvl="1"/>
            <a:r>
              <a:rPr lang="en-US" dirty="0"/>
              <a:t>Important Equivalences</a:t>
            </a:r>
          </a:p>
          <a:p>
            <a:pPr lvl="1"/>
            <a:r>
              <a:rPr lang="en-US" dirty="0"/>
              <a:t>Showing Equivalence</a:t>
            </a:r>
          </a:p>
          <a:p>
            <a:pPr lvl="1"/>
            <a:r>
              <a:rPr lang="en-US" dirty="0" err="1"/>
              <a:t>Satisfiability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D7BF-3112-4F77-9C17-8B6C6EE92530}" type="datetime3">
              <a:rPr lang="en-US" smtClean="0"/>
              <a:pPr/>
              <a:t>3 October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04088"/>
          </a:xfrm>
        </p:spPr>
        <p:txBody>
          <a:bodyPr>
            <a:normAutofit fontScale="90000"/>
          </a:bodyPr>
          <a:lstStyle/>
          <a:p>
            <a:r>
              <a:rPr lang="en-US" dirty="0"/>
              <a:t>Translating English Sentences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181600"/>
          </a:xfrm>
        </p:spPr>
        <p:txBody>
          <a:bodyPr>
            <a:normAutofit/>
          </a:bodyPr>
          <a:lstStyle/>
          <a:p>
            <a:r>
              <a:rPr lang="en-US" dirty="0"/>
              <a:t>Steps to convert an English sentence to a statement in propositional logic</a:t>
            </a:r>
          </a:p>
          <a:p>
            <a:pPr lvl="1"/>
            <a:r>
              <a:rPr lang="en-US" dirty="0"/>
              <a:t>Identify atomic propositions and represent using propositional variables.</a:t>
            </a:r>
          </a:p>
          <a:p>
            <a:pPr lvl="1"/>
            <a:r>
              <a:rPr lang="en-US" dirty="0"/>
              <a:t>Determine appropriate logical connectives</a:t>
            </a:r>
          </a:p>
          <a:p>
            <a:r>
              <a:rPr lang="en-US" dirty="0"/>
              <a:t>“If I go to McDonald or to </a:t>
            </a:r>
            <a:r>
              <a:rPr lang="en-US" dirty="0" err="1"/>
              <a:t>PizzaHut</a:t>
            </a:r>
            <a:r>
              <a:rPr lang="en-US" dirty="0"/>
              <a:t>, I will not go shopping.”</a:t>
            </a:r>
          </a:p>
          <a:p>
            <a:pPr lvl="1"/>
            <a:r>
              <a:rPr lang="en-US" i="1" dirty="0"/>
              <a:t>p</a:t>
            </a:r>
            <a:r>
              <a:rPr lang="en-US" dirty="0"/>
              <a:t>: I go to McDonald</a:t>
            </a:r>
          </a:p>
          <a:p>
            <a:pPr lvl="1"/>
            <a:r>
              <a:rPr lang="en-US" dirty="0"/>
              <a:t>q: I go to </a:t>
            </a:r>
            <a:r>
              <a:rPr lang="en-US" dirty="0" err="1"/>
              <a:t>PizzaHut</a:t>
            </a:r>
            <a:r>
              <a:rPr lang="en-US" dirty="0"/>
              <a:t>.</a:t>
            </a:r>
          </a:p>
          <a:p>
            <a:pPr lvl="1"/>
            <a:r>
              <a:rPr lang="en-US" i="1" dirty="0"/>
              <a:t>r</a:t>
            </a:r>
            <a:r>
              <a:rPr lang="en-US" dirty="0"/>
              <a:t>:  I will go shopping.</a:t>
            </a:r>
          </a:p>
          <a:p>
            <a:pPr lvl="1"/>
            <a:endParaRPr lang="en-US" b="1" dirty="0"/>
          </a:p>
          <a:p>
            <a:pPr lvl="1">
              <a:buNone/>
            </a:pPr>
            <a:endParaRPr lang="en-US" b="1" dirty="0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4267200" y="5715000"/>
            <a:ext cx="2065973" cy="3829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76800" y="4419600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56388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If </a:t>
            </a:r>
            <a:r>
              <a:rPr lang="en-US" sz="2800" i="1" dirty="0"/>
              <a:t>p</a:t>
            </a:r>
            <a:r>
              <a:rPr lang="en-US" sz="2800" dirty="0"/>
              <a:t> or </a:t>
            </a:r>
            <a:r>
              <a:rPr lang="en-US" sz="2800" i="1" dirty="0"/>
              <a:t>q</a:t>
            </a:r>
            <a:r>
              <a:rPr lang="en-US" sz="2800" dirty="0"/>
              <a:t> then not </a:t>
            </a:r>
            <a:r>
              <a:rPr lang="en-US" sz="2800" i="1" dirty="0"/>
              <a:t>r</a:t>
            </a:r>
            <a:r>
              <a:rPr lang="en-US" sz="2800" dirty="0"/>
              <a:t>.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50326-5888-49E6-9BF0-B8A19ACE2A2E}" type="datetime3">
              <a:rPr lang="en-US" smtClean="0"/>
              <a:pPr/>
              <a:t>3 October 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  Problem:</a:t>
            </a:r>
            <a:r>
              <a:rPr lang="en-US" dirty="0"/>
              <a:t> Translate the following sentence into propositional logic:</a:t>
            </a:r>
          </a:p>
          <a:p>
            <a:pPr>
              <a:buNone/>
            </a:pPr>
            <a:r>
              <a:rPr lang="en-US" dirty="0"/>
              <a:t> “You can access the Internet at EUI only if you are a student or you are staff member.”</a:t>
            </a:r>
          </a:p>
          <a:p>
            <a:pPr>
              <a:buNone/>
            </a:pPr>
            <a:r>
              <a:rPr lang="en-US" b="1" dirty="0"/>
              <a:t>  One Solution</a:t>
            </a:r>
            <a:r>
              <a:rPr lang="en-US" dirty="0"/>
              <a:t>: Let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dirty="0"/>
              <a:t>,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c</a:t>
            </a:r>
            <a:r>
              <a:rPr lang="en-US" dirty="0"/>
              <a:t>, and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f</a:t>
            </a:r>
            <a:r>
              <a:rPr lang="en-US" dirty="0"/>
              <a:t>  represent respectively “You can access the internet at EUI,” “You are a student,” and “You are a staff member.”</a:t>
            </a:r>
          </a:p>
          <a:p>
            <a:pPr>
              <a:buNone/>
            </a:pPr>
            <a:r>
              <a:rPr lang="en-US" dirty="0"/>
              <a:t>                  </a:t>
            </a:r>
            <a:r>
              <a:rPr lang="en-US" dirty="0">
                <a:latin typeface="Cambria Math"/>
                <a:ea typeface="Cambria Math"/>
              </a:rPr>
              <a:t>a→ (c ∨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f</a:t>
            </a:r>
            <a:r>
              <a:rPr lang="en-US" dirty="0"/>
              <a:t> )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360D-C5CC-448E-9C05-E2B82A5D4111}" type="datetime3">
              <a:rPr lang="en-US" smtClean="0"/>
              <a:pPr/>
              <a:t>3 October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81000"/>
            <a:ext cx="8763000" cy="6172200"/>
          </a:xfrm>
        </p:spPr>
        <p:txBody>
          <a:bodyPr>
            <a:noAutofit/>
          </a:bodyPr>
          <a:lstStyle/>
          <a:p>
            <a:pPr lvl="0">
              <a:buNone/>
            </a:pPr>
            <a:r>
              <a:rPr lang="en-US" sz="3200" dirty="0"/>
              <a:t>	</a:t>
            </a:r>
            <a:r>
              <a:rPr lang="en-US" sz="3200" dirty="0">
                <a:solidFill>
                  <a:srgbClr val="00B050"/>
                </a:solidFill>
              </a:rPr>
              <a:t>If I was reading the newspaper in the kitchen, then my glasses are on the kitchen table.</a:t>
            </a:r>
          </a:p>
          <a:p>
            <a:pPr lvl="0">
              <a:buNone/>
            </a:pPr>
            <a:r>
              <a:rPr lang="en-US" sz="3200" dirty="0">
                <a:solidFill>
                  <a:srgbClr val="00B050"/>
                </a:solidFill>
              </a:rPr>
              <a:t>p: I was reading the newspaper in the kitchen</a:t>
            </a:r>
          </a:p>
          <a:p>
            <a:pPr lvl="0">
              <a:buNone/>
            </a:pPr>
            <a:r>
              <a:rPr lang="en-US" sz="3200" dirty="0">
                <a:solidFill>
                  <a:srgbClr val="00B050"/>
                </a:solidFill>
              </a:rPr>
              <a:t>q: my glasses are on the kitchen table</a:t>
            </a:r>
          </a:p>
          <a:p>
            <a:pPr lvl="0">
              <a:buNone/>
            </a:pPr>
            <a:r>
              <a:rPr lang="en-US" sz="3200" dirty="0"/>
              <a:t>p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sz="3200" dirty="0">
                <a:latin typeface="Cambria Math"/>
                <a:ea typeface="Cambria Math"/>
              </a:rPr>
              <a:t>→ q</a:t>
            </a:r>
            <a:endParaRPr lang="en-US" sz="3200" dirty="0">
              <a:solidFill>
                <a:srgbClr val="00B050"/>
              </a:solidFill>
            </a:endParaRPr>
          </a:p>
          <a:p>
            <a:pPr lvl="0">
              <a:buNone/>
            </a:pPr>
            <a:endParaRPr lang="en-US" sz="3200" dirty="0">
              <a:solidFill>
                <a:srgbClr val="00B050"/>
              </a:solidFill>
            </a:endParaRPr>
          </a:p>
          <a:p>
            <a:pPr lvl="0">
              <a:buNone/>
            </a:pPr>
            <a:r>
              <a:rPr lang="en-US" sz="3200" dirty="0"/>
              <a:t>	</a:t>
            </a:r>
            <a:r>
              <a:rPr lang="en-US" sz="3200" dirty="0">
                <a:solidFill>
                  <a:srgbClr val="C00000"/>
                </a:solidFill>
              </a:rPr>
              <a:t>If my glasses are on the kitchen table, then I saw them at breakfast.</a:t>
            </a:r>
          </a:p>
          <a:p>
            <a:pPr lvl="0">
              <a:buNone/>
            </a:pPr>
            <a:r>
              <a:rPr lang="en-US" sz="3200" dirty="0">
                <a:solidFill>
                  <a:srgbClr val="C00000"/>
                </a:solidFill>
              </a:rPr>
              <a:t>r: my glasses are on the kitchen table</a:t>
            </a:r>
          </a:p>
          <a:p>
            <a:pPr lvl="0">
              <a:buNone/>
            </a:pPr>
            <a:r>
              <a:rPr lang="en-US" sz="3200" dirty="0">
                <a:solidFill>
                  <a:srgbClr val="C00000"/>
                </a:solidFill>
              </a:rPr>
              <a:t>s: I saw them at breakfast</a:t>
            </a:r>
          </a:p>
          <a:p>
            <a:pPr lvl="0">
              <a:buNone/>
            </a:pPr>
            <a:r>
              <a:rPr lang="en-US" sz="3200" dirty="0"/>
              <a:t>r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>
                <a:latin typeface="Cambria Math"/>
                <a:ea typeface="Cambria Math"/>
              </a:rPr>
              <a:t>→ s</a:t>
            </a:r>
            <a:endParaRPr lang="en-US" sz="3200" dirty="0">
              <a:solidFill>
                <a:srgbClr val="FF0000"/>
              </a:solidFill>
            </a:endParaRPr>
          </a:p>
          <a:p>
            <a:pPr>
              <a:buNone/>
            </a:pPr>
            <a:endParaRPr lang="ar-EG" sz="32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8305-174B-49B9-82C7-FBACBEDF443A}" type="datetime2">
              <a:rPr lang="en-US" smtClean="0"/>
              <a:pPr/>
              <a:t>Thursday, October 3, 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8763000" cy="6019800"/>
          </a:xfrm>
        </p:spPr>
        <p:txBody>
          <a:bodyPr>
            <a:noAutofit/>
          </a:bodyPr>
          <a:lstStyle/>
          <a:p>
            <a:pPr lvl="0">
              <a:buNone/>
            </a:pPr>
            <a:r>
              <a:rPr lang="en-US" sz="3200" dirty="0"/>
              <a:t>	I did not see my glasses at breakfast.</a:t>
            </a:r>
          </a:p>
          <a:p>
            <a:pPr lvl="0">
              <a:buNone/>
            </a:pPr>
            <a:r>
              <a:rPr lang="en-US" sz="3200" dirty="0"/>
              <a:t> u:  I saw my glasses at breakfast.</a:t>
            </a:r>
          </a:p>
          <a:p>
            <a:pPr lvl="0">
              <a:buNone/>
            </a:pPr>
            <a:r>
              <a:rPr lang="en-US" sz="3200" dirty="0"/>
              <a:t> </a:t>
            </a:r>
            <a:r>
              <a:rPr lang="en-US" sz="3200" i="1" dirty="0">
                <a:latin typeface="Cambria Math" pitchFamily="18" charset="0"/>
                <a:ea typeface="Cambria Math" pitchFamily="18" charset="0"/>
              </a:rPr>
              <a:t>¬u</a:t>
            </a:r>
            <a:endParaRPr lang="en-US" sz="3200" dirty="0"/>
          </a:p>
          <a:p>
            <a:pPr lvl="0">
              <a:buNone/>
            </a:pPr>
            <a:endParaRPr lang="en-US" sz="3200" dirty="0"/>
          </a:p>
          <a:p>
            <a:pPr lvl="0">
              <a:buNone/>
            </a:pPr>
            <a:endParaRPr lang="en-US" sz="3200" dirty="0"/>
          </a:p>
          <a:p>
            <a:pPr lvl="0">
              <a:buNone/>
            </a:pPr>
            <a:r>
              <a:rPr lang="en-US" sz="3200" dirty="0"/>
              <a:t>	</a:t>
            </a:r>
            <a:r>
              <a:rPr lang="en-US" sz="3200" dirty="0">
                <a:solidFill>
                  <a:srgbClr val="00B0F0"/>
                </a:solidFill>
              </a:rPr>
              <a:t>I was reading the newspaper in the living room or I was reading the newspaper in the kitchen.</a:t>
            </a:r>
          </a:p>
          <a:p>
            <a:pPr lvl="0">
              <a:buNone/>
            </a:pPr>
            <a:r>
              <a:rPr lang="en-US" sz="3200" dirty="0"/>
              <a:t>	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If I was reading the newspaper in the living room then my glasses are on the coffee table.</a:t>
            </a:r>
          </a:p>
          <a:p>
            <a:pPr>
              <a:buNone/>
            </a:pPr>
            <a:r>
              <a:rPr lang="en-US" sz="3200" dirty="0">
                <a:solidFill>
                  <a:srgbClr val="FF0000"/>
                </a:solidFill>
              </a:rPr>
              <a:t>   </a:t>
            </a:r>
          </a:p>
          <a:p>
            <a:pPr>
              <a:buNone/>
            </a:pPr>
            <a:endParaRPr lang="ar-EG" sz="32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8305-174B-49B9-82C7-FBACBEDF443A}" type="datetime2">
              <a:rPr lang="en-US" smtClean="0"/>
              <a:pPr/>
              <a:t>Thursday, October 3, 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 Puzzles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An island has two kinds of inhabitants, </a:t>
            </a:r>
            <a:r>
              <a:rPr lang="en-US" sz="2000" i="1" dirty="0"/>
              <a:t>knights</a:t>
            </a:r>
            <a:r>
              <a:rPr lang="en-US" sz="2000" dirty="0"/>
              <a:t>, who always tell the truth, and </a:t>
            </a:r>
            <a:r>
              <a:rPr lang="en-US" sz="2000" i="1" dirty="0"/>
              <a:t>knaves</a:t>
            </a:r>
            <a:r>
              <a:rPr lang="en-US" sz="2000" dirty="0"/>
              <a:t>, who always lie. </a:t>
            </a:r>
          </a:p>
          <a:p>
            <a:r>
              <a:rPr lang="en-US" sz="2000" dirty="0"/>
              <a:t>You go to the island and meet A and B. </a:t>
            </a:r>
          </a:p>
          <a:p>
            <a:pPr lvl="1"/>
            <a:r>
              <a:rPr lang="en-US" sz="2000" dirty="0"/>
              <a:t>A says “B is a knight.”</a:t>
            </a:r>
          </a:p>
          <a:p>
            <a:pPr lvl="1"/>
            <a:r>
              <a:rPr lang="en-US" sz="2000" dirty="0"/>
              <a:t>B says “The two of us are of opposite types.”</a:t>
            </a:r>
          </a:p>
          <a:p>
            <a:pPr>
              <a:buNone/>
            </a:pPr>
            <a:r>
              <a:rPr lang="en-US" sz="2000" b="1" dirty="0"/>
              <a:t>    Example</a:t>
            </a:r>
            <a:r>
              <a:rPr lang="en-US" sz="2000" dirty="0"/>
              <a:t>: What are the types of A and B?</a:t>
            </a:r>
          </a:p>
          <a:p>
            <a:pPr>
              <a:buNone/>
            </a:pPr>
            <a:r>
              <a:rPr lang="en-US" sz="2000" b="1" dirty="0"/>
              <a:t>    Solution: </a:t>
            </a:r>
            <a:r>
              <a:rPr lang="en-US" sz="2000" dirty="0"/>
              <a:t>Let </a:t>
            </a:r>
            <a:r>
              <a:rPr lang="en-US" sz="2000" i="1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sz="2000" dirty="0"/>
              <a:t> and </a:t>
            </a:r>
            <a:r>
              <a:rPr lang="en-US" sz="2000" i="1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sz="2000" dirty="0"/>
              <a:t> be the statements that A is a knight and B is a knight, respectively. So, then </a:t>
            </a:r>
            <a:r>
              <a:rPr lang="en-US" sz="2000" i="1" dirty="0">
                <a:sym typeface="Symbol"/>
              </a:rPr>
              <a:t>p</a:t>
            </a:r>
            <a:r>
              <a:rPr lang="en-US" sz="2000" dirty="0">
                <a:sym typeface="Symbol"/>
              </a:rPr>
              <a:t> represents the proposition that A is a knave and </a:t>
            </a:r>
            <a:r>
              <a:rPr lang="en-US" sz="2000" i="1" dirty="0">
                <a:sym typeface="Symbol"/>
              </a:rPr>
              <a:t>q</a:t>
            </a:r>
            <a:r>
              <a:rPr lang="en-US" sz="2000" dirty="0">
                <a:sym typeface="Symbol"/>
              </a:rPr>
              <a:t> that B is a knave.</a:t>
            </a:r>
          </a:p>
          <a:p>
            <a:pPr lvl="1"/>
            <a:r>
              <a:rPr lang="en-US" sz="1800" dirty="0">
                <a:sym typeface="Symbol"/>
              </a:rPr>
              <a:t>If A is a knight, then </a:t>
            </a:r>
            <a:r>
              <a:rPr lang="en-US" sz="1800" i="1" dirty="0">
                <a:latin typeface="Cambria Math" pitchFamily="18" charset="0"/>
                <a:ea typeface="Cambria Math" pitchFamily="18" charset="0"/>
                <a:sym typeface="Symbol"/>
              </a:rPr>
              <a:t>p</a:t>
            </a:r>
            <a:r>
              <a:rPr lang="en-US" sz="1800" dirty="0">
                <a:sym typeface="Symbol"/>
              </a:rPr>
              <a:t>  is  true. Since knights tell the truth, </a:t>
            </a:r>
            <a:r>
              <a:rPr lang="en-US" sz="1800" i="1" dirty="0">
                <a:sym typeface="Symbol"/>
              </a:rPr>
              <a:t>q </a:t>
            </a:r>
            <a:r>
              <a:rPr lang="en-US" sz="1800" dirty="0">
                <a:sym typeface="Symbol"/>
              </a:rPr>
              <a:t>must also be true. Then (</a:t>
            </a:r>
            <a:r>
              <a:rPr lang="en-US" sz="1800" dirty="0">
                <a:latin typeface="Cambria Math"/>
                <a:ea typeface="Cambria Math"/>
              </a:rPr>
              <a:t>p ∧</a:t>
            </a:r>
            <a:r>
              <a:rPr lang="en-US" sz="1800" i="1" dirty="0">
                <a:sym typeface="Symbol"/>
              </a:rPr>
              <a:t>  </a:t>
            </a:r>
            <a:r>
              <a:rPr lang="en-US" sz="1800" dirty="0">
                <a:latin typeface="Cambria Math"/>
                <a:ea typeface="Cambria Math"/>
              </a:rPr>
              <a:t>q)∨ (</a:t>
            </a:r>
            <a:r>
              <a:rPr lang="en-US" sz="1800" i="1" dirty="0">
                <a:sym typeface="Symbol"/>
              </a:rPr>
              <a:t></a:t>
            </a:r>
            <a:r>
              <a:rPr lang="en-US" sz="1800" dirty="0">
                <a:latin typeface="Cambria Math"/>
                <a:ea typeface="Cambria Math"/>
              </a:rPr>
              <a:t> p ∧</a:t>
            </a:r>
            <a:r>
              <a:rPr lang="en-US" sz="1800" i="1" dirty="0">
                <a:sym typeface="Symbol"/>
              </a:rPr>
              <a:t> </a:t>
            </a:r>
            <a:r>
              <a:rPr lang="en-US" sz="1800" i="1" dirty="0">
                <a:latin typeface="Cambria Math" pitchFamily="18" charset="0"/>
                <a:ea typeface="Cambria Math" pitchFamily="18" charset="0"/>
              </a:rPr>
              <a:t>q) </a:t>
            </a:r>
            <a:r>
              <a:rPr lang="en-US" sz="1800" dirty="0">
                <a:ea typeface="Cambria Math" pitchFamily="18" charset="0"/>
              </a:rPr>
              <a:t>would have to be true, but it is not. So, A is not a knight and therefore </a:t>
            </a:r>
            <a:r>
              <a:rPr lang="en-US" sz="1800" i="1" dirty="0">
                <a:sym typeface="Symbol"/>
              </a:rPr>
              <a:t>p </a:t>
            </a:r>
            <a:r>
              <a:rPr lang="en-US" sz="1800" dirty="0">
                <a:sym typeface="Symbol"/>
              </a:rPr>
              <a:t>must be true</a:t>
            </a:r>
            <a:r>
              <a:rPr lang="en-US" sz="1800" i="1" dirty="0">
                <a:sym typeface="Symbol"/>
              </a:rPr>
              <a:t>.</a:t>
            </a:r>
          </a:p>
          <a:p>
            <a:pPr lvl="1"/>
            <a:r>
              <a:rPr lang="en-US" sz="1800" dirty="0">
                <a:sym typeface="Symbol"/>
              </a:rPr>
              <a:t>If A is a knave, then B must not be a knight since knaves always lie. So, then both </a:t>
            </a:r>
            <a:r>
              <a:rPr lang="en-US" sz="1800" i="1" dirty="0">
                <a:sym typeface="Symbol"/>
              </a:rPr>
              <a:t>p </a:t>
            </a:r>
            <a:r>
              <a:rPr lang="en-US" sz="1800" dirty="0">
                <a:sym typeface="Symbol"/>
              </a:rPr>
              <a:t>and</a:t>
            </a:r>
            <a:r>
              <a:rPr lang="en-US" sz="1800" i="1" dirty="0">
                <a:sym typeface="Symbol"/>
              </a:rPr>
              <a:t> q </a:t>
            </a:r>
            <a:r>
              <a:rPr lang="en-US" sz="1800" dirty="0">
                <a:sym typeface="Symbol"/>
              </a:rPr>
              <a:t>hold since both are knaves</a:t>
            </a:r>
            <a:r>
              <a:rPr lang="en-US" sz="1800" i="1" dirty="0">
                <a:sym typeface="Symbol"/>
              </a:rPr>
              <a:t>.</a:t>
            </a:r>
            <a:endParaRPr lang="en-US" sz="1800" dirty="0">
              <a:sym typeface="Symbol"/>
            </a:endParaRPr>
          </a:p>
          <a:p>
            <a:endParaRPr lang="en-US" dirty="0"/>
          </a:p>
        </p:txBody>
      </p:sp>
      <p:pic>
        <p:nvPicPr>
          <p:cNvPr id="4" name="Picture 3" descr="01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914400"/>
            <a:ext cx="874014" cy="10294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34200" y="1143000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Raymond </a:t>
            </a:r>
            <a:r>
              <a:rPr lang="en-US" dirty="0" err="1"/>
              <a:t>Smullyan</a:t>
            </a:r>
            <a:endParaRPr lang="en-US" dirty="0"/>
          </a:p>
          <a:p>
            <a:r>
              <a:rPr lang="en-US" dirty="0"/>
              <a:t>(Born 1919)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3356C-E34D-46D0-9D43-EA2B36F00906}" type="datetime3">
              <a:rPr lang="en-US" smtClean="0"/>
              <a:pPr/>
              <a:t>3 October 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1625-8C5D-B188-EC98-77A6EAA7E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END of WEEK </a:t>
            </a:r>
            <a:r>
              <a:rPr lang="en-US" sz="3600" b="1"/>
              <a:t>1 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C79DC-D5A8-76B1-DFAF-DD9BBA507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369D0-DB6D-D3CD-E7F0-DB24B4984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0BCC-B568-4244-AFA3-6CC2961ACFD4}" type="datetime3">
              <a:rPr lang="en-US" smtClean="0"/>
              <a:pPr/>
              <a:t>3 October 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C376F-28DE-5867-1238-04A80A9DC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808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Propositional Equivalences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1.2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9B84-75A4-4473-963B-68D8684FFA4C}" type="datetime3">
              <a:rPr lang="en-US" smtClean="0"/>
              <a:pPr/>
              <a:t>3 October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we studied so far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r>
              <a:rPr lang="en-US" dirty="0"/>
              <a:t>Proposition</a:t>
            </a:r>
          </a:p>
          <a:p>
            <a:r>
              <a:rPr lang="en-US" dirty="0"/>
              <a:t>Truth value of a proposition (either T or F)</a:t>
            </a:r>
          </a:p>
          <a:p>
            <a:r>
              <a:rPr lang="en-US" dirty="0"/>
              <a:t>Compound proposition using logical operators: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Truth table</a:t>
            </a:r>
            <a:endParaRPr lang="ar-E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0BCC-B568-4244-AFA3-6CC2961ACFD4}" type="datetime3">
              <a:rPr lang="en-US" smtClean="0"/>
              <a:pPr/>
              <a:t>3 October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37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2667000"/>
          <a:ext cx="41910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218">
                <a:tc>
                  <a:txBody>
                    <a:bodyPr/>
                    <a:lstStyle/>
                    <a:p>
                      <a:r>
                        <a:rPr lang="en-US" sz="2800" dirty="0"/>
                        <a:t>Operator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Meaning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ym typeface="Symbol"/>
                        </a:rPr>
                        <a:t></a:t>
                      </a:r>
                      <a:endParaRPr lang="en-US" sz="2800" b="1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not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382">
                <a:tc>
                  <a:txBody>
                    <a:bodyPr/>
                    <a:lstStyle/>
                    <a:p>
                      <a:r>
                        <a:rPr lang="en-US" sz="2800" b="1" dirty="0">
                          <a:sym typeface="Symbol"/>
                        </a:rPr>
                        <a:t>   </a:t>
                      </a:r>
                    </a:p>
                    <a:p>
                      <a:r>
                        <a:rPr lang="en-US" sz="2800" b="1" dirty="0">
                          <a:sym typeface="Symbol"/>
                        </a:rPr>
                        <a:t> </a:t>
                      </a:r>
                      <a:endParaRPr lang="en-US" sz="2800" b="1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and</a:t>
                      </a:r>
                    </a:p>
                    <a:p>
                      <a:r>
                        <a:rPr lang="en-US" sz="2800" dirty="0"/>
                        <a:t>or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382">
                <a:tc>
                  <a:txBody>
                    <a:bodyPr/>
                    <a:lstStyle/>
                    <a:p>
                      <a:r>
                        <a:rPr lang="en-US" sz="2800" b="1" dirty="0">
                          <a:sym typeface="Symbol"/>
                        </a:rPr>
                        <a:t> </a:t>
                      </a:r>
                    </a:p>
                    <a:p>
                      <a:r>
                        <a:rPr lang="en-US" sz="2800" dirty="0">
                          <a:sym typeface="Symbol"/>
                        </a:rPr>
                        <a:t> </a:t>
                      </a:r>
                      <a:endParaRPr lang="en-US" sz="2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If then</a:t>
                      </a:r>
                    </a:p>
                    <a:p>
                      <a:r>
                        <a:rPr lang="en-US" sz="2800" dirty="0"/>
                        <a:t>If and only if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Tautologies, Contradictions, and Contingencies. </a:t>
            </a:r>
          </a:p>
          <a:p>
            <a:r>
              <a:rPr lang="en-US" dirty="0"/>
              <a:t>Logical Equivalence</a:t>
            </a:r>
          </a:p>
          <a:p>
            <a:pPr lvl="1"/>
            <a:r>
              <a:rPr lang="en-US" dirty="0"/>
              <a:t>Important Logical Equivalences</a:t>
            </a:r>
          </a:p>
          <a:p>
            <a:pPr lvl="1"/>
            <a:r>
              <a:rPr lang="en-US" dirty="0"/>
              <a:t>Showing Logical Equivalence</a:t>
            </a:r>
          </a:p>
          <a:p>
            <a:r>
              <a:rPr lang="en-US" dirty="0"/>
              <a:t>Normal Forms (</a:t>
            </a:r>
            <a:r>
              <a:rPr lang="en-US" i="1" dirty="0"/>
              <a:t>optional, covered in exercises in text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Disjunctive Normal Form</a:t>
            </a:r>
          </a:p>
          <a:p>
            <a:pPr lvl="1"/>
            <a:r>
              <a:rPr lang="en-US" dirty="0"/>
              <a:t>Conjunctive Normal Form</a:t>
            </a:r>
          </a:p>
          <a:p>
            <a:r>
              <a:rPr lang="en-US" dirty="0"/>
              <a:t>Propositional </a:t>
            </a:r>
            <a:r>
              <a:rPr lang="en-US" dirty="0" err="1"/>
              <a:t>Satisfiability</a:t>
            </a:r>
            <a:endParaRPr lang="en-US" dirty="0"/>
          </a:p>
          <a:p>
            <a:pPr lvl="1"/>
            <a:r>
              <a:rPr lang="en-US" dirty="0"/>
              <a:t>Sudoku Example</a:t>
            </a:r>
          </a:p>
          <a:p>
            <a:endParaRPr lang="en-US" dirty="0"/>
          </a:p>
          <a:p>
            <a:pPr lvl="1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1671-3617-4E51-AD8E-DB7E0778830D}" type="datetime3">
              <a:rPr lang="en-US" smtClean="0"/>
              <a:pPr/>
              <a:t>3 October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915400" cy="762000"/>
          </a:xfrm>
        </p:spPr>
        <p:txBody>
          <a:bodyPr>
            <a:normAutofit/>
          </a:bodyPr>
          <a:lstStyle/>
          <a:p>
            <a:r>
              <a:rPr lang="en-US" sz="3600" dirty="0"/>
              <a:t>Tautologies, Contradictions, and Contingencies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257800"/>
          </a:xfrm>
        </p:spPr>
        <p:txBody>
          <a:bodyPr/>
          <a:lstStyle/>
          <a:p>
            <a:r>
              <a:rPr lang="en-US" sz="2800" dirty="0"/>
              <a:t>A  </a:t>
            </a:r>
            <a:r>
              <a:rPr lang="en-US" sz="2800" b="1" i="1" u="sng" dirty="0">
                <a:solidFill>
                  <a:srgbClr val="532FD5"/>
                </a:solidFill>
              </a:rPr>
              <a:t>tautology</a:t>
            </a:r>
            <a:r>
              <a:rPr lang="en-US" sz="2800" dirty="0"/>
              <a:t> is a proposition which is </a:t>
            </a:r>
            <a:r>
              <a:rPr lang="en-US" sz="2800" b="1" u="sng" dirty="0">
                <a:solidFill>
                  <a:srgbClr val="532FD5"/>
                </a:solidFill>
              </a:rPr>
              <a:t>always true</a:t>
            </a:r>
            <a:r>
              <a:rPr lang="en-US" sz="2800" dirty="0"/>
              <a:t>.</a:t>
            </a:r>
          </a:p>
          <a:p>
            <a:pPr lvl="1"/>
            <a:r>
              <a:rPr lang="en-US" sz="2800" dirty="0"/>
              <a:t>Example: 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sz="2800" dirty="0"/>
              <a:t> </a:t>
            </a:r>
            <a:r>
              <a:rPr lang="en-US" sz="2800" dirty="0">
                <a:latin typeface="Cambria Math"/>
                <a:ea typeface="Cambria Math"/>
              </a:rPr>
              <a:t>∨¬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sz="2800" dirty="0"/>
              <a:t> </a:t>
            </a:r>
          </a:p>
          <a:p>
            <a:r>
              <a:rPr lang="en-US" sz="2800" dirty="0"/>
              <a:t>A  </a:t>
            </a:r>
            <a:r>
              <a:rPr lang="en-US" sz="2800" b="1" i="1" u="sng" dirty="0">
                <a:solidFill>
                  <a:srgbClr val="00B050"/>
                </a:solidFill>
              </a:rPr>
              <a:t>contradiction</a:t>
            </a:r>
            <a:r>
              <a:rPr lang="en-US" sz="2800" dirty="0"/>
              <a:t> is a proposition which is </a:t>
            </a:r>
            <a:r>
              <a:rPr lang="en-US" sz="2800" b="1" u="sng" dirty="0">
                <a:solidFill>
                  <a:srgbClr val="00B050"/>
                </a:solidFill>
              </a:rPr>
              <a:t>always false</a:t>
            </a:r>
            <a:r>
              <a:rPr lang="en-US" sz="2800" dirty="0"/>
              <a:t>.</a:t>
            </a:r>
          </a:p>
          <a:p>
            <a:pPr lvl="1"/>
            <a:r>
              <a:rPr lang="en-US" sz="2800" dirty="0"/>
              <a:t>Example: 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sz="2800" dirty="0"/>
              <a:t> </a:t>
            </a:r>
            <a:r>
              <a:rPr lang="en-US" sz="2800" dirty="0">
                <a:latin typeface="Cambria Math"/>
                <a:ea typeface="Cambria Math"/>
              </a:rPr>
              <a:t>∧¬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sz="2800" dirty="0"/>
              <a:t>    </a:t>
            </a:r>
          </a:p>
          <a:p>
            <a:r>
              <a:rPr lang="en-US" sz="2800" dirty="0"/>
              <a:t>A  </a:t>
            </a:r>
            <a:r>
              <a:rPr lang="en-US" sz="2800" b="1" i="1" u="sng" dirty="0"/>
              <a:t>contingency</a:t>
            </a:r>
            <a:r>
              <a:rPr lang="en-US" sz="2800" dirty="0"/>
              <a:t> is a proposition which is neither a tautology nor a contradiction, such as  </a:t>
            </a:r>
            <a:r>
              <a:rPr lang="en-US" sz="2800" i="1" dirty="0"/>
              <a:t>p</a:t>
            </a:r>
          </a:p>
          <a:p>
            <a:pPr>
              <a:buNone/>
            </a:pPr>
            <a:r>
              <a:rPr lang="en-US" dirty="0"/>
              <a:t>               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97889" y="95488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676400" y="4953000"/>
          <a:ext cx="6096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r>
                        <a:rPr lang="en-US" sz="2400" i="1" dirty="0">
                          <a:latin typeface="Cambria Math" pitchFamily="18" charset="0"/>
                          <a:ea typeface="Cambria Math" pitchFamily="18" charset="0"/>
                        </a:rPr>
                        <a:t>P</a:t>
                      </a:r>
                      <a:endParaRPr lang="en-US" sz="24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 Math"/>
                          <a:ea typeface="Cambria Math"/>
                        </a:rPr>
                        <a:t>¬</a:t>
                      </a:r>
                      <a:r>
                        <a:rPr lang="en-US" sz="2400" i="1" dirty="0">
                          <a:latin typeface="Cambria Math" pitchFamily="18" charset="0"/>
                          <a:ea typeface="Cambria Math" pitchFamily="18" charset="0"/>
                        </a:rPr>
                        <a:t>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>
                          <a:latin typeface="Cambria Math" pitchFamily="18" charset="0"/>
                          <a:ea typeface="Cambria Math" pitchFamily="18" charset="0"/>
                        </a:rPr>
                        <a:t>p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>
                          <a:latin typeface="Cambria Math"/>
                          <a:ea typeface="Cambria Math"/>
                        </a:rPr>
                        <a:t>∨¬</a:t>
                      </a:r>
                      <a:r>
                        <a:rPr lang="en-US" sz="2400" i="1" dirty="0">
                          <a:latin typeface="Cambria Math" pitchFamily="18" charset="0"/>
                          <a:ea typeface="Cambria Math" pitchFamily="18" charset="0"/>
                        </a:rPr>
                        <a:t>p</a:t>
                      </a:r>
                      <a:r>
                        <a:rPr lang="en-US" sz="2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>
                          <a:latin typeface="Cambria Math" pitchFamily="18" charset="0"/>
                          <a:ea typeface="Cambria Math" pitchFamily="18" charset="0"/>
                        </a:rPr>
                        <a:t>p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>
                          <a:latin typeface="Cambria Math"/>
                          <a:ea typeface="Cambria Math"/>
                        </a:rPr>
                        <a:t>∧¬</a:t>
                      </a:r>
                      <a:r>
                        <a:rPr lang="en-US" sz="2400" i="1" dirty="0">
                          <a:latin typeface="Cambria Math" pitchFamily="18" charset="0"/>
                          <a:ea typeface="Cambria Math" pitchFamily="18" charset="0"/>
                        </a:rPr>
                        <a:t>p</a:t>
                      </a:r>
                      <a:r>
                        <a:rPr lang="en-US" sz="24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612">
                <a:tc>
                  <a:txBody>
                    <a:bodyPr/>
                    <a:lstStyle/>
                    <a:p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137">
                <a:tc>
                  <a:txBody>
                    <a:bodyPr/>
                    <a:lstStyle/>
                    <a:p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6FCA-BCE2-44A3-BCDA-31E92F5D986F}" type="datetime3">
              <a:rPr lang="en-US" smtClean="0"/>
              <a:pPr/>
              <a:t>3 October 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Propositional Logic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1.1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CE3A5-15DF-4595-B666-4A78AA506CCA}" type="datetime3">
              <a:rPr lang="en-US" smtClean="0"/>
              <a:pPr/>
              <a:t>3 October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838200"/>
          </a:xfrm>
        </p:spPr>
        <p:txBody>
          <a:bodyPr/>
          <a:lstStyle/>
          <a:p>
            <a:r>
              <a:rPr lang="en-US" dirty="0"/>
              <a:t>Logically Equivalent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495300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3200" dirty="0"/>
              <a:t>Two compound propositions p and q are logically equivalent if  </a:t>
            </a:r>
            <a:r>
              <a:rPr lang="en-US" sz="3200" b="1" i="1" dirty="0" err="1">
                <a:solidFill>
                  <a:srgbClr val="7030A0"/>
                </a:solidFill>
                <a:latin typeface="Cambria Math" pitchFamily="18" charset="0"/>
                <a:ea typeface="Cambria Math" pitchFamily="18" charset="0"/>
              </a:rPr>
              <a:t>p↔q</a:t>
            </a:r>
            <a:r>
              <a:rPr lang="en-US" sz="3200" b="1" dirty="0">
                <a:solidFill>
                  <a:srgbClr val="7030A0"/>
                </a:solidFill>
              </a:rPr>
              <a:t>  is a tautology.</a:t>
            </a:r>
          </a:p>
          <a:p>
            <a:pPr marL="514350" indent="-514350"/>
            <a:endParaRPr lang="en-US" sz="3200" dirty="0"/>
          </a:p>
          <a:p>
            <a:pPr marL="514350" indent="-514350"/>
            <a:r>
              <a:rPr lang="en-US" sz="3200" dirty="0"/>
              <a:t>We write this as </a:t>
            </a:r>
            <a:r>
              <a:rPr lang="en-US" sz="3200" b="1" i="1" dirty="0" err="1">
                <a:solidFill>
                  <a:srgbClr val="7030A0"/>
                </a:solidFill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sz="3200" b="1" i="1" dirty="0" err="1">
                <a:solidFill>
                  <a:srgbClr val="7030A0"/>
                </a:solidFill>
                <a:latin typeface="Cambria Math"/>
                <a:ea typeface="Cambria Math"/>
              </a:rPr>
              <a:t>⇔</a:t>
            </a:r>
            <a:r>
              <a:rPr lang="en-US" sz="3200" b="1" i="1" dirty="0" err="1">
                <a:solidFill>
                  <a:srgbClr val="7030A0"/>
                </a:solidFill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sz="3200" dirty="0"/>
              <a:t>   or as </a:t>
            </a:r>
            <a:r>
              <a:rPr lang="en-US" sz="3200" b="1" i="1" dirty="0" err="1">
                <a:solidFill>
                  <a:srgbClr val="7030A0"/>
                </a:solidFill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sz="3200" b="1" i="1" dirty="0" err="1">
                <a:solidFill>
                  <a:srgbClr val="7030A0"/>
                </a:solidFill>
                <a:latin typeface="Cambria Math"/>
                <a:ea typeface="Cambria Math"/>
              </a:rPr>
              <a:t>≡</a:t>
            </a:r>
            <a:r>
              <a:rPr lang="en-US" sz="3200" b="1" i="1" dirty="0" err="1">
                <a:solidFill>
                  <a:srgbClr val="7030A0"/>
                </a:solidFill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sz="3200" dirty="0"/>
              <a:t>  where </a:t>
            </a:r>
            <a:r>
              <a:rPr lang="en-US" sz="3200" i="1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sz="3200" dirty="0"/>
              <a:t> and </a:t>
            </a:r>
            <a:r>
              <a:rPr lang="en-US" sz="3200" i="1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sz="3200" dirty="0"/>
              <a:t> are compound propositions.</a:t>
            </a:r>
          </a:p>
          <a:p>
            <a:pPr marL="514350" indent="-514350"/>
            <a:endParaRPr lang="en-US" sz="3200" dirty="0"/>
          </a:p>
          <a:p>
            <a:pPr marL="514350" indent="-514350"/>
            <a:r>
              <a:rPr lang="en-US" sz="3200" dirty="0"/>
              <a:t>Two compound propositions </a:t>
            </a:r>
            <a:r>
              <a:rPr lang="en-US" sz="3200" i="1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sz="3200" dirty="0"/>
              <a:t> and </a:t>
            </a:r>
            <a:r>
              <a:rPr lang="en-US" sz="3200" i="1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sz="3200" dirty="0"/>
              <a:t> are equivalent if and only if the columns in a truth table giving their truth values agree.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7B98-0A52-4114-A3C7-F3096860A1B3}" type="datetime3">
              <a:rPr lang="en-US" smtClean="0"/>
              <a:pPr/>
              <a:t>3 October 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838200"/>
          </a:xfrm>
        </p:spPr>
        <p:txBody>
          <a:bodyPr/>
          <a:lstStyle/>
          <a:p>
            <a:r>
              <a:rPr lang="en-US" dirty="0"/>
              <a:t>Logically Equivalent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495300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3600" dirty="0">
                <a:latin typeface="Cambria Math"/>
                <a:ea typeface="Cambria Math"/>
              </a:rPr>
              <a:t>¬</a:t>
            </a:r>
            <a:r>
              <a:rPr lang="en-US" sz="3600" i="1" dirty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sz="3600" dirty="0">
                <a:latin typeface="Cambria Math"/>
                <a:ea typeface="Cambria Math"/>
              </a:rPr>
              <a:t>∨ </a:t>
            </a:r>
            <a:r>
              <a:rPr lang="en-US" sz="3600" i="1" dirty="0">
                <a:latin typeface="Cambria Math" pitchFamily="18" charset="0"/>
                <a:ea typeface="Cambria Math" pitchFamily="18" charset="0"/>
              </a:rPr>
              <a:t>q  </a:t>
            </a:r>
            <a:r>
              <a:rPr lang="en-US" sz="3600" dirty="0">
                <a:ea typeface="Cambria Math" pitchFamily="18" charset="0"/>
              </a:rPr>
              <a:t>is equivalent to </a:t>
            </a:r>
            <a:r>
              <a:rPr lang="en-US" sz="3600" i="1" dirty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sz="3600" i="1" dirty="0">
                <a:latin typeface="Cambria Math"/>
                <a:ea typeface="Cambria Math"/>
              </a:rPr>
              <a:t>→ </a:t>
            </a:r>
            <a:r>
              <a:rPr lang="en-US" sz="3600" i="1" dirty="0">
                <a:latin typeface="Cambria Math" pitchFamily="18" charset="0"/>
                <a:ea typeface="Cambria Math" pitchFamily="18" charset="0"/>
              </a:rPr>
              <a:t>q.</a:t>
            </a:r>
            <a:endParaRPr lang="en-US" sz="3600" dirty="0"/>
          </a:p>
          <a:p>
            <a:pPr marL="514350" indent="-514350">
              <a:buNone/>
            </a:pPr>
            <a:endParaRPr lang="en-US" sz="2000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1066800" y="2590800"/>
          <a:ext cx="6248401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i="1" dirty="0">
                          <a:latin typeface="Cambria Math" pitchFamily="18" charset="0"/>
                          <a:ea typeface="Cambria Math" pitchFamily="18" charset="0"/>
                        </a:rPr>
                        <a:t>p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i="1" dirty="0">
                          <a:latin typeface="Cambria Math" pitchFamily="18" charset="0"/>
                          <a:ea typeface="Cambria Math" pitchFamily="18" charset="0"/>
                        </a:rPr>
                        <a:t>q</a:t>
                      </a:r>
                      <a:r>
                        <a:rPr lang="en-US" sz="3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Cambria Math"/>
                          <a:ea typeface="Cambria Math"/>
                        </a:rPr>
                        <a:t>¬</a:t>
                      </a:r>
                      <a:r>
                        <a:rPr lang="en-US" sz="3200" i="1" dirty="0">
                          <a:latin typeface="Cambria Math" pitchFamily="18" charset="0"/>
                          <a:ea typeface="Cambria Math" pitchFamily="18" charset="0"/>
                        </a:rPr>
                        <a:t>p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Cambria Math"/>
                          <a:ea typeface="Cambria Math"/>
                        </a:rPr>
                        <a:t>¬</a:t>
                      </a:r>
                      <a:r>
                        <a:rPr lang="en-US" sz="3200" i="1" dirty="0">
                          <a:latin typeface="Cambria Math" pitchFamily="18" charset="0"/>
                          <a:ea typeface="Cambria Math" pitchFamily="18" charset="0"/>
                        </a:rPr>
                        <a:t>p </a:t>
                      </a:r>
                      <a:r>
                        <a:rPr lang="en-US" sz="3200" i="0" dirty="0">
                          <a:latin typeface="Cambria Math"/>
                          <a:ea typeface="Cambria Math"/>
                        </a:rPr>
                        <a:t>∨ </a:t>
                      </a:r>
                      <a:r>
                        <a:rPr lang="en-US" sz="3200" i="1" dirty="0">
                          <a:latin typeface="Cambria Math" pitchFamily="18" charset="0"/>
                          <a:ea typeface="Cambria Math" pitchFamily="18" charset="0"/>
                        </a:rPr>
                        <a:t>q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i="1" dirty="0">
                          <a:latin typeface="Cambria Math" pitchFamily="18" charset="0"/>
                          <a:ea typeface="Cambria Math" pitchFamily="18" charset="0"/>
                        </a:rPr>
                        <a:t>p</a:t>
                      </a:r>
                      <a:r>
                        <a:rPr lang="en-US" sz="3200" i="1" dirty="0">
                          <a:latin typeface="Cambria Math"/>
                          <a:ea typeface="Cambria Math"/>
                        </a:rPr>
                        <a:t>→ </a:t>
                      </a:r>
                      <a:r>
                        <a:rPr lang="en-US" sz="3200" i="1" dirty="0">
                          <a:latin typeface="Cambria Math" pitchFamily="18" charset="0"/>
                          <a:ea typeface="Cambria Math" pitchFamily="18" charset="0"/>
                        </a:rPr>
                        <a:t>q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7B98-0A52-4114-A3C7-F3096860A1B3}" type="datetime3">
              <a:rPr lang="en-US" smtClean="0"/>
              <a:pPr/>
              <a:t>3 October 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38800" y="2057400"/>
            <a:ext cx="9144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8" name="Rectangle 7"/>
          <p:cNvSpPr/>
          <p:nvPr/>
        </p:nvSpPr>
        <p:spPr>
          <a:xfrm>
            <a:off x="4191000" y="2133600"/>
            <a:ext cx="1295400" cy="373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Converse, </a:t>
            </a:r>
            <a:r>
              <a:rPr lang="en-US" sz="4000" dirty="0" err="1"/>
              <a:t>Contrapositive</a:t>
            </a:r>
            <a:r>
              <a:rPr lang="en-US" sz="4000" dirty="0"/>
              <a:t>, and Inverse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458200" cy="4389120"/>
          </a:xfrm>
        </p:spPr>
        <p:txBody>
          <a:bodyPr>
            <a:normAutofit/>
          </a:bodyPr>
          <a:lstStyle/>
          <a:p>
            <a:r>
              <a:rPr lang="en-US" sz="3200" dirty="0"/>
              <a:t>From </a:t>
            </a:r>
            <a:r>
              <a:rPr lang="en-US" sz="3200" i="1" dirty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sz="3200" dirty="0">
                <a:latin typeface="Cambria Math"/>
                <a:ea typeface="Cambria Math"/>
              </a:rPr>
              <a:t>→</a:t>
            </a:r>
            <a:r>
              <a:rPr lang="en-US" sz="3200" i="1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sz="3200" dirty="0"/>
              <a:t>  we can form new conditional statements .</a:t>
            </a:r>
          </a:p>
          <a:p>
            <a:pPr lvl="1"/>
            <a:r>
              <a:rPr lang="en-US" sz="3200" dirty="0"/>
              <a:t> </a:t>
            </a:r>
            <a:r>
              <a:rPr lang="en-US" sz="3200" i="1" dirty="0">
                <a:latin typeface="Cambria Math" pitchFamily="18" charset="0"/>
                <a:ea typeface="Cambria Math" pitchFamily="18" charset="0"/>
              </a:rPr>
              <a:t>q </a:t>
            </a:r>
            <a:r>
              <a:rPr lang="en-US" sz="3200" dirty="0">
                <a:latin typeface="Cambria Math"/>
                <a:ea typeface="Cambria Math"/>
              </a:rPr>
              <a:t>→</a:t>
            </a:r>
            <a:r>
              <a:rPr lang="en-US" sz="3200" i="1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sz="3200" dirty="0"/>
              <a:t>            is the </a:t>
            </a:r>
            <a:r>
              <a:rPr lang="en-US" sz="3200" b="1" dirty="0"/>
              <a:t>converse</a:t>
            </a:r>
            <a:r>
              <a:rPr lang="en-US" sz="3200" dirty="0"/>
              <a:t> of </a:t>
            </a:r>
            <a:r>
              <a:rPr lang="en-US" sz="3200" i="1" dirty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sz="3200" dirty="0">
                <a:latin typeface="Cambria Math"/>
                <a:ea typeface="Cambria Math"/>
              </a:rPr>
              <a:t>→</a:t>
            </a:r>
            <a:r>
              <a:rPr lang="en-US" sz="3200" i="1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sz="3200" dirty="0"/>
              <a:t> 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>
                <a:latin typeface="Cambria Math"/>
                <a:ea typeface="Cambria Math"/>
              </a:rPr>
              <a:t>¬ </a:t>
            </a:r>
            <a:r>
              <a:rPr lang="en-US" sz="3200" i="1" dirty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sz="3200" dirty="0">
                <a:latin typeface="Cambria Math"/>
                <a:ea typeface="Cambria Math"/>
              </a:rPr>
              <a:t>→ ¬ </a:t>
            </a:r>
            <a:r>
              <a:rPr lang="en-US" sz="3200" i="1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sz="3200" dirty="0"/>
              <a:t>     is the </a:t>
            </a:r>
            <a:r>
              <a:rPr lang="en-US" sz="3200" b="1" dirty="0"/>
              <a:t>inverse</a:t>
            </a:r>
            <a:r>
              <a:rPr lang="en-US" sz="3200" dirty="0"/>
              <a:t> of </a:t>
            </a:r>
            <a:r>
              <a:rPr lang="en-US" sz="3200" i="1" dirty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sz="3200" dirty="0">
                <a:latin typeface="Cambria Math"/>
                <a:ea typeface="Cambria Math"/>
              </a:rPr>
              <a:t>→</a:t>
            </a:r>
            <a:r>
              <a:rPr lang="en-US" sz="3200" i="1" dirty="0">
                <a:latin typeface="Cambria Math" pitchFamily="18" charset="0"/>
                <a:ea typeface="Cambria Math" pitchFamily="18" charset="0"/>
              </a:rPr>
              <a:t>q</a:t>
            </a:r>
          </a:p>
          <a:p>
            <a:pPr lvl="1"/>
            <a:endParaRPr lang="en-US" sz="3200" i="1" dirty="0">
              <a:latin typeface="Cambria Math" pitchFamily="18" charset="0"/>
              <a:ea typeface="Cambria Math" pitchFamily="18" charset="0"/>
            </a:endParaRPr>
          </a:p>
          <a:p>
            <a:pPr lvl="1"/>
            <a:r>
              <a:rPr lang="en-US" sz="3200" dirty="0"/>
              <a:t> </a:t>
            </a:r>
            <a:r>
              <a:rPr lang="en-US" sz="3200" dirty="0">
                <a:latin typeface="Cambria Math"/>
                <a:ea typeface="Cambria Math"/>
              </a:rPr>
              <a:t>¬</a:t>
            </a:r>
            <a:r>
              <a:rPr lang="en-US" sz="3200" i="1" dirty="0">
                <a:latin typeface="Cambria Math" pitchFamily="18" charset="0"/>
                <a:ea typeface="Cambria Math" pitchFamily="18" charset="0"/>
              </a:rPr>
              <a:t>q </a:t>
            </a:r>
            <a:r>
              <a:rPr lang="en-US" sz="3200" dirty="0">
                <a:latin typeface="Cambria Math"/>
                <a:ea typeface="Cambria Math"/>
              </a:rPr>
              <a:t>→ ¬ </a:t>
            </a:r>
            <a:r>
              <a:rPr lang="en-US" sz="3200" i="1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sz="3200" dirty="0"/>
              <a:t>    is the </a:t>
            </a:r>
            <a:r>
              <a:rPr lang="en-US" sz="3200" b="1" dirty="0" err="1"/>
              <a:t>contrapositive</a:t>
            </a:r>
            <a:r>
              <a:rPr lang="en-US" sz="3200" dirty="0"/>
              <a:t>  of </a:t>
            </a:r>
            <a:r>
              <a:rPr lang="en-US" sz="3200" i="1" dirty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sz="3200" dirty="0">
                <a:latin typeface="Cambria Math"/>
                <a:ea typeface="Cambria Math"/>
              </a:rPr>
              <a:t>→</a:t>
            </a:r>
            <a:r>
              <a:rPr lang="en-US" sz="3200" i="1" dirty="0">
                <a:latin typeface="Cambria Math" pitchFamily="18" charset="0"/>
                <a:ea typeface="Cambria Math" pitchFamily="18" charset="0"/>
              </a:rPr>
              <a:t>q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2558-03A3-435A-824C-180BE8F1DE0C}" type="datetime3">
              <a:rPr lang="en-US" smtClean="0"/>
              <a:pPr/>
              <a:t>3 October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382000" cy="601980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Find the converse, inverse, and </a:t>
            </a:r>
            <a:r>
              <a:rPr lang="en-US" dirty="0" err="1"/>
              <a:t>contrapositive</a:t>
            </a:r>
            <a:r>
              <a:rPr lang="en-US" dirty="0"/>
              <a:t> of</a:t>
            </a:r>
          </a:p>
          <a:p>
            <a:r>
              <a:rPr lang="en-US" dirty="0"/>
              <a:t> “It is raining is a sufficient condition for me to stay at home.” </a:t>
            </a:r>
          </a:p>
          <a:p>
            <a:r>
              <a:rPr lang="en-US" dirty="0"/>
              <a:t>If </a:t>
            </a:r>
            <a:r>
              <a:rPr lang="en-US" u="sng" dirty="0"/>
              <a:t>it is raining </a:t>
            </a:r>
            <a:r>
              <a:rPr lang="en-US" dirty="0"/>
              <a:t>then </a:t>
            </a:r>
            <a:r>
              <a:rPr lang="en-US" u="sng" dirty="0"/>
              <a:t>I stay at home</a:t>
            </a:r>
          </a:p>
          <a:p>
            <a:r>
              <a:rPr lang="en-US" dirty="0"/>
              <a:t>        p			q</a:t>
            </a:r>
          </a:p>
          <a:p>
            <a:pPr>
              <a:buNone/>
            </a:pPr>
            <a:r>
              <a:rPr lang="en-US" b="1" dirty="0"/>
              <a:t>    Converse  (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q </a:t>
            </a:r>
            <a:r>
              <a:rPr lang="en-US" dirty="0">
                <a:latin typeface="Cambria Math"/>
                <a:ea typeface="Cambria Math"/>
              </a:rPr>
              <a:t>→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p)</a:t>
            </a:r>
            <a:r>
              <a:rPr lang="en-US" b="1" dirty="0"/>
              <a:t>  </a:t>
            </a:r>
            <a:r>
              <a:rPr lang="en-US" dirty="0"/>
              <a:t>:</a:t>
            </a:r>
          </a:p>
          <a:p>
            <a:pPr lvl="1">
              <a:buNone/>
            </a:pPr>
            <a:r>
              <a:rPr lang="en-US" dirty="0"/>
              <a:t> If I stay at home, then it is  raining.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b="1" dirty="0"/>
              <a:t>Inverse (</a:t>
            </a:r>
            <a:r>
              <a:rPr lang="en-US" dirty="0">
                <a:latin typeface="Cambria Math"/>
                <a:ea typeface="Cambria Math"/>
              </a:rPr>
              <a:t>¬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dirty="0">
                <a:latin typeface="Cambria Math"/>
                <a:ea typeface="Cambria Math"/>
              </a:rPr>
              <a:t>→ ¬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dirty="0"/>
              <a:t> ) :  </a:t>
            </a:r>
          </a:p>
          <a:p>
            <a:pPr lvl="1">
              <a:buNone/>
            </a:pPr>
            <a:r>
              <a:rPr lang="en-US" dirty="0"/>
              <a:t>If it is not raining, then I will not stay at home ( I go out).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b="1" dirty="0" err="1"/>
              <a:t>Contrapositive</a:t>
            </a:r>
            <a:r>
              <a:rPr lang="en-US" b="1" dirty="0"/>
              <a:t> (</a:t>
            </a:r>
            <a:r>
              <a:rPr lang="en-US" dirty="0">
                <a:latin typeface="Cambria Math"/>
                <a:ea typeface="Cambria Math"/>
              </a:rPr>
              <a:t>¬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q </a:t>
            </a:r>
            <a:r>
              <a:rPr lang="en-US" dirty="0">
                <a:latin typeface="Cambria Math"/>
                <a:ea typeface="Cambria Math"/>
              </a:rPr>
              <a:t>→ ¬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dirty="0"/>
              <a:t> ) :</a:t>
            </a:r>
          </a:p>
          <a:p>
            <a:pPr lvl="1">
              <a:buNone/>
            </a:pPr>
            <a:r>
              <a:rPr lang="en-US" dirty="0"/>
              <a:t> If I don’t stay at home (I go out), then it is not raining.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2558-03A3-435A-824C-180BE8F1DE0C}" type="datetime3">
              <a:rPr lang="en-US" smtClean="0"/>
              <a:pPr/>
              <a:t>3 October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67400"/>
          </a:xfrm>
        </p:spPr>
        <p:txBody>
          <a:bodyPr/>
          <a:lstStyle/>
          <a:p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sz="2800" dirty="0">
                <a:latin typeface="Cambria Math"/>
                <a:ea typeface="Cambria Math"/>
              </a:rPr>
              <a:t>→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sz="2800" dirty="0"/>
              <a:t>  is </a:t>
            </a:r>
            <a:r>
              <a:rPr lang="en-US" sz="2800" b="1" dirty="0"/>
              <a:t>not</a:t>
            </a:r>
            <a:r>
              <a:rPr lang="en-US" sz="2800" dirty="0"/>
              <a:t> logically equivalent to  </a:t>
            </a:r>
            <a:r>
              <a:rPr lang="en-US" sz="2800" dirty="0">
                <a:latin typeface="Cambria Math"/>
                <a:ea typeface="Cambria Math"/>
              </a:rPr>
              <a:t>¬ 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sz="2800" dirty="0">
                <a:latin typeface="Cambria Math"/>
                <a:ea typeface="Cambria Math"/>
              </a:rPr>
              <a:t>→¬ 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q</a:t>
            </a:r>
          </a:p>
          <a:p>
            <a:endParaRPr lang="en-US" sz="2800" dirty="0"/>
          </a:p>
          <a:p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sz="2800" dirty="0">
                <a:latin typeface="Cambria Math"/>
                <a:ea typeface="Cambria Math"/>
              </a:rPr>
              <a:t>→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q </a:t>
            </a:r>
            <a:r>
              <a:rPr lang="en-US" sz="2800" dirty="0"/>
              <a:t>is logically equivalent to </a:t>
            </a:r>
            <a:r>
              <a:rPr lang="en-US" sz="2800" dirty="0">
                <a:latin typeface="Cambria Math"/>
                <a:ea typeface="Cambria Math"/>
              </a:rPr>
              <a:t>¬ 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q </a:t>
            </a:r>
            <a:r>
              <a:rPr lang="en-US" sz="2800" dirty="0">
                <a:latin typeface="Cambria Math"/>
                <a:ea typeface="Cambria Math"/>
              </a:rPr>
              <a:t>→ ¬ 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p</a:t>
            </a:r>
            <a:endParaRPr lang="en-US" sz="2800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2743200"/>
          <a:ext cx="7848599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763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i="1" dirty="0">
                          <a:latin typeface="Cambria Math" pitchFamily="18" charset="0"/>
                          <a:ea typeface="Cambria Math" pitchFamily="18" charset="0"/>
                        </a:rPr>
                        <a:t>p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i="1" dirty="0">
                          <a:latin typeface="Cambria Math" pitchFamily="18" charset="0"/>
                          <a:ea typeface="Cambria Math" pitchFamily="18" charset="0"/>
                        </a:rPr>
                        <a:t>q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ambria Math"/>
                          <a:ea typeface="Cambria Math"/>
                        </a:rPr>
                        <a:t>¬ </a:t>
                      </a:r>
                      <a:r>
                        <a:rPr lang="en-US" sz="2800" i="1" dirty="0">
                          <a:latin typeface="Cambria Math" pitchFamily="18" charset="0"/>
                          <a:ea typeface="Cambria Math" pitchFamily="18" charset="0"/>
                        </a:rPr>
                        <a:t>p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ambria Math"/>
                          <a:ea typeface="Cambria Math"/>
                        </a:rPr>
                        <a:t>¬ </a:t>
                      </a:r>
                      <a:r>
                        <a:rPr lang="en-US" sz="2800" i="1" dirty="0">
                          <a:latin typeface="Cambria Math" pitchFamily="18" charset="0"/>
                          <a:ea typeface="Cambria Math" pitchFamily="18" charset="0"/>
                        </a:rPr>
                        <a:t>q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i="1" dirty="0">
                          <a:latin typeface="Cambria Math" pitchFamily="18" charset="0"/>
                          <a:ea typeface="Cambria Math" pitchFamily="18" charset="0"/>
                        </a:rPr>
                        <a:t>p </a:t>
                      </a:r>
                      <a:r>
                        <a:rPr lang="en-US" sz="2800" dirty="0">
                          <a:latin typeface="Cambria Math"/>
                          <a:ea typeface="Cambria Math"/>
                        </a:rPr>
                        <a:t>→</a:t>
                      </a:r>
                      <a:r>
                        <a:rPr lang="en-US" sz="2800" i="1" dirty="0">
                          <a:latin typeface="Cambria Math" pitchFamily="18" charset="0"/>
                          <a:ea typeface="Cambria Math" pitchFamily="18" charset="0"/>
                        </a:rPr>
                        <a:t>q</a:t>
                      </a:r>
                      <a:r>
                        <a:rPr lang="en-US" sz="2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ambria Math"/>
                          <a:ea typeface="Cambria Math"/>
                        </a:rPr>
                        <a:t>¬ </a:t>
                      </a:r>
                      <a:r>
                        <a:rPr lang="en-US" sz="2800" i="1" dirty="0">
                          <a:latin typeface="Cambria Math" pitchFamily="18" charset="0"/>
                          <a:ea typeface="Cambria Math" pitchFamily="18" charset="0"/>
                        </a:rPr>
                        <a:t>p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>
                          <a:latin typeface="Cambria Math"/>
                          <a:ea typeface="Cambria Math"/>
                        </a:rPr>
                        <a:t>→ ¬</a:t>
                      </a:r>
                      <a:r>
                        <a:rPr lang="en-US" sz="2800" i="1" dirty="0">
                          <a:latin typeface="Cambria Math" pitchFamily="18" charset="0"/>
                          <a:ea typeface="Cambria Math" pitchFamily="18" charset="0"/>
                        </a:rPr>
                        <a:t>q </a:t>
                      </a:r>
                      <a:endParaRPr lang="en-US" sz="2800" dirty="0"/>
                    </a:p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ambria Math"/>
                          <a:ea typeface="Cambria Math"/>
                        </a:rPr>
                        <a:t>¬</a:t>
                      </a:r>
                      <a:r>
                        <a:rPr lang="en-US" sz="2800" i="1" dirty="0">
                          <a:latin typeface="Cambria Math" pitchFamily="18" charset="0"/>
                          <a:ea typeface="Cambria Math" pitchFamily="18" charset="0"/>
                        </a:rPr>
                        <a:t>q </a:t>
                      </a:r>
                      <a:r>
                        <a:rPr lang="en-US" sz="2800" dirty="0">
                          <a:latin typeface="Cambria Math"/>
                          <a:ea typeface="Cambria Math"/>
                        </a:rPr>
                        <a:t>→ ¬ </a:t>
                      </a:r>
                      <a:r>
                        <a:rPr lang="en-US" sz="2800" i="1" dirty="0">
                          <a:latin typeface="Cambria Math" pitchFamily="18" charset="0"/>
                          <a:ea typeface="Cambria Math" pitchFamily="18" charset="0"/>
                        </a:rPr>
                        <a:t>p</a:t>
                      </a:r>
                      <a:r>
                        <a:rPr lang="en-US" sz="28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6B6D-965E-48B7-9FDD-0BDE6188E3A1}" type="datetime3">
              <a:rPr lang="en-US" smtClean="0"/>
              <a:pPr/>
              <a:t>3 October 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57400" y="2209800"/>
            <a:ext cx="1600200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9" name="Rectangle 8"/>
          <p:cNvSpPr/>
          <p:nvPr/>
        </p:nvSpPr>
        <p:spPr>
          <a:xfrm>
            <a:off x="5105400" y="2133600"/>
            <a:ext cx="15240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0" name="Rectangle 9"/>
          <p:cNvSpPr/>
          <p:nvPr/>
        </p:nvSpPr>
        <p:spPr>
          <a:xfrm>
            <a:off x="6781800" y="2057400"/>
            <a:ext cx="1524000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3" name="Rectangle 12"/>
          <p:cNvSpPr/>
          <p:nvPr/>
        </p:nvSpPr>
        <p:spPr>
          <a:xfrm>
            <a:off x="5105400" y="2133600"/>
            <a:ext cx="1524000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19100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 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81200" y="2590800"/>
          <a:ext cx="4419598" cy="3250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05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i="1" dirty="0">
                          <a:latin typeface="Cambria Math" pitchFamily="18" charset="0"/>
                          <a:ea typeface="Cambria Math" pitchFamily="18" charset="0"/>
                        </a:rPr>
                        <a:t>p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i="1" dirty="0">
                          <a:latin typeface="Cambria Math" pitchFamily="18" charset="0"/>
                          <a:ea typeface="Cambria Math" pitchFamily="18" charset="0"/>
                        </a:rPr>
                        <a:t>q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i="1" dirty="0">
                          <a:latin typeface="Cambria Math" pitchFamily="18" charset="0"/>
                          <a:ea typeface="Cambria Math" pitchFamily="18" charset="0"/>
                        </a:rPr>
                        <a:t>p </a:t>
                      </a:r>
                      <a:r>
                        <a:rPr lang="en-US" sz="3600" dirty="0">
                          <a:latin typeface="Cambria Math"/>
                          <a:ea typeface="Cambria Math"/>
                        </a:rPr>
                        <a:t>→</a:t>
                      </a:r>
                      <a:r>
                        <a:rPr lang="en-US" sz="3600" i="1" dirty="0">
                          <a:latin typeface="Cambria Math" pitchFamily="18" charset="0"/>
                          <a:ea typeface="Cambria Math" pitchFamily="18" charset="0"/>
                        </a:rPr>
                        <a:t>q</a:t>
                      </a:r>
                      <a:r>
                        <a:rPr lang="en-US" sz="36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i="1" dirty="0">
                          <a:latin typeface="Cambria Math" pitchFamily="18" charset="0"/>
                          <a:ea typeface="Cambria Math" pitchFamily="18" charset="0"/>
                        </a:rPr>
                        <a:t>q </a:t>
                      </a:r>
                      <a:r>
                        <a:rPr lang="en-US" sz="3600" dirty="0">
                          <a:latin typeface="Cambria Math"/>
                          <a:ea typeface="Cambria Math"/>
                        </a:rPr>
                        <a:t>→ </a:t>
                      </a:r>
                      <a:r>
                        <a:rPr lang="en-US" sz="3600" i="1" dirty="0">
                          <a:latin typeface="Cambria Math" pitchFamily="18" charset="0"/>
                          <a:ea typeface="Cambria Math" pitchFamily="18" charset="0"/>
                        </a:rPr>
                        <a:t>p</a:t>
                      </a:r>
                      <a:r>
                        <a:rPr lang="en-US" sz="3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143">
                <a:tc>
                  <a:txBody>
                    <a:bodyPr/>
                    <a:lstStyle/>
                    <a:p>
                      <a:r>
                        <a:rPr lang="en-US" sz="36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143">
                <a:tc>
                  <a:txBody>
                    <a:bodyPr/>
                    <a:lstStyle/>
                    <a:p>
                      <a:r>
                        <a:rPr lang="en-US" sz="36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143">
                <a:tc>
                  <a:txBody>
                    <a:bodyPr/>
                    <a:lstStyle/>
                    <a:p>
                      <a:r>
                        <a:rPr lang="en-US" sz="3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0143">
                <a:tc>
                  <a:txBody>
                    <a:bodyPr/>
                    <a:lstStyle/>
                    <a:p>
                      <a:r>
                        <a:rPr lang="en-US" sz="3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157B-FE49-4FBC-ABE7-435CE53CA604}" type="datetime3">
              <a:rPr lang="en-US" smtClean="0"/>
              <a:pPr/>
              <a:t>3 October 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3400" y="609601"/>
            <a:ext cx="6858000" cy="206210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Is </a:t>
            </a:r>
            <a:r>
              <a:rPr lang="en-US" sz="3200" i="1" dirty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sz="3200" dirty="0">
                <a:latin typeface="Cambria Math"/>
                <a:ea typeface="Cambria Math"/>
              </a:rPr>
              <a:t>→</a:t>
            </a:r>
            <a:r>
              <a:rPr lang="en-US" sz="3200" i="1" dirty="0">
                <a:latin typeface="Cambria Math" pitchFamily="18" charset="0"/>
                <a:ea typeface="Cambria Math" pitchFamily="18" charset="0"/>
              </a:rPr>
              <a:t>q logically equivalent to q </a:t>
            </a:r>
            <a:r>
              <a:rPr lang="en-US" sz="3200" dirty="0">
                <a:latin typeface="Cambria Math"/>
                <a:ea typeface="Cambria Math"/>
              </a:rPr>
              <a:t>→ </a:t>
            </a:r>
            <a:r>
              <a:rPr lang="en-US" sz="3200" i="1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sz="3200" dirty="0"/>
              <a:t> ?</a:t>
            </a:r>
          </a:p>
          <a:p>
            <a:endParaRPr lang="en-US" sz="3200" i="1" dirty="0">
              <a:latin typeface="Cambria Math" pitchFamily="18" charset="0"/>
              <a:ea typeface="Cambria Math" pitchFamily="18" charset="0"/>
            </a:endParaRPr>
          </a:p>
          <a:p>
            <a:pPr algn="ctr"/>
            <a:r>
              <a:rPr lang="en-US" sz="3200" b="1" i="1" dirty="0">
                <a:latin typeface="Cambria Math" pitchFamily="18" charset="0"/>
                <a:ea typeface="Cambria Math" pitchFamily="18" charset="0"/>
              </a:rPr>
              <a:t>NO </a:t>
            </a:r>
            <a:r>
              <a:rPr lang="en-US" sz="3200" dirty="0"/>
              <a:t> </a:t>
            </a:r>
          </a:p>
          <a:p>
            <a:r>
              <a:rPr lang="en-US" sz="3200" dirty="0"/>
              <a:t> </a:t>
            </a:r>
            <a:endParaRPr lang="ar-EG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r>
              <a:rPr lang="en-US" sz="4000" dirty="0"/>
              <a:t>Find the negation of </a:t>
            </a:r>
            <a:r>
              <a:rPr lang="en-US" sz="4000" i="1" dirty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sz="4000" dirty="0">
                <a:latin typeface="Cambria Math"/>
                <a:ea typeface="Cambria Math"/>
              </a:rPr>
              <a:t>→ </a:t>
            </a:r>
            <a:r>
              <a:rPr lang="en-US" sz="4000" i="1" dirty="0">
                <a:latin typeface="Cambria Math" pitchFamily="18" charset="0"/>
                <a:ea typeface="Cambria Math" pitchFamily="18" charset="0"/>
              </a:rPr>
              <a:t>q</a:t>
            </a:r>
          </a:p>
          <a:p>
            <a:endParaRPr lang="en-US" sz="2800" i="1" dirty="0">
              <a:latin typeface="Cambria Math" pitchFamily="18" charset="0"/>
              <a:ea typeface="Cambria Math" pitchFamily="18" charset="0"/>
            </a:endParaRPr>
          </a:p>
          <a:p>
            <a:r>
              <a:rPr lang="en-US" sz="3600" i="1" dirty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sz="3600" dirty="0">
                <a:latin typeface="Cambria Math"/>
                <a:ea typeface="Cambria Math"/>
              </a:rPr>
              <a:t>→ </a:t>
            </a:r>
            <a:r>
              <a:rPr lang="en-US" sz="3600" i="1" dirty="0">
                <a:latin typeface="Cambria Math" pitchFamily="18" charset="0"/>
                <a:ea typeface="Cambria Math" pitchFamily="18" charset="0"/>
              </a:rPr>
              <a:t>q             </a:t>
            </a:r>
            <a:r>
              <a:rPr lang="en-US" sz="3600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3600" b="1" dirty="0">
                <a:sym typeface="Symbol"/>
              </a:rPr>
              <a:t></a:t>
            </a:r>
            <a:r>
              <a:rPr lang="en-US" sz="3600" dirty="0"/>
              <a:t>p </a:t>
            </a:r>
            <a:r>
              <a:rPr lang="en-US" sz="3600" b="1" dirty="0">
                <a:sym typeface="Symbol"/>
              </a:rPr>
              <a:t></a:t>
            </a:r>
            <a:r>
              <a:rPr lang="en-US" sz="3600" b="1" dirty="0"/>
              <a:t> </a:t>
            </a:r>
            <a:r>
              <a:rPr lang="en-US" sz="3600" dirty="0"/>
              <a:t>q)</a:t>
            </a:r>
          </a:p>
          <a:p>
            <a:endParaRPr lang="en-US" dirty="0"/>
          </a:p>
          <a:p>
            <a:r>
              <a:rPr lang="en-US" sz="2800" b="1" dirty="0">
                <a:sym typeface="Symbol"/>
              </a:rPr>
              <a:t>(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sz="2800" dirty="0">
                <a:latin typeface="Cambria Math"/>
                <a:ea typeface="Cambria Math"/>
              </a:rPr>
              <a:t>→ 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q)              </a:t>
            </a:r>
            <a:r>
              <a:rPr lang="en-US" sz="2800" b="1" dirty="0">
                <a:sym typeface="Symbol"/>
              </a:rPr>
              <a:t>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800" b="1" dirty="0">
                <a:sym typeface="Symbol"/>
              </a:rPr>
              <a:t></a:t>
            </a:r>
            <a:r>
              <a:rPr lang="en-US" sz="2800" dirty="0"/>
              <a:t>p </a:t>
            </a:r>
            <a:r>
              <a:rPr lang="en-US" sz="2800" b="1" dirty="0">
                <a:sym typeface="Symbol"/>
              </a:rPr>
              <a:t></a:t>
            </a:r>
            <a:r>
              <a:rPr lang="en-US" sz="2800" b="1" dirty="0"/>
              <a:t> </a:t>
            </a:r>
            <a:r>
              <a:rPr lang="en-US" sz="2800" dirty="0"/>
              <a:t>q)</a:t>
            </a:r>
            <a:endParaRPr lang="ar-E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0BCC-B568-4244-AFA3-6CC2961ACFD4}" type="datetime3">
              <a:rPr lang="en-US" smtClean="0"/>
              <a:pPr/>
              <a:t>3 October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6" name="Picture 5" descr="http://www.earlham.edu/~peters/writing/matequiv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286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http://www.earlham.edu/~peters/writing/matequiv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33528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r>
              <a:rPr lang="en-US" dirty="0"/>
              <a:t>De Morgan’s Laws</a:t>
            </a:r>
          </a:p>
        </p:txBody>
      </p:sp>
      <p:pic>
        <p:nvPicPr>
          <p:cNvPr id="4" name="Content Placeholder 3" descr="addin_tmp.png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981200" y="1447800"/>
            <a:ext cx="4800600" cy="382905"/>
          </a:xfr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1981200" y="2133600"/>
            <a:ext cx="4800600" cy="382905"/>
          </a:xfrm>
          <a:prstGeom prst="rect">
            <a:avLst/>
          </a:prstGeom>
        </p:spPr>
      </p:pic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228600" y="3733800"/>
          <a:ext cx="8610601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526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1320"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Cambria Math" pitchFamily="18" charset="0"/>
                          <a:ea typeface="Cambria Math" pitchFamily="18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Cambria Math" pitchFamily="18" charset="0"/>
                          <a:ea typeface="Cambria Math" pitchFamily="18" charset="0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1" dirty="0">
                          <a:latin typeface="Cambria Math"/>
                          <a:ea typeface="Cambria Math"/>
                        </a:rPr>
                        <a:t>¬</a:t>
                      </a:r>
                      <a:r>
                        <a:rPr lang="en-US" sz="2800" b="0" i="1" dirty="0">
                          <a:latin typeface="Cambria Math" pitchFamily="18" charset="0"/>
                          <a:ea typeface="Cambria Math" pitchFamily="18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1" dirty="0">
                          <a:latin typeface="Cambria Math"/>
                          <a:ea typeface="Cambria Math"/>
                        </a:rPr>
                        <a:t>¬</a:t>
                      </a:r>
                      <a:r>
                        <a:rPr lang="en-US" sz="2800" b="0" i="1" dirty="0">
                          <a:latin typeface="Cambria Math" pitchFamily="18" charset="0"/>
                          <a:ea typeface="Cambria Math" pitchFamily="18" charset="0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(</a:t>
                      </a:r>
                      <a:r>
                        <a:rPr lang="en-US" sz="2800" b="0" i="1" dirty="0" err="1">
                          <a:latin typeface="Cambria Math" pitchFamily="18" charset="0"/>
                          <a:ea typeface="Cambria Math" pitchFamily="18" charset="0"/>
                        </a:rPr>
                        <a:t>p</a:t>
                      </a:r>
                      <a:r>
                        <a:rPr lang="en-US" sz="2800" b="0" i="1" dirty="0" err="1">
                          <a:latin typeface="Cambria Math"/>
                          <a:ea typeface="Cambria Math"/>
                        </a:rPr>
                        <a:t>∨q</a:t>
                      </a:r>
                      <a:r>
                        <a:rPr lang="en-US" sz="2800" b="0" i="1" dirty="0">
                          <a:latin typeface="Cambria Math"/>
                          <a:ea typeface="Cambria Math"/>
                        </a:rPr>
                        <a:t>)</a:t>
                      </a:r>
                      <a:endParaRPr lang="en-US" sz="2800" b="0" i="1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ambria Math"/>
                          <a:ea typeface="Cambria Math"/>
                        </a:rPr>
                        <a:t>¬</a:t>
                      </a:r>
                      <a:r>
                        <a:rPr lang="en-US" sz="2800" dirty="0"/>
                        <a:t>(</a:t>
                      </a:r>
                      <a:r>
                        <a:rPr lang="en-US" sz="2800" b="0" i="1" dirty="0" err="1">
                          <a:latin typeface="Cambria Math" pitchFamily="18" charset="0"/>
                          <a:ea typeface="Cambria Math" pitchFamily="18" charset="0"/>
                        </a:rPr>
                        <a:t>p</a:t>
                      </a:r>
                      <a:r>
                        <a:rPr lang="en-US" sz="2800" b="0" i="1" dirty="0" err="1">
                          <a:latin typeface="Cambria Math"/>
                          <a:ea typeface="Cambria Math"/>
                        </a:rPr>
                        <a:t>∨q</a:t>
                      </a:r>
                      <a:r>
                        <a:rPr lang="en-US" sz="2800" b="0" i="1" dirty="0">
                          <a:latin typeface="Cambria Math"/>
                          <a:ea typeface="Cambria Math"/>
                        </a:rPr>
                        <a:t>)</a:t>
                      </a:r>
                      <a:endParaRPr lang="en-US" sz="2800" b="0" i="1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1" dirty="0">
                          <a:latin typeface="Cambria Math"/>
                          <a:ea typeface="Cambria Math"/>
                        </a:rPr>
                        <a:t>¬</a:t>
                      </a:r>
                      <a:r>
                        <a:rPr lang="en-US" sz="2800" b="0" i="1" dirty="0">
                          <a:latin typeface="Cambria Math" pitchFamily="18" charset="0"/>
                          <a:ea typeface="Cambria Math" pitchFamily="18" charset="0"/>
                        </a:rPr>
                        <a:t>p</a:t>
                      </a:r>
                      <a:r>
                        <a:rPr lang="en-US" sz="2800" b="0" i="1" dirty="0">
                          <a:latin typeface="Cambria Math"/>
                          <a:ea typeface="Cambria Math"/>
                        </a:rPr>
                        <a:t>∧¬</a:t>
                      </a:r>
                      <a:r>
                        <a:rPr lang="en-US" sz="2800" b="0" i="1" dirty="0">
                          <a:latin typeface="Cambria Math" pitchFamily="18" charset="0"/>
                          <a:ea typeface="Cambria Math" pitchFamily="18" charset="0"/>
                        </a:rPr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r>
                        <a:rPr lang="en-US" sz="28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r>
                        <a:rPr lang="en-US" sz="28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r>
                        <a:rPr lang="en-US" sz="28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r>
                        <a:rPr lang="en-US" sz="28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09600" y="28194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truth table shows that De Morgan’s Second Law holds.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B8DA-A57E-454A-8D86-4372CA78A8DF}" type="datetime3">
              <a:rPr lang="en-US" smtClean="0"/>
              <a:pPr/>
              <a:t>3 October 2024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133600" y="3352800"/>
            <a:ext cx="990600" cy="312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2" name="Rectangle 11"/>
          <p:cNvSpPr/>
          <p:nvPr/>
        </p:nvSpPr>
        <p:spPr>
          <a:xfrm>
            <a:off x="3200400" y="3352800"/>
            <a:ext cx="990600" cy="312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3" name="Rectangle 12"/>
          <p:cNvSpPr/>
          <p:nvPr/>
        </p:nvSpPr>
        <p:spPr>
          <a:xfrm>
            <a:off x="5715000" y="3276600"/>
            <a:ext cx="1219200" cy="312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6" name="Rectangle 15"/>
          <p:cNvSpPr/>
          <p:nvPr/>
        </p:nvSpPr>
        <p:spPr>
          <a:xfrm>
            <a:off x="4343400" y="3352800"/>
            <a:ext cx="990600" cy="312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7" name="Rectangle 16"/>
          <p:cNvSpPr/>
          <p:nvPr/>
        </p:nvSpPr>
        <p:spPr>
          <a:xfrm>
            <a:off x="7162800" y="3429000"/>
            <a:ext cx="1371600" cy="312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6" grpId="0" animBg="1"/>
      <p:bldP spid="1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sz="3900" dirty="0"/>
              <a:t>Find the negation of </a:t>
            </a:r>
            <a:r>
              <a:rPr lang="en-US" sz="3900" i="1" dirty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sz="3900" dirty="0">
                <a:latin typeface="Cambria Math"/>
                <a:ea typeface="Cambria Math"/>
              </a:rPr>
              <a:t>→ </a:t>
            </a:r>
            <a:r>
              <a:rPr lang="en-US" sz="3900" i="1" dirty="0">
                <a:latin typeface="Cambria Math" pitchFamily="18" charset="0"/>
                <a:ea typeface="Cambria Math" pitchFamily="18" charset="0"/>
              </a:rPr>
              <a:t>q</a:t>
            </a:r>
          </a:p>
          <a:p>
            <a:endParaRPr lang="en-US" sz="3200" i="1" dirty="0">
              <a:latin typeface="Cambria Math" pitchFamily="18" charset="0"/>
              <a:ea typeface="Cambria Math" pitchFamily="18" charset="0"/>
            </a:endParaRPr>
          </a:p>
          <a:p>
            <a:r>
              <a:rPr lang="en-US" sz="3200" i="1" dirty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sz="3200" dirty="0">
                <a:latin typeface="Cambria Math"/>
                <a:ea typeface="Cambria Math"/>
              </a:rPr>
              <a:t>→ </a:t>
            </a:r>
            <a:r>
              <a:rPr lang="en-US" sz="3200" i="1" dirty="0">
                <a:latin typeface="Cambria Math" pitchFamily="18" charset="0"/>
                <a:ea typeface="Cambria Math" pitchFamily="18" charset="0"/>
              </a:rPr>
              <a:t>q                      </a:t>
            </a:r>
            <a:r>
              <a:rPr lang="en-US" sz="3200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3200" b="1" dirty="0">
                <a:sym typeface="Symbol"/>
              </a:rPr>
              <a:t></a:t>
            </a:r>
            <a:r>
              <a:rPr lang="en-US" sz="3200" dirty="0"/>
              <a:t>p </a:t>
            </a:r>
            <a:r>
              <a:rPr lang="en-US" sz="3200" b="1" dirty="0">
                <a:sym typeface="Symbol"/>
              </a:rPr>
              <a:t></a:t>
            </a:r>
            <a:r>
              <a:rPr lang="en-US" sz="3200" b="1" dirty="0"/>
              <a:t> </a:t>
            </a:r>
            <a:r>
              <a:rPr lang="en-US" sz="3200" dirty="0"/>
              <a:t>q)</a:t>
            </a:r>
          </a:p>
          <a:p>
            <a:endParaRPr lang="en-US" sz="3200" dirty="0"/>
          </a:p>
          <a:p>
            <a:r>
              <a:rPr lang="en-US" sz="3200" b="1" dirty="0">
                <a:sym typeface="Symbol"/>
              </a:rPr>
              <a:t>(</a:t>
            </a:r>
            <a:r>
              <a:rPr lang="en-US" sz="3200" i="1" dirty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sz="3200" dirty="0">
                <a:latin typeface="Cambria Math"/>
                <a:ea typeface="Cambria Math"/>
              </a:rPr>
              <a:t>→ </a:t>
            </a:r>
            <a:r>
              <a:rPr lang="en-US" sz="3200" i="1" dirty="0">
                <a:latin typeface="Cambria Math" pitchFamily="18" charset="0"/>
                <a:ea typeface="Cambria Math" pitchFamily="18" charset="0"/>
              </a:rPr>
              <a:t>q)              </a:t>
            </a:r>
            <a:r>
              <a:rPr lang="en-US" sz="3200" b="1" dirty="0">
                <a:sym typeface="Symbol"/>
              </a:rPr>
              <a:t></a:t>
            </a:r>
            <a:r>
              <a:rPr lang="en-US" sz="3200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3200" b="1" dirty="0">
                <a:sym typeface="Symbol"/>
              </a:rPr>
              <a:t></a:t>
            </a:r>
            <a:r>
              <a:rPr lang="en-US" sz="3200" dirty="0"/>
              <a:t>p </a:t>
            </a:r>
            <a:r>
              <a:rPr lang="en-US" sz="3200" b="1" dirty="0">
                <a:sym typeface="Symbol"/>
              </a:rPr>
              <a:t></a:t>
            </a:r>
            <a:r>
              <a:rPr lang="en-US" sz="3200" b="1" dirty="0"/>
              <a:t> </a:t>
            </a:r>
            <a:r>
              <a:rPr lang="en-US" sz="3200" dirty="0"/>
              <a:t>q)</a:t>
            </a:r>
          </a:p>
          <a:p>
            <a:pPr lvl="7"/>
            <a:endParaRPr lang="en-US" sz="3200" dirty="0"/>
          </a:p>
          <a:p>
            <a:pPr lvl="8">
              <a:buNone/>
            </a:pPr>
            <a:r>
              <a:rPr lang="en-US" sz="3200" dirty="0"/>
              <a:t>               p </a:t>
            </a:r>
            <a:r>
              <a:rPr lang="en-US" sz="3200" b="1" dirty="0">
                <a:sym typeface="Symbol"/>
              </a:rPr>
              <a:t> q</a:t>
            </a:r>
          </a:p>
          <a:p>
            <a:pPr marL="168275" lvl="6" indent="0">
              <a:buNone/>
            </a:pPr>
            <a:endParaRPr lang="en-US" sz="3200" dirty="0"/>
          </a:p>
          <a:p>
            <a:pPr marL="168275" lvl="6" indent="0">
              <a:buNone/>
            </a:pPr>
            <a:r>
              <a:rPr lang="en-US" sz="3200" dirty="0"/>
              <a:t>If it is raining then I stay at home</a:t>
            </a:r>
          </a:p>
          <a:p>
            <a:pPr marL="168275" lvl="6" indent="0">
              <a:buNone/>
            </a:pPr>
            <a:endParaRPr lang="en-US" sz="3200" dirty="0"/>
          </a:p>
          <a:p>
            <a:pPr marL="168275" lvl="6" indent="0">
              <a:buNone/>
            </a:pPr>
            <a:r>
              <a:rPr lang="en-US" sz="3200" dirty="0"/>
              <a:t>It is raining and I do not stay at home</a:t>
            </a:r>
            <a:endParaRPr lang="ar-EG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0BCC-B568-4244-AFA3-6CC2961ACFD4}" type="datetime3">
              <a:rPr lang="en-US" smtClean="0"/>
              <a:pPr/>
              <a:t>3 October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6" name="Picture 5" descr="http://www.earlham.edu/~peters/writing/matequiv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905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http://www.earlham.edu/~peters/writing/matequiv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28194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http://www.earlham.edu/~peters/writing/matequiv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37338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80288"/>
          </a:xfrm>
        </p:spPr>
        <p:txBody>
          <a:bodyPr>
            <a:normAutofit fontScale="90000"/>
          </a:bodyPr>
          <a:lstStyle/>
          <a:p>
            <a:r>
              <a:rPr lang="en-US" dirty="0"/>
              <a:t>Key Logical Equivalences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Identity Laws:                                  ,</a:t>
            </a:r>
          </a:p>
          <a:p>
            <a:endParaRPr lang="en-US" dirty="0"/>
          </a:p>
          <a:p>
            <a:r>
              <a:rPr lang="en-US" dirty="0"/>
              <a:t>Domination Laws:                           ,</a:t>
            </a:r>
          </a:p>
          <a:p>
            <a:endParaRPr lang="en-US" dirty="0"/>
          </a:p>
          <a:p>
            <a:r>
              <a:rPr lang="en-US" dirty="0"/>
              <a:t>Idempotent laws:                              ,  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Double Negation Law: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Negation Laws:                                   ,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3886200" y="2057400"/>
            <a:ext cx="1591628" cy="331470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6172200" y="2057400"/>
            <a:ext cx="1614488" cy="334328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3810000" y="2971800"/>
            <a:ext cx="1674495" cy="331470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6172200" y="2895600"/>
            <a:ext cx="1714500" cy="334328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/>
          <a:stretch>
            <a:fillRect/>
          </a:stretch>
        </p:blipFill>
        <p:spPr>
          <a:xfrm>
            <a:off x="3962400" y="3886200"/>
            <a:ext cx="1508760" cy="300038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/>
          <a:stretch>
            <a:fillRect/>
          </a:stretch>
        </p:blipFill>
        <p:spPr>
          <a:xfrm>
            <a:off x="6248400" y="3886200"/>
            <a:ext cx="1508760" cy="300038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/>
          <a:stretch>
            <a:fillRect/>
          </a:stretch>
        </p:blipFill>
        <p:spPr>
          <a:xfrm>
            <a:off x="5029200" y="4724400"/>
            <a:ext cx="1665923" cy="382905"/>
          </a:xfrm>
          <a:prstGeom prst="rect">
            <a:avLst/>
          </a:prstGeom>
        </p:spPr>
      </p:pic>
      <p:pic>
        <p:nvPicPr>
          <p:cNvPr id="13" name="Picture 12" descr="addin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/>
          <a:stretch>
            <a:fillRect/>
          </a:stretch>
        </p:blipFill>
        <p:spPr>
          <a:xfrm>
            <a:off x="3962400" y="5791200"/>
            <a:ext cx="1843088" cy="331470"/>
          </a:xfrm>
          <a:prstGeom prst="rect">
            <a:avLst/>
          </a:prstGeom>
        </p:spPr>
      </p:pic>
      <p:pic>
        <p:nvPicPr>
          <p:cNvPr id="14" name="Picture 13" descr="addin_tmp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/>
          <a:stretch>
            <a:fillRect/>
          </a:stretch>
        </p:blipFill>
        <p:spPr>
          <a:xfrm>
            <a:off x="6553200" y="5791200"/>
            <a:ext cx="1860233" cy="334328"/>
          </a:xfrm>
          <a:prstGeom prst="rect">
            <a:avLst/>
          </a:prstGeom>
        </p:spPr>
      </p:pic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2472-1C1A-4FB7-A57C-09C192B05458}" type="datetime3">
              <a:rPr lang="en-US" smtClean="0"/>
              <a:pPr/>
              <a:t>3 October 2024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Propositions</a:t>
            </a:r>
          </a:p>
          <a:p>
            <a:r>
              <a:rPr lang="en-US" dirty="0"/>
              <a:t>Connectives</a:t>
            </a:r>
          </a:p>
          <a:p>
            <a:pPr lvl="1"/>
            <a:r>
              <a:rPr lang="en-US" dirty="0"/>
              <a:t>Negation</a:t>
            </a:r>
          </a:p>
          <a:p>
            <a:pPr lvl="1"/>
            <a:r>
              <a:rPr lang="en-US" dirty="0"/>
              <a:t>Conjunction</a:t>
            </a:r>
          </a:p>
          <a:p>
            <a:pPr lvl="1"/>
            <a:r>
              <a:rPr lang="en-US" dirty="0"/>
              <a:t>Disjunction</a:t>
            </a:r>
          </a:p>
          <a:p>
            <a:pPr lvl="1"/>
            <a:r>
              <a:rPr lang="en-US" dirty="0"/>
              <a:t>Implication; </a:t>
            </a:r>
            <a:r>
              <a:rPr lang="en-US" dirty="0" err="1"/>
              <a:t>contrapositive</a:t>
            </a:r>
            <a:r>
              <a:rPr lang="en-US" dirty="0"/>
              <a:t>, inverse, converse</a:t>
            </a:r>
          </a:p>
          <a:p>
            <a:pPr lvl="1"/>
            <a:r>
              <a:rPr lang="en-US" dirty="0" err="1"/>
              <a:t>Biconditional</a:t>
            </a:r>
            <a:endParaRPr lang="en-US" dirty="0"/>
          </a:p>
          <a:p>
            <a:r>
              <a:rPr lang="en-US" dirty="0"/>
              <a:t>Truth Tables</a:t>
            </a:r>
          </a:p>
          <a:p>
            <a:endParaRPr lang="en-US" dirty="0"/>
          </a:p>
          <a:p>
            <a:pPr lvl="1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E95D-C257-4CB9-A9A6-90EF7089ED20}" type="datetime3">
              <a:rPr lang="en-US" smtClean="0"/>
              <a:pPr/>
              <a:t>3 October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Logical Equivalences (</a:t>
            </a:r>
            <a:r>
              <a:rPr lang="en-US" i="1" dirty="0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Commutative Laws:                              ,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Associative Laws: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Distributive Laws: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Absorption Laws: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3886200" y="2057400"/>
            <a:ext cx="2105978" cy="300038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6477000" y="2057400"/>
            <a:ext cx="2105978" cy="300038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3810000" y="3352800"/>
            <a:ext cx="3823335" cy="382905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3810000" y="2895600"/>
            <a:ext cx="3823335" cy="382905"/>
          </a:xfrm>
          <a:prstGeom prst="rect">
            <a:avLst/>
          </a:prstGeom>
        </p:spPr>
      </p:pic>
      <p:pic>
        <p:nvPicPr>
          <p:cNvPr id="13" name="Picture 12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3733800" y="4038600"/>
            <a:ext cx="5026343" cy="382905"/>
          </a:xfrm>
          <a:prstGeom prst="rect">
            <a:avLst/>
          </a:prstGeom>
        </p:spPr>
      </p:pic>
      <p:pic>
        <p:nvPicPr>
          <p:cNvPr id="14" name="Picture 13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>
          <a:xfrm>
            <a:off x="3733800" y="4648200"/>
            <a:ext cx="5026343" cy="382905"/>
          </a:xfrm>
          <a:prstGeom prst="rect">
            <a:avLst/>
          </a:prstGeom>
        </p:spPr>
      </p:pic>
      <p:pic>
        <p:nvPicPr>
          <p:cNvPr id="15" name="Picture 14" descr="addin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tretch>
            <a:fillRect/>
          </a:stretch>
        </p:blipFill>
        <p:spPr>
          <a:xfrm>
            <a:off x="3733800" y="5334000"/>
            <a:ext cx="2408873" cy="382905"/>
          </a:xfrm>
          <a:prstGeom prst="rect">
            <a:avLst/>
          </a:prstGeom>
        </p:spPr>
      </p:pic>
      <p:pic>
        <p:nvPicPr>
          <p:cNvPr id="16" name="Picture 15" descr="addin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/>
          <a:stretch>
            <a:fillRect/>
          </a:stretch>
        </p:blipFill>
        <p:spPr>
          <a:xfrm>
            <a:off x="6400800" y="5334000"/>
            <a:ext cx="2408873" cy="382905"/>
          </a:xfrm>
          <a:prstGeom prst="rect">
            <a:avLst/>
          </a:prstGeom>
        </p:spPr>
      </p:pic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FEDF-C12F-44DA-BC1A-2F129EDC5701}" type="datetime3">
              <a:rPr lang="en-US" smtClean="0"/>
              <a:pPr/>
              <a:t>3 October 2024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229600" cy="780288"/>
          </a:xfrm>
        </p:spPr>
        <p:txBody>
          <a:bodyPr>
            <a:normAutofit fontScale="90000"/>
          </a:bodyPr>
          <a:lstStyle/>
          <a:p>
            <a:r>
              <a:rPr lang="en-US" dirty="0"/>
              <a:t>More Logical Equivalences</a:t>
            </a:r>
          </a:p>
        </p:txBody>
      </p:sp>
      <p:pic>
        <p:nvPicPr>
          <p:cNvPr id="4" name="Content Placeholder 3" descr="table1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4325" y="1219200"/>
            <a:ext cx="6957435" cy="5410200"/>
          </a:xfr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1494E-130C-4634-9762-01AA3DB66342}" type="datetime3">
              <a:rPr lang="en-US" smtClean="0"/>
              <a:pPr/>
              <a:t>3 October 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229600" cy="780288"/>
          </a:xfrm>
        </p:spPr>
        <p:txBody>
          <a:bodyPr>
            <a:normAutofit fontScale="90000"/>
          </a:bodyPr>
          <a:lstStyle/>
          <a:p>
            <a:r>
              <a:rPr lang="en-US" dirty="0"/>
              <a:t>More Logical Equivalences</a:t>
            </a:r>
          </a:p>
        </p:txBody>
      </p:sp>
      <p:pic>
        <p:nvPicPr>
          <p:cNvPr id="5" name="Picture 4" descr="table1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828800"/>
            <a:ext cx="5638800" cy="4560794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1494E-130C-4634-9762-01AA3DB66342}" type="datetime3">
              <a:rPr lang="en-US" smtClean="0"/>
              <a:pPr/>
              <a:t>3 October 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Constructing New Logical Equivalences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can show that two expressions are logically equivalent by developing a series of logically equivalent statements.</a:t>
            </a:r>
          </a:p>
          <a:p>
            <a:r>
              <a:rPr lang="en-US" dirty="0"/>
              <a:t>To prove that                 we produce a series of equivalences beginning with A and ending with B.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Keep in mind that whenever a proposition (represented by a propositional variable) occurs in the equivalences listed earlier, it may be replaced by an arbitrarily complex compound proposition.</a:t>
            </a:r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667000" y="2743200"/>
            <a:ext cx="890588" cy="228600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3429000" y="3429001"/>
            <a:ext cx="992981" cy="276225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3429000" y="4114800"/>
            <a:ext cx="1062038" cy="278606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3886200" y="3733800"/>
            <a:ext cx="35719" cy="288131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5818-5716-45D4-8B64-FF9D4D0FBD90}" type="datetime3">
              <a:rPr lang="en-US" smtClean="0"/>
              <a:pPr/>
              <a:t>3 October 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838200"/>
          </a:xfrm>
        </p:spPr>
        <p:txBody>
          <a:bodyPr/>
          <a:lstStyle/>
          <a:p>
            <a:r>
              <a:rPr lang="en-US" dirty="0"/>
              <a:t>Equivalence Proofs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Example</a:t>
            </a:r>
            <a:r>
              <a:rPr lang="en-US" dirty="0"/>
              <a:t>: Show that                               </a:t>
            </a:r>
          </a:p>
          <a:p>
            <a:pPr>
              <a:buNone/>
            </a:pPr>
            <a:r>
              <a:rPr lang="en-US" dirty="0"/>
              <a:t>            is logically equivalent to </a:t>
            </a:r>
          </a:p>
          <a:p>
            <a:pPr>
              <a:buNone/>
            </a:pPr>
            <a:r>
              <a:rPr lang="en-US" b="1" dirty="0"/>
              <a:t>Solution</a:t>
            </a:r>
            <a:r>
              <a:rPr lang="en-US" dirty="0"/>
              <a:t>: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533401" y="2895600"/>
            <a:ext cx="8338185" cy="2914650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886200" y="1447800"/>
            <a:ext cx="2451735" cy="382905"/>
          </a:xfrm>
          <a:prstGeom prst="rect">
            <a:avLst/>
          </a:prstGeom>
        </p:spPr>
      </p:pic>
      <p:pic>
        <p:nvPicPr>
          <p:cNvPr id="14" name="Picture 13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5410200" y="1981200"/>
            <a:ext cx="1271588" cy="302895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542B-EE47-49F2-80E1-4BCC7B0F0E7E}" type="datetime3">
              <a:rPr lang="en-US" smtClean="0"/>
              <a:pPr/>
              <a:t>3 October 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Equivalence Proofs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52400" y="1295400"/>
            <a:ext cx="89916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Show that                                is logically equivalent to </a:t>
            </a:r>
          </a:p>
          <a:p>
            <a:pPr>
              <a:buNone/>
            </a:pPr>
            <a:r>
              <a:rPr lang="en-US" b="1" dirty="0"/>
              <a:t>Solution</a:t>
            </a:r>
            <a:r>
              <a:rPr lang="en-US" dirty="0"/>
              <a:t>:</a:t>
            </a:r>
          </a:p>
          <a:p>
            <a:r>
              <a:rPr lang="en-US" sz="2800" b="1" dirty="0">
                <a:sym typeface="Symbol"/>
              </a:rPr>
              <a:t></a:t>
            </a:r>
            <a:r>
              <a:rPr lang="en-US" sz="2800" dirty="0"/>
              <a:t>(p </a:t>
            </a:r>
            <a:r>
              <a:rPr lang="en-US" sz="2800" b="1" dirty="0">
                <a:sym typeface="Symbol"/>
              </a:rPr>
              <a:t></a:t>
            </a:r>
            <a:r>
              <a:rPr lang="en-US" sz="2800" b="1" dirty="0"/>
              <a:t> (</a:t>
            </a:r>
            <a:r>
              <a:rPr lang="en-US" sz="2800" b="1" dirty="0">
                <a:sym typeface="Symbol"/>
              </a:rPr>
              <a:t></a:t>
            </a:r>
            <a:r>
              <a:rPr lang="en-US" sz="2800" dirty="0"/>
              <a:t>p </a:t>
            </a:r>
            <a:r>
              <a:rPr lang="en-US" sz="2800" b="1" dirty="0">
                <a:sym typeface="Symbol"/>
              </a:rPr>
              <a:t></a:t>
            </a:r>
            <a:r>
              <a:rPr lang="en-US" sz="2800" dirty="0"/>
              <a:t> q)        </a:t>
            </a:r>
            <a:r>
              <a:rPr lang="en-US" sz="2800" b="1" dirty="0">
                <a:sym typeface="Symbol"/>
              </a:rPr>
              <a:t></a:t>
            </a:r>
            <a:r>
              <a:rPr lang="en-US" sz="2800" b="1" dirty="0"/>
              <a:t>p </a:t>
            </a:r>
            <a:r>
              <a:rPr lang="en-US" sz="2800" b="1" dirty="0">
                <a:sym typeface="Symbol"/>
              </a:rPr>
              <a:t></a:t>
            </a:r>
            <a:r>
              <a:rPr lang="en-US" sz="2800" dirty="0"/>
              <a:t> </a:t>
            </a:r>
            <a:r>
              <a:rPr lang="en-US" sz="2800" b="1" dirty="0">
                <a:sym typeface="Symbol"/>
              </a:rPr>
              <a:t></a:t>
            </a:r>
            <a:r>
              <a:rPr lang="en-US" sz="2800" b="1" dirty="0"/>
              <a:t>(</a:t>
            </a:r>
            <a:r>
              <a:rPr lang="en-US" sz="2800" b="1" dirty="0">
                <a:sym typeface="Symbol"/>
              </a:rPr>
              <a:t></a:t>
            </a:r>
            <a:r>
              <a:rPr lang="en-US" sz="2800" dirty="0"/>
              <a:t>p </a:t>
            </a:r>
            <a:r>
              <a:rPr lang="en-US" sz="2800" b="1" dirty="0">
                <a:sym typeface="Symbol"/>
              </a:rPr>
              <a:t></a:t>
            </a:r>
            <a:r>
              <a:rPr lang="en-US" sz="2800" dirty="0"/>
              <a:t> q)  </a:t>
            </a:r>
            <a:r>
              <a:rPr lang="en-US" sz="2800" dirty="0" err="1"/>
              <a:t>DeMorgan</a:t>
            </a:r>
            <a:r>
              <a:rPr lang="en-US" sz="2800" dirty="0"/>
              <a:t> law</a:t>
            </a:r>
          </a:p>
          <a:p>
            <a:r>
              <a:rPr lang="en-US" sz="2800" dirty="0"/>
              <a:t>			  </a:t>
            </a:r>
            <a:r>
              <a:rPr lang="en-US" sz="2800" b="1" dirty="0">
                <a:sym typeface="Symbol"/>
              </a:rPr>
              <a:t></a:t>
            </a:r>
            <a:r>
              <a:rPr lang="en-US" sz="2800" b="1" dirty="0"/>
              <a:t>p </a:t>
            </a:r>
            <a:r>
              <a:rPr lang="en-US" sz="2800" b="1" dirty="0">
                <a:sym typeface="Symbol"/>
              </a:rPr>
              <a:t></a:t>
            </a:r>
            <a:r>
              <a:rPr lang="en-US" sz="2800" dirty="0"/>
              <a:t> </a:t>
            </a:r>
            <a:r>
              <a:rPr lang="en-US" sz="2800" b="1" dirty="0"/>
              <a:t>[</a:t>
            </a:r>
            <a:r>
              <a:rPr lang="en-US" sz="2800" b="1" dirty="0">
                <a:sym typeface="Symbol"/>
              </a:rPr>
              <a:t></a:t>
            </a:r>
            <a:r>
              <a:rPr lang="en-US" sz="2800" b="1" dirty="0"/>
              <a:t>(</a:t>
            </a:r>
            <a:r>
              <a:rPr lang="en-US" sz="2800" b="1" dirty="0">
                <a:sym typeface="Symbol"/>
              </a:rPr>
              <a:t></a:t>
            </a:r>
            <a:r>
              <a:rPr lang="en-US" sz="2800" dirty="0"/>
              <a:t>p) </a:t>
            </a:r>
            <a:r>
              <a:rPr lang="en-US" sz="2800" b="1" dirty="0">
                <a:sym typeface="Symbol"/>
              </a:rPr>
              <a:t></a:t>
            </a:r>
            <a:r>
              <a:rPr lang="en-US" sz="2800" b="1" dirty="0"/>
              <a:t> </a:t>
            </a:r>
            <a:r>
              <a:rPr lang="en-US" sz="2800" b="1" dirty="0">
                <a:sym typeface="Symbol"/>
              </a:rPr>
              <a:t></a:t>
            </a:r>
            <a:r>
              <a:rPr lang="en-US" sz="2800" dirty="0"/>
              <a:t>q]  </a:t>
            </a:r>
            <a:r>
              <a:rPr lang="en-US" sz="2800" dirty="0" err="1"/>
              <a:t>DeMorgan</a:t>
            </a:r>
            <a:r>
              <a:rPr lang="en-US" sz="2800" dirty="0"/>
              <a:t> law</a:t>
            </a:r>
          </a:p>
          <a:p>
            <a:r>
              <a:rPr lang="en-US" sz="2800" dirty="0"/>
              <a:t>			   </a:t>
            </a:r>
            <a:r>
              <a:rPr lang="en-US" sz="2800" b="1" dirty="0">
                <a:sym typeface="Symbol"/>
              </a:rPr>
              <a:t></a:t>
            </a:r>
            <a:r>
              <a:rPr lang="en-US" sz="2800" b="1" dirty="0"/>
              <a:t>p </a:t>
            </a:r>
            <a:r>
              <a:rPr lang="en-US" sz="2800" b="1" dirty="0">
                <a:sym typeface="Symbol"/>
              </a:rPr>
              <a:t></a:t>
            </a:r>
            <a:r>
              <a:rPr lang="en-US" sz="2800" dirty="0"/>
              <a:t> </a:t>
            </a:r>
            <a:r>
              <a:rPr lang="en-US" sz="2800" b="1" dirty="0"/>
              <a:t>(</a:t>
            </a:r>
            <a:r>
              <a:rPr lang="en-US" sz="2800" dirty="0"/>
              <a:t>p </a:t>
            </a:r>
            <a:r>
              <a:rPr lang="en-US" sz="2800" b="1" dirty="0">
                <a:sym typeface="Symbol"/>
              </a:rPr>
              <a:t></a:t>
            </a:r>
            <a:r>
              <a:rPr lang="en-US" sz="2800" b="1" dirty="0"/>
              <a:t> </a:t>
            </a:r>
            <a:r>
              <a:rPr lang="en-US" sz="2800" b="1" dirty="0">
                <a:sym typeface="Symbol"/>
              </a:rPr>
              <a:t></a:t>
            </a:r>
            <a:r>
              <a:rPr lang="en-US" sz="2800" dirty="0"/>
              <a:t>q)           Double negation</a:t>
            </a:r>
          </a:p>
          <a:p>
            <a:r>
              <a:rPr lang="en-US" sz="2800" dirty="0"/>
              <a:t>			   </a:t>
            </a:r>
            <a:r>
              <a:rPr lang="en-US" sz="2800" b="1" dirty="0"/>
              <a:t>(</a:t>
            </a:r>
            <a:r>
              <a:rPr lang="en-US" sz="2800" b="1" dirty="0">
                <a:sym typeface="Symbol"/>
              </a:rPr>
              <a:t></a:t>
            </a:r>
            <a:r>
              <a:rPr lang="en-US" sz="2800" b="1" dirty="0"/>
              <a:t>p </a:t>
            </a:r>
            <a:r>
              <a:rPr lang="en-US" sz="2800" b="1" dirty="0">
                <a:sym typeface="Symbol"/>
              </a:rPr>
              <a:t></a:t>
            </a:r>
            <a:r>
              <a:rPr lang="en-US" sz="2800" dirty="0"/>
              <a:t> p) </a:t>
            </a:r>
            <a:r>
              <a:rPr lang="en-US" sz="2800" b="1" dirty="0">
                <a:sym typeface="Symbol"/>
              </a:rPr>
              <a:t></a:t>
            </a:r>
            <a:r>
              <a:rPr lang="en-US" sz="2800" b="1" dirty="0"/>
              <a:t> (</a:t>
            </a:r>
            <a:r>
              <a:rPr lang="en-US" sz="2800" b="1" dirty="0">
                <a:sym typeface="Symbol"/>
              </a:rPr>
              <a:t></a:t>
            </a:r>
            <a:r>
              <a:rPr lang="en-US" sz="2800" b="1" dirty="0"/>
              <a:t>p </a:t>
            </a:r>
            <a:r>
              <a:rPr lang="en-US" sz="2800" b="1" dirty="0">
                <a:sym typeface="Symbol"/>
              </a:rPr>
              <a:t></a:t>
            </a:r>
            <a:r>
              <a:rPr lang="en-US" sz="2800" b="1" dirty="0"/>
              <a:t> </a:t>
            </a:r>
            <a:r>
              <a:rPr lang="en-US" sz="2800" b="1" dirty="0">
                <a:sym typeface="Symbol"/>
              </a:rPr>
              <a:t></a:t>
            </a:r>
            <a:r>
              <a:rPr lang="en-US" sz="2800" dirty="0"/>
              <a:t>q)   Distributive</a:t>
            </a:r>
          </a:p>
          <a:p>
            <a:r>
              <a:rPr lang="en-US" sz="2800" dirty="0"/>
              <a:t>			   </a:t>
            </a:r>
            <a:r>
              <a:rPr lang="en-US" sz="2800" b="1" dirty="0"/>
              <a:t>F</a:t>
            </a:r>
            <a:r>
              <a:rPr lang="en-US" sz="2800" dirty="0"/>
              <a:t> </a:t>
            </a:r>
            <a:r>
              <a:rPr lang="en-US" sz="2800" b="1" dirty="0">
                <a:sym typeface="Symbol"/>
              </a:rPr>
              <a:t></a:t>
            </a:r>
            <a:r>
              <a:rPr lang="en-US" sz="2800" b="1" dirty="0"/>
              <a:t> (</a:t>
            </a:r>
            <a:r>
              <a:rPr lang="en-US" sz="2800" b="1" dirty="0">
                <a:sym typeface="Symbol"/>
              </a:rPr>
              <a:t></a:t>
            </a:r>
            <a:r>
              <a:rPr lang="en-US" sz="2800" b="1" dirty="0"/>
              <a:t>p </a:t>
            </a:r>
            <a:r>
              <a:rPr lang="en-US" sz="2800" b="1" dirty="0">
                <a:sym typeface="Symbol"/>
              </a:rPr>
              <a:t></a:t>
            </a:r>
            <a:r>
              <a:rPr lang="en-US" sz="2800" b="1" dirty="0"/>
              <a:t> </a:t>
            </a:r>
            <a:r>
              <a:rPr lang="en-US" sz="2800" b="1" dirty="0">
                <a:sym typeface="Symbol"/>
              </a:rPr>
              <a:t></a:t>
            </a:r>
            <a:r>
              <a:rPr lang="en-US" sz="2800" dirty="0"/>
              <a:t>q)   </a:t>
            </a:r>
          </a:p>
          <a:p>
            <a:r>
              <a:rPr lang="en-US" sz="2800" dirty="0"/>
              <a:t>			   </a:t>
            </a:r>
            <a:r>
              <a:rPr lang="en-US" sz="2800" b="1" dirty="0"/>
              <a:t>(</a:t>
            </a:r>
            <a:r>
              <a:rPr lang="en-US" sz="2800" b="1" dirty="0">
                <a:sym typeface="Symbol"/>
              </a:rPr>
              <a:t></a:t>
            </a:r>
            <a:r>
              <a:rPr lang="en-US" sz="2800" b="1" dirty="0"/>
              <a:t>p </a:t>
            </a:r>
            <a:r>
              <a:rPr lang="en-US" sz="2800" b="1" dirty="0">
                <a:sym typeface="Symbol"/>
              </a:rPr>
              <a:t></a:t>
            </a:r>
            <a:r>
              <a:rPr lang="en-US" sz="2800" b="1" dirty="0"/>
              <a:t> </a:t>
            </a:r>
            <a:r>
              <a:rPr lang="en-US" sz="2800" b="1" dirty="0">
                <a:sym typeface="Symbol"/>
              </a:rPr>
              <a:t></a:t>
            </a:r>
            <a:r>
              <a:rPr lang="en-US" sz="2800" dirty="0"/>
              <a:t>q) </a:t>
            </a:r>
            <a:r>
              <a:rPr lang="en-US" sz="2800" b="1" dirty="0">
                <a:sym typeface="Symbol"/>
              </a:rPr>
              <a:t></a:t>
            </a:r>
            <a:r>
              <a:rPr lang="en-US" sz="2800" b="1" dirty="0"/>
              <a:t> F </a:t>
            </a:r>
            <a:r>
              <a:rPr lang="en-US" sz="2800" dirty="0"/>
              <a:t>  </a:t>
            </a:r>
          </a:p>
          <a:p>
            <a:r>
              <a:rPr lang="en-US" sz="2800" dirty="0"/>
              <a:t>			   </a:t>
            </a:r>
            <a:r>
              <a:rPr lang="en-US" sz="2800" b="1" dirty="0"/>
              <a:t>(</a:t>
            </a:r>
            <a:r>
              <a:rPr lang="en-US" sz="2800" b="1" dirty="0">
                <a:sym typeface="Symbol"/>
              </a:rPr>
              <a:t></a:t>
            </a:r>
            <a:r>
              <a:rPr lang="en-US" sz="2800" b="1" dirty="0"/>
              <a:t>p </a:t>
            </a:r>
            <a:r>
              <a:rPr lang="en-US" sz="2800" b="1" dirty="0">
                <a:sym typeface="Symbol"/>
              </a:rPr>
              <a:t></a:t>
            </a:r>
            <a:r>
              <a:rPr lang="en-US" sz="2800" b="1" dirty="0"/>
              <a:t> </a:t>
            </a:r>
            <a:r>
              <a:rPr lang="en-US" sz="2800" b="1" dirty="0">
                <a:sym typeface="Symbol"/>
              </a:rPr>
              <a:t></a:t>
            </a:r>
            <a:r>
              <a:rPr lang="en-US" sz="2800" dirty="0"/>
              <a:t>q)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12" name="Picture 11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676400" y="1371600"/>
            <a:ext cx="2451735" cy="382905"/>
          </a:xfrm>
          <a:prstGeom prst="rect">
            <a:avLst/>
          </a:prstGeom>
        </p:spPr>
      </p:pic>
      <p:pic>
        <p:nvPicPr>
          <p:cNvPr id="14" name="Picture 13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7696200" y="1371600"/>
            <a:ext cx="1271588" cy="302895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542B-EE47-49F2-80E1-4BCC7B0F0E7E}" type="datetime3">
              <a:rPr lang="en-US" smtClean="0"/>
              <a:pPr/>
              <a:t>3 October 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11" name="Picture 10" descr="http://www.earlham.edu/~peters/writing/matequiv.gif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19400" y="2514600"/>
            <a:ext cx="20193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http://www.earlham.edu/~peters/writing/matequiv.gif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19400" y="3048000"/>
            <a:ext cx="201930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http://www.earlham.edu/~peters/writing/matequiv.gif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19400" y="3505200"/>
            <a:ext cx="201930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 descr="http://www.earlham.edu/~peters/writing/matequiv.gif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19400" y="4038600"/>
            <a:ext cx="201930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http://www.earlham.edu/~peters/writing/matequiv.gif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19400" y="4495800"/>
            <a:ext cx="201930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 descr="http://www.earlham.edu/~peters/writing/matequiv.gif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19400" y="4953000"/>
            <a:ext cx="201930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 descr="http://www.earlham.edu/~peters/writing/matequiv.gif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19400" y="5562600"/>
            <a:ext cx="201930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Equivalence Proofs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: Show that                                        is a tautology. </a:t>
            </a:r>
          </a:p>
          <a:p>
            <a:pPr>
              <a:buNone/>
            </a:pPr>
            <a:r>
              <a:rPr lang="en-US" b="1" dirty="0"/>
              <a:t>Solution</a:t>
            </a:r>
            <a:r>
              <a:rPr lang="en-US" dirty="0"/>
              <a:t>: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6" name="Picture 1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533402" y="2819401"/>
            <a:ext cx="8185785" cy="3429000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362200" y="2057400"/>
            <a:ext cx="2667000" cy="382905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65A1-54ED-4DBD-8B2A-340FB8A3950E}" type="datetime3">
              <a:rPr lang="en-US" smtClean="0"/>
              <a:pPr/>
              <a:t>3 October 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686800" cy="5715000"/>
          </a:xfrm>
        </p:spPr>
        <p:txBody>
          <a:bodyPr>
            <a:normAutofit/>
          </a:bodyPr>
          <a:lstStyle/>
          <a:p>
            <a:r>
              <a:rPr lang="en-US" sz="3000" dirty="0"/>
              <a:t>Show that </a:t>
            </a:r>
            <a:r>
              <a:rPr lang="en-US" sz="3000" dirty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sz="3000" dirty="0">
                <a:latin typeface="Cambria Math"/>
                <a:ea typeface="Cambria Math"/>
              </a:rPr>
              <a:t>→ (</a:t>
            </a:r>
            <a:r>
              <a:rPr lang="en-US" sz="3000" dirty="0">
                <a:latin typeface="Cambria Math" pitchFamily="18" charset="0"/>
                <a:ea typeface="Cambria Math" pitchFamily="18" charset="0"/>
              </a:rPr>
              <a:t>q </a:t>
            </a:r>
            <a:r>
              <a:rPr lang="en-US" sz="3000" dirty="0">
                <a:latin typeface="Cambria Math"/>
                <a:ea typeface="Cambria Math"/>
              </a:rPr>
              <a:t>→ r) is equivalent to  ( </a:t>
            </a:r>
            <a:r>
              <a:rPr lang="en-US" sz="3000" dirty="0"/>
              <a:t>p </a:t>
            </a:r>
            <a:r>
              <a:rPr lang="en-US" sz="3000" dirty="0">
                <a:sym typeface="Symbol"/>
              </a:rPr>
              <a:t> q) </a:t>
            </a:r>
            <a:r>
              <a:rPr lang="en-US" sz="3000" dirty="0">
                <a:latin typeface="Cambria Math"/>
                <a:ea typeface="Cambria Math"/>
              </a:rPr>
              <a:t>→ r</a:t>
            </a:r>
            <a:endParaRPr lang="en-US" sz="3000" dirty="0"/>
          </a:p>
          <a:p>
            <a:endParaRPr lang="en-US" sz="3200" dirty="0"/>
          </a:p>
          <a:p>
            <a:r>
              <a:rPr lang="en-US" sz="3200" dirty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sz="3200" dirty="0">
                <a:latin typeface="Cambria Math"/>
                <a:ea typeface="Cambria Math"/>
              </a:rPr>
              <a:t>→ (</a:t>
            </a:r>
            <a:r>
              <a:rPr lang="en-US" sz="3200" dirty="0">
                <a:latin typeface="Cambria Math" pitchFamily="18" charset="0"/>
                <a:ea typeface="Cambria Math" pitchFamily="18" charset="0"/>
              </a:rPr>
              <a:t>q </a:t>
            </a:r>
            <a:r>
              <a:rPr lang="en-US" sz="3200" dirty="0">
                <a:latin typeface="Cambria Math"/>
                <a:ea typeface="Cambria Math"/>
              </a:rPr>
              <a:t>→ r)              </a:t>
            </a:r>
            <a:r>
              <a:rPr lang="en-US" sz="3200" dirty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sz="3200" dirty="0">
                <a:latin typeface="Cambria Math"/>
                <a:ea typeface="Cambria Math"/>
              </a:rPr>
              <a:t>→</a:t>
            </a:r>
            <a:r>
              <a:rPr lang="en-US" sz="3200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3200" dirty="0">
                <a:sym typeface="Symbol"/>
              </a:rPr>
              <a:t></a:t>
            </a:r>
            <a:r>
              <a:rPr lang="en-US" sz="3200" dirty="0"/>
              <a:t>q </a:t>
            </a:r>
            <a:r>
              <a:rPr lang="en-US" sz="3200" dirty="0">
                <a:sym typeface="Symbol"/>
              </a:rPr>
              <a:t></a:t>
            </a:r>
            <a:r>
              <a:rPr lang="en-US" sz="3200" dirty="0"/>
              <a:t> r)</a:t>
            </a:r>
          </a:p>
          <a:p>
            <a:r>
              <a:rPr lang="en-US" sz="3200" dirty="0">
                <a:sym typeface="Symbol"/>
              </a:rPr>
              <a:t>                  </a:t>
            </a:r>
            <a:r>
              <a:rPr lang="en-US" sz="3200" dirty="0">
                <a:latin typeface="Cambria Math" pitchFamily="18" charset="0"/>
                <a:ea typeface="Cambria Math" pitchFamily="18" charset="0"/>
              </a:rPr>
              <a:t>              </a:t>
            </a:r>
            <a:r>
              <a:rPr lang="en-US" sz="3200" dirty="0">
                <a:sym typeface="Symbol"/>
              </a:rPr>
              <a:t>p  </a:t>
            </a:r>
            <a:r>
              <a:rPr lang="en-US" sz="3200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3200" dirty="0">
                <a:sym typeface="Symbol"/>
              </a:rPr>
              <a:t></a:t>
            </a:r>
            <a:r>
              <a:rPr lang="en-US" sz="3200" dirty="0"/>
              <a:t>q </a:t>
            </a:r>
            <a:r>
              <a:rPr lang="en-US" sz="3200" dirty="0">
                <a:sym typeface="Symbol"/>
              </a:rPr>
              <a:t></a:t>
            </a:r>
            <a:r>
              <a:rPr lang="en-US" sz="3200" dirty="0"/>
              <a:t> r)</a:t>
            </a:r>
          </a:p>
          <a:p>
            <a:r>
              <a:rPr lang="en-US" sz="3200" dirty="0">
                <a:latin typeface="Cambria Math" pitchFamily="18" charset="0"/>
                <a:ea typeface="Cambria Math" pitchFamily="18" charset="0"/>
              </a:rPr>
              <a:t>                                  (</a:t>
            </a:r>
            <a:r>
              <a:rPr lang="en-US" sz="3200" dirty="0">
                <a:sym typeface="Symbol"/>
              </a:rPr>
              <a:t>p  </a:t>
            </a:r>
            <a:r>
              <a:rPr lang="en-US" sz="3200" dirty="0"/>
              <a:t>q ) </a:t>
            </a:r>
            <a:r>
              <a:rPr lang="en-US" sz="3200" dirty="0">
                <a:sym typeface="Symbol"/>
              </a:rPr>
              <a:t></a:t>
            </a:r>
            <a:r>
              <a:rPr lang="en-US" sz="3200" dirty="0"/>
              <a:t>  r</a:t>
            </a:r>
          </a:p>
          <a:p>
            <a:r>
              <a:rPr lang="en-US" sz="3200" dirty="0"/>
              <a:t>                             </a:t>
            </a:r>
            <a:r>
              <a:rPr lang="en-US" sz="3200" dirty="0">
                <a:sym typeface="Symbol"/>
              </a:rPr>
              <a:t> (</a:t>
            </a:r>
            <a:r>
              <a:rPr lang="en-US" sz="2800" dirty="0"/>
              <a:t>p </a:t>
            </a:r>
            <a:r>
              <a:rPr lang="en-US" sz="2800" dirty="0">
                <a:sym typeface="Symbol"/>
              </a:rPr>
              <a:t> q) </a:t>
            </a:r>
            <a:r>
              <a:rPr lang="en-US" sz="2800" dirty="0"/>
              <a:t>  r</a:t>
            </a:r>
            <a:endParaRPr lang="en-US" sz="2700" dirty="0"/>
          </a:p>
          <a:p>
            <a:r>
              <a:rPr lang="en-US" sz="3200" dirty="0">
                <a:latin typeface="Cambria Math"/>
                <a:ea typeface="Cambria Math"/>
              </a:rPr>
              <a:t>                                    ( </a:t>
            </a:r>
            <a:r>
              <a:rPr lang="en-US" sz="3200" dirty="0"/>
              <a:t>p </a:t>
            </a:r>
            <a:r>
              <a:rPr lang="en-US" sz="3200" dirty="0">
                <a:sym typeface="Symbol"/>
              </a:rPr>
              <a:t> q) </a:t>
            </a:r>
            <a:r>
              <a:rPr lang="en-US" sz="3200" dirty="0">
                <a:latin typeface="Cambria Math"/>
                <a:ea typeface="Cambria Math"/>
              </a:rPr>
              <a:t>→ r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0BCC-B568-4244-AFA3-6CC2961ACFD4}" type="datetime3">
              <a:rPr lang="en-US" smtClean="0"/>
              <a:pPr/>
              <a:t>3 October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57</a:t>
            </a:fld>
            <a:endParaRPr lang="en-US"/>
          </a:p>
        </p:txBody>
      </p:sp>
      <p:pic>
        <p:nvPicPr>
          <p:cNvPr id="6" name="Picture 5" descr="http://www.earlham.edu/~peters/writing/matequiv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9812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http://www.earlham.edu/~peters/writing/matequiv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32004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http://www.earlham.edu/~peters/writing/matequiv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25908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http://www.earlham.edu/~peters/writing/matequiv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37338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http://www.earlham.edu/~peters/writing/matequiv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43434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27888"/>
          </a:xfrm>
        </p:spPr>
        <p:txBody>
          <a:bodyPr>
            <a:normAutofit fontScale="90000"/>
          </a:bodyPr>
          <a:lstStyle/>
          <a:p>
            <a:r>
              <a:rPr lang="en-US" dirty="0"/>
              <a:t>Propositions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6388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A </a:t>
            </a:r>
            <a:r>
              <a:rPr lang="en-US" b="1" i="1" dirty="0">
                <a:solidFill>
                  <a:schemeClr val="accent4">
                    <a:lumMod val="50000"/>
                  </a:schemeClr>
                </a:solidFill>
              </a:rPr>
              <a:t>proposition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 is a declarative  </a:t>
            </a:r>
            <a:r>
              <a:rPr lang="en-US" b="1" i="1" dirty="0">
                <a:solidFill>
                  <a:schemeClr val="accent4">
                    <a:lumMod val="50000"/>
                  </a:schemeClr>
                </a:solidFill>
              </a:rPr>
              <a:t>(declares a fact)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sentence that is either true or false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  <a:p>
            <a:r>
              <a:rPr lang="en-US" dirty="0"/>
              <a:t>Examples of propositions:</a:t>
            </a:r>
          </a:p>
          <a:p>
            <a:pPr marL="880110" lvl="1" indent="-514350">
              <a:buFont typeface="+mj-lt"/>
              <a:buAutoNum type="alphaLcParenR"/>
            </a:pPr>
            <a:r>
              <a:rPr lang="en-US" sz="2600" dirty="0"/>
              <a:t>The Moon is made of cheese.</a:t>
            </a:r>
          </a:p>
          <a:p>
            <a:pPr marL="880110" lvl="1" indent="-514350">
              <a:buFont typeface="+mj-lt"/>
              <a:buAutoNum type="alphaLcParenR"/>
            </a:pPr>
            <a:r>
              <a:rPr lang="en-US" sz="2600" dirty="0"/>
              <a:t>Alexandria is the capital of Egypt.</a:t>
            </a:r>
          </a:p>
          <a:p>
            <a:pPr marL="880110" lvl="1" indent="-514350">
              <a:buFont typeface="+mj-lt"/>
              <a:buAutoNum type="alphaLcParenR"/>
            </a:pPr>
            <a:r>
              <a:rPr lang="en-US" sz="2600" dirty="0"/>
              <a:t>Damascus is the capital of Syria.</a:t>
            </a:r>
          </a:p>
          <a:p>
            <a:pPr marL="880110" lvl="1" indent="-514350">
              <a:buFont typeface="+mj-lt"/>
              <a:buAutoNum type="alphaLcParenR"/>
            </a:pPr>
            <a:r>
              <a:rPr lang="en-US" sz="26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600" dirty="0"/>
              <a:t> +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600" dirty="0"/>
              <a:t> =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marL="880110" lvl="1" indent="-514350">
              <a:buFont typeface="+mj-lt"/>
              <a:buAutoNum type="alphaLcParenR"/>
            </a:pPr>
            <a:r>
              <a:rPr lang="en-US" sz="26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600" dirty="0"/>
              <a:t> +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600" dirty="0"/>
              <a:t> =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2</a:t>
            </a:r>
          </a:p>
          <a:p>
            <a:r>
              <a:rPr lang="en-US" dirty="0"/>
              <a:t>Examples that are </a:t>
            </a:r>
            <a:r>
              <a:rPr lang="en-US" b="1" dirty="0">
                <a:solidFill>
                  <a:srgbClr val="FF0000"/>
                </a:solidFill>
              </a:rPr>
              <a:t>not</a:t>
            </a:r>
            <a:r>
              <a:rPr lang="en-US" dirty="0"/>
              <a:t> propositions.</a:t>
            </a:r>
          </a:p>
          <a:p>
            <a:pPr marL="880110" lvl="1" indent="-514350">
              <a:buNone/>
            </a:pPr>
            <a:r>
              <a:rPr lang="en-US" sz="2600" dirty="0"/>
              <a:t>Sit down! 		What time is it?		</a:t>
            </a:r>
            <a:endParaRPr lang="en-US" sz="2600" i="1" dirty="0"/>
          </a:p>
          <a:p>
            <a:pPr marL="880110" lvl="1" indent="-514350">
              <a:buNone/>
            </a:pPr>
            <a:r>
              <a:rPr lang="en-US" sz="2600" i="1" dirty="0"/>
              <a:t>x</a:t>
            </a:r>
            <a:r>
              <a:rPr lang="en-US" sz="2600" dirty="0"/>
              <a:t> + 1 = 2		</a:t>
            </a:r>
            <a:r>
              <a:rPr lang="en-US" sz="2600" i="1" dirty="0"/>
              <a:t>x</a:t>
            </a:r>
            <a:r>
              <a:rPr lang="en-US" sz="2600" dirty="0"/>
              <a:t> + </a:t>
            </a:r>
            <a:r>
              <a:rPr lang="en-US" sz="2600" i="1" dirty="0"/>
              <a:t>y </a:t>
            </a:r>
            <a:r>
              <a:rPr lang="en-US" sz="2600" dirty="0"/>
              <a:t>= </a:t>
            </a:r>
            <a:r>
              <a:rPr lang="en-US" sz="2600" i="1" dirty="0"/>
              <a:t>z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7FD3-94AE-47F1-886A-2C17D40D8A26}" type="datetime3">
              <a:rPr lang="en-US" smtClean="0"/>
              <a:pPr/>
              <a:t>3 October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3600" dirty="0"/>
          </a:p>
          <a:p>
            <a:pPr>
              <a:buNone/>
            </a:pPr>
            <a:r>
              <a:rPr lang="en-US" sz="3600" dirty="0"/>
              <a:t>Any proposition </a:t>
            </a:r>
            <a:r>
              <a:rPr lang="en-US" sz="3600" b="1" dirty="0">
                <a:solidFill>
                  <a:srgbClr val="00B050"/>
                </a:solidFill>
              </a:rPr>
              <a:t>p</a:t>
            </a:r>
            <a:r>
              <a:rPr lang="en-US" sz="3600" dirty="0"/>
              <a:t> is either true or false</a:t>
            </a:r>
          </a:p>
          <a:p>
            <a:pPr>
              <a:buNone/>
            </a:pPr>
            <a:endParaRPr lang="en-US" sz="3600" dirty="0"/>
          </a:p>
          <a:p>
            <a:pPr>
              <a:buNone/>
            </a:pPr>
            <a:endParaRPr lang="en-US" sz="3600" dirty="0"/>
          </a:p>
          <a:p>
            <a:pPr>
              <a:buNone/>
            </a:pPr>
            <a:endParaRPr lang="en-US" sz="3600" dirty="0"/>
          </a:p>
          <a:p>
            <a:pPr>
              <a:buNone/>
            </a:pPr>
            <a:endParaRPr lang="en-US" sz="3600" dirty="0"/>
          </a:p>
          <a:p>
            <a:pPr>
              <a:buNone/>
            </a:pPr>
            <a:endParaRPr lang="ar-EG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09800" y="2971800"/>
          <a:ext cx="3581400" cy="19202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3600" dirty="0"/>
                        <a:t>p</a:t>
                      </a:r>
                      <a:endParaRPr lang="ar-EG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3600" dirty="0"/>
                        <a:t>T</a:t>
                      </a:r>
                      <a:endParaRPr lang="ar-EG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3600" dirty="0"/>
                        <a:t>F</a:t>
                      </a:r>
                      <a:endParaRPr lang="ar-EG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964D-E475-41F7-927A-AD8A152F8A67}" type="datetime3">
              <a:rPr lang="en-US" smtClean="0"/>
              <a:pPr/>
              <a:t>3 October 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533400"/>
            <a:ext cx="8229600" cy="780288"/>
          </a:xfrm>
        </p:spPr>
        <p:txBody>
          <a:bodyPr>
            <a:normAutofit fontScale="90000"/>
          </a:bodyPr>
          <a:lstStyle/>
          <a:p>
            <a:r>
              <a:rPr lang="en-US" dirty="0"/>
              <a:t>Propositional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fontScale="92500"/>
          </a:bodyPr>
          <a:lstStyle/>
          <a:p>
            <a:r>
              <a:rPr lang="en-US" dirty="0"/>
              <a:t>Constructing Propositions</a:t>
            </a:r>
          </a:p>
          <a:p>
            <a:pPr lvl="1"/>
            <a:r>
              <a:rPr lang="en-US" dirty="0"/>
              <a:t>Propositional Variables: </a:t>
            </a:r>
            <a:r>
              <a:rPr lang="en-US" i="1" dirty="0"/>
              <a:t>p</a:t>
            </a:r>
            <a:r>
              <a:rPr lang="en-US" dirty="0"/>
              <a:t>, </a:t>
            </a:r>
            <a:r>
              <a:rPr lang="en-US" i="1" dirty="0"/>
              <a:t>q, r</a:t>
            </a:r>
            <a:r>
              <a:rPr lang="en-US" dirty="0"/>
              <a:t>, </a:t>
            </a:r>
            <a:r>
              <a:rPr lang="en-US" i="1" dirty="0"/>
              <a:t>s</a:t>
            </a:r>
            <a:r>
              <a:rPr lang="en-US" dirty="0"/>
              <a:t>, …</a:t>
            </a:r>
          </a:p>
          <a:p>
            <a:pPr lvl="2"/>
            <a:r>
              <a:rPr lang="en-US" dirty="0"/>
              <a:t>To represent propositions.</a:t>
            </a:r>
          </a:p>
          <a:p>
            <a:pPr lvl="2"/>
            <a:r>
              <a:rPr lang="en-US" dirty="0"/>
              <a:t>E.g.   p : Alexandria is the capital of Egypt</a:t>
            </a:r>
          </a:p>
          <a:p>
            <a:pPr lvl="1"/>
            <a:r>
              <a:rPr lang="en-US" dirty="0"/>
              <a:t>The proposition that is always true is denoted by </a:t>
            </a:r>
            <a:r>
              <a:rPr lang="en-US" b="1" dirty="0"/>
              <a:t>T</a:t>
            </a:r>
            <a:r>
              <a:rPr lang="en-US" dirty="0"/>
              <a:t> and the proposition that is always false is denoted by </a:t>
            </a:r>
            <a:r>
              <a:rPr lang="en-US" b="1" dirty="0"/>
              <a:t>F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Compound Propositions; constructed from logical connectives and other propositions</a:t>
            </a:r>
          </a:p>
          <a:p>
            <a:pPr lvl="2"/>
            <a:r>
              <a:rPr lang="en-US" dirty="0"/>
              <a:t>Negation </a:t>
            </a:r>
            <a:r>
              <a:rPr lang="en-US" dirty="0">
                <a:latin typeface="Cambria Math"/>
                <a:ea typeface="Cambria Math"/>
              </a:rPr>
              <a:t>¬</a:t>
            </a:r>
            <a:endParaRPr lang="en-US" dirty="0"/>
          </a:p>
          <a:p>
            <a:pPr lvl="2"/>
            <a:r>
              <a:rPr lang="en-US" dirty="0"/>
              <a:t>Conjunction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∧</a:t>
            </a:r>
            <a:endParaRPr lang="en-US" dirty="0"/>
          </a:p>
          <a:p>
            <a:pPr lvl="2"/>
            <a:r>
              <a:rPr lang="en-US" dirty="0"/>
              <a:t>Disjunction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∨</a:t>
            </a:r>
            <a:endParaRPr lang="en-US" dirty="0"/>
          </a:p>
          <a:p>
            <a:pPr lvl="2"/>
            <a:r>
              <a:rPr lang="en-US" dirty="0"/>
              <a:t>Implication </a:t>
            </a:r>
            <a:r>
              <a:rPr lang="en-US" sz="2400" dirty="0">
                <a:latin typeface="Cambria Math"/>
                <a:ea typeface="Cambria Math"/>
              </a:rPr>
              <a:t>→</a:t>
            </a:r>
            <a:endParaRPr lang="en-US" dirty="0"/>
          </a:p>
          <a:p>
            <a:pPr lvl="2"/>
            <a:r>
              <a:rPr lang="en-US" dirty="0" err="1"/>
              <a:t>Biconditional</a:t>
            </a:r>
            <a:r>
              <a:rPr lang="en-US" dirty="0"/>
              <a:t> </a:t>
            </a:r>
            <a:r>
              <a:rPr lang="en-US" sz="2400" dirty="0">
                <a:latin typeface="Cambria Math"/>
                <a:ea typeface="Cambria Math"/>
              </a:rPr>
              <a:t>↔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A1E1-76D8-4897-94DC-4A14E47DEFE5}" type="datetime3">
              <a:rPr lang="en-US" smtClean="0"/>
              <a:pPr/>
              <a:t>3 October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704088"/>
          </a:xfrm>
        </p:spPr>
        <p:txBody>
          <a:bodyPr>
            <a:normAutofit fontScale="90000"/>
          </a:bodyPr>
          <a:lstStyle/>
          <a:p>
            <a:r>
              <a:rPr lang="en-US" dirty="0"/>
              <a:t>Propositional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4102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Alexandria is the  capital of Egypt</a:t>
            </a:r>
          </a:p>
          <a:p>
            <a:pPr marL="274320" lvl="1" indent="-274320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95000"/>
            </a:pPr>
            <a:r>
              <a:rPr lang="en-US" sz="2800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1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800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0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800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1</a:t>
            </a:r>
          </a:p>
          <a:p>
            <a:pPr marL="274320" lvl="1" indent="-274320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95000"/>
            </a:pP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It is not the case that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Alexandria is the  capital of Egypt</a:t>
            </a:r>
            <a:endParaRPr lang="en-US" sz="2800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274320" lvl="1" indent="-274320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95000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Alexandria is the  capital of Egypt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1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800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0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800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1</a:t>
            </a:r>
          </a:p>
          <a:p>
            <a:pPr marL="274320" lvl="1" indent="-274320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95000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Alexandria is the  capital of Egypt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1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800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0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800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1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Alexandria is the  capital of Egypt 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1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800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0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800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1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CCF6F-68A6-4F4C-8B93-92D5D67C105F}" type="datetime3">
              <a:rPr lang="en-US" smtClean="0"/>
              <a:pPr/>
              <a:t>3 October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p \vee q  \rightarrow \neg r$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\wedge p \equiv p$&#10;&#10;&#10;\end{document}"/>
  <p:tag name="IGUANATEXSIZE" val="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neg (\neg p) \equiv p$&#10;&#10;&#10;\end{document}"/>
  <p:tag name="IGUANATEXSIZE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\vee \neg p  \equiv T$&#10;&#10;&#10;\end{document}"/>
  <p:tag name="IGUANATEXSIZE" val="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\wedge \neg p\equiv F$&#10;&#10;&#10;\end{document}"/>
  <p:tag name="IGUANATEXSIZE" val="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\vee q \equiv q \vee p$&#10;&#10;&#10;\end{document}"/>
  <p:tag name="IGUANATEXSIZE" val="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\wedge q \equiv q \wedge p$&#10;&#10;&#10;\end{document}"/>
  <p:tag name="IGUANATEXSIZE" val="3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p \vee q) \vee r \equiv p \vee (q \vee r)$&#10;&#10;&#10;\end{document}"/>
  <p:tag name="IGUANATEXSIZE" val="3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p \wedge q) \wedge r \equiv p \wedge (q \wedge r)$&#10;&#10;&#10;\end{document}"/>
  <p:tag name="IGUANATEXSIZE" val="3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p \vee (q \wedge r) \equiv (p \vee q)) \wedge (p \vee r)$&#10;&#10;&#10;\end{document}"/>
  <p:tag name="IGUANATEXSIZE" val="3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p \wedge (q \vee r)) \equiv (p \wedge q) \vee (p \wedge r)$&#10;&#10;&#10;\end{document}"/>
  <p:tag name="IGUANATEXSIZE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(p \vee q) \rightarrow \neg r$&#10;&#10;\end{document}"/>
  <p:tag name="IGUANATEXSIZE" val="3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\vee (p \wedge q) \equiv p$&#10;&#10;&#10;\end{document}"/>
  <p:tag name="IGUANATEXSIZE" val="3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\wedge (p \vee q) \equiv p$&#10;&#10;&#10;\end{document}"/>
  <p:tag name="IGUANATEXSIZE" val="3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A \equiv B$&#10;&#10;&#10;\end{document}"/>
  <p:tag name="IGUANATEXSIZE" val="2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A \equiv A_1$&#10;&#10;&#10;\end{document}"/>
  <p:tag name="IGUANATEXSIZE" val="2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A_n \equiv B$&#10;&#10;&#10;\end{document}"/>
  <p:tag name="IGUANATEXSIZE" val="2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vdots&#10;&#10;\end{document}"/>
  <p:tag name="IGUANATEXSIZE" val="2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ll}&#10;$\neg(p \vee(\neg p \wedge q))$ &amp; $\equiv$ &amp; $\neg p \wedge \neg(\neg p \wedge q) $ &amp; by the second De Morgan law \\&#10;&amp; $\equiv$ &amp; $\neg p \wedge [\neg(\neg p) \vee \neg q]$ &amp; by the first De Morgan law\\&#10;&amp; $\equiv$ &amp; $\neg p \wedge (p \vee \neg q)$ &amp;  by the double negation law\\&#10;&amp; $\equiv$ &amp; $(\neg p \wedge p) \vee (\neg p \wedge \neg q)$ &amp; by the second distributive law\\&#10;&amp; $\equiv$ &amp; $F \vee (\neg p \wedge \neg q) $ &amp; because $ \neg p \wedge p \equiv F$\\&#10;&amp; $\equiv$ &amp; $(\neg p \wedge \neg q) \vee F$ &amp; by the commutative law\\&#10;&amp;&amp;&amp; for disjunction\\&#10;&amp; $\equiv$ &amp; $(\neg p \wedge \neg q)$ &amp; by the identity law for {\bf F}&#10;\end{tabular}&#10;&#10;&#10;\end{document}"/>
  <p:tag name="IGUANATEXSIZE" val="2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neg(p \vee (\neg p \wedge q))$&#10;&#10;\end{document}"/>
  <p:tag name="IGUANATEXSIZE" val="3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neg p \wedge \neg q$&#10;&#10;\end{document}"/>
  <p:tag name="IGUANATEXSIZE" val="3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neg(p \vee (\neg p \wedge q))$&#10;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neg (p \wedge q)  \equiv \neg p \vee \neg q$&#10;&#10;&#10;\end{document}"/>
  <p:tag name="IGUANATEXSIZE" val="3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neg p \wedge \neg q$&#10;&#10;\end{document}"/>
  <p:tag name="IGUANATEXSIZE" val="3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ll}&#10;$(p \wedge q) \rightarrow (p \vee q)$ &amp; $\equiv$ &amp; $\neg (p \wedge q) \vee (p \vee q) $ &amp; by truth table for $\rightarrow$ \\&#10;&amp; $\equiv$ &amp; $(\neg p \vee \neg q) \vee (p \vee q)$ &amp; by the first De Morgan law\\&#10;&amp; $\equiv$ &amp; $(\neg p \vee p) \vee (\neg p \vee \neg q)$ &amp; by associative and\\&#10;&amp;&amp;&amp; commutative laws\\&#10;&amp;&amp;&amp; laws for disjunction\\&#10;&amp; $\equiv$ &amp; $T \vee T $ &amp; by truth tables\\&#10;&amp; $\equiv$ &amp; $T$ &amp; by the domination law\\&#10;&#10;\end{tabular}&#10;&#10;&#10;\end{document}"/>
  <p:tag name="IGUANATEXSIZE" val="2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(p \wedge q)\rightarrow (p \vee q)$&#10;&#10;\end{document}"/>
  <p:tag name="IGUANATEXSIZE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neg (p \vee q)  \equiv \neg p \wedge \neg q$&#10;&#10;&#10;\end{document}"/>
  <p:tag name="IGUANATEXSIZE" val="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\wedge T \equiv p$&#10;&#10;&#10;\end{document}"/>
  <p:tag name="IGUANATEXSIZE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\vee F \equiv p$&#10;&#10;&#10;\end{document}"/>
  <p:tag name="IGUANATEXSIZE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\vee T \equiv T$&#10;&#10;&#10;\end{document}"/>
  <p:tag name="IGUANATEXSIZE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\wedge F \equiv F$&#10;&#10;&#10;\end{document}"/>
  <p:tag name="IGUANATEXSIZE" val="3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\vee p \equiv p$&#10;&#10;&#10;\end{document}"/>
  <p:tag name="IGUANATEXSIZE" val="3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23354</TotalTime>
  <Words>3016</Words>
  <Application>Microsoft Office PowerPoint</Application>
  <PresentationFormat>On-screen Show (4:3)</PresentationFormat>
  <Paragraphs>859</Paragraphs>
  <Slides>57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Times New Roman</vt:lpstr>
      <vt:lpstr>Wingdings 2</vt:lpstr>
      <vt:lpstr>Cambria Math</vt:lpstr>
      <vt:lpstr>Symbol</vt:lpstr>
      <vt:lpstr>Constantia</vt:lpstr>
      <vt:lpstr>Calibri</vt:lpstr>
      <vt:lpstr>Flow</vt:lpstr>
      <vt:lpstr>The Foundations: Logic and Proofs</vt:lpstr>
      <vt:lpstr>Chapter Summary</vt:lpstr>
      <vt:lpstr>Propositional Logic Summary</vt:lpstr>
      <vt:lpstr>Propositional Logic</vt:lpstr>
      <vt:lpstr>Section Summary</vt:lpstr>
      <vt:lpstr>Propositions</vt:lpstr>
      <vt:lpstr>PowerPoint Presentation</vt:lpstr>
      <vt:lpstr>Propositional Logic</vt:lpstr>
      <vt:lpstr>Propositional Logic</vt:lpstr>
      <vt:lpstr>Propositional Logic</vt:lpstr>
      <vt:lpstr>Compound Propositions: Negation</vt:lpstr>
      <vt:lpstr>Conjunction</vt:lpstr>
      <vt:lpstr>PowerPoint Presentation</vt:lpstr>
      <vt:lpstr>PowerPoint Presentation</vt:lpstr>
      <vt:lpstr>Disjunction</vt:lpstr>
      <vt:lpstr>Disjunction</vt:lpstr>
      <vt:lpstr> The Connective Or in English</vt:lpstr>
      <vt:lpstr> The Connective Or in English</vt:lpstr>
      <vt:lpstr> Implication</vt:lpstr>
      <vt:lpstr> Implication</vt:lpstr>
      <vt:lpstr>Understanding Implication</vt:lpstr>
      <vt:lpstr>Different Ways of Expressing p →q  </vt:lpstr>
      <vt:lpstr>Biconditional</vt:lpstr>
      <vt:lpstr>Biconditional</vt:lpstr>
      <vt:lpstr>Expressing the Biconditional</vt:lpstr>
      <vt:lpstr>Truth Tables For Compound Propositions</vt:lpstr>
      <vt:lpstr>Precedence of Logical Operators</vt:lpstr>
      <vt:lpstr>Applications of Propositional Logic</vt:lpstr>
      <vt:lpstr>Applications of Propositional Logic</vt:lpstr>
      <vt:lpstr>Translating English Sentences</vt:lpstr>
      <vt:lpstr>Example</vt:lpstr>
      <vt:lpstr>PowerPoint Presentation</vt:lpstr>
      <vt:lpstr>PowerPoint Presentation</vt:lpstr>
      <vt:lpstr>Logic Puzzles</vt:lpstr>
      <vt:lpstr>END of WEEK 1 </vt:lpstr>
      <vt:lpstr>Propositional Equivalences</vt:lpstr>
      <vt:lpstr>What we studied so far</vt:lpstr>
      <vt:lpstr>Section Summary</vt:lpstr>
      <vt:lpstr>Tautologies, Contradictions, and Contingencies</vt:lpstr>
      <vt:lpstr>Logically Equivalent</vt:lpstr>
      <vt:lpstr>Logically Equivalent</vt:lpstr>
      <vt:lpstr>Converse, Contrapositive, and Inverse</vt:lpstr>
      <vt:lpstr>PowerPoint Presentation</vt:lpstr>
      <vt:lpstr>PowerPoint Presentation</vt:lpstr>
      <vt:lpstr>PowerPoint Presentation</vt:lpstr>
      <vt:lpstr>PowerPoint Presentation</vt:lpstr>
      <vt:lpstr>De Morgan’s Laws</vt:lpstr>
      <vt:lpstr>PowerPoint Presentation</vt:lpstr>
      <vt:lpstr>Key Logical Equivalences</vt:lpstr>
      <vt:lpstr>Key Logical Equivalences (cont)</vt:lpstr>
      <vt:lpstr>More Logical Equivalences</vt:lpstr>
      <vt:lpstr>More Logical Equivalences</vt:lpstr>
      <vt:lpstr>Constructing New Logical Equivalences</vt:lpstr>
      <vt:lpstr>Equivalence Proofs</vt:lpstr>
      <vt:lpstr>Equivalence Proofs</vt:lpstr>
      <vt:lpstr> Equivalence Proofs</vt:lpstr>
      <vt:lpstr>PowerPoint Presentation</vt:lpstr>
    </vt:vector>
  </TitlesOfParts>
  <Company>Monmouth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Foundations: Logic and Proofs</dc:title>
  <dc:creator>Richard Scherl</dc:creator>
  <cp:lastModifiedBy>Mohamed Elsharkawi</cp:lastModifiedBy>
  <cp:revision>573</cp:revision>
  <dcterms:created xsi:type="dcterms:W3CDTF">2011-03-15T17:55:35Z</dcterms:created>
  <dcterms:modified xsi:type="dcterms:W3CDTF">2024-10-03T21:14:24Z</dcterms:modified>
</cp:coreProperties>
</file>