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5"/>
  </p:notesMasterIdLst>
  <p:handoutMasterIdLst>
    <p:handoutMasterId r:id="rId36"/>
  </p:handoutMasterIdLst>
  <p:sldIdLst>
    <p:sldId id="261" r:id="rId2"/>
    <p:sldId id="264" r:id="rId3"/>
    <p:sldId id="262" r:id="rId4"/>
    <p:sldId id="263" r:id="rId5"/>
    <p:sldId id="265" r:id="rId6"/>
    <p:sldId id="260" r:id="rId7"/>
    <p:sldId id="285" r:id="rId8"/>
    <p:sldId id="267" r:id="rId9"/>
    <p:sldId id="268" r:id="rId10"/>
    <p:sldId id="280" r:id="rId11"/>
    <p:sldId id="282" r:id="rId12"/>
    <p:sldId id="283" r:id="rId13"/>
    <p:sldId id="284" r:id="rId14"/>
    <p:sldId id="281" r:id="rId15"/>
    <p:sldId id="286" r:id="rId16"/>
    <p:sldId id="290" r:id="rId17"/>
    <p:sldId id="292" r:id="rId18"/>
    <p:sldId id="294" r:id="rId19"/>
    <p:sldId id="295" r:id="rId20"/>
    <p:sldId id="297" r:id="rId21"/>
    <p:sldId id="298" r:id="rId22"/>
    <p:sldId id="296" r:id="rId23"/>
    <p:sldId id="287" r:id="rId24"/>
    <p:sldId id="289" r:id="rId25"/>
    <p:sldId id="266" r:id="rId26"/>
    <p:sldId id="270" r:id="rId27"/>
    <p:sldId id="271" r:id="rId28"/>
    <p:sldId id="273" r:id="rId29"/>
    <p:sldId id="274" r:id="rId30"/>
    <p:sldId id="275" r:id="rId31"/>
    <p:sldId id="276" r:id="rId32"/>
    <p:sldId id="277"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4660"/>
  </p:normalViewPr>
  <p:slideViewPr>
    <p:cSldViewPr snapToGrid="0">
      <p:cViewPr>
        <p:scale>
          <a:sx n="66" d="100"/>
          <a:sy n="66" d="100"/>
        </p:scale>
        <p:origin x="1358" y="82"/>
      </p:cViewPr>
      <p:guideLst/>
    </p:cSldViewPr>
  </p:slideViewPr>
  <p:notesTextViewPr>
    <p:cViewPr>
      <p:scale>
        <a:sx n="1" d="1"/>
        <a:sy n="1" d="1"/>
      </p:scale>
      <p:origin x="0" y="0"/>
    </p:cViewPr>
  </p:notesTextViewPr>
  <p:notesViewPr>
    <p:cSldViewPr snapToGrid="0">
      <p:cViewPr varScale="1">
        <p:scale>
          <a:sx n="63" d="100"/>
          <a:sy n="63" d="100"/>
        </p:scale>
        <p:origin x="2352"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C4CDE9-5501-C670-5C1A-0F115E1E69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E271D9-0989-FA41-0902-8A06D6E278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88F1EB-F2C7-46ED-A530-A18C36094343}" type="datetimeFigureOut">
              <a:rPr lang="en-US" smtClean="0"/>
              <a:t>10/6/2024</a:t>
            </a:fld>
            <a:endParaRPr lang="en-US"/>
          </a:p>
        </p:txBody>
      </p:sp>
      <p:sp>
        <p:nvSpPr>
          <p:cNvPr id="4" name="Footer Placeholder 3">
            <a:extLst>
              <a:ext uri="{FF2B5EF4-FFF2-40B4-BE49-F238E27FC236}">
                <a16:creationId xmlns:a16="http://schemas.microsoft.com/office/drawing/2014/main" id="{0AC13460-832C-E611-AAAA-BA71A4127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5D4D24-3AE2-8B4E-136D-A012842099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EFD534-5988-4DCA-A98F-11D8283993DA}" type="slidenum">
              <a:rPr lang="en-US" smtClean="0"/>
              <a:t>‹#›</a:t>
            </a:fld>
            <a:endParaRPr lang="en-US"/>
          </a:p>
        </p:txBody>
      </p:sp>
    </p:spTree>
    <p:extLst>
      <p:ext uri="{BB962C8B-B14F-4D97-AF65-F5344CB8AC3E}">
        <p14:creationId xmlns:p14="http://schemas.microsoft.com/office/powerpoint/2010/main" val="49038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4C6AE-336E-4DF6-A863-95EBF6114BDB}"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3ECD2-B33A-4D99-8B6C-A36A52840CC7}" type="slidenum">
              <a:rPr lang="en-US" smtClean="0"/>
              <a:t>‹#›</a:t>
            </a:fld>
            <a:endParaRPr lang="en-US"/>
          </a:p>
        </p:txBody>
      </p:sp>
    </p:spTree>
    <p:extLst>
      <p:ext uri="{BB962C8B-B14F-4D97-AF65-F5344CB8AC3E}">
        <p14:creationId xmlns:p14="http://schemas.microsoft.com/office/powerpoint/2010/main" val="295084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F300-A160-8A06-C560-3A74F2275EB6}"/>
              </a:ext>
            </a:extLst>
          </p:cNvPr>
          <p:cNvSpPr>
            <a:spLocks noGrp="1"/>
          </p:cNvSpPr>
          <p:nvPr>
            <p:ph type="ctrTitle"/>
          </p:nvPr>
        </p:nvSpPr>
        <p:spPr>
          <a:xfrm>
            <a:off x="5823284" y="2022795"/>
            <a:ext cx="6035342" cy="1280862"/>
          </a:xfrm>
          <a:prstGeom prst="rect">
            <a:avLst/>
          </a:prstGeo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903C24B-95E0-20C6-FD38-A9D5D03F9647}"/>
              </a:ext>
            </a:extLst>
          </p:cNvPr>
          <p:cNvSpPr>
            <a:spLocks noGrp="1"/>
          </p:cNvSpPr>
          <p:nvPr>
            <p:ph type="subTitle" idx="1"/>
          </p:nvPr>
        </p:nvSpPr>
        <p:spPr>
          <a:xfrm>
            <a:off x="5823283" y="3806575"/>
            <a:ext cx="6035342"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87B8CE73-85A9-26A1-799B-A4D7396C154C}"/>
              </a:ext>
            </a:extLst>
          </p:cNvPr>
          <p:cNvSpPr>
            <a:spLocks noGrp="1"/>
          </p:cNvSpPr>
          <p:nvPr>
            <p:ph type="sldNum" sz="quarter" idx="12"/>
          </p:nvPr>
        </p:nvSpPr>
        <p:spPr/>
        <p:txBody>
          <a:bodyPr/>
          <a:lstStyle/>
          <a:p>
            <a:fld id="{90A142B9-30AA-44FD-9957-4F01478CFA26}" type="slidenum">
              <a:rPr lang="en-US" smtClean="0"/>
              <a:pPr/>
              <a:t>‹#›</a:t>
            </a:fld>
            <a:endParaRPr lang="en-US" dirty="0"/>
          </a:p>
        </p:txBody>
      </p:sp>
      <p:grpSp>
        <p:nvGrpSpPr>
          <p:cNvPr id="12" name="Group 11">
            <a:extLst>
              <a:ext uri="{FF2B5EF4-FFF2-40B4-BE49-F238E27FC236}">
                <a16:creationId xmlns:a16="http://schemas.microsoft.com/office/drawing/2014/main" id="{6BCC5007-9887-1032-C412-F9745998F2D1}"/>
              </a:ext>
            </a:extLst>
          </p:cNvPr>
          <p:cNvGrpSpPr/>
          <p:nvPr userDrawn="1"/>
        </p:nvGrpSpPr>
        <p:grpSpPr>
          <a:xfrm>
            <a:off x="-3285913" y="3035642"/>
            <a:ext cx="7110359" cy="4194679"/>
            <a:chOff x="-3509847" y="2802377"/>
            <a:chExt cx="7110359" cy="4194679"/>
          </a:xfrm>
          <a:blipFill>
            <a:blip r:embed="rId2"/>
            <a:stretch>
              <a:fillRect/>
            </a:stretch>
          </a:blipFill>
        </p:grpSpPr>
        <p:sp>
          <p:nvSpPr>
            <p:cNvPr id="8" name="Rectangle 7">
              <a:extLst>
                <a:ext uri="{FF2B5EF4-FFF2-40B4-BE49-F238E27FC236}">
                  <a16:creationId xmlns:a16="http://schemas.microsoft.com/office/drawing/2014/main" id="{F5C6C66E-5695-D954-84CB-2A3B4545CD5A}"/>
                </a:ext>
              </a:extLst>
            </p:cNvPr>
            <p:cNvSpPr/>
            <p:nvPr userDrawn="1"/>
          </p:nvSpPr>
          <p:spPr>
            <a:xfrm rot="3229615">
              <a:off x="-256935" y="1640315"/>
              <a:ext cx="1668084" cy="532124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25CE90-18FC-E64B-9D35-5C2F8BCDA5A8}"/>
                </a:ext>
              </a:extLst>
            </p:cNvPr>
            <p:cNvSpPr/>
            <p:nvPr userDrawn="1"/>
          </p:nvSpPr>
          <p:spPr>
            <a:xfrm rot="3229615">
              <a:off x="134374" y="3530918"/>
              <a:ext cx="1611032" cy="532124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53958F-9EBF-82E8-063B-1494C551FEF3}"/>
                </a:ext>
              </a:extLst>
            </p:cNvPr>
            <p:cNvSpPr/>
            <p:nvPr userDrawn="1"/>
          </p:nvSpPr>
          <p:spPr>
            <a:xfrm rot="3229615">
              <a:off x="-1475848" y="768378"/>
              <a:ext cx="1253245" cy="532124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AE0038B2-E72C-852C-3EC2-5AA938B6A96D}"/>
              </a:ext>
            </a:extLst>
          </p:cNvPr>
          <p:cNvSpPr/>
          <p:nvPr userDrawn="1"/>
        </p:nvSpPr>
        <p:spPr>
          <a:xfrm>
            <a:off x="7857975" y="3429000"/>
            <a:ext cx="1965960" cy="147256"/>
          </a:xfrm>
          <a:prstGeom prst="rect">
            <a:avLst/>
          </a:prstGeom>
          <a:solidFill>
            <a:srgbClr val="00B0F0">
              <a:alpha val="72000"/>
            </a:srgbClr>
          </a:solidFill>
          <a:ln>
            <a:noFill/>
          </a:ln>
          <a:effectLst>
            <a:outerShdw blurRad="50800" dist="38100" dir="8100000" algn="tr"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075D-314A-23F4-8B1A-3EBD3EB64E5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C2441F-7785-486F-676B-A7E2B31F151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DCD54-D146-92C6-478B-F39DB49798C7}"/>
              </a:ext>
            </a:extLst>
          </p:cNvPr>
          <p:cNvSpPr>
            <a:spLocks noGrp="1"/>
          </p:cNvSpPr>
          <p:nvPr>
            <p:ph type="dt" sz="half" idx="10"/>
          </p:nvPr>
        </p:nvSpPr>
        <p:spPr>
          <a:xfrm>
            <a:off x="838200" y="6356350"/>
            <a:ext cx="2743200" cy="365125"/>
          </a:xfrm>
          <a:prstGeom prst="rect">
            <a:avLst/>
          </a:prstGeom>
        </p:spPr>
        <p:txBody>
          <a:bodyPr/>
          <a:lstStyle/>
          <a:p>
            <a:fld id="{96B35DA7-B7D6-4B6B-97DD-25494ACB5FE2}" type="datetime1">
              <a:rPr lang="en-US" smtClean="0"/>
              <a:t>10/6/2024</a:t>
            </a:fld>
            <a:endParaRPr lang="en-US"/>
          </a:p>
        </p:txBody>
      </p:sp>
      <p:sp>
        <p:nvSpPr>
          <p:cNvPr id="5" name="Footer Placeholder 4">
            <a:extLst>
              <a:ext uri="{FF2B5EF4-FFF2-40B4-BE49-F238E27FC236}">
                <a16:creationId xmlns:a16="http://schemas.microsoft.com/office/drawing/2014/main" id="{24312FDC-D8FE-1D6C-07DE-BE8D14B6481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7E7B6D7-9BA0-AB7A-04A0-F46D110F714B}"/>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6446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D93FC-3453-FACA-C4A2-625902B9A88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EE7CC4-5C9B-79CB-47F0-82965B7506F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F4D42-1005-A187-E746-8346782B623E}"/>
              </a:ext>
            </a:extLst>
          </p:cNvPr>
          <p:cNvSpPr>
            <a:spLocks noGrp="1"/>
          </p:cNvSpPr>
          <p:nvPr>
            <p:ph type="dt" sz="half" idx="10"/>
          </p:nvPr>
        </p:nvSpPr>
        <p:spPr>
          <a:xfrm>
            <a:off x="838200" y="6356350"/>
            <a:ext cx="2743200" cy="365125"/>
          </a:xfrm>
          <a:prstGeom prst="rect">
            <a:avLst/>
          </a:prstGeom>
        </p:spPr>
        <p:txBody>
          <a:bodyPr/>
          <a:lstStyle/>
          <a:p>
            <a:fld id="{31053A4D-1E19-40B1-90C5-97059534F5E6}" type="datetime1">
              <a:rPr lang="en-US" smtClean="0"/>
              <a:t>10/6/2024</a:t>
            </a:fld>
            <a:endParaRPr lang="en-US"/>
          </a:p>
        </p:txBody>
      </p:sp>
      <p:sp>
        <p:nvSpPr>
          <p:cNvPr id="5" name="Footer Placeholder 4">
            <a:extLst>
              <a:ext uri="{FF2B5EF4-FFF2-40B4-BE49-F238E27FC236}">
                <a16:creationId xmlns:a16="http://schemas.microsoft.com/office/drawing/2014/main" id="{AC34D70E-58E1-3ADD-9ECD-2456B90E71E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A52BA68-3D1A-26FE-2437-C7A8A8B88CC0}"/>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6735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C7DC-CAA6-3B06-C9E2-78F039C0F4AA}"/>
              </a:ext>
            </a:extLst>
          </p:cNvPr>
          <p:cNvSpPr>
            <a:spLocks noGrp="1"/>
          </p:cNvSpPr>
          <p:nvPr>
            <p:ph type="title"/>
          </p:nvPr>
        </p:nvSpPr>
        <p:spPr>
          <a:xfrm>
            <a:off x="158115" y="1337692"/>
            <a:ext cx="10515600" cy="638175"/>
          </a:xfrm>
          <a:prstGeom prst="rect">
            <a:avLst/>
          </a:prstGeo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98DDD934-813F-BEEB-7A97-37FBFFB31087}"/>
              </a:ext>
            </a:extLst>
          </p:cNvPr>
          <p:cNvSpPr>
            <a:spLocks noGrp="1"/>
          </p:cNvSpPr>
          <p:nvPr>
            <p:ph idx="1"/>
          </p:nvPr>
        </p:nvSpPr>
        <p:spPr>
          <a:xfrm>
            <a:off x="158115" y="2190750"/>
            <a:ext cx="10515600" cy="4667250"/>
          </a:xfrm>
          <a:prstGeom prst="rect">
            <a:avLst/>
          </a:prstGeom>
        </p:spPr>
        <p:txBody>
          <a:bodyPr/>
          <a:lstStyle>
            <a:lvl1pPr>
              <a:buClr>
                <a:srgbClr val="00B0F0"/>
              </a:buClr>
              <a:defRPr/>
            </a:lvl1pPr>
            <a:lvl2pPr marL="685800" indent="-228600">
              <a:buClr>
                <a:schemeClr val="accent4"/>
              </a:buClr>
              <a:buFont typeface="Wingdings" panose="05000000000000000000" pitchFamily="2" charset="2"/>
              <a:buChar char="Ø"/>
              <a:defRPr/>
            </a:lvl2pPr>
            <a:lvl3pPr marL="1143000" indent="-228600">
              <a:buClr>
                <a:srgbClr val="00B0F0"/>
              </a:buClr>
              <a:buFont typeface="Wingdings" panose="05000000000000000000" pitchFamily="2" charset="2"/>
              <a:buChar char="v"/>
              <a:defRPr/>
            </a:lvl3pPr>
          </a:lstStyle>
          <a:p>
            <a:pPr lvl="0"/>
            <a:r>
              <a:rPr lang="en-US" dirty="0"/>
              <a:t>Click to edit Master text styles</a:t>
            </a:r>
          </a:p>
          <a:p>
            <a:pPr lvl="1"/>
            <a:r>
              <a:rPr lang="en-US" dirty="0"/>
              <a:t>Second level</a:t>
            </a:r>
          </a:p>
          <a:p>
            <a:pPr lvl="2"/>
            <a:endParaRPr lang="en-US" dirty="0"/>
          </a:p>
        </p:txBody>
      </p:sp>
      <p:sp>
        <p:nvSpPr>
          <p:cNvPr id="6" name="Slide Number Placeholder 5">
            <a:extLst>
              <a:ext uri="{FF2B5EF4-FFF2-40B4-BE49-F238E27FC236}">
                <a16:creationId xmlns:a16="http://schemas.microsoft.com/office/drawing/2014/main" id="{6BDFBE40-F1A6-A8EC-4863-E7CCECF4E790}"/>
              </a:ext>
            </a:extLst>
          </p:cNvPr>
          <p:cNvSpPr>
            <a:spLocks noGrp="1"/>
          </p:cNvSpPr>
          <p:nvPr>
            <p:ph type="sldNum" sz="quarter" idx="12"/>
          </p:nvPr>
        </p:nvSpPr>
        <p:spPr/>
        <p:txBody>
          <a:bodyPr/>
          <a:lstStyle/>
          <a:p>
            <a:fld id="{94E02B40-06F4-413D-ACBA-65BA0BC3471B}" type="slidenum">
              <a:rPr lang="en-US" smtClean="0"/>
              <a:pPr/>
              <a:t>‹#›</a:t>
            </a:fld>
            <a:endParaRPr lang="en-US" dirty="0"/>
          </a:p>
        </p:txBody>
      </p:sp>
      <p:sp>
        <p:nvSpPr>
          <p:cNvPr id="7" name="Rectangle 6">
            <a:extLst>
              <a:ext uri="{FF2B5EF4-FFF2-40B4-BE49-F238E27FC236}">
                <a16:creationId xmlns:a16="http://schemas.microsoft.com/office/drawing/2014/main" id="{6FA29E18-2164-C09E-7786-C79DDDB3DDC7}"/>
              </a:ext>
            </a:extLst>
          </p:cNvPr>
          <p:cNvSpPr/>
          <p:nvPr userDrawn="1"/>
        </p:nvSpPr>
        <p:spPr>
          <a:xfrm>
            <a:off x="281940" y="1975867"/>
            <a:ext cx="1965960" cy="147256"/>
          </a:xfrm>
          <a:prstGeom prst="rect">
            <a:avLst/>
          </a:prstGeom>
          <a:solidFill>
            <a:srgbClr val="00B0F0">
              <a:alpha val="72000"/>
            </a:srgbClr>
          </a:solidFill>
          <a:ln>
            <a:noFill/>
          </a:ln>
          <a:effectLst>
            <a:outerShdw blurRad="50800" dist="38100" dir="8100000" algn="tr"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895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A3F7-F309-9F06-3E94-723151734C58}"/>
              </a:ext>
            </a:extLst>
          </p:cNvPr>
          <p:cNvSpPr>
            <a:spLocks noGrp="1"/>
          </p:cNvSpPr>
          <p:nvPr>
            <p:ph type="title" hasCustomPrompt="1"/>
          </p:nvPr>
        </p:nvSpPr>
        <p:spPr>
          <a:xfrm>
            <a:off x="0" y="1709738"/>
            <a:ext cx="12192000" cy="1309687"/>
          </a:xfrm>
          <a:prstGeom prst="rect">
            <a:avLst/>
          </a:prstGeom>
        </p:spPr>
        <p:txBody>
          <a:bodyPr anchor="b"/>
          <a:lstStyle>
            <a:lvl1pPr algn="ctr">
              <a:defRPr sz="4400" b="1"/>
            </a:lvl1pPr>
          </a:lstStyle>
          <a:p>
            <a:r>
              <a:rPr lang="en-US" dirty="0"/>
              <a:t>Break point</a:t>
            </a:r>
          </a:p>
        </p:txBody>
      </p:sp>
      <p:sp>
        <p:nvSpPr>
          <p:cNvPr id="3" name="Text Placeholder 2">
            <a:extLst>
              <a:ext uri="{FF2B5EF4-FFF2-40B4-BE49-F238E27FC236}">
                <a16:creationId xmlns:a16="http://schemas.microsoft.com/office/drawing/2014/main" id="{2C22D86C-9E02-69C8-064F-4C827EDD84D9}"/>
              </a:ext>
            </a:extLst>
          </p:cNvPr>
          <p:cNvSpPr>
            <a:spLocks noGrp="1"/>
          </p:cNvSpPr>
          <p:nvPr>
            <p:ph type="body" idx="1"/>
          </p:nvPr>
        </p:nvSpPr>
        <p:spPr>
          <a:xfrm>
            <a:off x="0" y="3131789"/>
            <a:ext cx="12192000" cy="1500187"/>
          </a:xfrm>
          <a:prstGeom prst="rect">
            <a:avLst/>
          </a:prstGeom>
        </p:spPr>
        <p:txBody>
          <a:bodyPr/>
          <a:lstStyle>
            <a:lvl1pPr marL="0" indent="0" algn="ctr">
              <a:buNone/>
              <a:defRPr sz="24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930C74B-CA12-A9A9-4862-532083087331}"/>
              </a:ext>
            </a:extLst>
          </p:cNvPr>
          <p:cNvSpPr>
            <a:spLocks noGrp="1"/>
          </p:cNvSpPr>
          <p:nvPr>
            <p:ph type="sldNum" sz="quarter" idx="12"/>
          </p:nvPr>
        </p:nvSpPr>
        <p:spPr/>
        <p:txBody>
          <a:bodyPr/>
          <a:lstStyle/>
          <a:p>
            <a:fld id="{91F18EF7-BE1E-4ECB-84D4-67C2B4D8F095}" type="slidenum">
              <a:rPr lang="en-US" smtClean="0"/>
              <a:t>‹#›</a:t>
            </a:fld>
            <a:endParaRPr lang="en-US"/>
          </a:p>
        </p:txBody>
      </p:sp>
      <p:pic>
        <p:nvPicPr>
          <p:cNvPr id="8" name="Graphic 7" descr="Database outline">
            <a:extLst>
              <a:ext uri="{FF2B5EF4-FFF2-40B4-BE49-F238E27FC236}">
                <a16:creationId xmlns:a16="http://schemas.microsoft.com/office/drawing/2014/main" id="{BEE4FE6A-2911-0A60-8DCB-49001E48E7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3101088">
            <a:off x="-190500" y="5232505"/>
            <a:ext cx="904875" cy="904875"/>
          </a:xfrm>
          <a:prstGeom prst="rect">
            <a:avLst/>
          </a:prstGeom>
        </p:spPr>
      </p:pic>
      <p:pic>
        <p:nvPicPr>
          <p:cNvPr id="10" name="Graphic 9" descr="Database with solid fill">
            <a:extLst>
              <a:ext uri="{FF2B5EF4-FFF2-40B4-BE49-F238E27FC236}">
                <a16:creationId xmlns:a16="http://schemas.microsoft.com/office/drawing/2014/main" id="{EAD1C28E-B4D1-2596-738E-B3923BC3FC1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38467">
            <a:off x="-50025" y="5877524"/>
            <a:ext cx="914400" cy="914400"/>
          </a:xfrm>
          <a:prstGeom prst="rect">
            <a:avLst/>
          </a:prstGeom>
        </p:spPr>
      </p:pic>
      <p:pic>
        <p:nvPicPr>
          <p:cNvPr id="11" name="Graphic 10" descr="Database with solid fill">
            <a:extLst>
              <a:ext uri="{FF2B5EF4-FFF2-40B4-BE49-F238E27FC236}">
                <a16:creationId xmlns:a16="http://schemas.microsoft.com/office/drawing/2014/main" id="{07776654-FC03-2D54-B609-D8EA3D77886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21414107">
            <a:off x="452348" y="5251142"/>
            <a:ext cx="914400" cy="914400"/>
          </a:xfrm>
          <a:prstGeom prst="rect">
            <a:avLst/>
          </a:prstGeom>
        </p:spPr>
      </p:pic>
      <p:pic>
        <p:nvPicPr>
          <p:cNvPr id="12" name="Graphic 11" descr="Database outline">
            <a:extLst>
              <a:ext uri="{FF2B5EF4-FFF2-40B4-BE49-F238E27FC236}">
                <a16:creationId xmlns:a16="http://schemas.microsoft.com/office/drawing/2014/main" id="{1BE26D46-8E00-25B8-E159-176014B0B0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3101088">
            <a:off x="691674" y="5770069"/>
            <a:ext cx="904875" cy="904875"/>
          </a:xfrm>
          <a:prstGeom prst="rect">
            <a:avLst/>
          </a:prstGeom>
        </p:spPr>
      </p:pic>
    </p:spTree>
    <p:extLst>
      <p:ext uri="{BB962C8B-B14F-4D97-AF65-F5344CB8AC3E}">
        <p14:creationId xmlns:p14="http://schemas.microsoft.com/office/powerpoint/2010/main" val="378271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E28B-9D2F-3DFE-4BEB-1A12068DD33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3C5F00-888E-80A3-D6BE-FE982008E401}"/>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11E2F4-3CD0-6860-8B67-726B3BDC968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4DB22D-5C58-B372-13F5-30F5AF458E9F}"/>
              </a:ext>
            </a:extLst>
          </p:cNvPr>
          <p:cNvSpPr>
            <a:spLocks noGrp="1"/>
          </p:cNvSpPr>
          <p:nvPr>
            <p:ph type="dt" sz="half" idx="10"/>
          </p:nvPr>
        </p:nvSpPr>
        <p:spPr>
          <a:xfrm>
            <a:off x="838200" y="6356350"/>
            <a:ext cx="2743200" cy="365125"/>
          </a:xfrm>
          <a:prstGeom prst="rect">
            <a:avLst/>
          </a:prstGeom>
        </p:spPr>
        <p:txBody>
          <a:bodyPr/>
          <a:lstStyle/>
          <a:p>
            <a:fld id="{4E8DB9D8-89A0-4E66-A4A1-59C466391F7F}" type="datetime1">
              <a:rPr lang="en-US" smtClean="0"/>
              <a:t>10/6/2024</a:t>
            </a:fld>
            <a:endParaRPr lang="en-US"/>
          </a:p>
        </p:txBody>
      </p:sp>
      <p:sp>
        <p:nvSpPr>
          <p:cNvPr id="6" name="Footer Placeholder 5">
            <a:extLst>
              <a:ext uri="{FF2B5EF4-FFF2-40B4-BE49-F238E27FC236}">
                <a16:creationId xmlns:a16="http://schemas.microsoft.com/office/drawing/2014/main" id="{83812444-94B9-ACE5-B2F2-3F49290FEC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7A262DF-D83D-685D-E8A8-2E7D9475D57C}"/>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47061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2C41-9F14-E8D7-FF20-95F739F93D0F}"/>
              </a:ext>
            </a:extLst>
          </p:cNvPr>
          <p:cNvSpPr>
            <a:spLocks noGrp="1"/>
          </p:cNvSpPr>
          <p:nvPr>
            <p:ph type="title"/>
          </p:nvPr>
        </p:nvSpPr>
        <p:spPr>
          <a:xfrm>
            <a:off x="801688" y="739703"/>
            <a:ext cx="10515600" cy="1205057"/>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5319C58-DC11-3735-C00E-88C917B4AB9A}"/>
              </a:ext>
            </a:extLst>
          </p:cNvPr>
          <p:cNvSpPr>
            <a:spLocks noGrp="1"/>
          </p:cNvSpPr>
          <p:nvPr>
            <p:ph type="body" idx="1"/>
          </p:nvPr>
        </p:nvSpPr>
        <p:spPr>
          <a:xfrm>
            <a:off x="801688" y="2032939"/>
            <a:ext cx="5157787" cy="74901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644BD40-C843-E39C-A34B-B59611495711}"/>
              </a:ext>
            </a:extLst>
          </p:cNvPr>
          <p:cNvSpPr>
            <a:spLocks noGrp="1"/>
          </p:cNvSpPr>
          <p:nvPr>
            <p:ph sz="half" idx="2"/>
          </p:nvPr>
        </p:nvSpPr>
        <p:spPr>
          <a:xfrm>
            <a:off x="801688" y="2986882"/>
            <a:ext cx="5157787" cy="3349625"/>
          </a:xfrm>
          <a:prstGeom prst="rect">
            <a:avLst/>
          </a:prstGeom>
        </p:spPr>
        <p:txBody>
          <a:bodyPr/>
          <a:lstStyle>
            <a:lvl1pPr marL="514350" indent="-514350">
              <a:buClr>
                <a:srgbClr val="00B0F0"/>
              </a:buClr>
              <a:buFont typeface="+mj-lt"/>
              <a:buAutoNum type="arabicPeriod"/>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D97E3D14-7DB5-8172-0EA8-AB25D7A9D6BB}"/>
              </a:ext>
            </a:extLst>
          </p:cNvPr>
          <p:cNvSpPr>
            <a:spLocks noGrp="1"/>
          </p:cNvSpPr>
          <p:nvPr>
            <p:ph type="body" sz="quarter" idx="3"/>
          </p:nvPr>
        </p:nvSpPr>
        <p:spPr>
          <a:xfrm>
            <a:off x="6134100" y="2032939"/>
            <a:ext cx="5183188" cy="74901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E3F68C-C825-505D-98E3-2FF6F4546EF9}"/>
              </a:ext>
            </a:extLst>
          </p:cNvPr>
          <p:cNvSpPr>
            <a:spLocks noGrp="1"/>
          </p:cNvSpPr>
          <p:nvPr>
            <p:ph sz="quarter" idx="4"/>
          </p:nvPr>
        </p:nvSpPr>
        <p:spPr>
          <a:xfrm>
            <a:off x="6134100" y="2986882"/>
            <a:ext cx="5183188" cy="3349625"/>
          </a:xfrm>
          <a:prstGeom prst="rect">
            <a:avLst/>
          </a:prstGeom>
        </p:spPr>
        <p:txBody>
          <a:bodyPr/>
          <a:lstStyle>
            <a:lvl1pPr marL="514350" indent="-514350">
              <a:buClr>
                <a:srgbClr val="00B0F0"/>
              </a:buClr>
              <a:buFont typeface="+mj-lt"/>
              <a:buAutoNum type="arabicPeriod"/>
              <a:defRPr/>
            </a:lvl1pPr>
          </a:lstStyle>
          <a:p>
            <a:pPr lvl="0"/>
            <a:r>
              <a:rPr lang="en-US" dirty="0"/>
              <a:t>Click to edit Master text styles</a:t>
            </a:r>
          </a:p>
        </p:txBody>
      </p:sp>
      <p:sp>
        <p:nvSpPr>
          <p:cNvPr id="9" name="Slide Number Placeholder 8">
            <a:extLst>
              <a:ext uri="{FF2B5EF4-FFF2-40B4-BE49-F238E27FC236}">
                <a16:creationId xmlns:a16="http://schemas.microsoft.com/office/drawing/2014/main" id="{EC7E4A5E-BC0A-70F7-1E23-F7C2BBEC6A2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7761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DC2E-3302-6876-536C-AA92D7E0E1C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CCE4F65-893E-B618-D00F-E1336DDC4959}"/>
              </a:ext>
            </a:extLst>
          </p:cNvPr>
          <p:cNvSpPr>
            <a:spLocks noGrp="1"/>
          </p:cNvSpPr>
          <p:nvPr>
            <p:ph type="dt" sz="half" idx="10"/>
          </p:nvPr>
        </p:nvSpPr>
        <p:spPr>
          <a:xfrm>
            <a:off x="838200" y="6356350"/>
            <a:ext cx="2743200" cy="365125"/>
          </a:xfrm>
          <a:prstGeom prst="rect">
            <a:avLst/>
          </a:prstGeom>
        </p:spPr>
        <p:txBody>
          <a:bodyPr/>
          <a:lstStyle/>
          <a:p>
            <a:fld id="{FD04FEA8-91B0-4F77-854F-14E714C8A87B}" type="datetime1">
              <a:rPr lang="en-US" smtClean="0"/>
              <a:t>10/6/2024</a:t>
            </a:fld>
            <a:endParaRPr lang="en-US"/>
          </a:p>
        </p:txBody>
      </p:sp>
      <p:sp>
        <p:nvSpPr>
          <p:cNvPr id="4" name="Footer Placeholder 3">
            <a:extLst>
              <a:ext uri="{FF2B5EF4-FFF2-40B4-BE49-F238E27FC236}">
                <a16:creationId xmlns:a16="http://schemas.microsoft.com/office/drawing/2014/main" id="{67D0516F-A47E-3C51-4296-7D0BB4AC51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800519D4-A106-6CC1-1ADF-5A0A364B9864}"/>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9804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0C4ED9-A501-A979-8B3C-74EF80DBD819}"/>
              </a:ext>
            </a:extLst>
          </p:cNvPr>
          <p:cNvSpPr>
            <a:spLocks noGrp="1"/>
          </p:cNvSpPr>
          <p:nvPr>
            <p:ph type="dt" sz="half" idx="10"/>
          </p:nvPr>
        </p:nvSpPr>
        <p:spPr>
          <a:xfrm>
            <a:off x="838200" y="6356350"/>
            <a:ext cx="2743200" cy="365125"/>
          </a:xfrm>
          <a:prstGeom prst="rect">
            <a:avLst/>
          </a:prstGeom>
        </p:spPr>
        <p:txBody>
          <a:bodyPr/>
          <a:lstStyle/>
          <a:p>
            <a:fld id="{2719E695-06DC-4019-8171-AD74773C4149}" type="datetime1">
              <a:rPr lang="en-US" smtClean="0"/>
              <a:t>10/6/2024</a:t>
            </a:fld>
            <a:endParaRPr lang="en-US"/>
          </a:p>
        </p:txBody>
      </p:sp>
      <p:sp>
        <p:nvSpPr>
          <p:cNvPr id="3" name="Footer Placeholder 2">
            <a:extLst>
              <a:ext uri="{FF2B5EF4-FFF2-40B4-BE49-F238E27FC236}">
                <a16:creationId xmlns:a16="http://schemas.microsoft.com/office/drawing/2014/main" id="{E213B66C-10CD-158F-6D70-8D8510DF12B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CA4A3CB-784A-9E43-E1B9-9D6880E1C565}"/>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1807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B156-4D9C-97FD-5C99-CCC70D6C04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2A4704-66FC-5C32-E38B-2A4CCBFE7D2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ED32E0-A890-C3F5-3A8E-BBA65607570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C61D3-4200-68FA-9049-1E4347AC76BE}"/>
              </a:ext>
            </a:extLst>
          </p:cNvPr>
          <p:cNvSpPr>
            <a:spLocks noGrp="1"/>
          </p:cNvSpPr>
          <p:nvPr>
            <p:ph type="dt" sz="half" idx="10"/>
          </p:nvPr>
        </p:nvSpPr>
        <p:spPr>
          <a:xfrm>
            <a:off x="838200" y="6356350"/>
            <a:ext cx="2743200" cy="365125"/>
          </a:xfrm>
          <a:prstGeom prst="rect">
            <a:avLst/>
          </a:prstGeom>
        </p:spPr>
        <p:txBody>
          <a:bodyPr/>
          <a:lstStyle/>
          <a:p>
            <a:fld id="{1EE5072B-74F0-43B9-BAE0-3BF8E451B869}" type="datetime1">
              <a:rPr lang="en-US" smtClean="0"/>
              <a:t>10/6/2024</a:t>
            </a:fld>
            <a:endParaRPr lang="en-US"/>
          </a:p>
        </p:txBody>
      </p:sp>
      <p:sp>
        <p:nvSpPr>
          <p:cNvPr id="6" name="Footer Placeholder 5">
            <a:extLst>
              <a:ext uri="{FF2B5EF4-FFF2-40B4-BE49-F238E27FC236}">
                <a16:creationId xmlns:a16="http://schemas.microsoft.com/office/drawing/2014/main" id="{B379AB53-ED3B-C801-B554-850A15A012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80FF585-9F95-4B69-3341-A6F02BC552B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68893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5B26-D78F-EF74-72AA-FB4145F99D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77BD5F-1782-49B3-A2FD-2BA7124C9F0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7FE23-8AFC-D87A-113E-9D332B8D06D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8627C-1FA8-8F1F-3275-7EEEA51C4FFD}"/>
              </a:ext>
            </a:extLst>
          </p:cNvPr>
          <p:cNvSpPr>
            <a:spLocks noGrp="1"/>
          </p:cNvSpPr>
          <p:nvPr>
            <p:ph type="dt" sz="half" idx="10"/>
          </p:nvPr>
        </p:nvSpPr>
        <p:spPr>
          <a:xfrm>
            <a:off x="838200" y="6356350"/>
            <a:ext cx="2743200" cy="365125"/>
          </a:xfrm>
          <a:prstGeom prst="rect">
            <a:avLst/>
          </a:prstGeom>
        </p:spPr>
        <p:txBody>
          <a:bodyPr/>
          <a:lstStyle/>
          <a:p>
            <a:fld id="{3C2355EB-1825-4697-8533-6DEC705D9EA8}" type="datetime1">
              <a:rPr lang="en-US" smtClean="0"/>
              <a:t>10/6/2024</a:t>
            </a:fld>
            <a:endParaRPr lang="en-US"/>
          </a:p>
        </p:txBody>
      </p:sp>
      <p:sp>
        <p:nvSpPr>
          <p:cNvPr id="6" name="Footer Placeholder 5">
            <a:extLst>
              <a:ext uri="{FF2B5EF4-FFF2-40B4-BE49-F238E27FC236}">
                <a16:creationId xmlns:a16="http://schemas.microsoft.com/office/drawing/2014/main" id="{E682F844-AA90-124B-AF5A-86C5F381F7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DC14129-3321-F2D9-62FE-0AF77BAE5C05}"/>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3039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6539A92-AE22-1518-9E8A-6A2A6014CA50}"/>
              </a:ext>
            </a:extLst>
          </p:cNvPr>
          <p:cNvSpPr>
            <a:spLocks noGrp="1"/>
          </p:cNvSpPr>
          <p:nvPr>
            <p:ph type="sldNum" sz="quarter" idx="4"/>
          </p:nvPr>
        </p:nvSpPr>
        <p:spPr>
          <a:xfrm>
            <a:off x="9448800" y="6468173"/>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8074F6-BC3D-4933-9977-B5573C9914B2}" type="slidenum">
              <a:rPr lang="en-US" smtClean="0"/>
              <a:pPr/>
              <a:t>‹#›</a:t>
            </a:fld>
            <a:endParaRPr lang="en-US" dirty="0"/>
          </a:p>
        </p:txBody>
      </p:sp>
      <p:sp>
        <p:nvSpPr>
          <p:cNvPr id="8" name="AutoShape 2" descr="Database PNG images free download | Pngimg.com">
            <a:extLst>
              <a:ext uri="{FF2B5EF4-FFF2-40B4-BE49-F238E27FC236}">
                <a16:creationId xmlns:a16="http://schemas.microsoft.com/office/drawing/2014/main" id="{6B5E9526-9900-F1E3-60FA-01DEDE23293E}"/>
              </a:ext>
            </a:extLst>
          </p:cNvPr>
          <p:cNvSpPr>
            <a:spLocks noChangeAspect="1" noChangeArrowheads="1"/>
          </p:cNvSpPr>
          <p:nvPr userDrawn="1"/>
        </p:nvSpPr>
        <p:spPr bwMode="auto">
          <a:xfrm>
            <a:off x="5943600" y="3276600"/>
            <a:ext cx="3374136" cy="33741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a:extLst>
              <a:ext uri="{FF2B5EF4-FFF2-40B4-BE49-F238E27FC236}">
                <a16:creationId xmlns:a16="http://schemas.microsoft.com/office/drawing/2014/main" id="{5A05376E-F379-F608-E57A-ECD402AACD8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14920" y="-73934"/>
            <a:ext cx="1354094" cy="13540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base PNGs for Free Download">
            <a:extLst>
              <a:ext uri="{FF2B5EF4-FFF2-40B4-BE49-F238E27FC236}">
                <a16:creationId xmlns:a16="http://schemas.microsoft.com/office/drawing/2014/main" id="{6225B1DF-6696-F364-6213-0C538F68754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977514" y="-107316"/>
            <a:ext cx="1387476" cy="138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6098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47EF-BEDC-2F55-5C34-FC0F8CD99EFA}"/>
              </a:ext>
            </a:extLst>
          </p:cNvPr>
          <p:cNvSpPr>
            <a:spLocks noGrp="1"/>
          </p:cNvSpPr>
          <p:nvPr>
            <p:ph type="ctrTitle"/>
          </p:nvPr>
        </p:nvSpPr>
        <p:spPr>
          <a:xfrm>
            <a:off x="5406887" y="2022795"/>
            <a:ext cx="6451739" cy="1280862"/>
          </a:xfrm>
        </p:spPr>
        <p:txBody>
          <a:bodyPr/>
          <a:lstStyle/>
          <a:p>
            <a:r>
              <a:rPr lang="en-US" dirty="0"/>
              <a:t>Lab 1</a:t>
            </a:r>
          </a:p>
        </p:txBody>
      </p:sp>
      <p:sp>
        <p:nvSpPr>
          <p:cNvPr id="3" name="Subtitle 2">
            <a:extLst>
              <a:ext uri="{FF2B5EF4-FFF2-40B4-BE49-F238E27FC236}">
                <a16:creationId xmlns:a16="http://schemas.microsoft.com/office/drawing/2014/main" id="{8B059F0F-A580-D5CC-F0CC-9796E9474D6E}"/>
              </a:ext>
            </a:extLst>
          </p:cNvPr>
          <p:cNvSpPr>
            <a:spLocks noGrp="1"/>
          </p:cNvSpPr>
          <p:nvPr>
            <p:ph type="subTitle" idx="1"/>
          </p:nvPr>
        </p:nvSpPr>
        <p:spPr/>
        <p:txBody>
          <a:bodyPr/>
          <a:lstStyle/>
          <a:p>
            <a:r>
              <a:rPr lang="en-US" dirty="0"/>
              <a:t>Introduction to database systems</a:t>
            </a:r>
          </a:p>
        </p:txBody>
      </p:sp>
      <p:sp>
        <p:nvSpPr>
          <p:cNvPr id="4" name="Slide Number Placeholder 3">
            <a:extLst>
              <a:ext uri="{FF2B5EF4-FFF2-40B4-BE49-F238E27FC236}">
                <a16:creationId xmlns:a16="http://schemas.microsoft.com/office/drawing/2014/main" id="{F5D6B87E-2A1D-BB66-A03B-9EFD7D856D70}"/>
              </a:ext>
            </a:extLst>
          </p:cNvPr>
          <p:cNvSpPr>
            <a:spLocks noGrp="1"/>
          </p:cNvSpPr>
          <p:nvPr>
            <p:ph type="sldNum" sz="quarter" idx="12"/>
          </p:nvPr>
        </p:nvSpPr>
        <p:spPr/>
        <p:txBody>
          <a:bodyPr/>
          <a:lstStyle/>
          <a:p>
            <a:fld id="{90A142B9-30AA-44FD-9957-4F01478CFA26}" type="slidenum">
              <a:rPr lang="en-US" smtClean="0"/>
              <a:pPr/>
              <a:t>1</a:t>
            </a:fld>
            <a:endParaRPr lang="en-US" dirty="0"/>
          </a:p>
        </p:txBody>
      </p:sp>
    </p:spTree>
    <p:extLst>
      <p:ext uri="{BB962C8B-B14F-4D97-AF65-F5344CB8AC3E}">
        <p14:creationId xmlns:p14="http://schemas.microsoft.com/office/powerpoint/2010/main" val="284252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BF1C-600B-1F83-40C7-80EB917CD64D}"/>
              </a:ext>
            </a:extLst>
          </p:cNvPr>
          <p:cNvSpPr>
            <a:spLocks noGrp="1"/>
          </p:cNvSpPr>
          <p:nvPr>
            <p:ph type="title"/>
          </p:nvPr>
        </p:nvSpPr>
        <p:spPr/>
        <p:txBody>
          <a:bodyPr/>
          <a:lstStyle/>
          <a:p>
            <a:r>
              <a:rPr lang="en-US" dirty="0"/>
              <a:t>Mini-world 1 : Entity sets</a:t>
            </a:r>
          </a:p>
        </p:txBody>
      </p:sp>
      <p:sp>
        <p:nvSpPr>
          <p:cNvPr id="3" name="Content Placeholder 2">
            <a:extLst>
              <a:ext uri="{FF2B5EF4-FFF2-40B4-BE49-F238E27FC236}">
                <a16:creationId xmlns:a16="http://schemas.microsoft.com/office/drawing/2014/main" id="{244FCFED-65D6-417F-303E-DE208D81E58A}"/>
              </a:ext>
            </a:extLst>
          </p:cNvPr>
          <p:cNvSpPr>
            <a:spLocks noGrp="1"/>
          </p:cNvSpPr>
          <p:nvPr>
            <p:ph idx="1"/>
          </p:nvPr>
        </p:nvSpPr>
        <p:spPr/>
        <p:txBody>
          <a:bodyPr/>
          <a:lstStyle/>
          <a:p>
            <a:r>
              <a:rPr lang="en-US" dirty="0"/>
              <a:t>Customers</a:t>
            </a:r>
          </a:p>
          <a:p>
            <a:r>
              <a:rPr lang="en-US" dirty="0"/>
              <a:t>Products </a:t>
            </a:r>
          </a:p>
          <a:p>
            <a:r>
              <a:rPr lang="en-US" dirty="0"/>
              <a:t>Orders</a:t>
            </a:r>
          </a:p>
          <a:p>
            <a:r>
              <a:rPr lang="en-US" dirty="0"/>
              <a:t>Supplier</a:t>
            </a:r>
          </a:p>
          <a:p>
            <a:r>
              <a:rPr lang="en-US" dirty="0"/>
              <a:t>Employees</a:t>
            </a:r>
          </a:p>
        </p:txBody>
      </p:sp>
      <p:sp>
        <p:nvSpPr>
          <p:cNvPr id="4" name="Slide Number Placeholder 3">
            <a:extLst>
              <a:ext uri="{FF2B5EF4-FFF2-40B4-BE49-F238E27FC236}">
                <a16:creationId xmlns:a16="http://schemas.microsoft.com/office/drawing/2014/main" id="{14DB6427-F6C1-91A8-7695-143A696AF147}"/>
              </a:ext>
            </a:extLst>
          </p:cNvPr>
          <p:cNvSpPr>
            <a:spLocks noGrp="1"/>
          </p:cNvSpPr>
          <p:nvPr>
            <p:ph type="sldNum" sz="quarter" idx="12"/>
          </p:nvPr>
        </p:nvSpPr>
        <p:spPr/>
        <p:txBody>
          <a:bodyPr/>
          <a:lstStyle/>
          <a:p>
            <a:fld id="{94E02B40-06F4-413D-ACBA-65BA0BC3471B}" type="slidenum">
              <a:rPr lang="en-US" smtClean="0"/>
              <a:pPr/>
              <a:t>10</a:t>
            </a:fld>
            <a:endParaRPr lang="en-US" dirty="0"/>
          </a:p>
        </p:txBody>
      </p:sp>
    </p:spTree>
    <p:extLst>
      <p:ext uri="{BB962C8B-B14F-4D97-AF65-F5344CB8AC3E}">
        <p14:creationId xmlns:p14="http://schemas.microsoft.com/office/powerpoint/2010/main" val="299327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BF1C-600B-1F83-40C7-80EB917CD64D}"/>
              </a:ext>
            </a:extLst>
          </p:cNvPr>
          <p:cNvSpPr>
            <a:spLocks noGrp="1"/>
          </p:cNvSpPr>
          <p:nvPr>
            <p:ph type="title"/>
          </p:nvPr>
        </p:nvSpPr>
        <p:spPr/>
        <p:txBody>
          <a:bodyPr/>
          <a:lstStyle/>
          <a:p>
            <a:r>
              <a:rPr lang="en-US" dirty="0"/>
              <a:t>Mini-world 1 : Customer entity set Attributes</a:t>
            </a:r>
          </a:p>
        </p:txBody>
      </p:sp>
      <p:sp>
        <p:nvSpPr>
          <p:cNvPr id="3" name="Content Placeholder 2">
            <a:extLst>
              <a:ext uri="{FF2B5EF4-FFF2-40B4-BE49-F238E27FC236}">
                <a16:creationId xmlns:a16="http://schemas.microsoft.com/office/drawing/2014/main" id="{244FCFED-65D6-417F-303E-DE208D81E58A}"/>
              </a:ext>
            </a:extLst>
          </p:cNvPr>
          <p:cNvSpPr>
            <a:spLocks noGrp="1"/>
          </p:cNvSpPr>
          <p:nvPr>
            <p:ph idx="1"/>
          </p:nvPr>
        </p:nvSpPr>
        <p:spPr/>
        <p:txBody>
          <a:bodyPr/>
          <a:lstStyle/>
          <a:p>
            <a:r>
              <a:rPr lang="en-US" dirty="0"/>
              <a:t>Customers</a:t>
            </a:r>
          </a:p>
          <a:p>
            <a:pPr lvl="1"/>
            <a:r>
              <a:rPr lang="en-US" dirty="0"/>
              <a:t>Id</a:t>
            </a:r>
          </a:p>
          <a:p>
            <a:pPr lvl="1"/>
            <a:r>
              <a:rPr lang="en-US" dirty="0"/>
              <a:t>Name</a:t>
            </a:r>
          </a:p>
          <a:p>
            <a:pPr lvl="1"/>
            <a:r>
              <a:rPr lang="en-US" dirty="0"/>
              <a:t>Blah blah blah…</a:t>
            </a:r>
          </a:p>
        </p:txBody>
      </p:sp>
      <p:sp>
        <p:nvSpPr>
          <p:cNvPr id="4" name="Slide Number Placeholder 3">
            <a:extLst>
              <a:ext uri="{FF2B5EF4-FFF2-40B4-BE49-F238E27FC236}">
                <a16:creationId xmlns:a16="http://schemas.microsoft.com/office/drawing/2014/main" id="{14DB6427-F6C1-91A8-7695-143A696AF147}"/>
              </a:ext>
            </a:extLst>
          </p:cNvPr>
          <p:cNvSpPr>
            <a:spLocks noGrp="1"/>
          </p:cNvSpPr>
          <p:nvPr>
            <p:ph type="sldNum" sz="quarter" idx="12"/>
          </p:nvPr>
        </p:nvSpPr>
        <p:spPr/>
        <p:txBody>
          <a:bodyPr/>
          <a:lstStyle/>
          <a:p>
            <a:fld id="{94E02B40-06F4-413D-ACBA-65BA0BC3471B}" type="slidenum">
              <a:rPr lang="en-US" smtClean="0"/>
              <a:pPr/>
              <a:t>11</a:t>
            </a:fld>
            <a:endParaRPr lang="en-US" dirty="0"/>
          </a:p>
        </p:txBody>
      </p:sp>
    </p:spTree>
    <p:extLst>
      <p:ext uri="{BB962C8B-B14F-4D97-AF65-F5344CB8AC3E}">
        <p14:creationId xmlns:p14="http://schemas.microsoft.com/office/powerpoint/2010/main" val="166415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BF1C-600B-1F83-40C7-80EB917CD64D}"/>
              </a:ext>
            </a:extLst>
          </p:cNvPr>
          <p:cNvSpPr>
            <a:spLocks noGrp="1"/>
          </p:cNvSpPr>
          <p:nvPr>
            <p:ph type="title"/>
          </p:nvPr>
        </p:nvSpPr>
        <p:spPr/>
        <p:txBody>
          <a:bodyPr/>
          <a:lstStyle/>
          <a:p>
            <a:r>
              <a:rPr lang="en-US" dirty="0"/>
              <a:t>Mini-world 1 : product entity set Attributes</a:t>
            </a:r>
          </a:p>
        </p:txBody>
      </p:sp>
      <p:sp>
        <p:nvSpPr>
          <p:cNvPr id="3" name="Content Placeholder 2">
            <a:extLst>
              <a:ext uri="{FF2B5EF4-FFF2-40B4-BE49-F238E27FC236}">
                <a16:creationId xmlns:a16="http://schemas.microsoft.com/office/drawing/2014/main" id="{244FCFED-65D6-417F-303E-DE208D81E58A}"/>
              </a:ext>
            </a:extLst>
          </p:cNvPr>
          <p:cNvSpPr>
            <a:spLocks noGrp="1"/>
          </p:cNvSpPr>
          <p:nvPr>
            <p:ph idx="1"/>
          </p:nvPr>
        </p:nvSpPr>
        <p:spPr/>
        <p:txBody>
          <a:bodyPr/>
          <a:lstStyle/>
          <a:p>
            <a:r>
              <a:rPr lang="en-US" dirty="0"/>
              <a:t>Product</a:t>
            </a:r>
          </a:p>
          <a:p>
            <a:pPr lvl="1"/>
            <a:r>
              <a:rPr lang="en-US" dirty="0"/>
              <a:t>Id</a:t>
            </a:r>
          </a:p>
          <a:p>
            <a:pPr lvl="1"/>
            <a:r>
              <a:rPr lang="en-US" dirty="0"/>
              <a:t>Price </a:t>
            </a:r>
          </a:p>
          <a:p>
            <a:pPr lvl="1"/>
            <a:r>
              <a:rPr lang="en-US" dirty="0"/>
              <a:t>Name </a:t>
            </a:r>
          </a:p>
          <a:p>
            <a:pPr lvl="1"/>
            <a:r>
              <a:rPr lang="en-US" dirty="0"/>
              <a:t>Blah blah blah</a:t>
            </a:r>
          </a:p>
        </p:txBody>
      </p:sp>
      <p:sp>
        <p:nvSpPr>
          <p:cNvPr id="4" name="Slide Number Placeholder 3">
            <a:extLst>
              <a:ext uri="{FF2B5EF4-FFF2-40B4-BE49-F238E27FC236}">
                <a16:creationId xmlns:a16="http://schemas.microsoft.com/office/drawing/2014/main" id="{14DB6427-F6C1-91A8-7695-143A696AF147}"/>
              </a:ext>
            </a:extLst>
          </p:cNvPr>
          <p:cNvSpPr>
            <a:spLocks noGrp="1"/>
          </p:cNvSpPr>
          <p:nvPr>
            <p:ph type="sldNum" sz="quarter" idx="12"/>
          </p:nvPr>
        </p:nvSpPr>
        <p:spPr/>
        <p:txBody>
          <a:bodyPr/>
          <a:lstStyle/>
          <a:p>
            <a:fld id="{94E02B40-06F4-413D-ACBA-65BA0BC3471B}" type="slidenum">
              <a:rPr lang="en-US" smtClean="0"/>
              <a:pPr/>
              <a:t>12</a:t>
            </a:fld>
            <a:endParaRPr lang="en-US" dirty="0"/>
          </a:p>
        </p:txBody>
      </p:sp>
    </p:spTree>
    <p:extLst>
      <p:ext uri="{BB962C8B-B14F-4D97-AF65-F5344CB8AC3E}">
        <p14:creationId xmlns:p14="http://schemas.microsoft.com/office/powerpoint/2010/main" val="299213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6203-7E9E-976B-EA0F-D74D73A9FB1D}"/>
              </a:ext>
            </a:extLst>
          </p:cNvPr>
          <p:cNvSpPr>
            <a:spLocks noGrp="1"/>
          </p:cNvSpPr>
          <p:nvPr>
            <p:ph type="title"/>
          </p:nvPr>
        </p:nvSpPr>
        <p:spPr/>
        <p:txBody>
          <a:bodyPr/>
          <a:lstStyle/>
          <a:p>
            <a:r>
              <a:rPr lang="en-US" dirty="0"/>
              <a:t>Mini-world 1: Employee entity set attributes</a:t>
            </a:r>
          </a:p>
        </p:txBody>
      </p:sp>
      <p:sp>
        <p:nvSpPr>
          <p:cNvPr id="3" name="Content Placeholder 2">
            <a:extLst>
              <a:ext uri="{FF2B5EF4-FFF2-40B4-BE49-F238E27FC236}">
                <a16:creationId xmlns:a16="http://schemas.microsoft.com/office/drawing/2014/main" id="{89ACE10F-8A1A-AE4C-8DBD-AECD81237CAB}"/>
              </a:ext>
            </a:extLst>
          </p:cNvPr>
          <p:cNvSpPr>
            <a:spLocks noGrp="1"/>
          </p:cNvSpPr>
          <p:nvPr>
            <p:ph idx="1"/>
          </p:nvPr>
        </p:nvSpPr>
        <p:spPr/>
        <p:txBody>
          <a:bodyPr/>
          <a:lstStyle/>
          <a:p>
            <a:r>
              <a:rPr lang="en-US" dirty="0"/>
              <a:t>Id</a:t>
            </a:r>
          </a:p>
          <a:p>
            <a:r>
              <a:rPr lang="en-US" dirty="0"/>
              <a:t>Name</a:t>
            </a:r>
          </a:p>
          <a:p>
            <a:r>
              <a:rPr lang="en-US" dirty="0"/>
              <a:t>Salary</a:t>
            </a:r>
          </a:p>
          <a:p>
            <a:r>
              <a:rPr lang="en-US" dirty="0"/>
              <a:t>But how to record attendance !!(Create weak Entity)</a:t>
            </a:r>
          </a:p>
        </p:txBody>
      </p:sp>
      <p:sp>
        <p:nvSpPr>
          <p:cNvPr id="4" name="Slide Number Placeholder 3">
            <a:extLst>
              <a:ext uri="{FF2B5EF4-FFF2-40B4-BE49-F238E27FC236}">
                <a16:creationId xmlns:a16="http://schemas.microsoft.com/office/drawing/2014/main" id="{BC932851-A565-9B16-82EB-846F316C358E}"/>
              </a:ext>
            </a:extLst>
          </p:cNvPr>
          <p:cNvSpPr>
            <a:spLocks noGrp="1"/>
          </p:cNvSpPr>
          <p:nvPr>
            <p:ph type="sldNum" sz="quarter" idx="12"/>
          </p:nvPr>
        </p:nvSpPr>
        <p:spPr/>
        <p:txBody>
          <a:bodyPr/>
          <a:lstStyle/>
          <a:p>
            <a:fld id="{94E02B40-06F4-413D-ACBA-65BA0BC3471B}" type="slidenum">
              <a:rPr lang="en-US" smtClean="0"/>
              <a:pPr/>
              <a:t>13</a:t>
            </a:fld>
            <a:endParaRPr lang="en-US" dirty="0"/>
          </a:p>
        </p:txBody>
      </p:sp>
    </p:spTree>
    <p:extLst>
      <p:ext uri="{BB962C8B-B14F-4D97-AF65-F5344CB8AC3E}">
        <p14:creationId xmlns:p14="http://schemas.microsoft.com/office/powerpoint/2010/main" val="311793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CA0A-20AD-678E-4CFB-1C7FC84DAAFA}"/>
              </a:ext>
            </a:extLst>
          </p:cNvPr>
          <p:cNvSpPr>
            <a:spLocks noGrp="1"/>
          </p:cNvSpPr>
          <p:nvPr>
            <p:ph type="title"/>
          </p:nvPr>
        </p:nvSpPr>
        <p:spPr/>
        <p:txBody>
          <a:bodyPr/>
          <a:lstStyle/>
          <a:p>
            <a:r>
              <a:rPr lang="en-US" dirty="0"/>
              <a:t>Mini-world 1: orders entity set attributes</a:t>
            </a:r>
          </a:p>
        </p:txBody>
      </p:sp>
      <p:sp>
        <p:nvSpPr>
          <p:cNvPr id="3" name="Content Placeholder 2">
            <a:extLst>
              <a:ext uri="{FF2B5EF4-FFF2-40B4-BE49-F238E27FC236}">
                <a16:creationId xmlns:a16="http://schemas.microsoft.com/office/drawing/2014/main" id="{CF25DC87-423C-A109-20BE-8AADDB71C3A8}"/>
              </a:ext>
            </a:extLst>
          </p:cNvPr>
          <p:cNvSpPr>
            <a:spLocks noGrp="1"/>
          </p:cNvSpPr>
          <p:nvPr>
            <p:ph idx="1"/>
          </p:nvPr>
        </p:nvSpPr>
        <p:spPr/>
        <p:txBody>
          <a:bodyPr/>
          <a:lstStyle/>
          <a:p>
            <a:r>
              <a:rPr lang="en-US" dirty="0"/>
              <a:t>Id</a:t>
            </a:r>
          </a:p>
          <a:p>
            <a:r>
              <a:rPr lang="en-US" dirty="0"/>
              <a:t>Date</a:t>
            </a:r>
          </a:p>
          <a:p>
            <a:r>
              <a:rPr lang="en-US" dirty="0"/>
              <a:t>Amount</a:t>
            </a:r>
          </a:p>
          <a:p>
            <a:r>
              <a:rPr lang="en-US" dirty="0"/>
              <a:t>But where to record the products in the order. in product entity set or in the orders entity set!!(Associative entity)</a:t>
            </a:r>
          </a:p>
        </p:txBody>
      </p:sp>
      <p:sp>
        <p:nvSpPr>
          <p:cNvPr id="4" name="Slide Number Placeholder 3">
            <a:extLst>
              <a:ext uri="{FF2B5EF4-FFF2-40B4-BE49-F238E27FC236}">
                <a16:creationId xmlns:a16="http://schemas.microsoft.com/office/drawing/2014/main" id="{42922D0D-7395-2DC0-E6D3-763C647B0424}"/>
              </a:ext>
            </a:extLst>
          </p:cNvPr>
          <p:cNvSpPr>
            <a:spLocks noGrp="1"/>
          </p:cNvSpPr>
          <p:nvPr>
            <p:ph type="sldNum" sz="quarter" idx="12"/>
          </p:nvPr>
        </p:nvSpPr>
        <p:spPr/>
        <p:txBody>
          <a:bodyPr/>
          <a:lstStyle/>
          <a:p>
            <a:fld id="{94E02B40-06F4-413D-ACBA-65BA0BC3471B}" type="slidenum">
              <a:rPr lang="en-US" smtClean="0"/>
              <a:pPr/>
              <a:t>14</a:t>
            </a:fld>
            <a:endParaRPr lang="en-US" dirty="0"/>
          </a:p>
        </p:txBody>
      </p:sp>
    </p:spTree>
    <p:extLst>
      <p:ext uri="{BB962C8B-B14F-4D97-AF65-F5344CB8AC3E}">
        <p14:creationId xmlns:p14="http://schemas.microsoft.com/office/powerpoint/2010/main" val="425809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837F-113A-E1FE-E17A-1266721658EE}"/>
              </a:ext>
            </a:extLst>
          </p:cNvPr>
          <p:cNvSpPr>
            <a:spLocks noGrp="1"/>
          </p:cNvSpPr>
          <p:nvPr>
            <p:ph type="title"/>
          </p:nvPr>
        </p:nvSpPr>
        <p:spPr/>
        <p:txBody>
          <a:bodyPr/>
          <a:lstStyle/>
          <a:p>
            <a:r>
              <a:rPr lang="en-US" dirty="0"/>
              <a:t>Mini-world 1: Relationships</a:t>
            </a:r>
          </a:p>
        </p:txBody>
      </p:sp>
      <p:sp>
        <p:nvSpPr>
          <p:cNvPr id="3" name="Content Placeholder 2">
            <a:extLst>
              <a:ext uri="{FF2B5EF4-FFF2-40B4-BE49-F238E27FC236}">
                <a16:creationId xmlns:a16="http://schemas.microsoft.com/office/drawing/2014/main" id="{6DA0DFBE-2068-8343-F983-966A16B37D7A}"/>
              </a:ext>
            </a:extLst>
          </p:cNvPr>
          <p:cNvSpPr>
            <a:spLocks noGrp="1"/>
          </p:cNvSpPr>
          <p:nvPr>
            <p:ph idx="1"/>
          </p:nvPr>
        </p:nvSpPr>
        <p:spPr/>
        <p:txBody>
          <a:bodyPr/>
          <a:lstStyle/>
          <a:p>
            <a:r>
              <a:rPr lang="en-US" dirty="0"/>
              <a:t>Customers place Orders.</a:t>
            </a:r>
          </a:p>
          <a:p>
            <a:r>
              <a:rPr lang="en-US" dirty="0"/>
              <a:t>Orders contain Products.</a:t>
            </a:r>
          </a:p>
          <a:p>
            <a:r>
              <a:rPr lang="en-US" dirty="0"/>
              <a:t>Products are supplied by Suppliers.</a:t>
            </a:r>
          </a:p>
          <a:p>
            <a:r>
              <a:rPr lang="en-US" dirty="0"/>
              <a:t>Employees handle Orders.</a:t>
            </a:r>
          </a:p>
          <a:p>
            <a:r>
              <a:rPr lang="en-US" dirty="0"/>
              <a:t>Employees interact with Customers.</a:t>
            </a:r>
          </a:p>
        </p:txBody>
      </p:sp>
      <p:sp>
        <p:nvSpPr>
          <p:cNvPr id="4" name="Slide Number Placeholder 3">
            <a:extLst>
              <a:ext uri="{FF2B5EF4-FFF2-40B4-BE49-F238E27FC236}">
                <a16:creationId xmlns:a16="http://schemas.microsoft.com/office/drawing/2014/main" id="{E6663045-9AA2-2249-2333-0A1AEA30D546}"/>
              </a:ext>
            </a:extLst>
          </p:cNvPr>
          <p:cNvSpPr>
            <a:spLocks noGrp="1"/>
          </p:cNvSpPr>
          <p:nvPr>
            <p:ph type="sldNum" sz="quarter" idx="12"/>
          </p:nvPr>
        </p:nvSpPr>
        <p:spPr/>
        <p:txBody>
          <a:bodyPr/>
          <a:lstStyle/>
          <a:p>
            <a:fld id="{94E02B40-06F4-413D-ACBA-65BA0BC3471B}" type="slidenum">
              <a:rPr lang="en-US" smtClean="0"/>
              <a:pPr/>
              <a:t>15</a:t>
            </a:fld>
            <a:endParaRPr lang="en-US" dirty="0"/>
          </a:p>
        </p:txBody>
      </p:sp>
    </p:spTree>
    <p:extLst>
      <p:ext uri="{BB962C8B-B14F-4D97-AF65-F5344CB8AC3E}">
        <p14:creationId xmlns:p14="http://schemas.microsoft.com/office/powerpoint/2010/main" val="341951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7F36-0EC6-C9B0-CD88-51C2A90CE580}"/>
              </a:ext>
            </a:extLst>
          </p:cNvPr>
          <p:cNvSpPr>
            <a:spLocks noGrp="1"/>
          </p:cNvSpPr>
          <p:nvPr>
            <p:ph type="title"/>
          </p:nvPr>
        </p:nvSpPr>
        <p:spPr/>
        <p:txBody>
          <a:bodyPr/>
          <a:lstStyle/>
          <a:p>
            <a:r>
              <a:rPr lang="en-US" dirty="0"/>
              <a:t>Mini- world 2: Library</a:t>
            </a:r>
          </a:p>
        </p:txBody>
      </p:sp>
      <p:sp>
        <p:nvSpPr>
          <p:cNvPr id="3" name="Content Placeholder 2">
            <a:extLst>
              <a:ext uri="{FF2B5EF4-FFF2-40B4-BE49-F238E27FC236}">
                <a16:creationId xmlns:a16="http://schemas.microsoft.com/office/drawing/2014/main" id="{ECF00C18-7338-D779-6943-ACF01B0516CA}"/>
              </a:ext>
            </a:extLst>
          </p:cNvPr>
          <p:cNvSpPr>
            <a:spLocks noGrp="1"/>
          </p:cNvSpPr>
          <p:nvPr>
            <p:ph idx="1"/>
          </p:nvPr>
        </p:nvSpPr>
        <p:spPr/>
        <p:txBody>
          <a:bodyPr/>
          <a:lstStyle/>
          <a:p>
            <a:r>
              <a:rPr lang="en-US" dirty="0"/>
              <a:t>A library member wants to borrow a book from the library. The member must have a valid library membership and must ensure that they haven't exceeded their borrowing limit. The librarian facilitates the borrowing process by verifying the member's eligibility and recording the transaction in the system.</a:t>
            </a:r>
          </a:p>
        </p:txBody>
      </p:sp>
      <p:sp>
        <p:nvSpPr>
          <p:cNvPr id="4" name="Slide Number Placeholder 3">
            <a:extLst>
              <a:ext uri="{FF2B5EF4-FFF2-40B4-BE49-F238E27FC236}">
                <a16:creationId xmlns:a16="http://schemas.microsoft.com/office/drawing/2014/main" id="{F869A64B-EA66-6B0B-BA36-EB43324A5653}"/>
              </a:ext>
            </a:extLst>
          </p:cNvPr>
          <p:cNvSpPr>
            <a:spLocks noGrp="1"/>
          </p:cNvSpPr>
          <p:nvPr>
            <p:ph type="sldNum" sz="quarter" idx="12"/>
          </p:nvPr>
        </p:nvSpPr>
        <p:spPr/>
        <p:txBody>
          <a:bodyPr/>
          <a:lstStyle/>
          <a:p>
            <a:fld id="{94E02B40-06F4-413D-ACBA-65BA0BC3471B}" type="slidenum">
              <a:rPr lang="en-US" smtClean="0"/>
              <a:pPr/>
              <a:t>16</a:t>
            </a:fld>
            <a:endParaRPr lang="en-US" dirty="0"/>
          </a:p>
        </p:txBody>
      </p:sp>
    </p:spTree>
    <p:extLst>
      <p:ext uri="{BB962C8B-B14F-4D97-AF65-F5344CB8AC3E}">
        <p14:creationId xmlns:p14="http://schemas.microsoft.com/office/powerpoint/2010/main" val="81732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7F36-0EC6-C9B0-CD88-51C2A90CE580}"/>
              </a:ext>
            </a:extLst>
          </p:cNvPr>
          <p:cNvSpPr>
            <a:spLocks noGrp="1"/>
          </p:cNvSpPr>
          <p:nvPr>
            <p:ph type="title"/>
          </p:nvPr>
        </p:nvSpPr>
        <p:spPr/>
        <p:txBody>
          <a:bodyPr/>
          <a:lstStyle/>
          <a:p>
            <a:r>
              <a:rPr lang="en-US" dirty="0"/>
              <a:t>Mini- world 2: Entity sets</a:t>
            </a:r>
          </a:p>
        </p:txBody>
      </p:sp>
      <p:sp>
        <p:nvSpPr>
          <p:cNvPr id="3" name="Content Placeholder 2">
            <a:extLst>
              <a:ext uri="{FF2B5EF4-FFF2-40B4-BE49-F238E27FC236}">
                <a16:creationId xmlns:a16="http://schemas.microsoft.com/office/drawing/2014/main" id="{ECF00C18-7338-D779-6943-ACF01B0516CA}"/>
              </a:ext>
            </a:extLst>
          </p:cNvPr>
          <p:cNvSpPr>
            <a:spLocks noGrp="1"/>
          </p:cNvSpPr>
          <p:nvPr>
            <p:ph idx="1"/>
          </p:nvPr>
        </p:nvSpPr>
        <p:spPr/>
        <p:txBody>
          <a:bodyPr/>
          <a:lstStyle/>
          <a:p>
            <a:r>
              <a:rPr lang="en-US" dirty="0"/>
              <a:t>Members</a:t>
            </a:r>
          </a:p>
          <a:p>
            <a:r>
              <a:rPr lang="en-US" dirty="0"/>
              <a:t>Librarians</a:t>
            </a:r>
          </a:p>
          <a:p>
            <a:r>
              <a:rPr lang="en-US" dirty="0"/>
              <a:t>Books</a:t>
            </a:r>
          </a:p>
        </p:txBody>
      </p:sp>
      <p:sp>
        <p:nvSpPr>
          <p:cNvPr id="4" name="Slide Number Placeholder 3">
            <a:extLst>
              <a:ext uri="{FF2B5EF4-FFF2-40B4-BE49-F238E27FC236}">
                <a16:creationId xmlns:a16="http://schemas.microsoft.com/office/drawing/2014/main" id="{F869A64B-EA66-6B0B-BA36-EB43324A5653}"/>
              </a:ext>
            </a:extLst>
          </p:cNvPr>
          <p:cNvSpPr>
            <a:spLocks noGrp="1"/>
          </p:cNvSpPr>
          <p:nvPr>
            <p:ph type="sldNum" sz="quarter" idx="12"/>
          </p:nvPr>
        </p:nvSpPr>
        <p:spPr/>
        <p:txBody>
          <a:bodyPr/>
          <a:lstStyle/>
          <a:p>
            <a:fld id="{94E02B40-06F4-413D-ACBA-65BA0BC3471B}" type="slidenum">
              <a:rPr lang="en-US" smtClean="0"/>
              <a:pPr/>
              <a:t>17</a:t>
            </a:fld>
            <a:endParaRPr lang="en-US" dirty="0"/>
          </a:p>
        </p:txBody>
      </p:sp>
    </p:spTree>
    <p:extLst>
      <p:ext uri="{BB962C8B-B14F-4D97-AF65-F5344CB8AC3E}">
        <p14:creationId xmlns:p14="http://schemas.microsoft.com/office/powerpoint/2010/main" val="70943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7F36-0EC6-C9B0-CD88-51C2A90CE580}"/>
              </a:ext>
            </a:extLst>
          </p:cNvPr>
          <p:cNvSpPr>
            <a:spLocks noGrp="1"/>
          </p:cNvSpPr>
          <p:nvPr>
            <p:ph type="title"/>
          </p:nvPr>
        </p:nvSpPr>
        <p:spPr/>
        <p:txBody>
          <a:bodyPr/>
          <a:lstStyle/>
          <a:p>
            <a:r>
              <a:rPr lang="en-US" dirty="0"/>
              <a:t>Mini- world 2: Members Entity set attributes</a:t>
            </a:r>
          </a:p>
        </p:txBody>
      </p:sp>
      <p:sp>
        <p:nvSpPr>
          <p:cNvPr id="3" name="Content Placeholder 2">
            <a:extLst>
              <a:ext uri="{FF2B5EF4-FFF2-40B4-BE49-F238E27FC236}">
                <a16:creationId xmlns:a16="http://schemas.microsoft.com/office/drawing/2014/main" id="{ECF00C18-7338-D779-6943-ACF01B0516CA}"/>
              </a:ext>
            </a:extLst>
          </p:cNvPr>
          <p:cNvSpPr>
            <a:spLocks noGrp="1"/>
          </p:cNvSpPr>
          <p:nvPr>
            <p:ph idx="1"/>
          </p:nvPr>
        </p:nvSpPr>
        <p:spPr/>
        <p:txBody>
          <a:bodyPr/>
          <a:lstStyle/>
          <a:p>
            <a:r>
              <a:rPr lang="en-US" dirty="0"/>
              <a:t>Member ID</a:t>
            </a:r>
          </a:p>
          <a:p>
            <a:r>
              <a:rPr lang="en-US" dirty="0"/>
              <a:t>Name</a:t>
            </a:r>
          </a:p>
          <a:p>
            <a:r>
              <a:rPr lang="en-US" dirty="0"/>
              <a:t>Borrowing limit</a:t>
            </a:r>
          </a:p>
          <a:p>
            <a:r>
              <a:rPr lang="en-US" dirty="0"/>
              <a:t>Current borrowed book (multi-valued attribute resolved using associative entity or weak entity)</a:t>
            </a:r>
          </a:p>
        </p:txBody>
      </p:sp>
      <p:sp>
        <p:nvSpPr>
          <p:cNvPr id="4" name="Slide Number Placeholder 3">
            <a:extLst>
              <a:ext uri="{FF2B5EF4-FFF2-40B4-BE49-F238E27FC236}">
                <a16:creationId xmlns:a16="http://schemas.microsoft.com/office/drawing/2014/main" id="{F869A64B-EA66-6B0B-BA36-EB43324A5653}"/>
              </a:ext>
            </a:extLst>
          </p:cNvPr>
          <p:cNvSpPr>
            <a:spLocks noGrp="1"/>
          </p:cNvSpPr>
          <p:nvPr>
            <p:ph type="sldNum" sz="quarter" idx="12"/>
          </p:nvPr>
        </p:nvSpPr>
        <p:spPr/>
        <p:txBody>
          <a:bodyPr/>
          <a:lstStyle/>
          <a:p>
            <a:fld id="{94E02B40-06F4-413D-ACBA-65BA0BC3471B}" type="slidenum">
              <a:rPr lang="en-US" smtClean="0"/>
              <a:pPr/>
              <a:t>18</a:t>
            </a:fld>
            <a:endParaRPr lang="en-US" dirty="0"/>
          </a:p>
        </p:txBody>
      </p:sp>
    </p:spTree>
    <p:extLst>
      <p:ext uri="{BB962C8B-B14F-4D97-AF65-F5344CB8AC3E}">
        <p14:creationId xmlns:p14="http://schemas.microsoft.com/office/powerpoint/2010/main" val="2774278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7F36-0EC6-C9B0-CD88-51C2A90CE580}"/>
              </a:ext>
            </a:extLst>
          </p:cNvPr>
          <p:cNvSpPr>
            <a:spLocks noGrp="1"/>
          </p:cNvSpPr>
          <p:nvPr>
            <p:ph type="title"/>
          </p:nvPr>
        </p:nvSpPr>
        <p:spPr/>
        <p:txBody>
          <a:bodyPr/>
          <a:lstStyle/>
          <a:p>
            <a:r>
              <a:rPr lang="en-US" dirty="0"/>
              <a:t>Mini- world 2: Librarians Entity set attributes</a:t>
            </a:r>
          </a:p>
        </p:txBody>
      </p:sp>
      <p:sp>
        <p:nvSpPr>
          <p:cNvPr id="3" name="Content Placeholder 2">
            <a:extLst>
              <a:ext uri="{FF2B5EF4-FFF2-40B4-BE49-F238E27FC236}">
                <a16:creationId xmlns:a16="http://schemas.microsoft.com/office/drawing/2014/main" id="{ECF00C18-7338-D779-6943-ACF01B0516CA}"/>
              </a:ext>
            </a:extLst>
          </p:cNvPr>
          <p:cNvSpPr>
            <a:spLocks noGrp="1"/>
          </p:cNvSpPr>
          <p:nvPr>
            <p:ph idx="1"/>
          </p:nvPr>
        </p:nvSpPr>
        <p:spPr/>
        <p:txBody>
          <a:bodyPr/>
          <a:lstStyle/>
          <a:p>
            <a:r>
              <a:rPr lang="en-US" dirty="0"/>
              <a:t>Librarian  ID</a:t>
            </a:r>
          </a:p>
          <a:p>
            <a:r>
              <a:rPr lang="en-US" dirty="0"/>
              <a:t>Name</a:t>
            </a:r>
          </a:p>
          <a:p>
            <a:r>
              <a:rPr lang="en-US" dirty="0"/>
              <a:t>Assigned section</a:t>
            </a:r>
          </a:p>
          <a:p>
            <a:r>
              <a:rPr lang="en-US" dirty="0"/>
              <a:t>Email</a:t>
            </a:r>
          </a:p>
          <a:p>
            <a:r>
              <a:rPr lang="en-US" dirty="0"/>
              <a:t>Hashed password (yes we can store authorization details in database)</a:t>
            </a:r>
          </a:p>
        </p:txBody>
      </p:sp>
      <p:sp>
        <p:nvSpPr>
          <p:cNvPr id="4" name="Slide Number Placeholder 3">
            <a:extLst>
              <a:ext uri="{FF2B5EF4-FFF2-40B4-BE49-F238E27FC236}">
                <a16:creationId xmlns:a16="http://schemas.microsoft.com/office/drawing/2014/main" id="{F869A64B-EA66-6B0B-BA36-EB43324A5653}"/>
              </a:ext>
            </a:extLst>
          </p:cNvPr>
          <p:cNvSpPr>
            <a:spLocks noGrp="1"/>
          </p:cNvSpPr>
          <p:nvPr>
            <p:ph type="sldNum" sz="quarter" idx="12"/>
          </p:nvPr>
        </p:nvSpPr>
        <p:spPr/>
        <p:txBody>
          <a:bodyPr/>
          <a:lstStyle/>
          <a:p>
            <a:fld id="{94E02B40-06F4-413D-ACBA-65BA0BC3471B}" type="slidenum">
              <a:rPr lang="en-US" smtClean="0"/>
              <a:pPr/>
              <a:t>19</a:t>
            </a:fld>
            <a:endParaRPr lang="en-US" dirty="0"/>
          </a:p>
        </p:txBody>
      </p:sp>
    </p:spTree>
    <p:extLst>
      <p:ext uri="{BB962C8B-B14F-4D97-AF65-F5344CB8AC3E}">
        <p14:creationId xmlns:p14="http://schemas.microsoft.com/office/powerpoint/2010/main" val="366278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CA3D-2AA0-7A27-4364-67916D21340D}"/>
              </a:ext>
            </a:extLst>
          </p:cNvPr>
          <p:cNvSpPr>
            <a:spLocks noGrp="1"/>
          </p:cNvSpPr>
          <p:nvPr>
            <p:ph type="title"/>
          </p:nvPr>
        </p:nvSpPr>
        <p:spPr>
          <a:xfrm>
            <a:off x="0" y="2345842"/>
            <a:ext cx="12192000" cy="1309687"/>
          </a:xfrm>
        </p:spPr>
        <p:txBody>
          <a:bodyPr/>
          <a:lstStyle/>
          <a:p>
            <a:r>
              <a:rPr lang="en-US" dirty="0"/>
              <a:t>Introduction</a:t>
            </a:r>
          </a:p>
        </p:txBody>
      </p:sp>
      <p:sp>
        <p:nvSpPr>
          <p:cNvPr id="4" name="Slide Number Placeholder 3">
            <a:extLst>
              <a:ext uri="{FF2B5EF4-FFF2-40B4-BE49-F238E27FC236}">
                <a16:creationId xmlns:a16="http://schemas.microsoft.com/office/drawing/2014/main" id="{450E5695-B9FA-53A1-9C95-2C01F299F52B}"/>
              </a:ext>
            </a:extLst>
          </p:cNvPr>
          <p:cNvSpPr>
            <a:spLocks noGrp="1"/>
          </p:cNvSpPr>
          <p:nvPr>
            <p:ph type="sldNum" sz="quarter" idx="12"/>
          </p:nvPr>
        </p:nvSpPr>
        <p:spPr/>
        <p:txBody>
          <a:bodyPr/>
          <a:lstStyle/>
          <a:p>
            <a:fld id="{91F18EF7-BE1E-4ECB-84D4-67C2B4D8F095}" type="slidenum">
              <a:rPr lang="en-US" smtClean="0"/>
              <a:t>2</a:t>
            </a:fld>
            <a:endParaRPr lang="en-US"/>
          </a:p>
        </p:txBody>
      </p:sp>
    </p:spTree>
    <p:extLst>
      <p:ext uri="{BB962C8B-B14F-4D97-AF65-F5344CB8AC3E}">
        <p14:creationId xmlns:p14="http://schemas.microsoft.com/office/powerpoint/2010/main" val="355305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7F36-0EC6-C9B0-CD88-51C2A90CE580}"/>
              </a:ext>
            </a:extLst>
          </p:cNvPr>
          <p:cNvSpPr>
            <a:spLocks noGrp="1"/>
          </p:cNvSpPr>
          <p:nvPr>
            <p:ph type="title"/>
          </p:nvPr>
        </p:nvSpPr>
        <p:spPr/>
        <p:txBody>
          <a:bodyPr/>
          <a:lstStyle/>
          <a:p>
            <a:r>
              <a:rPr lang="en-US" dirty="0"/>
              <a:t>Mini- world 2: Book Entity set attributes</a:t>
            </a:r>
          </a:p>
        </p:txBody>
      </p:sp>
      <p:sp>
        <p:nvSpPr>
          <p:cNvPr id="3" name="Content Placeholder 2">
            <a:extLst>
              <a:ext uri="{FF2B5EF4-FFF2-40B4-BE49-F238E27FC236}">
                <a16:creationId xmlns:a16="http://schemas.microsoft.com/office/drawing/2014/main" id="{ECF00C18-7338-D779-6943-ACF01B0516CA}"/>
              </a:ext>
            </a:extLst>
          </p:cNvPr>
          <p:cNvSpPr>
            <a:spLocks noGrp="1"/>
          </p:cNvSpPr>
          <p:nvPr>
            <p:ph idx="1"/>
          </p:nvPr>
        </p:nvSpPr>
        <p:spPr/>
        <p:txBody>
          <a:bodyPr/>
          <a:lstStyle/>
          <a:p>
            <a:r>
              <a:rPr lang="en-US" dirty="0" err="1"/>
              <a:t>BookID</a:t>
            </a:r>
            <a:endParaRPr lang="en-US" dirty="0"/>
          </a:p>
          <a:p>
            <a:r>
              <a:rPr lang="en-US" dirty="0"/>
              <a:t>Title</a:t>
            </a:r>
          </a:p>
          <a:p>
            <a:r>
              <a:rPr lang="en-US" dirty="0"/>
              <a:t>Author</a:t>
            </a:r>
          </a:p>
          <a:p>
            <a:r>
              <a:rPr lang="en-US" dirty="0"/>
              <a:t>Genre</a:t>
            </a:r>
          </a:p>
          <a:p>
            <a:r>
              <a:rPr lang="en-US" dirty="0"/>
              <a:t>Publication year</a:t>
            </a:r>
          </a:p>
          <a:p>
            <a:r>
              <a:rPr lang="en-US" dirty="0" err="1"/>
              <a:t>Avaiability</a:t>
            </a:r>
            <a:r>
              <a:rPr lang="en-US" dirty="0"/>
              <a:t> status</a:t>
            </a:r>
          </a:p>
          <a:p>
            <a:r>
              <a:rPr lang="en-US" dirty="0"/>
              <a:t>Borrower (read the note below)</a:t>
            </a:r>
          </a:p>
          <a:p>
            <a:r>
              <a:rPr lang="en-US" dirty="0"/>
              <a:t>Due Date (to save the borrowing history create another entity )</a:t>
            </a:r>
          </a:p>
          <a:p>
            <a:r>
              <a:rPr lang="en-US" dirty="0"/>
              <a:t>Location</a:t>
            </a:r>
          </a:p>
        </p:txBody>
      </p:sp>
      <p:sp>
        <p:nvSpPr>
          <p:cNvPr id="4" name="Slide Number Placeholder 3">
            <a:extLst>
              <a:ext uri="{FF2B5EF4-FFF2-40B4-BE49-F238E27FC236}">
                <a16:creationId xmlns:a16="http://schemas.microsoft.com/office/drawing/2014/main" id="{F869A64B-EA66-6B0B-BA36-EB43324A5653}"/>
              </a:ext>
            </a:extLst>
          </p:cNvPr>
          <p:cNvSpPr>
            <a:spLocks noGrp="1"/>
          </p:cNvSpPr>
          <p:nvPr>
            <p:ph type="sldNum" sz="quarter" idx="12"/>
          </p:nvPr>
        </p:nvSpPr>
        <p:spPr/>
        <p:txBody>
          <a:bodyPr/>
          <a:lstStyle/>
          <a:p>
            <a:fld id="{94E02B40-06F4-413D-ACBA-65BA0BC3471B}" type="slidenum">
              <a:rPr lang="en-US" smtClean="0"/>
              <a:pPr/>
              <a:t>20</a:t>
            </a:fld>
            <a:endParaRPr lang="en-US" dirty="0"/>
          </a:p>
        </p:txBody>
      </p:sp>
    </p:spTree>
    <p:extLst>
      <p:ext uri="{BB962C8B-B14F-4D97-AF65-F5344CB8AC3E}">
        <p14:creationId xmlns:p14="http://schemas.microsoft.com/office/powerpoint/2010/main" val="2706991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7F36-0EC6-C9B0-CD88-51C2A90CE580}"/>
              </a:ext>
            </a:extLst>
          </p:cNvPr>
          <p:cNvSpPr>
            <a:spLocks noGrp="1"/>
          </p:cNvSpPr>
          <p:nvPr>
            <p:ph type="title"/>
          </p:nvPr>
        </p:nvSpPr>
        <p:spPr/>
        <p:txBody>
          <a:bodyPr/>
          <a:lstStyle/>
          <a:p>
            <a:r>
              <a:rPr lang="en-US" dirty="0"/>
              <a:t>Mini- world 2: Relationships</a:t>
            </a:r>
          </a:p>
        </p:txBody>
      </p:sp>
      <p:sp>
        <p:nvSpPr>
          <p:cNvPr id="3" name="Content Placeholder 2">
            <a:extLst>
              <a:ext uri="{FF2B5EF4-FFF2-40B4-BE49-F238E27FC236}">
                <a16:creationId xmlns:a16="http://schemas.microsoft.com/office/drawing/2014/main" id="{ECF00C18-7338-D779-6943-ACF01B0516CA}"/>
              </a:ext>
            </a:extLst>
          </p:cNvPr>
          <p:cNvSpPr>
            <a:spLocks noGrp="1"/>
          </p:cNvSpPr>
          <p:nvPr>
            <p:ph idx="1"/>
          </p:nvPr>
        </p:nvSpPr>
        <p:spPr/>
        <p:txBody>
          <a:bodyPr/>
          <a:lstStyle/>
          <a:p>
            <a:r>
              <a:rPr lang="en-US" dirty="0"/>
              <a:t>Members Borrow books</a:t>
            </a:r>
          </a:p>
          <a:p>
            <a:r>
              <a:rPr lang="en-US" dirty="0"/>
              <a:t>Librarians manage and assist with the borrowing and return of books</a:t>
            </a:r>
          </a:p>
          <a:p>
            <a:r>
              <a:rPr lang="en-US" dirty="0"/>
              <a:t>Books assigned to members and managed by librarians </a:t>
            </a:r>
          </a:p>
        </p:txBody>
      </p:sp>
      <p:sp>
        <p:nvSpPr>
          <p:cNvPr id="4" name="Slide Number Placeholder 3">
            <a:extLst>
              <a:ext uri="{FF2B5EF4-FFF2-40B4-BE49-F238E27FC236}">
                <a16:creationId xmlns:a16="http://schemas.microsoft.com/office/drawing/2014/main" id="{F869A64B-EA66-6B0B-BA36-EB43324A5653}"/>
              </a:ext>
            </a:extLst>
          </p:cNvPr>
          <p:cNvSpPr>
            <a:spLocks noGrp="1"/>
          </p:cNvSpPr>
          <p:nvPr>
            <p:ph type="sldNum" sz="quarter" idx="12"/>
          </p:nvPr>
        </p:nvSpPr>
        <p:spPr/>
        <p:txBody>
          <a:bodyPr/>
          <a:lstStyle/>
          <a:p>
            <a:fld id="{94E02B40-06F4-413D-ACBA-65BA0BC3471B}" type="slidenum">
              <a:rPr lang="en-US" smtClean="0"/>
              <a:pPr/>
              <a:t>21</a:t>
            </a:fld>
            <a:endParaRPr lang="en-US" dirty="0"/>
          </a:p>
        </p:txBody>
      </p:sp>
    </p:spTree>
    <p:extLst>
      <p:ext uri="{BB962C8B-B14F-4D97-AF65-F5344CB8AC3E}">
        <p14:creationId xmlns:p14="http://schemas.microsoft.com/office/powerpoint/2010/main" val="2687647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BF1C-600B-1F83-40C7-80EB917CD64D}"/>
              </a:ext>
            </a:extLst>
          </p:cNvPr>
          <p:cNvSpPr>
            <a:spLocks noGrp="1"/>
          </p:cNvSpPr>
          <p:nvPr>
            <p:ph type="title"/>
          </p:nvPr>
        </p:nvSpPr>
        <p:spPr/>
        <p:txBody>
          <a:bodyPr/>
          <a:lstStyle/>
          <a:p>
            <a:r>
              <a:rPr lang="en-US" dirty="0"/>
              <a:t>Mini-world 3: SmartHomeInventory</a:t>
            </a:r>
          </a:p>
        </p:txBody>
      </p:sp>
      <p:sp>
        <p:nvSpPr>
          <p:cNvPr id="3" name="Content Placeholder 2">
            <a:extLst>
              <a:ext uri="{FF2B5EF4-FFF2-40B4-BE49-F238E27FC236}">
                <a16:creationId xmlns:a16="http://schemas.microsoft.com/office/drawing/2014/main" id="{244FCFED-65D6-417F-303E-DE208D81E58A}"/>
              </a:ext>
            </a:extLst>
          </p:cNvPr>
          <p:cNvSpPr>
            <a:spLocks noGrp="1"/>
          </p:cNvSpPr>
          <p:nvPr>
            <p:ph idx="1"/>
          </p:nvPr>
        </p:nvSpPr>
        <p:spPr/>
        <p:txBody>
          <a:bodyPr/>
          <a:lstStyle/>
          <a:p>
            <a:r>
              <a:rPr lang="en-US" dirty="0"/>
              <a:t>Create database for important items in your home.</a:t>
            </a:r>
          </a:p>
          <a:p>
            <a:r>
              <a:rPr lang="en-US" dirty="0"/>
              <a:t>Ro2balaz, a computer science student, starts his day by turning off his phone alarm. His mother makes breakfast while his sister uses the blender. Ro2balaz grabs his laptop, coffee mug, and headphones for his online lecture. His father adjusts the smart thermostat, and later, Ro2balaz’s sister borrows the printer. Throughout the day, his family uses various appliances like the washing machine and microwave, all connected to a smart home system. Ro2balaz thinks about creating a database to track item usage for optimizing energy and maintenance.</a:t>
            </a:r>
          </a:p>
        </p:txBody>
      </p:sp>
      <p:sp>
        <p:nvSpPr>
          <p:cNvPr id="4" name="Slide Number Placeholder 3">
            <a:extLst>
              <a:ext uri="{FF2B5EF4-FFF2-40B4-BE49-F238E27FC236}">
                <a16:creationId xmlns:a16="http://schemas.microsoft.com/office/drawing/2014/main" id="{14DB6427-F6C1-91A8-7695-143A696AF147}"/>
              </a:ext>
            </a:extLst>
          </p:cNvPr>
          <p:cNvSpPr>
            <a:spLocks noGrp="1"/>
          </p:cNvSpPr>
          <p:nvPr>
            <p:ph type="sldNum" sz="quarter" idx="12"/>
          </p:nvPr>
        </p:nvSpPr>
        <p:spPr/>
        <p:txBody>
          <a:bodyPr/>
          <a:lstStyle/>
          <a:p>
            <a:fld id="{94E02B40-06F4-413D-ACBA-65BA0BC3471B}" type="slidenum">
              <a:rPr lang="en-US" smtClean="0"/>
              <a:pPr/>
              <a:t>22</a:t>
            </a:fld>
            <a:endParaRPr lang="en-US" dirty="0"/>
          </a:p>
        </p:txBody>
      </p:sp>
    </p:spTree>
    <p:extLst>
      <p:ext uri="{BB962C8B-B14F-4D97-AF65-F5344CB8AC3E}">
        <p14:creationId xmlns:p14="http://schemas.microsoft.com/office/powerpoint/2010/main" val="3370035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BF1C-600B-1F83-40C7-80EB917CD64D}"/>
              </a:ext>
            </a:extLst>
          </p:cNvPr>
          <p:cNvSpPr>
            <a:spLocks noGrp="1"/>
          </p:cNvSpPr>
          <p:nvPr>
            <p:ph type="title"/>
          </p:nvPr>
        </p:nvSpPr>
        <p:spPr/>
        <p:txBody>
          <a:bodyPr/>
          <a:lstStyle/>
          <a:p>
            <a:r>
              <a:rPr lang="en-US" dirty="0"/>
              <a:t>Mini-world 3: Entity sets</a:t>
            </a:r>
          </a:p>
        </p:txBody>
      </p:sp>
      <p:sp>
        <p:nvSpPr>
          <p:cNvPr id="3" name="Content Placeholder 2">
            <a:extLst>
              <a:ext uri="{FF2B5EF4-FFF2-40B4-BE49-F238E27FC236}">
                <a16:creationId xmlns:a16="http://schemas.microsoft.com/office/drawing/2014/main" id="{244FCFED-65D6-417F-303E-DE208D81E58A}"/>
              </a:ext>
            </a:extLst>
          </p:cNvPr>
          <p:cNvSpPr>
            <a:spLocks noGrp="1"/>
          </p:cNvSpPr>
          <p:nvPr>
            <p:ph idx="1"/>
          </p:nvPr>
        </p:nvSpPr>
        <p:spPr/>
        <p:txBody>
          <a:bodyPr/>
          <a:lstStyle/>
          <a:p>
            <a:r>
              <a:rPr lang="en-US" dirty="0"/>
              <a:t>Family Members</a:t>
            </a:r>
          </a:p>
          <a:p>
            <a:r>
              <a:rPr lang="en-US" dirty="0"/>
              <a:t>Appliances </a:t>
            </a:r>
          </a:p>
          <a:p>
            <a:r>
              <a:rPr lang="en-US" dirty="0"/>
              <a:t>Family Activities</a:t>
            </a:r>
          </a:p>
          <a:p>
            <a:r>
              <a:rPr lang="en-US" dirty="0"/>
              <a:t>Usage Log</a:t>
            </a:r>
          </a:p>
        </p:txBody>
      </p:sp>
      <p:sp>
        <p:nvSpPr>
          <p:cNvPr id="4" name="Slide Number Placeholder 3">
            <a:extLst>
              <a:ext uri="{FF2B5EF4-FFF2-40B4-BE49-F238E27FC236}">
                <a16:creationId xmlns:a16="http://schemas.microsoft.com/office/drawing/2014/main" id="{14DB6427-F6C1-91A8-7695-143A696AF147}"/>
              </a:ext>
            </a:extLst>
          </p:cNvPr>
          <p:cNvSpPr>
            <a:spLocks noGrp="1"/>
          </p:cNvSpPr>
          <p:nvPr>
            <p:ph type="sldNum" sz="quarter" idx="12"/>
          </p:nvPr>
        </p:nvSpPr>
        <p:spPr/>
        <p:txBody>
          <a:bodyPr/>
          <a:lstStyle/>
          <a:p>
            <a:fld id="{94E02B40-06F4-413D-ACBA-65BA0BC3471B}" type="slidenum">
              <a:rPr lang="en-US" smtClean="0"/>
              <a:pPr/>
              <a:t>23</a:t>
            </a:fld>
            <a:endParaRPr lang="en-US" dirty="0"/>
          </a:p>
        </p:txBody>
      </p:sp>
    </p:spTree>
    <p:extLst>
      <p:ext uri="{BB962C8B-B14F-4D97-AF65-F5344CB8AC3E}">
        <p14:creationId xmlns:p14="http://schemas.microsoft.com/office/powerpoint/2010/main" val="1106207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BF1C-600B-1F83-40C7-80EB917CD64D}"/>
              </a:ext>
            </a:extLst>
          </p:cNvPr>
          <p:cNvSpPr>
            <a:spLocks noGrp="1"/>
          </p:cNvSpPr>
          <p:nvPr>
            <p:ph type="title"/>
          </p:nvPr>
        </p:nvSpPr>
        <p:spPr/>
        <p:txBody>
          <a:bodyPr/>
          <a:lstStyle/>
          <a:p>
            <a:r>
              <a:rPr lang="en-US" dirty="0"/>
              <a:t>Mini-world 3: Relationships</a:t>
            </a:r>
          </a:p>
        </p:txBody>
      </p:sp>
      <p:sp>
        <p:nvSpPr>
          <p:cNvPr id="3" name="Content Placeholder 2">
            <a:extLst>
              <a:ext uri="{FF2B5EF4-FFF2-40B4-BE49-F238E27FC236}">
                <a16:creationId xmlns:a16="http://schemas.microsoft.com/office/drawing/2014/main" id="{244FCFED-65D6-417F-303E-DE208D81E58A}"/>
              </a:ext>
            </a:extLst>
          </p:cNvPr>
          <p:cNvSpPr>
            <a:spLocks noGrp="1"/>
          </p:cNvSpPr>
          <p:nvPr>
            <p:ph idx="1"/>
          </p:nvPr>
        </p:nvSpPr>
        <p:spPr/>
        <p:txBody>
          <a:bodyPr/>
          <a:lstStyle/>
          <a:p>
            <a:r>
              <a:rPr lang="en-US" dirty="0"/>
              <a:t>Family Members use appliances</a:t>
            </a:r>
          </a:p>
          <a:p>
            <a:r>
              <a:rPr lang="en-US" dirty="0"/>
              <a:t>Family activates involve family members using appliances</a:t>
            </a:r>
          </a:p>
          <a:p>
            <a:r>
              <a:rPr lang="en-US" dirty="0"/>
              <a:t>Usage log records appliance usage by family members</a:t>
            </a:r>
          </a:p>
          <a:p>
            <a:endParaRPr lang="en-US" dirty="0"/>
          </a:p>
        </p:txBody>
      </p:sp>
      <p:sp>
        <p:nvSpPr>
          <p:cNvPr id="4" name="Slide Number Placeholder 3">
            <a:extLst>
              <a:ext uri="{FF2B5EF4-FFF2-40B4-BE49-F238E27FC236}">
                <a16:creationId xmlns:a16="http://schemas.microsoft.com/office/drawing/2014/main" id="{14DB6427-F6C1-91A8-7695-143A696AF147}"/>
              </a:ext>
            </a:extLst>
          </p:cNvPr>
          <p:cNvSpPr>
            <a:spLocks noGrp="1"/>
          </p:cNvSpPr>
          <p:nvPr>
            <p:ph type="sldNum" sz="quarter" idx="12"/>
          </p:nvPr>
        </p:nvSpPr>
        <p:spPr/>
        <p:txBody>
          <a:bodyPr/>
          <a:lstStyle/>
          <a:p>
            <a:fld id="{94E02B40-06F4-413D-ACBA-65BA0BC3471B}" type="slidenum">
              <a:rPr lang="en-US" smtClean="0"/>
              <a:pPr/>
              <a:t>24</a:t>
            </a:fld>
            <a:endParaRPr lang="en-US" dirty="0"/>
          </a:p>
        </p:txBody>
      </p:sp>
    </p:spTree>
    <p:extLst>
      <p:ext uri="{BB962C8B-B14F-4D97-AF65-F5344CB8AC3E}">
        <p14:creationId xmlns:p14="http://schemas.microsoft.com/office/powerpoint/2010/main" val="880179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B9C9-45CB-2FAE-4EA2-BCFF1A91F32A}"/>
              </a:ext>
            </a:extLst>
          </p:cNvPr>
          <p:cNvSpPr>
            <a:spLocks noGrp="1"/>
          </p:cNvSpPr>
          <p:nvPr>
            <p:ph type="title"/>
          </p:nvPr>
        </p:nvSpPr>
        <p:spPr/>
        <p:txBody>
          <a:bodyPr/>
          <a:lstStyle/>
          <a:p>
            <a:r>
              <a:rPr lang="en-US" dirty="0"/>
              <a:t>Mini-world 4: </a:t>
            </a:r>
            <a:r>
              <a:rPr lang="en-US" sz="4000" dirty="0"/>
              <a:t>Smart Retail Surveillance System</a:t>
            </a:r>
            <a:br>
              <a:rPr lang="en-US" sz="4000" dirty="0"/>
            </a:br>
            <a:endParaRPr lang="en-US" dirty="0"/>
          </a:p>
        </p:txBody>
      </p:sp>
      <p:sp>
        <p:nvSpPr>
          <p:cNvPr id="3" name="Content Placeholder 2">
            <a:extLst>
              <a:ext uri="{FF2B5EF4-FFF2-40B4-BE49-F238E27FC236}">
                <a16:creationId xmlns:a16="http://schemas.microsoft.com/office/drawing/2014/main" id="{D7CFECB9-684F-6468-F405-2C305D4FF866}"/>
              </a:ext>
            </a:extLst>
          </p:cNvPr>
          <p:cNvSpPr>
            <a:spLocks noGrp="1"/>
          </p:cNvSpPr>
          <p:nvPr>
            <p:ph idx="1"/>
          </p:nvPr>
        </p:nvSpPr>
        <p:spPr/>
        <p:txBody>
          <a:bodyPr/>
          <a:lstStyle/>
          <a:p>
            <a:r>
              <a:rPr lang="en-US" sz="2000" dirty="0"/>
              <a:t>A Smart Retail Surveillance System uses a combination of cameras, sensors, and embedded systems to track customer activity, inventory, and cashier transactions in a retail environment. The system records the following events:</a:t>
            </a:r>
          </a:p>
          <a:p>
            <a:pPr>
              <a:buFont typeface="Arial" panose="020B0604020202020204" pitchFamily="34" charset="0"/>
              <a:buChar char="•"/>
            </a:pPr>
            <a:r>
              <a:rPr lang="en-US" sz="2000" dirty="0"/>
              <a:t>Customer movement and behavior (via cameras).</a:t>
            </a:r>
          </a:p>
          <a:p>
            <a:pPr>
              <a:buFont typeface="Arial" panose="020B0604020202020204" pitchFamily="34" charset="0"/>
              <a:buChar char="•"/>
            </a:pPr>
            <a:r>
              <a:rPr lang="en-US" sz="2000" dirty="0"/>
              <a:t>Product scanning and purchases at cashier counters (via cashier systems).</a:t>
            </a:r>
          </a:p>
          <a:p>
            <a:pPr>
              <a:buFont typeface="Arial" panose="020B0604020202020204" pitchFamily="34" charset="0"/>
              <a:buChar char="•"/>
            </a:pPr>
            <a:r>
              <a:rPr lang="en-US" sz="2000" dirty="0"/>
              <a:t>Alerts for suspicious activities or potential shoplifting incidents.</a:t>
            </a:r>
          </a:p>
          <a:p>
            <a:r>
              <a:rPr lang="en-US" sz="2000" dirty="0"/>
              <a:t>This system aims to:</a:t>
            </a:r>
          </a:p>
          <a:p>
            <a:pPr>
              <a:buFont typeface="+mj-lt"/>
              <a:buAutoNum type="arabicPeriod"/>
            </a:pPr>
            <a:r>
              <a:rPr lang="en-US" sz="2000" dirty="0"/>
              <a:t>Monitor customer interactions with products.</a:t>
            </a:r>
          </a:p>
          <a:p>
            <a:pPr>
              <a:buFont typeface="+mj-lt"/>
              <a:buAutoNum type="arabicPeriod"/>
            </a:pPr>
            <a:r>
              <a:rPr lang="en-US" sz="2000" dirty="0"/>
              <a:t>Track cashier transactions in real-time.</a:t>
            </a:r>
          </a:p>
          <a:p>
            <a:pPr>
              <a:buFont typeface="+mj-lt"/>
              <a:buAutoNum type="arabicPeriod"/>
            </a:pPr>
            <a:r>
              <a:rPr lang="en-US" sz="2000" dirty="0"/>
              <a:t>Send alerts if suspicious behavior or fraud is detected.</a:t>
            </a:r>
          </a:p>
          <a:p>
            <a:pPr marL="0" indent="0">
              <a:buNone/>
            </a:pPr>
            <a:endParaRPr lang="en-US" sz="2000" dirty="0"/>
          </a:p>
        </p:txBody>
      </p:sp>
      <p:sp>
        <p:nvSpPr>
          <p:cNvPr id="4" name="Slide Number Placeholder 3">
            <a:extLst>
              <a:ext uri="{FF2B5EF4-FFF2-40B4-BE49-F238E27FC236}">
                <a16:creationId xmlns:a16="http://schemas.microsoft.com/office/drawing/2014/main" id="{3FA098EC-F40A-198B-CF26-7703D8C7B1BD}"/>
              </a:ext>
            </a:extLst>
          </p:cNvPr>
          <p:cNvSpPr>
            <a:spLocks noGrp="1"/>
          </p:cNvSpPr>
          <p:nvPr>
            <p:ph type="sldNum" sz="quarter" idx="12"/>
          </p:nvPr>
        </p:nvSpPr>
        <p:spPr/>
        <p:txBody>
          <a:bodyPr/>
          <a:lstStyle/>
          <a:p>
            <a:fld id="{94E02B40-06F4-413D-ACBA-65BA0BC3471B}" type="slidenum">
              <a:rPr lang="en-US" smtClean="0"/>
              <a:pPr/>
              <a:t>25</a:t>
            </a:fld>
            <a:endParaRPr lang="en-US" dirty="0"/>
          </a:p>
        </p:txBody>
      </p:sp>
    </p:spTree>
    <p:extLst>
      <p:ext uri="{BB962C8B-B14F-4D97-AF65-F5344CB8AC3E}">
        <p14:creationId xmlns:p14="http://schemas.microsoft.com/office/powerpoint/2010/main" val="4157290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B9C9-45CB-2FAE-4EA2-BCFF1A91F32A}"/>
              </a:ext>
            </a:extLst>
          </p:cNvPr>
          <p:cNvSpPr>
            <a:spLocks noGrp="1"/>
          </p:cNvSpPr>
          <p:nvPr>
            <p:ph type="title"/>
          </p:nvPr>
        </p:nvSpPr>
        <p:spPr/>
        <p:txBody>
          <a:bodyPr/>
          <a:lstStyle/>
          <a:p>
            <a:r>
              <a:rPr lang="en-US" dirty="0"/>
              <a:t>Mini-world 4 : </a:t>
            </a:r>
            <a:r>
              <a:rPr lang="en-US" i="1" dirty="0"/>
              <a:t>Entity sets</a:t>
            </a:r>
            <a:endParaRPr lang="en-US" dirty="0"/>
          </a:p>
        </p:txBody>
      </p:sp>
      <p:sp>
        <p:nvSpPr>
          <p:cNvPr id="3" name="Content Placeholder 2">
            <a:extLst>
              <a:ext uri="{FF2B5EF4-FFF2-40B4-BE49-F238E27FC236}">
                <a16:creationId xmlns:a16="http://schemas.microsoft.com/office/drawing/2014/main" id="{D7CFECB9-684F-6468-F405-2C305D4FF866}"/>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Customer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Represents a person entering and interacting in the store.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Product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Represents the items being sold in the store.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Cashier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Represents the cashier who handles customer checkouts.</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Transaction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Represents each purchase event at the cashier.</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Camera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Represents the surveillance device capturing video footage.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Alert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Represents any suspicious activity detected by the system.</a:t>
            </a:r>
          </a:p>
          <a:p>
            <a:pPr marL="0" indent="0">
              <a:buNone/>
            </a:pPr>
            <a:endParaRPr lang="en-US" sz="2000" dirty="0"/>
          </a:p>
        </p:txBody>
      </p:sp>
      <p:sp>
        <p:nvSpPr>
          <p:cNvPr id="4" name="Slide Number Placeholder 3">
            <a:extLst>
              <a:ext uri="{FF2B5EF4-FFF2-40B4-BE49-F238E27FC236}">
                <a16:creationId xmlns:a16="http://schemas.microsoft.com/office/drawing/2014/main" id="{3FA098EC-F40A-198B-CF26-7703D8C7B1BD}"/>
              </a:ext>
            </a:extLst>
          </p:cNvPr>
          <p:cNvSpPr>
            <a:spLocks noGrp="1"/>
          </p:cNvSpPr>
          <p:nvPr>
            <p:ph type="sldNum" sz="quarter" idx="12"/>
          </p:nvPr>
        </p:nvSpPr>
        <p:spPr/>
        <p:txBody>
          <a:bodyPr/>
          <a:lstStyle/>
          <a:p>
            <a:fld id="{94E02B40-06F4-413D-ACBA-65BA0BC3471B}" type="slidenum">
              <a:rPr lang="en-US" smtClean="0"/>
              <a:pPr/>
              <a:t>26</a:t>
            </a:fld>
            <a:endParaRPr lang="en-US" dirty="0"/>
          </a:p>
        </p:txBody>
      </p:sp>
    </p:spTree>
    <p:extLst>
      <p:ext uri="{BB962C8B-B14F-4D97-AF65-F5344CB8AC3E}">
        <p14:creationId xmlns:p14="http://schemas.microsoft.com/office/powerpoint/2010/main" val="2707030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B9C9-45CB-2FAE-4EA2-BCFF1A91F32A}"/>
              </a:ext>
            </a:extLst>
          </p:cNvPr>
          <p:cNvSpPr>
            <a:spLocks noGrp="1"/>
          </p:cNvSpPr>
          <p:nvPr>
            <p:ph type="title"/>
          </p:nvPr>
        </p:nvSpPr>
        <p:spPr/>
        <p:txBody>
          <a:bodyPr/>
          <a:lstStyle/>
          <a:p>
            <a:r>
              <a:rPr lang="en-US" dirty="0"/>
              <a:t>Mini-world 4 : </a:t>
            </a:r>
            <a:r>
              <a:rPr lang="en-US" i="1" dirty="0"/>
              <a:t>Customer Entity set Attributes</a:t>
            </a:r>
            <a:endParaRPr lang="en-US" dirty="0"/>
          </a:p>
        </p:txBody>
      </p:sp>
      <p:sp>
        <p:nvSpPr>
          <p:cNvPr id="3" name="Content Placeholder 2">
            <a:extLst>
              <a:ext uri="{FF2B5EF4-FFF2-40B4-BE49-F238E27FC236}">
                <a16:creationId xmlns:a16="http://schemas.microsoft.com/office/drawing/2014/main" id="{D7CFECB9-684F-6468-F405-2C305D4FF866}"/>
              </a:ext>
            </a:extLst>
          </p:cNvPr>
          <p:cNvSpPr>
            <a:spLocks noGrp="1"/>
          </p:cNvSpPr>
          <p:nvPr>
            <p:ph idx="1"/>
          </p:nvPr>
        </p:nvSpPr>
        <p:spPr/>
        <p:txBody>
          <a:bodyPr/>
          <a:lstStyle/>
          <a:p>
            <a:r>
              <a:rPr lang="en-US" sz="2000" b="1" dirty="0"/>
              <a:t>Customer ID</a:t>
            </a:r>
          </a:p>
          <a:p>
            <a:r>
              <a:rPr lang="en-US" sz="2000" b="1" dirty="0"/>
              <a:t>Name</a:t>
            </a:r>
          </a:p>
          <a:p>
            <a:r>
              <a:rPr lang="en-US" sz="2000" b="1" dirty="0"/>
              <a:t>Age</a:t>
            </a:r>
          </a:p>
          <a:p>
            <a:r>
              <a:rPr lang="en-US" sz="2000" b="1" dirty="0"/>
              <a:t>Gender</a:t>
            </a:r>
          </a:p>
          <a:p>
            <a:r>
              <a:rPr lang="en-US" sz="2000" b="1" dirty="0" err="1"/>
              <a:t>ShoppingTime</a:t>
            </a:r>
            <a:endParaRPr lang="en-US" sz="2000" b="1" dirty="0"/>
          </a:p>
          <a:p>
            <a:r>
              <a:rPr lang="en-US" sz="2000" b="1" dirty="0" err="1"/>
              <a:t>ItemsInCart</a:t>
            </a:r>
            <a:endParaRPr lang="en-US" sz="2000" b="1" dirty="0"/>
          </a:p>
        </p:txBody>
      </p:sp>
      <p:sp>
        <p:nvSpPr>
          <p:cNvPr id="4" name="Slide Number Placeholder 3">
            <a:extLst>
              <a:ext uri="{FF2B5EF4-FFF2-40B4-BE49-F238E27FC236}">
                <a16:creationId xmlns:a16="http://schemas.microsoft.com/office/drawing/2014/main" id="{3FA098EC-F40A-198B-CF26-7703D8C7B1BD}"/>
              </a:ext>
            </a:extLst>
          </p:cNvPr>
          <p:cNvSpPr>
            <a:spLocks noGrp="1"/>
          </p:cNvSpPr>
          <p:nvPr>
            <p:ph type="sldNum" sz="quarter" idx="12"/>
          </p:nvPr>
        </p:nvSpPr>
        <p:spPr/>
        <p:txBody>
          <a:bodyPr/>
          <a:lstStyle/>
          <a:p>
            <a:fld id="{94E02B40-06F4-413D-ACBA-65BA0BC3471B}" type="slidenum">
              <a:rPr lang="en-US" smtClean="0"/>
              <a:pPr/>
              <a:t>27</a:t>
            </a:fld>
            <a:endParaRPr lang="en-US" dirty="0"/>
          </a:p>
        </p:txBody>
      </p:sp>
    </p:spTree>
    <p:extLst>
      <p:ext uri="{BB962C8B-B14F-4D97-AF65-F5344CB8AC3E}">
        <p14:creationId xmlns:p14="http://schemas.microsoft.com/office/powerpoint/2010/main" val="4150235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B9C9-45CB-2FAE-4EA2-BCFF1A91F32A}"/>
              </a:ext>
            </a:extLst>
          </p:cNvPr>
          <p:cNvSpPr>
            <a:spLocks noGrp="1"/>
          </p:cNvSpPr>
          <p:nvPr>
            <p:ph type="title"/>
          </p:nvPr>
        </p:nvSpPr>
        <p:spPr/>
        <p:txBody>
          <a:bodyPr/>
          <a:lstStyle/>
          <a:p>
            <a:r>
              <a:rPr lang="en-US" dirty="0"/>
              <a:t>Mini-world 4 : </a:t>
            </a:r>
            <a:r>
              <a:rPr lang="en-US" i="1" dirty="0"/>
              <a:t>Product Entity set Attributes</a:t>
            </a:r>
            <a:endParaRPr lang="en-US" dirty="0"/>
          </a:p>
        </p:txBody>
      </p:sp>
      <p:sp>
        <p:nvSpPr>
          <p:cNvPr id="3" name="Content Placeholder 2">
            <a:extLst>
              <a:ext uri="{FF2B5EF4-FFF2-40B4-BE49-F238E27FC236}">
                <a16:creationId xmlns:a16="http://schemas.microsoft.com/office/drawing/2014/main" id="{D7CFECB9-684F-6468-F405-2C305D4FF866}"/>
              </a:ext>
            </a:extLst>
          </p:cNvPr>
          <p:cNvSpPr>
            <a:spLocks noGrp="1"/>
          </p:cNvSpPr>
          <p:nvPr>
            <p:ph idx="1"/>
          </p:nvPr>
        </p:nvSpPr>
        <p:spPr/>
        <p:txBody>
          <a:bodyPr/>
          <a:lstStyle/>
          <a:p>
            <a:r>
              <a:rPr lang="en-US" sz="2000" b="1" dirty="0"/>
              <a:t>Product ID</a:t>
            </a:r>
          </a:p>
          <a:p>
            <a:r>
              <a:rPr lang="en-US" sz="2000" b="1" dirty="0"/>
              <a:t>Name</a:t>
            </a:r>
          </a:p>
          <a:p>
            <a:r>
              <a:rPr lang="en-US" sz="2000" b="1" dirty="0"/>
              <a:t>Category</a:t>
            </a:r>
          </a:p>
          <a:p>
            <a:r>
              <a:rPr lang="en-US" sz="2000" b="1" dirty="0"/>
              <a:t>Price</a:t>
            </a:r>
          </a:p>
          <a:p>
            <a:r>
              <a:rPr lang="en-US" sz="2000" b="1" dirty="0" err="1"/>
              <a:t>StockQuantity</a:t>
            </a:r>
            <a:endParaRPr lang="en-US" sz="2000" b="1" dirty="0"/>
          </a:p>
        </p:txBody>
      </p:sp>
      <p:sp>
        <p:nvSpPr>
          <p:cNvPr id="4" name="Slide Number Placeholder 3">
            <a:extLst>
              <a:ext uri="{FF2B5EF4-FFF2-40B4-BE49-F238E27FC236}">
                <a16:creationId xmlns:a16="http://schemas.microsoft.com/office/drawing/2014/main" id="{3FA098EC-F40A-198B-CF26-7703D8C7B1BD}"/>
              </a:ext>
            </a:extLst>
          </p:cNvPr>
          <p:cNvSpPr>
            <a:spLocks noGrp="1"/>
          </p:cNvSpPr>
          <p:nvPr>
            <p:ph type="sldNum" sz="quarter" idx="12"/>
          </p:nvPr>
        </p:nvSpPr>
        <p:spPr/>
        <p:txBody>
          <a:bodyPr/>
          <a:lstStyle/>
          <a:p>
            <a:fld id="{94E02B40-06F4-413D-ACBA-65BA0BC3471B}" type="slidenum">
              <a:rPr lang="en-US" smtClean="0"/>
              <a:pPr/>
              <a:t>28</a:t>
            </a:fld>
            <a:endParaRPr lang="en-US" dirty="0"/>
          </a:p>
        </p:txBody>
      </p:sp>
    </p:spTree>
    <p:extLst>
      <p:ext uri="{BB962C8B-B14F-4D97-AF65-F5344CB8AC3E}">
        <p14:creationId xmlns:p14="http://schemas.microsoft.com/office/powerpoint/2010/main" val="468180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B9C9-45CB-2FAE-4EA2-BCFF1A91F32A}"/>
              </a:ext>
            </a:extLst>
          </p:cNvPr>
          <p:cNvSpPr>
            <a:spLocks noGrp="1"/>
          </p:cNvSpPr>
          <p:nvPr>
            <p:ph type="title"/>
          </p:nvPr>
        </p:nvSpPr>
        <p:spPr>
          <a:xfrm>
            <a:off x="158115" y="1352932"/>
            <a:ext cx="10515600" cy="638175"/>
          </a:xfrm>
        </p:spPr>
        <p:txBody>
          <a:bodyPr/>
          <a:lstStyle/>
          <a:p>
            <a:r>
              <a:rPr lang="en-US" dirty="0"/>
              <a:t>Mini-world 4 : </a:t>
            </a:r>
            <a:r>
              <a:rPr lang="en-US" i="1" dirty="0"/>
              <a:t>Cashier Entity set Attributes</a:t>
            </a:r>
            <a:endParaRPr lang="en-US" dirty="0"/>
          </a:p>
        </p:txBody>
      </p:sp>
      <p:sp>
        <p:nvSpPr>
          <p:cNvPr id="3" name="Content Placeholder 2">
            <a:extLst>
              <a:ext uri="{FF2B5EF4-FFF2-40B4-BE49-F238E27FC236}">
                <a16:creationId xmlns:a16="http://schemas.microsoft.com/office/drawing/2014/main" id="{D7CFECB9-684F-6468-F405-2C305D4FF866}"/>
              </a:ext>
            </a:extLst>
          </p:cNvPr>
          <p:cNvSpPr>
            <a:spLocks noGrp="1"/>
          </p:cNvSpPr>
          <p:nvPr>
            <p:ph idx="1"/>
          </p:nvPr>
        </p:nvSpPr>
        <p:spPr/>
        <p:txBody>
          <a:bodyPr/>
          <a:lstStyle/>
          <a:p>
            <a:r>
              <a:rPr lang="en-US" sz="2000" b="1" dirty="0"/>
              <a:t>Cashier ID</a:t>
            </a:r>
          </a:p>
          <a:p>
            <a:r>
              <a:rPr lang="en-US" sz="2000" b="1" dirty="0"/>
              <a:t>Name</a:t>
            </a:r>
          </a:p>
          <a:p>
            <a:r>
              <a:rPr lang="en-US" sz="2000" b="1" dirty="0" err="1"/>
              <a:t>ShiftStart</a:t>
            </a:r>
            <a:endParaRPr lang="en-US" sz="2000" b="1" dirty="0"/>
          </a:p>
          <a:p>
            <a:r>
              <a:rPr lang="en-US" sz="2000" b="1" dirty="0" err="1"/>
              <a:t>ShiftEnd</a:t>
            </a:r>
            <a:endParaRPr lang="en-US" sz="2000" b="1" dirty="0"/>
          </a:p>
          <a:p>
            <a:r>
              <a:rPr lang="en-US" sz="2000" b="1" dirty="0" err="1"/>
              <a:t>ChashierLocation</a:t>
            </a:r>
            <a:r>
              <a:rPr lang="en-US" sz="2000" b="1" dirty="0"/>
              <a:t> (coordinates, linked to video system)</a:t>
            </a:r>
          </a:p>
        </p:txBody>
      </p:sp>
      <p:sp>
        <p:nvSpPr>
          <p:cNvPr id="4" name="Slide Number Placeholder 3">
            <a:extLst>
              <a:ext uri="{FF2B5EF4-FFF2-40B4-BE49-F238E27FC236}">
                <a16:creationId xmlns:a16="http://schemas.microsoft.com/office/drawing/2014/main" id="{3FA098EC-F40A-198B-CF26-7703D8C7B1BD}"/>
              </a:ext>
            </a:extLst>
          </p:cNvPr>
          <p:cNvSpPr>
            <a:spLocks noGrp="1"/>
          </p:cNvSpPr>
          <p:nvPr>
            <p:ph type="sldNum" sz="quarter" idx="12"/>
          </p:nvPr>
        </p:nvSpPr>
        <p:spPr/>
        <p:txBody>
          <a:bodyPr/>
          <a:lstStyle/>
          <a:p>
            <a:fld id="{94E02B40-06F4-413D-ACBA-65BA0BC3471B}" type="slidenum">
              <a:rPr lang="en-US" smtClean="0"/>
              <a:pPr/>
              <a:t>29</a:t>
            </a:fld>
            <a:endParaRPr lang="en-US" dirty="0"/>
          </a:p>
        </p:txBody>
      </p:sp>
    </p:spTree>
    <p:extLst>
      <p:ext uri="{BB962C8B-B14F-4D97-AF65-F5344CB8AC3E}">
        <p14:creationId xmlns:p14="http://schemas.microsoft.com/office/powerpoint/2010/main" val="170058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60B0-FD3D-0196-6B4B-13A21089FE6E}"/>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8670942-1F43-5257-6AAD-E8CA64B52A8E}"/>
              </a:ext>
            </a:extLst>
          </p:cNvPr>
          <p:cNvSpPr>
            <a:spLocks noGrp="1"/>
          </p:cNvSpPr>
          <p:nvPr>
            <p:ph idx="1"/>
          </p:nvPr>
        </p:nvSpPr>
        <p:spPr/>
        <p:txBody>
          <a:bodyPr/>
          <a:lstStyle/>
          <a:p>
            <a:r>
              <a:rPr lang="en-US" dirty="0"/>
              <a:t>Preface</a:t>
            </a:r>
          </a:p>
          <a:p>
            <a:r>
              <a:rPr lang="en-US" dirty="0"/>
              <a:t>Key Concepts</a:t>
            </a:r>
          </a:p>
          <a:p>
            <a:r>
              <a:rPr lang="en-US" dirty="0"/>
              <a:t>Practice questions</a:t>
            </a:r>
          </a:p>
          <a:p>
            <a:pPr lvl="1"/>
            <a:r>
              <a:rPr lang="en-US" dirty="0"/>
              <a:t>Mini-world 1: Retail DB</a:t>
            </a:r>
          </a:p>
          <a:p>
            <a:pPr lvl="1"/>
            <a:r>
              <a:rPr lang="en-US" dirty="0"/>
              <a:t>Mini- world 2: Library</a:t>
            </a:r>
          </a:p>
          <a:p>
            <a:pPr lvl="1"/>
            <a:r>
              <a:rPr lang="en-US" dirty="0"/>
              <a:t>Mini- world 3: SmartHomeInventory</a:t>
            </a:r>
          </a:p>
          <a:p>
            <a:pPr lvl="1"/>
            <a:r>
              <a:rPr lang="en-US" dirty="0"/>
              <a:t>Mini- world 4: </a:t>
            </a:r>
            <a:r>
              <a:rPr lang="en-US" sz="2400" dirty="0"/>
              <a:t>Smart Retail Surveillance System</a:t>
            </a:r>
          </a:p>
          <a:p>
            <a:pPr lvl="1"/>
            <a:endParaRPr lang="en-US" dirty="0"/>
          </a:p>
        </p:txBody>
      </p:sp>
      <p:sp>
        <p:nvSpPr>
          <p:cNvPr id="4" name="Slide Number Placeholder 3">
            <a:extLst>
              <a:ext uri="{FF2B5EF4-FFF2-40B4-BE49-F238E27FC236}">
                <a16:creationId xmlns:a16="http://schemas.microsoft.com/office/drawing/2014/main" id="{9BFD679B-E3D0-BFA6-3BA1-AEA5E302EDD0}"/>
              </a:ext>
            </a:extLst>
          </p:cNvPr>
          <p:cNvSpPr>
            <a:spLocks noGrp="1"/>
          </p:cNvSpPr>
          <p:nvPr>
            <p:ph type="sldNum" sz="quarter" idx="12"/>
          </p:nvPr>
        </p:nvSpPr>
        <p:spPr/>
        <p:txBody>
          <a:bodyPr/>
          <a:lstStyle/>
          <a:p>
            <a:fld id="{94E02B40-06F4-413D-ACBA-65BA0BC3471B}" type="slidenum">
              <a:rPr lang="en-US" smtClean="0"/>
              <a:pPr/>
              <a:t>3</a:t>
            </a:fld>
            <a:endParaRPr lang="en-US" dirty="0"/>
          </a:p>
        </p:txBody>
      </p:sp>
    </p:spTree>
    <p:extLst>
      <p:ext uri="{BB962C8B-B14F-4D97-AF65-F5344CB8AC3E}">
        <p14:creationId xmlns:p14="http://schemas.microsoft.com/office/powerpoint/2010/main" val="1347945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B9C9-45CB-2FAE-4EA2-BCFF1A91F32A}"/>
              </a:ext>
            </a:extLst>
          </p:cNvPr>
          <p:cNvSpPr>
            <a:spLocks noGrp="1"/>
          </p:cNvSpPr>
          <p:nvPr>
            <p:ph type="title"/>
          </p:nvPr>
        </p:nvSpPr>
        <p:spPr/>
        <p:txBody>
          <a:bodyPr/>
          <a:lstStyle/>
          <a:p>
            <a:r>
              <a:rPr lang="en-US" dirty="0"/>
              <a:t>Mini-world 4 : </a:t>
            </a:r>
            <a:r>
              <a:rPr lang="en-US" i="1" dirty="0"/>
              <a:t>Cashier Entity set Attributes</a:t>
            </a:r>
            <a:endParaRPr lang="en-US" dirty="0"/>
          </a:p>
        </p:txBody>
      </p:sp>
      <p:sp>
        <p:nvSpPr>
          <p:cNvPr id="3" name="Content Placeholder 2">
            <a:extLst>
              <a:ext uri="{FF2B5EF4-FFF2-40B4-BE49-F238E27FC236}">
                <a16:creationId xmlns:a16="http://schemas.microsoft.com/office/drawing/2014/main" id="{D7CFECB9-684F-6468-F405-2C305D4FF866}"/>
              </a:ext>
            </a:extLst>
          </p:cNvPr>
          <p:cNvSpPr>
            <a:spLocks noGrp="1"/>
          </p:cNvSpPr>
          <p:nvPr>
            <p:ph idx="1"/>
          </p:nvPr>
        </p:nvSpPr>
        <p:spPr/>
        <p:txBody>
          <a:bodyPr/>
          <a:lstStyle/>
          <a:p>
            <a:r>
              <a:rPr lang="en-US" sz="2000" b="1" dirty="0" err="1"/>
              <a:t>TransactionID</a:t>
            </a:r>
            <a:endParaRPr lang="en-US" sz="2000" b="1" dirty="0"/>
          </a:p>
          <a:p>
            <a:r>
              <a:rPr lang="en-US" sz="2000" b="1" dirty="0" err="1"/>
              <a:t>CustomerID</a:t>
            </a:r>
            <a:endParaRPr lang="en-US" sz="2000" b="1" dirty="0"/>
          </a:p>
          <a:p>
            <a:r>
              <a:rPr lang="en-US" sz="2000" b="1" dirty="0" err="1"/>
              <a:t>CashierID</a:t>
            </a:r>
            <a:endParaRPr lang="en-US" sz="2000" b="1" dirty="0"/>
          </a:p>
          <a:p>
            <a:r>
              <a:rPr lang="en-US" sz="2000" b="1" dirty="0"/>
              <a:t>Timestamp</a:t>
            </a:r>
          </a:p>
          <a:p>
            <a:r>
              <a:rPr lang="en-US" sz="2000" b="1" dirty="0" err="1"/>
              <a:t>TotalAmount</a:t>
            </a:r>
            <a:endParaRPr lang="en-US" sz="2000" b="1" dirty="0"/>
          </a:p>
          <a:p>
            <a:r>
              <a:rPr lang="en-US" sz="2000" b="1" dirty="0" err="1"/>
              <a:t>ItemsPurchased</a:t>
            </a:r>
            <a:endParaRPr lang="en-US" sz="2000" b="1" dirty="0"/>
          </a:p>
        </p:txBody>
      </p:sp>
      <p:sp>
        <p:nvSpPr>
          <p:cNvPr id="4" name="Slide Number Placeholder 3">
            <a:extLst>
              <a:ext uri="{FF2B5EF4-FFF2-40B4-BE49-F238E27FC236}">
                <a16:creationId xmlns:a16="http://schemas.microsoft.com/office/drawing/2014/main" id="{3FA098EC-F40A-198B-CF26-7703D8C7B1BD}"/>
              </a:ext>
            </a:extLst>
          </p:cNvPr>
          <p:cNvSpPr>
            <a:spLocks noGrp="1"/>
          </p:cNvSpPr>
          <p:nvPr>
            <p:ph type="sldNum" sz="quarter" idx="12"/>
          </p:nvPr>
        </p:nvSpPr>
        <p:spPr/>
        <p:txBody>
          <a:bodyPr/>
          <a:lstStyle/>
          <a:p>
            <a:fld id="{94E02B40-06F4-413D-ACBA-65BA0BC3471B}" type="slidenum">
              <a:rPr lang="en-US" smtClean="0"/>
              <a:pPr/>
              <a:t>30</a:t>
            </a:fld>
            <a:endParaRPr lang="en-US" dirty="0"/>
          </a:p>
        </p:txBody>
      </p:sp>
    </p:spTree>
    <p:extLst>
      <p:ext uri="{BB962C8B-B14F-4D97-AF65-F5344CB8AC3E}">
        <p14:creationId xmlns:p14="http://schemas.microsoft.com/office/powerpoint/2010/main" val="1725694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B9C9-45CB-2FAE-4EA2-BCFF1A91F32A}"/>
              </a:ext>
            </a:extLst>
          </p:cNvPr>
          <p:cNvSpPr>
            <a:spLocks noGrp="1"/>
          </p:cNvSpPr>
          <p:nvPr>
            <p:ph type="title"/>
          </p:nvPr>
        </p:nvSpPr>
        <p:spPr/>
        <p:txBody>
          <a:bodyPr/>
          <a:lstStyle/>
          <a:p>
            <a:r>
              <a:rPr lang="en-US" dirty="0"/>
              <a:t>Mini-world 4 : </a:t>
            </a:r>
            <a:r>
              <a:rPr lang="en-US" i="1" dirty="0"/>
              <a:t>Camera Entity set Attributes</a:t>
            </a:r>
            <a:endParaRPr lang="en-US" dirty="0"/>
          </a:p>
        </p:txBody>
      </p:sp>
      <p:sp>
        <p:nvSpPr>
          <p:cNvPr id="3" name="Content Placeholder 2">
            <a:extLst>
              <a:ext uri="{FF2B5EF4-FFF2-40B4-BE49-F238E27FC236}">
                <a16:creationId xmlns:a16="http://schemas.microsoft.com/office/drawing/2014/main" id="{D7CFECB9-684F-6468-F405-2C305D4FF866}"/>
              </a:ext>
            </a:extLst>
          </p:cNvPr>
          <p:cNvSpPr>
            <a:spLocks noGrp="1"/>
          </p:cNvSpPr>
          <p:nvPr>
            <p:ph idx="1"/>
          </p:nvPr>
        </p:nvSpPr>
        <p:spPr/>
        <p:txBody>
          <a:bodyPr/>
          <a:lstStyle/>
          <a:p>
            <a:r>
              <a:rPr lang="en-US" sz="2000" b="1" dirty="0" err="1"/>
              <a:t>CameraID</a:t>
            </a:r>
            <a:endParaRPr lang="en-US" sz="2000" b="1" dirty="0"/>
          </a:p>
          <a:p>
            <a:r>
              <a:rPr lang="en-US" sz="2000" b="1" dirty="0"/>
              <a:t>Location</a:t>
            </a:r>
          </a:p>
          <a:p>
            <a:r>
              <a:rPr lang="en-US" sz="2000" b="1" dirty="0" err="1"/>
              <a:t>CameraType</a:t>
            </a:r>
            <a:endParaRPr lang="en-US" sz="2000" b="1" dirty="0"/>
          </a:p>
          <a:p>
            <a:r>
              <a:rPr lang="en-US" sz="2000" b="1" dirty="0" err="1"/>
              <a:t>RecordingStartTime</a:t>
            </a:r>
            <a:endParaRPr lang="en-US" sz="2000" b="1" dirty="0"/>
          </a:p>
          <a:p>
            <a:r>
              <a:rPr lang="en-US" sz="2000" b="1" dirty="0" err="1"/>
              <a:t>RecordingEndTime</a:t>
            </a:r>
            <a:endParaRPr lang="en-US" sz="2000" b="1" dirty="0"/>
          </a:p>
        </p:txBody>
      </p:sp>
      <p:sp>
        <p:nvSpPr>
          <p:cNvPr id="4" name="Slide Number Placeholder 3">
            <a:extLst>
              <a:ext uri="{FF2B5EF4-FFF2-40B4-BE49-F238E27FC236}">
                <a16:creationId xmlns:a16="http://schemas.microsoft.com/office/drawing/2014/main" id="{3FA098EC-F40A-198B-CF26-7703D8C7B1BD}"/>
              </a:ext>
            </a:extLst>
          </p:cNvPr>
          <p:cNvSpPr>
            <a:spLocks noGrp="1"/>
          </p:cNvSpPr>
          <p:nvPr>
            <p:ph type="sldNum" sz="quarter" idx="12"/>
          </p:nvPr>
        </p:nvSpPr>
        <p:spPr/>
        <p:txBody>
          <a:bodyPr/>
          <a:lstStyle/>
          <a:p>
            <a:fld id="{94E02B40-06F4-413D-ACBA-65BA0BC3471B}" type="slidenum">
              <a:rPr lang="en-US" smtClean="0"/>
              <a:pPr/>
              <a:t>31</a:t>
            </a:fld>
            <a:endParaRPr lang="en-US" dirty="0"/>
          </a:p>
        </p:txBody>
      </p:sp>
    </p:spTree>
    <p:extLst>
      <p:ext uri="{BB962C8B-B14F-4D97-AF65-F5344CB8AC3E}">
        <p14:creationId xmlns:p14="http://schemas.microsoft.com/office/powerpoint/2010/main" val="80953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B9C9-45CB-2FAE-4EA2-BCFF1A91F32A}"/>
              </a:ext>
            </a:extLst>
          </p:cNvPr>
          <p:cNvSpPr>
            <a:spLocks noGrp="1"/>
          </p:cNvSpPr>
          <p:nvPr>
            <p:ph type="title"/>
          </p:nvPr>
        </p:nvSpPr>
        <p:spPr/>
        <p:txBody>
          <a:bodyPr/>
          <a:lstStyle/>
          <a:p>
            <a:r>
              <a:rPr lang="en-US" dirty="0"/>
              <a:t>Mini-world 4 : </a:t>
            </a:r>
            <a:r>
              <a:rPr lang="en-US" i="1" dirty="0"/>
              <a:t>Camera Entity set Attributes</a:t>
            </a:r>
            <a:endParaRPr lang="en-US" dirty="0"/>
          </a:p>
        </p:txBody>
      </p:sp>
      <p:sp>
        <p:nvSpPr>
          <p:cNvPr id="3" name="Content Placeholder 2">
            <a:extLst>
              <a:ext uri="{FF2B5EF4-FFF2-40B4-BE49-F238E27FC236}">
                <a16:creationId xmlns:a16="http://schemas.microsoft.com/office/drawing/2014/main" id="{D7CFECB9-684F-6468-F405-2C305D4FF866}"/>
              </a:ext>
            </a:extLst>
          </p:cNvPr>
          <p:cNvSpPr>
            <a:spLocks noGrp="1"/>
          </p:cNvSpPr>
          <p:nvPr>
            <p:ph idx="1"/>
          </p:nvPr>
        </p:nvSpPr>
        <p:spPr/>
        <p:txBody>
          <a:bodyPr/>
          <a:lstStyle/>
          <a:p>
            <a:r>
              <a:rPr lang="en-US" sz="2000" b="1" dirty="0" err="1"/>
              <a:t>AlertID</a:t>
            </a:r>
            <a:endParaRPr lang="en-US" sz="2000" b="1" dirty="0"/>
          </a:p>
          <a:p>
            <a:r>
              <a:rPr lang="en-US" sz="2000" b="1" dirty="0" err="1"/>
              <a:t>CustomerID</a:t>
            </a:r>
            <a:endParaRPr lang="en-US" sz="2000" b="1" dirty="0"/>
          </a:p>
          <a:p>
            <a:r>
              <a:rPr lang="en-US" sz="2000" b="1" dirty="0"/>
              <a:t>Timestamp</a:t>
            </a:r>
          </a:p>
          <a:p>
            <a:r>
              <a:rPr lang="en-US" sz="2000" b="1" dirty="0" err="1"/>
              <a:t>AlertType</a:t>
            </a:r>
            <a:endParaRPr lang="en-US" sz="2000" b="1" dirty="0"/>
          </a:p>
          <a:p>
            <a:r>
              <a:rPr lang="en-US" sz="2000" b="1" dirty="0" err="1"/>
              <a:t>CameraID</a:t>
            </a:r>
            <a:endParaRPr lang="en-US" sz="2000" b="1" dirty="0"/>
          </a:p>
          <a:p>
            <a:r>
              <a:rPr lang="en-US" sz="2000" b="1" dirty="0" err="1"/>
              <a:t>AlertDetails</a:t>
            </a:r>
            <a:endParaRPr lang="en-US" sz="2000" b="1" dirty="0"/>
          </a:p>
        </p:txBody>
      </p:sp>
      <p:sp>
        <p:nvSpPr>
          <p:cNvPr id="4" name="Slide Number Placeholder 3">
            <a:extLst>
              <a:ext uri="{FF2B5EF4-FFF2-40B4-BE49-F238E27FC236}">
                <a16:creationId xmlns:a16="http://schemas.microsoft.com/office/drawing/2014/main" id="{3FA098EC-F40A-198B-CF26-7703D8C7B1BD}"/>
              </a:ext>
            </a:extLst>
          </p:cNvPr>
          <p:cNvSpPr>
            <a:spLocks noGrp="1"/>
          </p:cNvSpPr>
          <p:nvPr>
            <p:ph type="sldNum" sz="quarter" idx="12"/>
          </p:nvPr>
        </p:nvSpPr>
        <p:spPr/>
        <p:txBody>
          <a:bodyPr/>
          <a:lstStyle/>
          <a:p>
            <a:fld id="{94E02B40-06F4-413D-ACBA-65BA0BC3471B}" type="slidenum">
              <a:rPr lang="en-US" smtClean="0"/>
              <a:pPr/>
              <a:t>32</a:t>
            </a:fld>
            <a:endParaRPr lang="en-US" dirty="0"/>
          </a:p>
        </p:txBody>
      </p:sp>
    </p:spTree>
    <p:extLst>
      <p:ext uri="{BB962C8B-B14F-4D97-AF65-F5344CB8AC3E}">
        <p14:creationId xmlns:p14="http://schemas.microsoft.com/office/powerpoint/2010/main" val="3307084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B9C9-45CB-2FAE-4EA2-BCFF1A91F32A}"/>
              </a:ext>
            </a:extLst>
          </p:cNvPr>
          <p:cNvSpPr>
            <a:spLocks noGrp="1"/>
          </p:cNvSpPr>
          <p:nvPr>
            <p:ph type="title"/>
          </p:nvPr>
        </p:nvSpPr>
        <p:spPr/>
        <p:txBody>
          <a:bodyPr/>
          <a:lstStyle/>
          <a:p>
            <a:r>
              <a:rPr lang="en-US" dirty="0"/>
              <a:t>Mini-world 4 : </a:t>
            </a:r>
            <a:r>
              <a:rPr lang="en-US" i="1" dirty="0"/>
              <a:t>Relationships</a:t>
            </a:r>
            <a:endParaRPr lang="en-US" dirty="0"/>
          </a:p>
        </p:txBody>
      </p:sp>
      <p:sp>
        <p:nvSpPr>
          <p:cNvPr id="3" name="Content Placeholder 2">
            <a:extLst>
              <a:ext uri="{FF2B5EF4-FFF2-40B4-BE49-F238E27FC236}">
                <a16:creationId xmlns:a16="http://schemas.microsoft.com/office/drawing/2014/main" id="{D7CFECB9-684F-6468-F405-2C305D4FF866}"/>
              </a:ext>
            </a:extLst>
          </p:cNvPr>
          <p:cNvSpPr>
            <a:spLocks noGrp="1"/>
          </p:cNvSpPr>
          <p:nvPr>
            <p:ph idx="1"/>
          </p:nvPr>
        </p:nvSpPr>
        <p:spPr/>
        <p:txBody>
          <a:bodyPr/>
          <a:lstStyle/>
          <a:p>
            <a:r>
              <a:rPr lang="en-US" sz="2000" b="1" dirty="0"/>
              <a:t>Customer-Transaction: </a:t>
            </a:r>
            <a:r>
              <a:rPr lang="en-US" sz="2000" dirty="0"/>
              <a:t>one customer can make many transactions</a:t>
            </a:r>
          </a:p>
          <a:p>
            <a:r>
              <a:rPr lang="en-US" sz="2000" b="1" dirty="0"/>
              <a:t>Cashier-Transaction: </a:t>
            </a:r>
            <a:r>
              <a:rPr lang="en-US" sz="2000" dirty="0"/>
              <a:t>one cashier handles many transaction</a:t>
            </a:r>
          </a:p>
          <a:p>
            <a:r>
              <a:rPr lang="en-US" sz="2000" b="1" dirty="0"/>
              <a:t>Customer-Product: </a:t>
            </a:r>
            <a:r>
              <a:rPr lang="en-US" sz="2000" dirty="0"/>
              <a:t>customers interact with many products</a:t>
            </a:r>
          </a:p>
          <a:p>
            <a:r>
              <a:rPr lang="en-US" sz="2000" b="1" dirty="0"/>
              <a:t>Transaction-Product: </a:t>
            </a:r>
            <a:r>
              <a:rPr lang="en-US" sz="2000" dirty="0"/>
              <a:t>a transaction includes multiple products</a:t>
            </a:r>
          </a:p>
          <a:p>
            <a:r>
              <a:rPr lang="en-US" sz="2000" b="1" dirty="0"/>
              <a:t>Camera-Customer: </a:t>
            </a:r>
            <a:r>
              <a:rPr lang="en-US" sz="2000" dirty="0"/>
              <a:t>cameras monitor multiple customers</a:t>
            </a:r>
          </a:p>
          <a:p>
            <a:r>
              <a:rPr lang="en-US" sz="2000" b="1" dirty="0"/>
              <a:t>Camera-Alert: </a:t>
            </a:r>
            <a:r>
              <a:rPr lang="en-US" sz="2000" dirty="0"/>
              <a:t>an alert is </a:t>
            </a:r>
            <a:r>
              <a:rPr lang="en-US" sz="2000" dirty="0" err="1"/>
              <a:t>reaised</a:t>
            </a:r>
            <a:r>
              <a:rPr lang="en-US" sz="2000" dirty="0"/>
              <a:t> when a camera detects suspicious activity</a:t>
            </a:r>
            <a:endParaRPr lang="en-US" sz="2000" b="1" dirty="0"/>
          </a:p>
        </p:txBody>
      </p:sp>
      <p:sp>
        <p:nvSpPr>
          <p:cNvPr id="4" name="Slide Number Placeholder 3">
            <a:extLst>
              <a:ext uri="{FF2B5EF4-FFF2-40B4-BE49-F238E27FC236}">
                <a16:creationId xmlns:a16="http://schemas.microsoft.com/office/drawing/2014/main" id="{3FA098EC-F40A-198B-CF26-7703D8C7B1BD}"/>
              </a:ext>
            </a:extLst>
          </p:cNvPr>
          <p:cNvSpPr>
            <a:spLocks noGrp="1"/>
          </p:cNvSpPr>
          <p:nvPr>
            <p:ph type="sldNum" sz="quarter" idx="12"/>
          </p:nvPr>
        </p:nvSpPr>
        <p:spPr/>
        <p:txBody>
          <a:bodyPr/>
          <a:lstStyle/>
          <a:p>
            <a:fld id="{94E02B40-06F4-413D-ACBA-65BA0BC3471B}" type="slidenum">
              <a:rPr lang="en-US" smtClean="0"/>
              <a:pPr/>
              <a:t>33</a:t>
            </a:fld>
            <a:endParaRPr lang="en-US" dirty="0"/>
          </a:p>
        </p:txBody>
      </p:sp>
    </p:spTree>
    <p:extLst>
      <p:ext uri="{BB962C8B-B14F-4D97-AF65-F5344CB8AC3E}">
        <p14:creationId xmlns:p14="http://schemas.microsoft.com/office/powerpoint/2010/main" val="363997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FA1E-EF5E-5AA4-7801-24F3813A52DC}"/>
              </a:ext>
            </a:extLst>
          </p:cNvPr>
          <p:cNvSpPr>
            <a:spLocks noGrp="1"/>
          </p:cNvSpPr>
          <p:nvPr>
            <p:ph type="title"/>
          </p:nvPr>
        </p:nvSpPr>
        <p:spPr/>
        <p:txBody>
          <a:bodyPr/>
          <a:lstStyle/>
          <a:p>
            <a:r>
              <a:rPr lang="en-US" dirty="0"/>
              <a:t>Preface</a:t>
            </a:r>
          </a:p>
        </p:txBody>
      </p:sp>
      <p:sp>
        <p:nvSpPr>
          <p:cNvPr id="3" name="Content Placeholder 2">
            <a:extLst>
              <a:ext uri="{FF2B5EF4-FFF2-40B4-BE49-F238E27FC236}">
                <a16:creationId xmlns:a16="http://schemas.microsoft.com/office/drawing/2014/main" id="{3F88BE93-95CE-E4E2-2932-E9253E7293C5}"/>
              </a:ext>
            </a:extLst>
          </p:cNvPr>
          <p:cNvSpPr>
            <a:spLocks noGrp="1"/>
          </p:cNvSpPr>
          <p:nvPr>
            <p:ph idx="1"/>
          </p:nvPr>
        </p:nvSpPr>
        <p:spPr/>
        <p:txBody>
          <a:bodyPr/>
          <a:lstStyle/>
          <a:p>
            <a:r>
              <a:rPr lang="en-US" dirty="0"/>
              <a:t>What is the purpose of this lab? </a:t>
            </a:r>
          </a:p>
          <a:p>
            <a:pPr lvl="1"/>
            <a:r>
              <a:rPr lang="en-US" dirty="0"/>
              <a:t>Consolidate the concepts learned in the lecture through practice</a:t>
            </a:r>
          </a:p>
          <a:p>
            <a:pPr lvl="2"/>
            <a:r>
              <a:rPr lang="en-US" dirty="0"/>
              <a:t>Extracting entities, relationships, attributes</a:t>
            </a:r>
          </a:p>
          <a:p>
            <a:pPr lvl="1"/>
            <a:r>
              <a:rPr lang="en-US" dirty="0"/>
              <a:t>To think as data engineer not just extracting nouns from passages</a:t>
            </a:r>
          </a:p>
          <a:p>
            <a:r>
              <a:rPr lang="en-US" dirty="0"/>
              <a:t>What is the form of requirements received?</a:t>
            </a:r>
          </a:p>
          <a:p>
            <a:pPr lvl="1"/>
            <a:r>
              <a:rPr lang="en-US" dirty="0"/>
              <a:t>Could be an unstructured dataset, English passage</a:t>
            </a:r>
          </a:p>
          <a:p>
            <a:pPr lvl="1"/>
            <a:r>
              <a:rPr lang="en-US" dirty="0"/>
              <a:t>No requirements, gather them on your own</a:t>
            </a:r>
          </a:p>
          <a:p>
            <a:pPr lvl="1"/>
            <a:endParaRPr lang="en-US" dirty="0"/>
          </a:p>
        </p:txBody>
      </p:sp>
      <p:sp>
        <p:nvSpPr>
          <p:cNvPr id="4" name="Slide Number Placeholder 3">
            <a:extLst>
              <a:ext uri="{FF2B5EF4-FFF2-40B4-BE49-F238E27FC236}">
                <a16:creationId xmlns:a16="http://schemas.microsoft.com/office/drawing/2014/main" id="{408D592F-8CD5-6A81-6F8C-D1EC96B9437B}"/>
              </a:ext>
            </a:extLst>
          </p:cNvPr>
          <p:cNvSpPr>
            <a:spLocks noGrp="1"/>
          </p:cNvSpPr>
          <p:nvPr>
            <p:ph type="sldNum" sz="quarter" idx="12"/>
          </p:nvPr>
        </p:nvSpPr>
        <p:spPr/>
        <p:txBody>
          <a:bodyPr/>
          <a:lstStyle/>
          <a:p>
            <a:fld id="{94E02B40-06F4-413D-ACBA-65BA0BC3471B}" type="slidenum">
              <a:rPr lang="en-US" smtClean="0"/>
              <a:pPr/>
              <a:t>4</a:t>
            </a:fld>
            <a:endParaRPr lang="en-US" dirty="0"/>
          </a:p>
        </p:txBody>
      </p:sp>
    </p:spTree>
    <p:extLst>
      <p:ext uri="{BB962C8B-B14F-4D97-AF65-F5344CB8AC3E}">
        <p14:creationId xmlns:p14="http://schemas.microsoft.com/office/powerpoint/2010/main" val="15702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CA3D-2AA0-7A27-4364-67916D21340D}"/>
              </a:ext>
            </a:extLst>
          </p:cNvPr>
          <p:cNvSpPr>
            <a:spLocks noGrp="1"/>
          </p:cNvSpPr>
          <p:nvPr>
            <p:ph type="title"/>
          </p:nvPr>
        </p:nvSpPr>
        <p:spPr>
          <a:xfrm>
            <a:off x="0" y="2345842"/>
            <a:ext cx="12192000" cy="1309687"/>
          </a:xfrm>
        </p:spPr>
        <p:txBody>
          <a:bodyPr/>
          <a:lstStyle/>
          <a:p>
            <a:r>
              <a:rPr lang="en-US" dirty="0"/>
              <a:t>Defining concepts</a:t>
            </a:r>
          </a:p>
        </p:txBody>
      </p:sp>
      <p:sp>
        <p:nvSpPr>
          <p:cNvPr id="4" name="Slide Number Placeholder 3">
            <a:extLst>
              <a:ext uri="{FF2B5EF4-FFF2-40B4-BE49-F238E27FC236}">
                <a16:creationId xmlns:a16="http://schemas.microsoft.com/office/drawing/2014/main" id="{450E5695-B9FA-53A1-9C95-2C01F299F52B}"/>
              </a:ext>
            </a:extLst>
          </p:cNvPr>
          <p:cNvSpPr>
            <a:spLocks noGrp="1"/>
          </p:cNvSpPr>
          <p:nvPr>
            <p:ph type="sldNum" sz="quarter" idx="12"/>
          </p:nvPr>
        </p:nvSpPr>
        <p:spPr/>
        <p:txBody>
          <a:bodyPr/>
          <a:lstStyle/>
          <a:p>
            <a:fld id="{91F18EF7-BE1E-4ECB-84D4-67C2B4D8F095}" type="slidenum">
              <a:rPr lang="en-US" smtClean="0"/>
              <a:t>5</a:t>
            </a:fld>
            <a:endParaRPr lang="en-US"/>
          </a:p>
        </p:txBody>
      </p:sp>
    </p:spTree>
    <p:extLst>
      <p:ext uri="{BB962C8B-B14F-4D97-AF65-F5344CB8AC3E}">
        <p14:creationId xmlns:p14="http://schemas.microsoft.com/office/powerpoint/2010/main" val="328693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980B-CBE9-A840-4E9A-86192B783F2E}"/>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8CB2DD2E-2028-9035-698F-DF04B353AEAA}"/>
              </a:ext>
            </a:extLst>
          </p:cNvPr>
          <p:cNvSpPr>
            <a:spLocks noGrp="1"/>
          </p:cNvSpPr>
          <p:nvPr>
            <p:ph idx="1"/>
          </p:nvPr>
        </p:nvSpPr>
        <p:spPr/>
        <p:txBody>
          <a:bodyPr/>
          <a:lstStyle/>
          <a:p>
            <a:pPr marL="285750" indent="-228600" defTabSz="914400">
              <a:lnSpc>
                <a:spcPct val="90000"/>
              </a:lnSpc>
              <a:spcBef>
                <a:spcPts val="1000"/>
              </a:spcBef>
              <a:buClr>
                <a:schemeClr val="accent1"/>
              </a:buClr>
              <a:buSzPct val="80000"/>
              <a:buFont typeface="Arial" panose="020B0604020202020204" pitchFamily="34" charset="0"/>
              <a:buChar char="•"/>
            </a:pPr>
            <a:r>
              <a:rPr lang="en-US" sz="2800" b="1" dirty="0"/>
              <a:t>What is an entity? </a:t>
            </a:r>
            <a:r>
              <a:rPr lang="en-US" dirty="0"/>
              <a:t>A </a:t>
            </a:r>
            <a:r>
              <a:rPr lang="en-US" sz="2800" dirty="0"/>
              <a:t>Thing or object in the real world with an independent existence</a:t>
            </a:r>
          </a:p>
          <a:p>
            <a:pPr marL="285750" indent="-228600" defTabSz="914400">
              <a:lnSpc>
                <a:spcPct val="90000"/>
              </a:lnSpc>
              <a:spcBef>
                <a:spcPts val="1000"/>
              </a:spcBef>
              <a:buClr>
                <a:schemeClr val="accent1"/>
              </a:buClr>
              <a:buSzPct val="80000"/>
              <a:buFont typeface="Arial" panose="020B0604020202020204" pitchFamily="34" charset="0"/>
              <a:buChar char="•"/>
            </a:pPr>
            <a:r>
              <a:rPr lang="en-US" sz="2800" b="1" dirty="0"/>
              <a:t>how to determine whether to create the table</a:t>
            </a:r>
            <a:r>
              <a:rPr lang="en-US" sz="2800" dirty="0"/>
              <a:t>?</a:t>
            </a:r>
            <a:r>
              <a:rPr lang="en-US" dirty="0"/>
              <a:t> Consider whether you need to store the data related to this table.</a:t>
            </a:r>
            <a:endParaRPr lang="en-US" sz="2800" dirty="0"/>
          </a:p>
          <a:p>
            <a:pPr marL="285750" indent="-228600" defTabSz="914400">
              <a:lnSpc>
                <a:spcPct val="90000"/>
              </a:lnSpc>
              <a:spcBef>
                <a:spcPts val="1000"/>
              </a:spcBef>
              <a:buClr>
                <a:schemeClr val="accent1"/>
              </a:buClr>
              <a:buSzPct val="80000"/>
              <a:buFont typeface="Arial" panose="020B0604020202020204" pitchFamily="34" charset="0"/>
              <a:buChar char="•"/>
            </a:pPr>
            <a:r>
              <a:rPr lang="en-US" sz="2800" b="1" dirty="0"/>
              <a:t>how to describe entity set (AKA entity type)? </a:t>
            </a:r>
            <a:r>
              <a:rPr lang="en-US" sz="2800" dirty="0"/>
              <a:t>Each entity type is the database is described by its name and attributes</a:t>
            </a:r>
          </a:p>
          <a:p>
            <a:pPr marL="285750" indent="-228600" defTabSz="914400">
              <a:lnSpc>
                <a:spcPct val="90000"/>
              </a:lnSpc>
              <a:spcBef>
                <a:spcPts val="1000"/>
              </a:spcBef>
              <a:buClr>
                <a:schemeClr val="accent1"/>
              </a:buClr>
              <a:buSzPct val="80000"/>
              <a:buFont typeface="Arial" panose="020B0604020202020204" pitchFamily="34" charset="0"/>
              <a:buChar char="•"/>
            </a:pPr>
            <a:r>
              <a:rPr lang="en-US" sz="2800" b="1" dirty="0"/>
              <a:t>what is the entity set (AKA entity type)? </a:t>
            </a:r>
            <a:r>
              <a:rPr lang="en-US" sz="2800" dirty="0"/>
              <a:t>Defines a collection of entities that have the same attributes e.g. (equipment (desk, chair, projector),Student(</a:t>
            </a:r>
            <a:r>
              <a:rPr lang="en-US" sz="2800" dirty="0" err="1"/>
              <a:t>Abdelghfar</a:t>
            </a:r>
            <a:r>
              <a:rPr lang="en-US" sz="2800" dirty="0"/>
              <a:t>, Assem, Maha))</a:t>
            </a:r>
            <a:br>
              <a:rPr lang="en-US" sz="2800" dirty="0"/>
            </a:br>
            <a:endParaRPr lang="en-US" sz="2800" dirty="0"/>
          </a:p>
          <a:p>
            <a:endParaRPr lang="en-US" dirty="0"/>
          </a:p>
        </p:txBody>
      </p:sp>
      <p:sp>
        <p:nvSpPr>
          <p:cNvPr id="4" name="Slide Number Placeholder 3">
            <a:extLst>
              <a:ext uri="{FF2B5EF4-FFF2-40B4-BE49-F238E27FC236}">
                <a16:creationId xmlns:a16="http://schemas.microsoft.com/office/drawing/2014/main" id="{F3D8509B-A971-41AB-320F-797B5D68777E}"/>
              </a:ext>
            </a:extLst>
          </p:cNvPr>
          <p:cNvSpPr>
            <a:spLocks noGrp="1"/>
          </p:cNvSpPr>
          <p:nvPr>
            <p:ph type="sldNum" sz="quarter" idx="12"/>
          </p:nvPr>
        </p:nvSpPr>
        <p:spPr/>
        <p:txBody>
          <a:bodyPr/>
          <a:lstStyle/>
          <a:p>
            <a:fld id="{94E02B40-06F4-413D-ACBA-65BA0BC3471B}" type="slidenum">
              <a:rPr lang="en-US" smtClean="0"/>
              <a:pPr/>
              <a:t>6</a:t>
            </a:fld>
            <a:endParaRPr lang="en-US" dirty="0"/>
          </a:p>
        </p:txBody>
      </p:sp>
    </p:spTree>
    <p:extLst>
      <p:ext uri="{BB962C8B-B14F-4D97-AF65-F5344CB8AC3E}">
        <p14:creationId xmlns:p14="http://schemas.microsoft.com/office/powerpoint/2010/main" val="347609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B028-6753-0109-1729-183EF4039298}"/>
              </a:ext>
            </a:extLst>
          </p:cNvPr>
          <p:cNvSpPr>
            <a:spLocks noGrp="1"/>
          </p:cNvSpPr>
          <p:nvPr>
            <p:ph type="title"/>
          </p:nvPr>
        </p:nvSpPr>
        <p:spPr/>
        <p:txBody>
          <a:bodyPr/>
          <a:lstStyle/>
          <a:p>
            <a:r>
              <a:rPr lang="en-US" dirty="0"/>
              <a:t>Key Concepts (Cont’d)</a:t>
            </a:r>
          </a:p>
        </p:txBody>
      </p:sp>
      <p:sp>
        <p:nvSpPr>
          <p:cNvPr id="3" name="Content Placeholder 2">
            <a:extLst>
              <a:ext uri="{FF2B5EF4-FFF2-40B4-BE49-F238E27FC236}">
                <a16:creationId xmlns:a16="http://schemas.microsoft.com/office/drawing/2014/main" id="{A542B161-CA4D-1BB9-1B65-61C4FD351490}"/>
              </a:ext>
            </a:extLst>
          </p:cNvPr>
          <p:cNvSpPr>
            <a:spLocks noGrp="1"/>
          </p:cNvSpPr>
          <p:nvPr>
            <p:ph idx="1"/>
          </p:nvPr>
        </p:nvSpPr>
        <p:spPr/>
        <p:txBody>
          <a:bodyPr/>
          <a:lstStyle/>
          <a:p>
            <a:r>
              <a:rPr lang="en-US" b="1" dirty="0"/>
              <a:t>What is the Mini-world?</a:t>
            </a:r>
            <a:r>
              <a:rPr lang="en-US" dirty="0"/>
              <a:t> Some part of the real world about which data is stored in a database for example student grade and transcript at a university</a:t>
            </a:r>
            <a:endParaRPr lang="en-US" b="1" dirty="0"/>
          </a:p>
        </p:txBody>
      </p:sp>
      <p:sp>
        <p:nvSpPr>
          <p:cNvPr id="4" name="Slide Number Placeholder 3">
            <a:extLst>
              <a:ext uri="{FF2B5EF4-FFF2-40B4-BE49-F238E27FC236}">
                <a16:creationId xmlns:a16="http://schemas.microsoft.com/office/drawing/2014/main" id="{8FF5A212-C47C-13E0-375A-4EAB79C3EE15}"/>
              </a:ext>
            </a:extLst>
          </p:cNvPr>
          <p:cNvSpPr>
            <a:spLocks noGrp="1"/>
          </p:cNvSpPr>
          <p:nvPr>
            <p:ph type="sldNum" sz="quarter" idx="12"/>
          </p:nvPr>
        </p:nvSpPr>
        <p:spPr/>
        <p:txBody>
          <a:bodyPr/>
          <a:lstStyle/>
          <a:p>
            <a:fld id="{94E02B40-06F4-413D-ACBA-65BA0BC3471B}" type="slidenum">
              <a:rPr lang="en-US" smtClean="0"/>
              <a:pPr/>
              <a:t>7</a:t>
            </a:fld>
            <a:endParaRPr lang="en-US" dirty="0"/>
          </a:p>
        </p:txBody>
      </p:sp>
    </p:spTree>
    <p:extLst>
      <p:ext uri="{BB962C8B-B14F-4D97-AF65-F5344CB8AC3E}">
        <p14:creationId xmlns:p14="http://schemas.microsoft.com/office/powerpoint/2010/main" val="139221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CA3D-2AA0-7A27-4364-67916D21340D}"/>
              </a:ext>
            </a:extLst>
          </p:cNvPr>
          <p:cNvSpPr>
            <a:spLocks noGrp="1"/>
          </p:cNvSpPr>
          <p:nvPr>
            <p:ph type="title"/>
          </p:nvPr>
        </p:nvSpPr>
        <p:spPr>
          <a:xfrm>
            <a:off x="0" y="2345842"/>
            <a:ext cx="12192000" cy="1309687"/>
          </a:xfrm>
        </p:spPr>
        <p:txBody>
          <a:bodyPr/>
          <a:lstStyle/>
          <a:p>
            <a:r>
              <a:rPr lang="en-US" dirty="0"/>
              <a:t>Practicing</a:t>
            </a:r>
          </a:p>
        </p:txBody>
      </p:sp>
      <p:sp>
        <p:nvSpPr>
          <p:cNvPr id="4" name="Slide Number Placeholder 3">
            <a:extLst>
              <a:ext uri="{FF2B5EF4-FFF2-40B4-BE49-F238E27FC236}">
                <a16:creationId xmlns:a16="http://schemas.microsoft.com/office/drawing/2014/main" id="{450E5695-B9FA-53A1-9C95-2C01F299F52B}"/>
              </a:ext>
            </a:extLst>
          </p:cNvPr>
          <p:cNvSpPr>
            <a:spLocks noGrp="1"/>
          </p:cNvSpPr>
          <p:nvPr>
            <p:ph type="sldNum" sz="quarter" idx="12"/>
          </p:nvPr>
        </p:nvSpPr>
        <p:spPr/>
        <p:txBody>
          <a:bodyPr/>
          <a:lstStyle/>
          <a:p>
            <a:fld id="{91F18EF7-BE1E-4ECB-84D4-67C2B4D8F095}" type="slidenum">
              <a:rPr lang="en-US" smtClean="0"/>
              <a:t>8</a:t>
            </a:fld>
            <a:endParaRPr lang="en-US"/>
          </a:p>
        </p:txBody>
      </p:sp>
    </p:spTree>
    <p:extLst>
      <p:ext uri="{BB962C8B-B14F-4D97-AF65-F5344CB8AC3E}">
        <p14:creationId xmlns:p14="http://schemas.microsoft.com/office/powerpoint/2010/main" val="248079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BF1C-600B-1F83-40C7-80EB917CD64D}"/>
              </a:ext>
            </a:extLst>
          </p:cNvPr>
          <p:cNvSpPr>
            <a:spLocks noGrp="1"/>
          </p:cNvSpPr>
          <p:nvPr>
            <p:ph type="title"/>
          </p:nvPr>
        </p:nvSpPr>
        <p:spPr/>
        <p:txBody>
          <a:bodyPr/>
          <a:lstStyle/>
          <a:p>
            <a:r>
              <a:rPr lang="en-US" dirty="0"/>
              <a:t>Mini-world 1: Retail DB</a:t>
            </a:r>
          </a:p>
        </p:txBody>
      </p:sp>
      <p:sp>
        <p:nvSpPr>
          <p:cNvPr id="3" name="Content Placeholder 2">
            <a:extLst>
              <a:ext uri="{FF2B5EF4-FFF2-40B4-BE49-F238E27FC236}">
                <a16:creationId xmlns:a16="http://schemas.microsoft.com/office/drawing/2014/main" id="{244FCFED-65D6-417F-303E-DE208D81E58A}"/>
              </a:ext>
            </a:extLst>
          </p:cNvPr>
          <p:cNvSpPr>
            <a:spLocks noGrp="1"/>
          </p:cNvSpPr>
          <p:nvPr>
            <p:ph idx="1"/>
          </p:nvPr>
        </p:nvSpPr>
        <p:spPr/>
        <p:txBody>
          <a:bodyPr/>
          <a:lstStyle/>
          <a:p>
            <a:r>
              <a:rPr lang="en-US" dirty="0"/>
              <a:t>You are an expert tasked with identifying the entities and relationships in retail store database</a:t>
            </a:r>
          </a:p>
          <a:p>
            <a:r>
              <a:rPr lang="en-US" b="1" dirty="0"/>
              <a:t>NB: the use case doesn’t have to be straight forward, think critically and iterate on your ideas.</a:t>
            </a:r>
          </a:p>
        </p:txBody>
      </p:sp>
      <p:sp>
        <p:nvSpPr>
          <p:cNvPr id="4" name="Slide Number Placeholder 3">
            <a:extLst>
              <a:ext uri="{FF2B5EF4-FFF2-40B4-BE49-F238E27FC236}">
                <a16:creationId xmlns:a16="http://schemas.microsoft.com/office/drawing/2014/main" id="{14DB6427-F6C1-91A8-7695-143A696AF147}"/>
              </a:ext>
            </a:extLst>
          </p:cNvPr>
          <p:cNvSpPr>
            <a:spLocks noGrp="1"/>
          </p:cNvSpPr>
          <p:nvPr>
            <p:ph type="sldNum" sz="quarter" idx="12"/>
          </p:nvPr>
        </p:nvSpPr>
        <p:spPr/>
        <p:txBody>
          <a:bodyPr/>
          <a:lstStyle/>
          <a:p>
            <a:fld id="{94E02B40-06F4-413D-ACBA-65BA0BC3471B}" type="slidenum">
              <a:rPr lang="en-US" smtClean="0"/>
              <a:pPr/>
              <a:t>9</a:t>
            </a:fld>
            <a:endParaRPr lang="en-US" dirty="0"/>
          </a:p>
        </p:txBody>
      </p:sp>
    </p:spTree>
    <p:extLst>
      <p:ext uri="{BB962C8B-B14F-4D97-AF65-F5344CB8AC3E}">
        <p14:creationId xmlns:p14="http://schemas.microsoft.com/office/powerpoint/2010/main" val="3162723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2">
      <a:majorFont>
        <a:latin typeface="Times New Roman"/>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550</TotalTime>
  <Words>1061</Words>
  <Application>Microsoft Office PowerPoint</Application>
  <PresentationFormat>Widescreen</PresentationFormat>
  <Paragraphs>208</Paragraphs>
  <Slides>33</Slides>
  <Notes>0</Notes>
  <HiddenSlides>9</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Aptos</vt:lpstr>
      <vt:lpstr>Arial</vt:lpstr>
      <vt:lpstr>Wingdings</vt:lpstr>
      <vt:lpstr>Office Theme</vt:lpstr>
      <vt:lpstr>Lab 1</vt:lpstr>
      <vt:lpstr>Introduction</vt:lpstr>
      <vt:lpstr>Table of contents</vt:lpstr>
      <vt:lpstr>Preface</vt:lpstr>
      <vt:lpstr>Defining concepts</vt:lpstr>
      <vt:lpstr>Key Concepts</vt:lpstr>
      <vt:lpstr>Key Concepts (Cont’d)</vt:lpstr>
      <vt:lpstr>Practicing</vt:lpstr>
      <vt:lpstr>Mini-world 1: Retail DB</vt:lpstr>
      <vt:lpstr>Mini-world 1 : Entity sets</vt:lpstr>
      <vt:lpstr>Mini-world 1 : Customer entity set Attributes</vt:lpstr>
      <vt:lpstr>Mini-world 1 : product entity set Attributes</vt:lpstr>
      <vt:lpstr>Mini-world 1: Employee entity set attributes</vt:lpstr>
      <vt:lpstr>Mini-world 1: orders entity set attributes</vt:lpstr>
      <vt:lpstr>Mini-world 1: Relationships</vt:lpstr>
      <vt:lpstr>Mini- world 2: Library</vt:lpstr>
      <vt:lpstr>Mini- world 2: Entity sets</vt:lpstr>
      <vt:lpstr>Mini- world 2: Members Entity set attributes</vt:lpstr>
      <vt:lpstr>Mini- world 2: Librarians Entity set attributes</vt:lpstr>
      <vt:lpstr>Mini- world 2: Book Entity set attributes</vt:lpstr>
      <vt:lpstr>Mini- world 2: Relationships</vt:lpstr>
      <vt:lpstr>Mini-world 3: SmartHomeInventory</vt:lpstr>
      <vt:lpstr>Mini-world 3: Entity sets</vt:lpstr>
      <vt:lpstr>Mini-world 3: Relationships</vt:lpstr>
      <vt:lpstr>Mini-world 4: Smart Retail Surveillance System </vt:lpstr>
      <vt:lpstr>Mini-world 4 : Entity sets</vt:lpstr>
      <vt:lpstr>Mini-world 4 : Customer Entity set Attributes</vt:lpstr>
      <vt:lpstr>Mini-world 4 : Product Entity set Attributes</vt:lpstr>
      <vt:lpstr>Mini-world 4 : Cashier Entity set Attributes</vt:lpstr>
      <vt:lpstr>Mini-world 4 : Cashier Entity set Attributes</vt:lpstr>
      <vt:lpstr>Mini-world 4 : Camera Entity set Attributes</vt:lpstr>
      <vt:lpstr>Mini-world 4 : Camera Entity set Attributes</vt:lpstr>
      <vt:lpstr>Mini-world 4 : Relationships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Assem Ihab</dc:creator>
  <cp:lastModifiedBy>Assem Ihab</cp:lastModifiedBy>
  <cp:revision>6</cp:revision>
  <dcterms:created xsi:type="dcterms:W3CDTF">2024-10-03T10:14:47Z</dcterms:created>
  <dcterms:modified xsi:type="dcterms:W3CDTF">2024-10-06T16:42:34Z</dcterms:modified>
</cp:coreProperties>
</file>