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303" r:id="rId4"/>
    <p:sldId id="281" r:id="rId5"/>
    <p:sldId id="282" r:id="rId6"/>
    <p:sldId id="283" r:id="rId7"/>
    <p:sldId id="284" r:id="rId8"/>
    <p:sldId id="311" r:id="rId9"/>
    <p:sldId id="285" r:id="rId10"/>
    <p:sldId id="286" r:id="rId11"/>
    <p:sldId id="287" r:id="rId12"/>
    <p:sldId id="289" r:id="rId13"/>
    <p:sldId id="312" r:id="rId14"/>
    <p:sldId id="290" r:id="rId15"/>
    <p:sldId id="291" r:id="rId16"/>
    <p:sldId id="292" r:id="rId17"/>
    <p:sldId id="313" r:id="rId18"/>
    <p:sldId id="293" r:id="rId19"/>
    <p:sldId id="314" r:id="rId20"/>
    <p:sldId id="294" r:id="rId21"/>
    <p:sldId id="295" r:id="rId22"/>
    <p:sldId id="296" r:id="rId23"/>
    <p:sldId id="297" r:id="rId24"/>
    <p:sldId id="298" r:id="rId25"/>
    <p:sldId id="299" r:id="rId26"/>
    <p:sldId id="300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3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60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56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0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64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4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0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18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14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67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87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81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14B3B-6F5A-4061-B55F-A2F0BEFF1ECB}" type="datetimeFigureOut">
              <a:rPr lang="ru-RU" smtClean="0"/>
              <a:pPr/>
              <a:t>13.03.2021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19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3732"/>
            <a:ext cx="12192000" cy="511438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47627" y="2039302"/>
            <a:ext cx="10515600" cy="1905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endParaRPr lang="ru-RU" sz="7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BBC9C8-1081-422D-90E3-634AF6EF97D3}"/>
              </a:ext>
            </a:extLst>
          </p:cNvPr>
          <p:cNvSpPr/>
          <p:nvPr/>
        </p:nvSpPr>
        <p:spPr>
          <a:xfrm>
            <a:off x="511800" y="2421806"/>
            <a:ext cx="220605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4000" dirty="0">
              <a:latin typeface="Arial" pitchFamily="34" charset="0"/>
              <a:cs typeface="Arial" pitchFamily="34" charset="0"/>
            </a:endParaRPr>
          </a:p>
          <a:p>
            <a:r>
              <a:rPr lang="ru-RU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>
                <a:latin typeface="Arial" pitchFamily="34" charset="0"/>
                <a:cs typeface="Arial" pitchFamily="34" charset="0"/>
              </a:rPr>
              <a:t>INSERT</a:t>
            </a:r>
            <a:endParaRPr lang="en-US" sz="3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3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7173" y="558261"/>
            <a:ext cx="7244195" cy="562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415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2708" y="794954"/>
            <a:ext cx="8485043" cy="505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559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2708" y="824720"/>
            <a:ext cx="8042131" cy="502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5769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3732"/>
            <a:ext cx="12192000" cy="511438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47627" y="2039302"/>
            <a:ext cx="10515600" cy="1905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endParaRPr lang="ru-RU" sz="7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BBC9C8-1081-422D-90E3-634AF6EF97D3}"/>
              </a:ext>
            </a:extLst>
          </p:cNvPr>
          <p:cNvSpPr/>
          <p:nvPr/>
        </p:nvSpPr>
        <p:spPr>
          <a:xfrm>
            <a:off x="511800" y="2421806"/>
            <a:ext cx="220445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4000" b="1" dirty="0">
              <a:latin typeface="Arial" pitchFamily="34" charset="0"/>
              <a:cs typeface="Arial" pitchFamily="34" charset="0"/>
            </a:endParaRPr>
          </a:p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DELETE</a:t>
            </a:r>
            <a:endParaRPr lang="en-US" sz="3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3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3950" y="1433513"/>
            <a:ext cx="99441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0282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7236" y="528315"/>
            <a:ext cx="8581593" cy="5550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4026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4891" y="931418"/>
            <a:ext cx="8535266" cy="4890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3316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3732"/>
            <a:ext cx="12192000" cy="511438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47627" y="2039302"/>
            <a:ext cx="10515600" cy="1905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endParaRPr lang="ru-RU" sz="7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BBC9C8-1081-422D-90E3-634AF6EF97D3}"/>
              </a:ext>
            </a:extLst>
          </p:cNvPr>
          <p:cNvSpPr/>
          <p:nvPr/>
        </p:nvSpPr>
        <p:spPr>
          <a:xfrm>
            <a:off x="511800" y="2421806"/>
            <a:ext cx="296465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4000" b="1" dirty="0">
              <a:latin typeface="Arial" pitchFamily="34" charset="0"/>
              <a:cs typeface="Arial" pitchFamily="34" charset="0"/>
            </a:endParaRPr>
          </a:p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TRUNCATE</a:t>
            </a:r>
            <a:endParaRPr lang="en-US" sz="3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32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0428" y="958703"/>
            <a:ext cx="9154390" cy="4927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7997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3732"/>
            <a:ext cx="12192000" cy="511438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47627" y="2039302"/>
            <a:ext cx="10515600" cy="1905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endParaRPr lang="ru-RU" sz="7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BBC9C8-1081-422D-90E3-634AF6EF97D3}"/>
              </a:ext>
            </a:extLst>
          </p:cNvPr>
          <p:cNvSpPr/>
          <p:nvPr/>
        </p:nvSpPr>
        <p:spPr>
          <a:xfrm>
            <a:off x="511800" y="2421806"/>
            <a:ext cx="666163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4000" b="1" dirty="0">
              <a:latin typeface="Arial" pitchFamily="34" charset="0"/>
              <a:cs typeface="Arial" pitchFamily="34" charset="0"/>
            </a:endParaRPr>
          </a:p>
          <a:p>
            <a:r>
              <a:rPr lang="ru-RU" sz="4000" b="1" dirty="0">
                <a:latin typeface="Arial" pitchFamily="34" charset="0"/>
                <a:cs typeface="Arial" pitchFamily="34" charset="0"/>
              </a:rPr>
              <a:t>Транзакции базы данных</a:t>
            </a:r>
            <a:endParaRPr lang="en-US" sz="3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3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B10B13-7F67-4C40-92D3-23748B0D17C2}"/>
              </a:ext>
            </a:extLst>
          </p:cNvPr>
          <p:cNvSpPr/>
          <p:nvPr/>
        </p:nvSpPr>
        <p:spPr>
          <a:xfrm>
            <a:off x="561108" y="797334"/>
            <a:ext cx="1084810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Arial" pitchFamily="34" charset="0"/>
                <a:cs typeface="Arial" pitchFamily="34" charset="0"/>
              </a:rPr>
              <a:t>Темы</a:t>
            </a:r>
          </a:p>
          <a:p>
            <a:r>
              <a:rPr lang="ru-RU" sz="2800" dirty="0">
                <a:latin typeface="Arial" pitchFamily="34" charset="0"/>
                <a:cs typeface="Arial" pitchFamily="34" charset="0"/>
              </a:rPr>
              <a:t>•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Добавление новых строк в таблицу </a:t>
            </a:r>
          </a:p>
          <a:p>
            <a:r>
              <a:rPr lang="ru-RU" sz="2800" dirty="0">
                <a:latin typeface="Arial" pitchFamily="34" charset="0"/>
                <a:cs typeface="Arial" pitchFamily="34" charset="0"/>
              </a:rPr>
              <a:t>–инструкция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INSERT </a:t>
            </a:r>
          </a:p>
          <a:p>
            <a:r>
              <a:rPr lang="ru-RU" sz="2800" dirty="0">
                <a:latin typeface="Arial" pitchFamily="34" charset="0"/>
                <a:cs typeface="Arial" pitchFamily="34" charset="0"/>
              </a:rPr>
              <a:t>•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Изменение данных в таблице </a:t>
            </a:r>
          </a:p>
          <a:p>
            <a:r>
              <a:rPr lang="ru-RU" sz="2800" dirty="0">
                <a:latin typeface="Arial" pitchFamily="34" charset="0"/>
                <a:cs typeface="Arial" pitchFamily="34" charset="0"/>
              </a:rPr>
              <a:t>–инструкция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UPDATE </a:t>
            </a:r>
          </a:p>
          <a:p>
            <a:r>
              <a:rPr lang="ru-RU" sz="2800" dirty="0">
                <a:latin typeface="Arial" pitchFamily="34" charset="0"/>
                <a:cs typeface="Arial" pitchFamily="34" charset="0"/>
              </a:rPr>
              <a:t>•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Удаление строк из таблицы: </a:t>
            </a:r>
          </a:p>
          <a:p>
            <a:r>
              <a:rPr lang="ru-RU" sz="2800" dirty="0">
                <a:latin typeface="Arial" pitchFamily="34" charset="0"/>
                <a:cs typeface="Arial" pitchFamily="34" charset="0"/>
              </a:rPr>
              <a:t>–инструкция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DELETE </a:t>
            </a:r>
          </a:p>
          <a:p>
            <a:r>
              <a:rPr lang="ru-RU" sz="2800" dirty="0">
                <a:latin typeface="Arial" pitchFamily="34" charset="0"/>
                <a:cs typeface="Arial" pitchFamily="34" charset="0"/>
              </a:rPr>
              <a:t>–инструкция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TRUNCATE </a:t>
            </a:r>
          </a:p>
          <a:p>
            <a:r>
              <a:rPr lang="ru-RU" sz="2800" dirty="0">
                <a:latin typeface="Arial" pitchFamily="34" charset="0"/>
                <a:cs typeface="Arial" pitchFamily="34" charset="0"/>
              </a:rPr>
              <a:t>•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Управление транзакциями базы данных с помощью инструкций COMMIT, ROLLBACK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и SAVEPOINT</a:t>
            </a:r>
          </a:p>
          <a:p>
            <a:r>
              <a:rPr lang="ru-RU" sz="2800" dirty="0">
                <a:latin typeface="Arial" pitchFamily="34" charset="0"/>
                <a:cs typeface="Arial" pitchFamily="34" charset="0"/>
              </a:rPr>
              <a:t>•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Целостность чтения </a:t>
            </a:r>
          </a:p>
          <a:p>
            <a:r>
              <a:rPr lang="ru-RU" sz="2800" dirty="0">
                <a:latin typeface="Arial" pitchFamily="34" charset="0"/>
                <a:cs typeface="Arial" pitchFamily="34" charset="0"/>
              </a:rPr>
              <a:t>•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Предложение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FOR UPDATE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в инструкции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SELECT </a:t>
            </a:r>
          </a:p>
        </p:txBody>
      </p:sp>
    </p:spTree>
    <p:extLst>
      <p:ext uri="{BB962C8B-B14F-4D97-AF65-F5344CB8AC3E}">
        <p14:creationId xmlns:p14="http://schemas.microsoft.com/office/powerpoint/2010/main" val="141996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93618" y="1527463"/>
            <a:ext cx="1045325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Arial" pitchFamily="34" charset="0"/>
                <a:cs typeface="Arial" pitchFamily="34" charset="0"/>
              </a:rPr>
              <a:t>Транзакции базы данных 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endParaRPr lang="ru-RU" sz="2800" b="1" dirty="0">
              <a:latin typeface="Arial" pitchFamily="34" charset="0"/>
              <a:cs typeface="Arial" pitchFamily="34" charset="0"/>
            </a:endParaRPr>
          </a:p>
          <a:p>
            <a:r>
              <a:rPr lang="ru-RU" sz="2800" dirty="0">
                <a:latin typeface="Arial" pitchFamily="34" charset="0"/>
                <a:cs typeface="Arial" pitchFamily="34" charset="0"/>
              </a:rPr>
              <a:t>Состав транзакции базы данных: </a:t>
            </a:r>
          </a:p>
          <a:p>
            <a:r>
              <a:rPr lang="ru-RU" sz="2800" dirty="0">
                <a:latin typeface="Arial" pitchFamily="34" charset="0"/>
                <a:cs typeface="Arial" pitchFamily="34" charset="0"/>
              </a:rPr>
              <a:t>•инструкции DML, составляющие одно согласованное изменение данных </a:t>
            </a:r>
          </a:p>
          <a:p>
            <a:r>
              <a:rPr lang="ru-RU" sz="2800" dirty="0">
                <a:latin typeface="Arial" pitchFamily="34" charset="0"/>
                <a:cs typeface="Arial" pitchFamily="34" charset="0"/>
              </a:rPr>
              <a:t>•одна инструкция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DDL </a:t>
            </a:r>
          </a:p>
          <a:p>
            <a:r>
              <a:rPr lang="ru-RU" sz="2800" dirty="0">
                <a:latin typeface="Arial" pitchFamily="34" charset="0"/>
                <a:cs typeface="Arial" pitchFamily="34" charset="0"/>
              </a:rPr>
              <a:t>•одна инструкция языка управления данными (DCL) </a:t>
            </a:r>
          </a:p>
        </p:txBody>
      </p:sp>
    </p:spTree>
    <p:extLst>
      <p:ext uri="{BB962C8B-B14F-4D97-AF65-F5344CB8AC3E}">
        <p14:creationId xmlns:p14="http://schemas.microsoft.com/office/powerpoint/2010/main" val="3381000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B10B13-7F67-4C40-92D3-23748B0D17C2}"/>
              </a:ext>
            </a:extLst>
          </p:cNvPr>
          <p:cNvSpPr/>
          <p:nvPr/>
        </p:nvSpPr>
        <p:spPr>
          <a:xfrm>
            <a:off x="742905" y="918744"/>
            <a:ext cx="998756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Arial" pitchFamily="34" charset="0"/>
                <a:cs typeface="Arial" pitchFamily="34" charset="0"/>
              </a:rPr>
              <a:t>Транзакции базы данных: начало и завершение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r>
              <a:rPr lang="ru-RU" sz="28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u-RU" sz="2800" dirty="0">
                <a:latin typeface="Arial" pitchFamily="34" charset="0"/>
                <a:cs typeface="Arial" pitchFamily="34" charset="0"/>
              </a:rPr>
              <a:t>•Начинается при выполнении первой инструкции SQL DML. </a:t>
            </a:r>
          </a:p>
          <a:p>
            <a:r>
              <a:rPr lang="ru-RU" sz="2800" dirty="0">
                <a:latin typeface="Arial" pitchFamily="34" charset="0"/>
                <a:cs typeface="Arial" pitchFamily="34" charset="0"/>
              </a:rPr>
              <a:t>•Завершается одним из следующих событий: 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–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Запуск инструкции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COMMIT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или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ROLLBACK. 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–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Выполнение инструкции DDL или DCL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	 	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(автоматическая фиксация). 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–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Завершение пользователем работы SQL </a:t>
            </a:r>
            <a:r>
              <a:rPr lang="ru-RU" sz="2800" dirty="0" err="1">
                <a:latin typeface="Arial" pitchFamily="34" charset="0"/>
                <a:cs typeface="Arial" pitchFamily="34" charset="0"/>
              </a:rPr>
              <a:t>Developer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или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SQL*</a:t>
            </a:r>
            <a:r>
              <a:rPr lang="ru-RU" sz="2800" dirty="0" err="1">
                <a:latin typeface="Arial" pitchFamily="34" charset="0"/>
                <a:cs typeface="Arial" pitchFamily="34" charset="0"/>
              </a:rPr>
              <a:t>Plus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. 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–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Отказ системы. </a:t>
            </a:r>
          </a:p>
        </p:txBody>
      </p:sp>
    </p:spTree>
    <p:extLst>
      <p:ext uri="{BB962C8B-B14F-4D97-AF65-F5344CB8AC3E}">
        <p14:creationId xmlns:p14="http://schemas.microsoft.com/office/powerpoint/2010/main" val="2264668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4398" y="1849581"/>
            <a:ext cx="1027660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Arial" pitchFamily="34" charset="0"/>
                <a:cs typeface="Arial" pitchFamily="34" charset="0"/>
              </a:rPr>
              <a:t>Преимущества инструкций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COMMIT </a:t>
            </a:r>
            <a:r>
              <a:rPr lang="ru-RU" sz="2800" b="1" dirty="0">
                <a:latin typeface="Arial" pitchFamily="34" charset="0"/>
                <a:cs typeface="Arial" pitchFamily="34" charset="0"/>
              </a:rPr>
              <a:t>и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ROLLBACK</a:t>
            </a:r>
          </a:p>
          <a:p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r>
              <a:rPr lang="ru-RU" sz="2800" dirty="0">
                <a:latin typeface="Arial" pitchFamily="34" charset="0"/>
                <a:cs typeface="Arial" pitchFamily="34" charset="0"/>
              </a:rPr>
              <a:t>Инструкции COMMIT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и ROLLBACK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позволяют выполнять следующие задачи: </a:t>
            </a:r>
          </a:p>
          <a:p>
            <a:r>
              <a:rPr lang="ru-RU" sz="2800" dirty="0">
                <a:latin typeface="Arial" pitchFamily="34" charset="0"/>
                <a:cs typeface="Arial" pitchFamily="34" charset="0"/>
              </a:rPr>
              <a:t>•обеспечивать согласованность данных </a:t>
            </a:r>
          </a:p>
          <a:p>
            <a:r>
              <a:rPr lang="ru-RU" sz="2800" dirty="0">
                <a:latin typeface="Arial" pitchFamily="34" charset="0"/>
                <a:cs typeface="Arial" pitchFamily="34" charset="0"/>
              </a:rPr>
              <a:t>•просматривать изменения данных перед их сохранением </a:t>
            </a:r>
          </a:p>
          <a:p>
            <a:r>
              <a:rPr lang="ru-RU" sz="2800" dirty="0">
                <a:latin typeface="Arial" pitchFamily="34" charset="0"/>
                <a:cs typeface="Arial" pitchFamily="34" charset="0"/>
              </a:rPr>
              <a:t>•группировать логически связанные операции </a:t>
            </a:r>
          </a:p>
        </p:txBody>
      </p:sp>
    </p:spTree>
    <p:extLst>
      <p:ext uri="{BB962C8B-B14F-4D97-AF65-F5344CB8AC3E}">
        <p14:creationId xmlns:p14="http://schemas.microsoft.com/office/powerpoint/2010/main" val="1629420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8017" y="698136"/>
            <a:ext cx="7399627" cy="5363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464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5181" y="801394"/>
            <a:ext cx="10070523" cy="512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4492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2706" y="602673"/>
            <a:ext cx="6835015" cy="5430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9069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3781" y="731932"/>
            <a:ext cx="9357880" cy="5099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977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B10B13-7F67-4C40-92D3-23748B0D17C2}"/>
              </a:ext>
            </a:extLst>
          </p:cNvPr>
          <p:cNvSpPr/>
          <p:nvPr/>
        </p:nvSpPr>
        <p:spPr>
          <a:xfrm>
            <a:off x="693629" y="1556908"/>
            <a:ext cx="998756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Arial" pitchFamily="34" charset="0"/>
                <a:cs typeface="Arial" pitchFamily="34" charset="0"/>
              </a:rPr>
              <a:t>Язык манипулирования данными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DML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  <a:p>
            <a:r>
              <a:rPr lang="ru-RU" sz="2800" dirty="0">
                <a:latin typeface="Arial" pitchFamily="34" charset="0"/>
                <a:cs typeface="Arial" pitchFamily="34" charset="0"/>
              </a:rPr>
              <a:t>•Инструкция DML выполняется в следующих ситуациях: </a:t>
            </a:r>
          </a:p>
          <a:p>
            <a:r>
              <a:rPr lang="ru-RU" sz="2800" dirty="0">
                <a:latin typeface="Arial" pitchFamily="34" charset="0"/>
                <a:cs typeface="Arial" pitchFamily="34" charset="0"/>
              </a:rPr>
              <a:t>–добавление новых строк в таблицу </a:t>
            </a:r>
          </a:p>
          <a:p>
            <a:r>
              <a:rPr lang="ru-RU" sz="2800" dirty="0">
                <a:latin typeface="Arial" pitchFamily="34" charset="0"/>
                <a:cs typeface="Arial" pitchFamily="34" charset="0"/>
              </a:rPr>
              <a:t>–изменение существующих строк в таблице </a:t>
            </a:r>
          </a:p>
          <a:p>
            <a:r>
              <a:rPr lang="ru-RU" sz="2800" dirty="0">
                <a:latin typeface="Arial" pitchFamily="34" charset="0"/>
                <a:cs typeface="Arial" pitchFamily="34" charset="0"/>
              </a:rPr>
              <a:t>–удаление существующих строк из таблицы </a:t>
            </a:r>
          </a:p>
          <a:p>
            <a:r>
              <a:rPr lang="ru-RU" sz="2800" dirty="0">
                <a:latin typeface="Arial" pitchFamily="34" charset="0"/>
                <a:cs typeface="Arial" pitchFamily="34" charset="0"/>
              </a:rPr>
              <a:t>•</a:t>
            </a:r>
            <a:r>
              <a:rPr lang="ru-RU" sz="2800" b="1" dirty="0">
                <a:latin typeface="Arial" pitchFamily="34" charset="0"/>
                <a:cs typeface="Arial" pitchFamily="34" charset="0"/>
              </a:rPr>
              <a:t>Транзакция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i="1" dirty="0">
                <a:latin typeface="Arial" pitchFamily="34" charset="0"/>
                <a:cs typeface="Arial" pitchFamily="34" charset="0"/>
              </a:rPr>
              <a:t>состоит из набора инструкций DML, образующих логический рабочий блок. </a:t>
            </a:r>
          </a:p>
        </p:txBody>
      </p:sp>
    </p:spTree>
    <p:extLst>
      <p:ext uri="{BB962C8B-B14F-4D97-AF65-F5344CB8AC3E}">
        <p14:creationId xmlns:p14="http://schemas.microsoft.com/office/powerpoint/2010/main" val="14199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822" y="737754"/>
            <a:ext cx="11271315" cy="482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143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7074" y="633845"/>
            <a:ext cx="8776637" cy="5468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529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5671" y="753364"/>
            <a:ext cx="8738756" cy="5276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151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1762" y="473553"/>
            <a:ext cx="8242589" cy="577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664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3732"/>
            <a:ext cx="12192000" cy="511438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47627" y="2039302"/>
            <a:ext cx="10515600" cy="1905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endParaRPr lang="ru-RU" sz="7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BBC9C8-1081-422D-90E3-634AF6EF97D3}"/>
              </a:ext>
            </a:extLst>
          </p:cNvPr>
          <p:cNvSpPr/>
          <p:nvPr/>
        </p:nvSpPr>
        <p:spPr>
          <a:xfrm>
            <a:off x="511800" y="2421806"/>
            <a:ext cx="225292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4000" b="1" dirty="0">
              <a:latin typeface="Arial" pitchFamily="34" charset="0"/>
              <a:cs typeface="Arial" pitchFamily="34" charset="0"/>
            </a:endParaRPr>
          </a:p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UPDATE</a:t>
            </a:r>
            <a:endParaRPr lang="en-US" sz="3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3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3807" y="965922"/>
            <a:ext cx="927735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36193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188</Words>
  <Application>Microsoft Office PowerPoint</Application>
  <PresentationFormat>Widescreen</PresentationFormat>
  <Paragraphs>47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Айсет Алдиев (Aiset Aldiyev)</dc:creator>
  <cp:lastModifiedBy>Айсет Алдиев</cp:lastModifiedBy>
  <cp:revision>192</cp:revision>
  <dcterms:created xsi:type="dcterms:W3CDTF">2021-01-22T08:19:05Z</dcterms:created>
  <dcterms:modified xsi:type="dcterms:W3CDTF">2021-03-13T14:19:02Z</dcterms:modified>
</cp:coreProperties>
</file>