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6" r:id="rId5"/>
    <p:sldId id="267" r:id="rId6"/>
    <p:sldId id="268" r:id="rId7"/>
    <p:sldId id="258" r:id="rId8"/>
    <p:sldId id="271" r:id="rId9"/>
    <p:sldId id="259" r:id="rId10"/>
    <p:sldId id="265" r:id="rId11"/>
    <p:sldId id="260" r:id="rId12"/>
    <p:sldId id="272" r:id="rId13"/>
    <p:sldId id="261" r:id="rId14"/>
    <p:sldId id="262" r:id="rId15"/>
    <p:sldId id="263" r:id="rId16"/>
    <p:sldId id="264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>
      <p:cViewPr>
        <p:scale>
          <a:sx n="83" d="100"/>
          <a:sy n="83" d="100"/>
        </p:scale>
        <p:origin x="53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7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4B3B-6F5A-4061-B55F-A2F0BEFF1ECB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61555" y="2867544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Использование операторов для работы с наборами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3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634616" y="-3062030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понимания,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проранжируем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таблицу по убыванию дней открытия: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E1E023-212E-49D0-8C92-D5E4E397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6" y="1685335"/>
            <a:ext cx="9686740" cy="2990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5521BA-4977-4849-A406-E4B63D52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16" y="4501944"/>
            <a:ext cx="8947948" cy="1515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B00D78-0936-4EBE-92DE-B9C45C670D18}"/>
              </a:ext>
            </a:extLst>
          </p:cNvPr>
          <p:cNvSpPr/>
          <p:nvPr/>
        </p:nvSpPr>
        <p:spPr>
          <a:xfrm>
            <a:off x="5683984" y="5426665"/>
            <a:ext cx="2867264" cy="41698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777060" y="-2919586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Решим задачу. Нужно вывести клиентов, у которых максимальный остаток по продуктам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CCB52F-1E4A-4A42-A107-45624F55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60" y="2108068"/>
            <a:ext cx="10298870" cy="22347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4CF9A0-954D-49A2-AA37-80A9281CC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210" y="4122841"/>
            <a:ext cx="2943225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74880" y="545275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ru-RU" b="1" dirty="0"/>
          </a:p>
          <a:p>
            <a:pPr algn="l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смещения 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LAG / LEAD/ 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FIRST_VALUE / LAST_VALUE</a:t>
            </a:r>
            <a:endParaRPr lang="ru-RU" b="1" dirty="0"/>
          </a:p>
          <a:p>
            <a:pPr algn="l">
              <a:lnSpc>
                <a:spcPct val="120000"/>
              </a:lnSpc>
            </a:pP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8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744895" y="287706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Оконные функции смещения помогут нам, когда необходимо обратиться к строке в наборе данных из окна, относительно текущей строки с некоторым смещением. Проще говоря, узнать, какое значение (событие/ дата) идет после/до текущей строки. Похоже на отличную штуку в предобработке лога данных.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LAG — смещение назад.</a:t>
            </a:r>
          </a:p>
          <a:p>
            <a:pPr algn="l" fontAlgn="base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LEAD — смещение вперед.</a:t>
            </a:r>
          </a:p>
          <a:p>
            <a:pPr algn="l" fontAlgn="base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FIRST_VALUE — найти первое значение набора данных.</a:t>
            </a:r>
          </a:p>
          <a:p>
            <a:pPr algn="l" fontAlgn="base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LAST_VALUE — найти последнее значение набора данных.</a:t>
            </a:r>
          </a:p>
          <a:p>
            <a:pPr algn="l" fontAlgn="base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LAG и LEAD имеют следующие аргументы:</a:t>
            </a:r>
          </a:p>
          <a:p>
            <a:pPr algn="l" fontAlgn="base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Столбец, значение которого необходимо вернуть</a:t>
            </a:r>
          </a:p>
          <a:p>
            <a:pPr algn="l" fontAlgn="base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сколько строк выполнить смешение (дефолт =1)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70286" y="-3241234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Найдём продукты, которые были открыты. Сместим данные по датам и продуктам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5EB0C8-637F-4925-B2D6-ACCA68B9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2" y="2053577"/>
            <a:ext cx="10119666" cy="15292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43548-56E6-4E78-905E-7B5401E93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82" y="3722560"/>
            <a:ext cx="6038826" cy="19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0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697159" y="-2373683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 FIRST_VALUE и LAST_VALUE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Эти функции позволяют для каждой строки выдать первое значение ее окна и последнее.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9D1F8B-6807-4A68-9AC7-66564C2E1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9" y="2520597"/>
            <a:ext cx="10542404" cy="1394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FA04C1-5656-4D32-96BA-B3C308C9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01" y="3989418"/>
            <a:ext cx="4710998" cy="14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777060" y="871268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2C93C8-1567-4A76-80EC-400FC984ED79}"/>
              </a:ext>
            </a:extLst>
          </p:cNvPr>
          <p:cNvSpPr/>
          <p:nvPr/>
        </p:nvSpPr>
        <p:spPr>
          <a:xfrm>
            <a:off x="617259" y="734177"/>
            <a:ext cx="11104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Поэтому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value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в комбинации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DENSE_RANK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1E476-63E4-4BFF-8582-041E1BE5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9" y="1591210"/>
            <a:ext cx="10997307" cy="1566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4173DA-AF6F-4400-B28F-CF4D799F3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096" y="3511415"/>
            <a:ext cx="7772639" cy="16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2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777060" y="871268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2C93C8-1567-4A76-80EC-400FC984ED79}"/>
              </a:ext>
            </a:extLst>
          </p:cNvPr>
          <p:cNvSpPr/>
          <p:nvPr/>
        </p:nvSpPr>
        <p:spPr>
          <a:xfrm>
            <a:off x="617259" y="734177"/>
            <a:ext cx="111045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вычислений для строк в группе по плавающему окну (интервалу)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некоторых аналитических функций, например, агрегирующих, можно дополнительно указать объем строк, участвующих в вычислении, выполняемом для каждой строки в группе. Этот объем, своего рода контекст строки, называется "окном", а границы окна могут задаваться различными способами.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02441-B49C-4B5F-921C-218EF327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9" y="2488504"/>
            <a:ext cx="5527247" cy="150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B4AD8-9690-4D80-A80C-7881E155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9" y="4131806"/>
            <a:ext cx="7514316" cy="21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3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777060" y="871268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A11CD4-E023-418E-8475-4653AE46C513}"/>
              </a:ext>
            </a:extLst>
          </p:cNvPr>
          <p:cNvSpPr/>
          <p:nvPr/>
        </p:nvSpPr>
        <p:spPr>
          <a:xfrm>
            <a:off x="537611" y="601943"/>
            <a:ext cx="1109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Рассмотрим пример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FAE5AA-DD0B-40C8-82A6-FF289F47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2" y="1196294"/>
            <a:ext cx="7462240" cy="3229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D8A88D-DB6A-47B3-8696-37BE3626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6" y="4457058"/>
            <a:ext cx="8823883" cy="14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685161" y="1096287"/>
            <a:ext cx="9144000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800" b="1" dirty="0">
                <a:latin typeface="Arial" pitchFamily="34" charset="0"/>
                <a:cs typeface="Arial" pitchFamily="34" charset="0"/>
              </a:rPr>
              <a:t>Что изучим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OVER –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оконные функции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fontAlgn="base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Оконные функции делятся на:</a:t>
            </a:r>
          </a:p>
          <a:p>
            <a:pPr algn="l" fontAlgn="base"/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- Агрегатные функции</a:t>
            </a:r>
          </a:p>
          <a:p>
            <a:pPr algn="l" fontAlgn="base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- Ранжирующие функции</a:t>
            </a:r>
          </a:p>
          <a:p>
            <a:pPr algn="l" fontAlgn="base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- Функции смещения</a:t>
            </a:r>
          </a:p>
          <a:p>
            <a:pPr algn="l" fontAlgn="base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- Аналитические функции</a:t>
            </a:r>
          </a:p>
          <a:p>
            <a:pPr algn="l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800" dirty="0">
                <a:latin typeface="Arial" pitchFamily="34" charset="0"/>
                <a:cs typeface="Arial" pitchFamily="34" charset="0"/>
              </a:rPr>
              <a:t>	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657590" y="-176386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ru-RU" b="1" dirty="0"/>
          </a:p>
          <a:p>
            <a:pPr algn="l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Агрегатные функции 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SUM/ AVG / COUNT/ MIN/ MAX</a:t>
            </a:r>
            <a:endParaRPr lang="ru-RU" b="1" dirty="0"/>
          </a:p>
          <a:p>
            <a:pPr algn="l">
              <a:lnSpc>
                <a:spcPct val="120000"/>
              </a:lnSpc>
            </a:pP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623640" y="-2712813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Предложение 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 помогает «открыть окно», т.е. определить строки, с которым будет работать та или иная функция.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6251D3-0BA4-4976-A3B1-E8438B73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0" y="2214683"/>
            <a:ext cx="8846603" cy="1868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5048C7-5F3A-4C8F-BB65-A91B4212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79" y="3950418"/>
            <a:ext cx="2789439" cy="1893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3E7FF3-D9C9-4987-B83E-BD18F6AA176F}"/>
              </a:ext>
            </a:extLst>
          </p:cNvPr>
          <p:cNvSpPr/>
          <p:nvPr/>
        </p:nvSpPr>
        <p:spPr>
          <a:xfrm>
            <a:off x="4985548" y="3101608"/>
            <a:ext cx="1208478" cy="47328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697159" y="-2400486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Предложение 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</a:t>
            </a: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не является обязательным, но дополняет 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 </a:t>
            </a: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показывает, как именно мы разделяем строки, к которым будет применена функция. </a:t>
            </a:r>
            <a:endParaRPr lang="en-US" sz="28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64CEC-0067-49D3-9FCB-3FADF8C8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9" y="2433851"/>
            <a:ext cx="10648088" cy="186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6C9C-7077-4458-B6EA-E75C7FBD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594" y="3891044"/>
            <a:ext cx="3124822" cy="15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23827" y="-3539908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всех агрегатных функции в запросе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D90AD-3935-46CF-9E1C-DAB4D680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7" y="1310501"/>
            <a:ext cx="9503940" cy="260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BE698-703B-4247-A7C3-8644374E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81" y="4070482"/>
            <a:ext cx="9026062" cy="13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87576" y="-2680647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Можно комбинировать оконные функции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OVER</a:t>
            </a: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735B9B-815F-4F43-B59F-980FC504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3" y="2868996"/>
            <a:ext cx="10721608" cy="1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0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88665" y="954228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ru-RU" b="1" dirty="0"/>
          </a:p>
          <a:p>
            <a:pPr algn="l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ранжирования 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ROW_NUMBER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RANK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DENSE_RANK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NTILE</a:t>
            </a:r>
            <a:endParaRPr lang="ru-RU" b="1" dirty="0"/>
          </a:p>
          <a:p>
            <a:pPr algn="l">
              <a:lnSpc>
                <a:spcPct val="120000"/>
              </a:lnSpc>
            </a:pP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394575" y="1321826"/>
            <a:ext cx="10797681" cy="474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lnSpc>
                <a:spcPct val="15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ROW_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нумерует строки в результирующем наборе.</a:t>
            </a:r>
          </a:p>
          <a:p>
            <a:pPr algn="l" fontAlgn="base">
              <a:lnSpc>
                <a:spcPct val="15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RANK 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присваивает ранг для каждой строки, если найдутся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одинаковые значения, то следующий ранг присваивается с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пропуском.</a:t>
            </a:r>
          </a:p>
          <a:p>
            <a:pPr algn="l" fontAlgn="base">
              <a:lnSpc>
                <a:spcPct val="15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DENSE_RANK 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присваивает ранг для каждой строки, если найдутся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  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одинаковые значения, то следующий ранг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               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присваивается без пропуска.</a:t>
            </a:r>
          </a:p>
          <a:p>
            <a:pPr algn="l" fontAlgn="base">
              <a:lnSpc>
                <a:spcPct val="15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NTILE – помогает разделить результирующий набор на группы.</a:t>
            </a:r>
          </a:p>
          <a:p>
            <a:pPr algn="l">
              <a:lnSpc>
                <a:spcPct val="150000"/>
              </a:lnSpc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0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317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Айсет Алдиев (Aiset Aldiyev)</dc:creator>
  <cp:lastModifiedBy>Айсет Алдиев</cp:lastModifiedBy>
  <cp:revision>86</cp:revision>
  <dcterms:created xsi:type="dcterms:W3CDTF">2021-01-22T08:19:05Z</dcterms:created>
  <dcterms:modified xsi:type="dcterms:W3CDTF">2021-03-13T09:59:46Z</dcterms:modified>
</cp:coreProperties>
</file>