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5D07E-02D5-47CD-82D1-D40279CDCA13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2BF97-48D9-4223-9779-20406953F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8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2BF97-48D9-4223-9779-20406953F8C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22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kisspng-data-analysis-data-quality-analytics-clip-art-pattaya-5b21a3fc8e4454.87133494152893132458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76761"/>
            <a:ext cx="2957314" cy="33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636912"/>
            <a:ext cx="5723468" cy="84209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Assignment 2: </a:t>
            </a:r>
            <a:br>
              <a:rPr lang="en-US" dirty="0" smtClean="0">
                <a:latin typeface="Bahnschrift SemiBold" panose="020B0502040204020203" pitchFamily="34" charset="0"/>
              </a:rPr>
            </a:br>
            <a:r>
              <a:rPr lang="en-US" dirty="0" smtClean="0">
                <a:latin typeface="Bahnschrift SemiBold" panose="020B0502040204020203" pitchFamily="34" charset="0"/>
              </a:rPr>
              <a:t>Data Analysis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73016"/>
            <a:ext cx="5712179" cy="1524000"/>
          </a:xfrm>
        </p:spPr>
        <p:txBody>
          <a:bodyPr/>
          <a:lstStyle/>
          <a:p>
            <a:r>
              <a:rPr lang="en-US" dirty="0" smtClean="0"/>
              <a:t>Kussainova Assem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Hock test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75656" y="4725144"/>
                <a:ext cx="6196405" cy="129614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𝑔𝑒𝑛𝑒𝑟𝑎𝑙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𝑎𝑐𝑎𝑑𝑒𝑚𝑖𝑐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𝑣𝑜𝑐𝑎𝑡𝑖𝑜𝑛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sz="2100" i="1" dirty="0" smtClean="0"/>
                  <a:t>Conclusion: </a:t>
                </a:r>
                <a:r>
                  <a:rPr lang="en-US" sz="2100" dirty="0"/>
                  <a:t>differences in total test scores within all three types of programs in school are significant </a:t>
                </a:r>
                <a:endParaRPr lang="ru-RU" sz="21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5656" y="4725144"/>
                <a:ext cx="6196405" cy="1296144"/>
              </a:xfrm>
              <a:blipFill rotWithShape="1">
                <a:blip r:embed="rId2"/>
                <a:stretch>
                  <a:fillRect l="-787" r="-787" b="-1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111974" cy="292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0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844824"/>
            <a:ext cx="7344816" cy="3878245"/>
          </a:xfrm>
        </p:spPr>
        <p:txBody>
          <a:bodyPr/>
          <a:lstStyle/>
          <a:p>
            <a:pPr algn="just"/>
            <a:r>
              <a:rPr lang="en-US" dirty="0" smtClean="0"/>
              <a:t>Question: Does </a:t>
            </a:r>
            <a:r>
              <a:rPr lang="en-US" dirty="0"/>
              <a:t>type of program influence on total test results of students?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Answer: Yes, type </a:t>
            </a:r>
            <a:r>
              <a:rPr lang="en-US" dirty="0"/>
              <a:t>of program in school strongly influence on total test results of students</a:t>
            </a:r>
            <a:r>
              <a:rPr lang="en-US" dirty="0" smtClean="0"/>
              <a:t>.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Mean diff. (academic, general) = 25.49</a:t>
            </a:r>
          </a:p>
          <a:p>
            <a:pPr marL="0" indent="0" algn="just">
              <a:buNone/>
            </a:pPr>
            <a:r>
              <a:rPr lang="en-US" dirty="0" smtClean="0"/>
              <a:t>	Mean diff. (general, vocation) = 22.53</a:t>
            </a:r>
          </a:p>
          <a:p>
            <a:pPr marL="0" indent="0" algn="just">
              <a:buNone/>
            </a:pPr>
            <a:r>
              <a:rPr lang="en-US" dirty="0" smtClean="0"/>
              <a:t>	Mean diff. (academic, vocation) = 48.03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844824"/>
            <a:ext cx="7416824" cy="411805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2. </a:t>
            </a:r>
            <a:r>
              <a:rPr lang="en-US" dirty="0"/>
              <a:t>Relationship between type of program and socioeconomic status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smtClean="0"/>
              <a:t>Methods: </a:t>
            </a:r>
            <a:r>
              <a:rPr lang="en-US" dirty="0" smtClean="0"/>
              <a:t>Chi-squared test, two-way ANOVA,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Post Hock test</a:t>
            </a:r>
          </a:p>
          <a:p>
            <a:pPr marL="0" indent="0" algn="just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Main assumptions for </a:t>
            </a:r>
            <a:r>
              <a:rPr lang="en-US" i="1" dirty="0"/>
              <a:t>Chi-squared </a:t>
            </a:r>
            <a:r>
              <a:rPr lang="en-US" i="1" dirty="0" smtClean="0"/>
              <a:t>test:</a:t>
            </a:r>
            <a:endParaRPr lang="ru-RU" i="1" dirty="0"/>
          </a:p>
          <a:p>
            <a:pPr marL="0" indent="0">
              <a:buNone/>
            </a:pPr>
            <a:r>
              <a:rPr lang="en-US" dirty="0" smtClean="0"/>
              <a:t>       - Two </a:t>
            </a:r>
            <a:r>
              <a:rPr lang="en-US" dirty="0"/>
              <a:t>variables should be measured at </a:t>
            </a:r>
            <a:r>
              <a:rPr lang="en-US" dirty="0" smtClean="0"/>
              <a:t>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ordinal </a:t>
            </a:r>
            <a:r>
              <a:rPr lang="en-US" dirty="0"/>
              <a:t>or nominal level (i.e., categorical data)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Two </a:t>
            </a:r>
            <a:r>
              <a:rPr lang="en-US" dirty="0"/>
              <a:t>variables should consist of two or more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categorical</a:t>
            </a:r>
            <a:r>
              <a:rPr lang="en-US" dirty="0"/>
              <a:t>, independent groups.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4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965245" cy="1202485"/>
          </a:xfrm>
        </p:spPr>
        <p:txBody>
          <a:bodyPr/>
          <a:lstStyle/>
          <a:p>
            <a:r>
              <a:rPr lang="en-US" dirty="0" smtClean="0"/>
              <a:t>Chi-squared test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7704" y="4849996"/>
            <a:ext cx="6196405" cy="13873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sig. = 0.002 (p &lt; 0.05) </a:t>
            </a:r>
          </a:p>
          <a:p>
            <a:r>
              <a:rPr lang="en-US" dirty="0"/>
              <a:t>Test is significant </a:t>
            </a:r>
          </a:p>
          <a:p>
            <a:r>
              <a:rPr lang="en-US" dirty="0"/>
              <a:t>Reject H0 </a:t>
            </a:r>
          </a:p>
          <a:p>
            <a:r>
              <a:rPr lang="en-US" i="1" dirty="0"/>
              <a:t>Conclusion</a:t>
            </a:r>
            <a:r>
              <a:rPr lang="en-US" dirty="0"/>
              <a:t>: There is an association between type of program and socioeconomic status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Franklin Gothic Medium" panose="020B0603020102020204" pitchFamily="34" charset="0"/>
              </a:rPr>
              <a:t>𝐻0: 𝑇ℎ𝑒𝑟𝑒 𝑖𝑠 𝑛𝑜 𝑎𝑠𝑠𝑜𝑐𝑖𝑎𝑡𝑖𝑜𝑛 𝑏𝑒𝑡𝑤𝑒𝑒𝑛 𝑡𝑦𝑝𝑒 𝑜𝑓 𝑝𝑟𝑜𝑔𝑟𝑎𝑚 𝑎𝑛𝑑 𝑠𝑜𝑐𝑖𝑜𝑒𝑐𝑜𝑛𝑜𝑚𝑖𝑐 𝑠𝑡𝑎𝑡𝑢𝑠 </a:t>
            </a:r>
            <a:endParaRPr lang="en-US" sz="1400" dirty="0" smtClean="0">
              <a:latin typeface="Franklin Gothic Medium" panose="020B0603020102020204" pitchFamily="34" charset="0"/>
            </a:endParaRPr>
          </a:p>
          <a:p>
            <a:pPr algn="ctr"/>
            <a:r>
              <a:rPr lang="ru-RU" sz="1400" dirty="0" smtClean="0">
                <a:latin typeface="Franklin Gothic Medium" panose="020B0603020102020204" pitchFamily="34" charset="0"/>
              </a:rPr>
              <a:t>𝐻</a:t>
            </a:r>
            <a:r>
              <a:rPr lang="ru-RU" sz="1400" dirty="0">
                <a:latin typeface="Franklin Gothic Medium" panose="020B0603020102020204" pitchFamily="34" charset="0"/>
              </a:rPr>
              <a:t>1: 𝑇ℎ𝑒𝑟𝑒 𝑖𝑠 𝑎𝑛 𝑎𝑠𝑠𝑜𝑐𝑖𝑎𝑡𝑖𝑜𝑛 𝑏𝑒𝑡𝑤𝑒𝑒𝑛 𝑡𝑦𝑝𝑒 𝑜𝑓 𝑝𝑟𝑜𝑔𝑟𝑎𝑚 𝑎𝑛𝑑 𝑠𝑜𝑐𝑖𝑜𝑒𝑐𝑜𝑛𝑜𝑚𝑖𝑐 𝑠𝑡𝑎𝑡𝑢𝑠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83" y="1988840"/>
            <a:ext cx="3798682" cy="286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6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i="1" dirty="0"/>
              <a:t>Main assumptions for </a:t>
            </a:r>
            <a:r>
              <a:rPr lang="en-US" i="1" dirty="0" smtClean="0"/>
              <a:t>two-way ANOVA</a:t>
            </a:r>
            <a:r>
              <a:rPr lang="en-US" i="1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  - Dependent </a:t>
            </a:r>
            <a:r>
              <a:rPr lang="en-US" dirty="0"/>
              <a:t>variable should be approximately normally distributed for each combination of the groups of the two independent variables.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- There </a:t>
            </a:r>
            <a:r>
              <a:rPr lang="en-US" dirty="0"/>
              <a:t>needs to be homogeneity of variances for each combination of the groups of the two independent </a:t>
            </a:r>
            <a:r>
              <a:rPr lang="en-US" dirty="0" smtClean="0"/>
              <a:t>variables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59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965245" cy="1202485"/>
          </a:xfrm>
        </p:spPr>
        <p:txBody>
          <a:bodyPr/>
          <a:lstStyle/>
          <a:p>
            <a:r>
              <a:rPr lang="en-US" dirty="0" smtClean="0"/>
              <a:t>First normality test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30731" y="5795516"/>
            <a:ext cx="78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Conclusion: </a:t>
            </a:r>
            <a:r>
              <a:rPr lang="en-US" dirty="0" smtClean="0"/>
              <a:t>Normality of data within socioeconomic status can be assumed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91" y="1281716"/>
            <a:ext cx="2765301" cy="22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81716"/>
            <a:ext cx="2765302" cy="221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41" y="3478817"/>
            <a:ext cx="2886874" cy="231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3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965245" cy="1202485"/>
          </a:xfrm>
        </p:spPr>
        <p:txBody>
          <a:bodyPr/>
          <a:lstStyle/>
          <a:p>
            <a:r>
              <a:rPr lang="en-US" dirty="0" smtClean="0"/>
              <a:t>Second normality test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820229"/>
            <a:ext cx="78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Conclusion: </a:t>
            </a:r>
            <a:r>
              <a:rPr lang="en-US" dirty="0" smtClean="0"/>
              <a:t>Normality of data within type of program can be assumed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71" y="1285544"/>
            <a:ext cx="2837309" cy="227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21" y="1288275"/>
            <a:ext cx="2844884" cy="2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85" y="3556298"/>
            <a:ext cx="2819589" cy="225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8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 of variance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80" y="4509120"/>
            <a:ext cx="6196405" cy="1501981"/>
          </a:xfrm>
        </p:spPr>
        <p:txBody>
          <a:bodyPr>
            <a:noAutofit/>
          </a:bodyPr>
          <a:lstStyle/>
          <a:p>
            <a:r>
              <a:rPr lang="en-US" sz="1800" dirty="0"/>
              <a:t>sig. = 0.411 (p &gt; 0.05) </a:t>
            </a:r>
          </a:p>
          <a:p>
            <a:r>
              <a:rPr lang="en-US" sz="1800" dirty="0"/>
              <a:t>Test is non-significant </a:t>
            </a:r>
          </a:p>
          <a:p>
            <a:r>
              <a:rPr lang="en-US" sz="1800" dirty="0"/>
              <a:t>Accept H0 </a:t>
            </a:r>
          </a:p>
          <a:p>
            <a:r>
              <a:rPr lang="en-US" sz="1800" i="1" dirty="0"/>
              <a:t>Conclusion: </a:t>
            </a:r>
            <a:r>
              <a:rPr lang="en-US" sz="1800" dirty="0"/>
              <a:t>homogeneity of variances of reading scores within types of program can be assumed 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9638" y="1930723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Franklin Gothic Medium" panose="020B0603020102020204" pitchFamily="34" charset="0"/>
              </a:rPr>
              <a:t>𝐻0: ℎ𝑜𝑚𝑜𝑔𝑒𝑛𝑒𝑖𝑡𝑦 𝑜𝑓 𝑣𝑎𝑟𝑖𝑎𝑛𝑐𝑒𝑠 𝑜𝑓 𝑟𝑒𝑎𝑑𝑖𝑛𝑔 𝑠𝑐𝑜𝑟𝑒𝑠 𝑤𝑖𝑡ℎ𝑖𝑛 𝑡𝑦𝑝𝑒𝑠 𝑜𝑓 𝑝𝑟𝑜𝑔𝑟𝑎𝑚 𝑐𝑎𝑛 𝑏𝑒 </a:t>
            </a:r>
            <a:r>
              <a:rPr lang="ru-RU" sz="1400" dirty="0" smtClean="0">
                <a:latin typeface="Franklin Gothic Medium" panose="020B0603020102020204" pitchFamily="34" charset="0"/>
              </a:rPr>
              <a:t>𝑎𝑠𝑠𝑢𝑚𝑒𝑑</a:t>
            </a:r>
            <a:endParaRPr lang="en-US" sz="1400" dirty="0" smtClean="0">
              <a:latin typeface="Franklin Gothic Medium" panose="020B0603020102020204" pitchFamily="34" charset="0"/>
            </a:endParaRPr>
          </a:p>
          <a:p>
            <a:pPr algn="ctr"/>
            <a:r>
              <a:rPr lang="ru-RU" sz="1400" dirty="0" smtClean="0">
                <a:latin typeface="Franklin Gothic Medium" panose="020B0603020102020204" pitchFamily="34" charset="0"/>
              </a:rPr>
              <a:t>𝐻</a:t>
            </a:r>
            <a:r>
              <a:rPr lang="ru-RU" sz="1400" dirty="0">
                <a:latin typeface="Franklin Gothic Medium" panose="020B0603020102020204" pitchFamily="34" charset="0"/>
              </a:rPr>
              <a:t>1: ℎ𝑜𝑚𝑜𝑔𝑒𝑛𝑒𝑖𝑡𝑦 𝑜𝑓 𝑣𝑎𝑟𝑖𝑎𝑛𝑐𝑒𝑠 𝑜𝑓 𝑟𝑒𝑎𝑑𝑖𝑛𝑔 𝑠𝑐𝑜𝑟𝑒𝑠 𝑤𝑖𝑡ℎ𝑖𝑛 𝑡𝑦𝑝𝑒𝑠 𝑜𝑓 𝑝𝑟𝑜𝑔𝑟𝑎𝑚 𝑐𝑎𝑛𝑛𝑜𝑡 𝑏𝑒 𝑎𝑠𝑠𝑢𝑚𝑒𝑑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669" y="2708920"/>
            <a:ext cx="4314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 of variance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80" y="4509120"/>
            <a:ext cx="6196405" cy="1501981"/>
          </a:xfrm>
        </p:spPr>
        <p:txBody>
          <a:bodyPr>
            <a:noAutofit/>
          </a:bodyPr>
          <a:lstStyle/>
          <a:p>
            <a:r>
              <a:rPr lang="en-US" sz="1800" dirty="0"/>
              <a:t>sig. = 0.09 (p &gt; 0.05) </a:t>
            </a:r>
          </a:p>
          <a:p>
            <a:r>
              <a:rPr lang="en-US" sz="1800" dirty="0"/>
              <a:t>Test is non-significant </a:t>
            </a:r>
          </a:p>
          <a:p>
            <a:r>
              <a:rPr lang="en-US" sz="1800" dirty="0"/>
              <a:t>Accept H0 </a:t>
            </a:r>
          </a:p>
          <a:p>
            <a:r>
              <a:rPr lang="en-US" sz="1800" i="1" dirty="0"/>
              <a:t>Conclusion: </a:t>
            </a:r>
            <a:r>
              <a:rPr lang="en-US" sz="1800" dirty="0"/>
              <a:t>homogeneity of variances of reading scores within socioeconomic status can be assumed 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54813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Franklin Gothic Medium" panose="020B0603020102020204" pitchFamily="34" charset="0"/>
              </a:rPr>
              <a:t>𝐻0: ℎ𝑜𝑚𝑜𝑔𝑒𝑛𝑒𝑖𝑡𝑦 𝑜𝑓 𝑣𝑎𝑟𝑖𝑎𝑛𝑐𝑒𝑠 𝑜𝑓 𝑟𝑒𝑎𝑑𝑖𝑛𝑔 𝑠𝑐𝑜𝑟𝑒𝑠 𝑤𝑖𝑡ℎ𝑖𝑛 𝑠𝑜𝑐𝑖𝑜𝑒𝑐𝑜𝑛𝑜𝑚𝑖𝑐 𝑠𝑡𝑎𝑡𝑢𝑠 </a:t>
            </a:r>
            <a:endParaRPr lang="en-US" sz="1400" dirty="0" smtClean="0">
              <a:latin typeface="Franklin Gothic Medium" panose="020B0603020102020204" pitchFamily="34" charset="0"/>
            </a:endParaRPr>
          </a:p>
          <a:p>
            <a:pPr algn="ctr"/>
            <a:r>
              <a:rPr lang="ru-RU" sz="1400" dirty="0" smtClean="0">
                <a:latin typeface="Franklin Gothic Medium" panose="020B0603020102020204" pitchFamily="34" charset="0"/>
              </a:rPr>
              <a:t>𝑐𝑎𝑛 </a:t>
            </a:r>
            <a:r>
              <a:rPr lang="ru-RU" sz="1400" dirty="0">
                <a:latin typeface="Franklin Gothic Medium" panose="020B0603020102020204" pitchFamily="34" charset="0"/>
              </a:rPr>
              <a:t>𝑏𝑒 </a:t>
            </a:r>
            <a:r>
              <a:rPr lang="ru-RU" sz="1400" dirty="0" smtClean="0">
                <a:latin typeface="Franklin Gothic Medium" panose="020B0603020102020204" pitchFamily="34" charset="0"/>
              </a:rPr>
              <a:t>𝑎𝑠𝑠𝑢𝑚𝑒𝑑</a:t>
            </a:r>
            <a:endParaRPr lang="en-US" sz="1400" dirty="0" smtClean="0">
              <a:latin typeface="Franklin Gothic Medium" panose="020B0603020102020204" pitchFamily="34" charset="0"/>
            </a:endParaRPr>
          </a:p>
          <a:p>
            <a:pPr algn="ctr"/>
            <a:r>
              <a:rPr lang="ru-RU" sz="1400" dirty="0" smtClean="0">
                <a:latin typeface="Franklin Gothic Medium" panose="020B0603020102020204" pitchFamily="34" charset="0"/>
              </a:rPr>
              <a:t>𝐻</a:t>
            </a:r>
            <a:r>
              <a:rPr lang="ru-RU" sz="1400" dirty="0">
                <a:latin typeface="Franklin Gothic Medium" panose="020B0603020102020204" pitchFamily="34" charset="0"/>
              </a:rPr>
              <a:t>1: ℎ𝑜𝑚𝑜𝑔𝑒𝑛𝑒𝑖𝑡𝑦 𝑜𝑓 𝑣𝑎𝑟𝑖𝑎𝑛𝑐𝑒𝑠 𝑜𝑓 𝑟𝑒𝑎𝑑𝑖𝑛𝑔 𝑠𝑐𝑜𝑟𝑒𝑠 𝑤𝑖𝑡ℎ𝑖𝑛 𝑠𝑜𝑐𝑖𝑜𝑒𝑐𝑜𝑛𝑜𝑚𝑖𝑐 𝑠𝑡𝑎𝑡𝑢𝑠 </a:t>
            </a:r>
            <a:endParaRPr lang="en-US" sz="1400" dirty="0" smtClean="0">
              <a:latin typeface="Franklin Gothic Medium" panose="020B0603020102020204" pitchFamily="34" charset="0"/>
            </a:endParaRPr>
          </a:p>
          <a:p>
            <a:pPr algn="ctr"/>
            <a:r>
              <a:rPr lang="ru-RU" sz="1400" dirty="0" smtClean="0">
                <a:latin typeface="Franklin Gothic Medium" panose="020B0603020102020204" pitchFamily="34" charset="0"/>
              </a:rPr>
              <a:t>𝑐𝑎𝑛𝑛𝑜𝑡 </a:t>
            </a:r>
            <a:r>
              <a:rPr lang="ru-RU" sz="1400" dirty="0">
                <a:latin typeface="Franklin Gothic Medium" panose="020B0603020102020204" pitchFamily="34" charset="0"/>
              </a:rPr>
              <a:t>𝑏𝑒 𝑎𝑠𝑠𝑢𝑚𝑒𝑑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90" y="2708920"/>
            <a:ext cx="40100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2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772816"/>
                <a:ext cx="7416824" cy="380623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Franklin Gothic Medium" panose="020B0603020102020204" pitchFamily="34" charset="0"/>
                  </a:rPr>
                  <a:t>Null hypothesizes:</a:t>
                </a:r>
              </a:p>
              <a:p>
                <a:pPr marL="0" indent="0">
                  <a:buNone/>
                </a:pP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ru-RU" dirty="0" smtClean="0">
                    <a:latin typeface="Franklin Gothic Medium" panose="020B0603020102020204" pitchFamily="34" charset="0"/>
                  </a:rPr>
                  <a:t>: </a:t>
                </a:r>
                <a:r>
                  <a:rPr lang="ru-RU" dirty="0">
                    <a:latin typeface="Franklin Gothic Medium" panose="020B0603020102020204" pitchFamily="34" charset="0"/>
                  </a:rPr>
                  <a:t>𝑡ℎ𝑒𝑟𝑒 𝑖𝑠 𝑛𝑜 𝑑𝑖𝑓𝑓𝑒𝑟𝑒𝑛𝑐𝑒 𝑖𝑛 𝑡ℎ𝑒 𝑚𝑒𝑎𝑛𝑠 𝑜𝑓 𝑟𝑒𝑎𝑑𝑖𝑛𝑔 𝑠𝑐𝑜𝑟𝑒𝑠 𝑏𝑦 𝑡𝑦𝑝𝑒 </a:t>
                </a:r>
                <a:r>
                  <a:rPr lang="ru-RU" dirty="0" smtClean="0">
                    <a:latin typeface="Franklin Gothic Medium" panose="020B0603020102020204" pitchFamily="34" charset="0"/>
                  </a:rPr>
                  <a:t>𝑜𝑓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dirty="0" smtClean="0">
                    <a:latin typeface="Franklin Gothic Medium" panose="020B0603020102020204" pitchFamily="34" charset="0"/>
                  </a:rPr>
                  <a:t> </a:t>
                </a:r>
                <a:r>
                  <a:rPr lang="ru-RU" dirty="0">
                    <a:latin typeface="Franklin Gothic Medium" panose="020B0603020102020204" pitchFamily="34" charset="0"/>
                  </a:rPr>
                  <a:t>𝑝𝑟𝑜𝑔𝑟𝑎𝑚 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Franklin Gothic Medium" panose="020B0603020102020204" pitchFamily="34" charset="0"/>
                  </a:rPr>
                  <a:t>: </a:t>
                </a:r>
                <a:r>
                  <a:rPr lang="ru-RU" dirty="0">
                    <a:latin typeface="Franklin Gothic Medium" panose="020B0603020102020204" pitchFamily="34" charset="0"/>
                  </a:rPr>
                  <a:t>𝑡ℎ𝑒𝑟𝑒 𝑖𝑠 𝑛𝑜 𝑑𝑖𝑓𝑓𝑒𝑟𝑒𝑛𝑐𝑒 𝑖𝑛 𝑡ℎ𝑒 𝑚𝑒𝑎𝑛𝑠 𝑜𝑓 𝑟𝑒𝑎𝑑𝑖𝑛𝑔 𝑠𝑐𝑜𝑟𝑒𝑠 𝑏𝑦 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dirty="0" smtClean="0">
                    <a:latin typeface="Franklin Gothic Medium" panose="020B0603020102020204" pitchFamily="34" charset="0"/>
                  </a:rPr>
                  <a:t>𝑠𝑜𝑐𝑖𝑜𝑒𝑐𝑜𝑛𝑜𝑚𝑖𝑐 </a:t>
                </a:r>
                <a:r>
                  <a:rPr lang="ru-RU" dirty="0">
                    <a:latin typeface="Franklin Gothic Medium" panose="020B0603020102020204" pitchFamily="34" charset="0"/>
                  </a:rPr>
                  <a:t>𝑠𝑡𝑎𝑡𝑢𝑠 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>
                    <a:latin typeface="Franklin Gothic Medium" panose="020B0603020102020204" pitchFamily="34" charset="0"/>
                  </a:rPr>
                  <a:t>: </a:t>
                </a:r>
                <a:r>
                  <a:rPr lang="ru-RU" dirty="0">
                    <a:latin typeface="Franklin Gothic Medium" panose="020B0603020102020204" pitchFamily="34" charset="0"/>
                  </a:rPr>
                  <a:t>𝑡ℎ𝑒𝑟𝑒 𝑖𝑠 𝑛𝑜 𝑖𝑛𝑡𝑒𝑟𝑎𝑐𝑡𝑖𝑜𝑛 𝑏𝑒𝑡𝑤𝑒𝑒𝑛 𝑡𝑦𝑝𝑒 𝑜𝑓 𝑝𝑟𝑜𝑔𝑟𝑎𝑚 𝑎𝑛𝑑 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dirty="0" smtClean="0">
                    <a:latin typeface="Franklin Gothic Medium" panose="020B0603020102020204" pitchFamily="34" charset="0"/>
                  </a:rPr>
                  <a:t>𝑠𝑜𝑐𝑖𝑜𝑒𝑐𝑜𝑛𝑜𝑚𝑖𝑐 </a:t>
                </a:r>
                <a:r>
                  <a:rPr lang="ru-RU" dirty="0">
                    <a:latin typeface="Franklin Gothic Medium" panose="020B0603020102020204" pitchFamily="34" charset="0"/>
                  </a:rPr>
                  <a:t>𝑠𝑡𝑎𝑡𝑢𝑠 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Franklin Gothic Medium" panose="020B0603020102020204" pitchFamily="34" charset="0"/>
                  </a:rPr>
                  <a:t>Alternative hypothesizes:</a:t>
                </a:r>
              </a:p>
              <a:p>
                <a:pPr marL="0" indent="0">
                  <a:buNone/>
                </a:pPr>
                <a:endParaRPr lang="ru-RU" dirty="0">
                  <a:latin typeface="Franklin Gothic Medium" panose="020B06030201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Franklin Gothic Medium" panose="020B0603020102020204" pitchFamily="34" charset="0"/>
                  </a:rPr>
                  <a:t>: </a:t>
                </a:r>
                <a:r>
                  <a:rPr lang="ru-RU" dirty="0">
                    <a:latin typeface="Franklin Gothic Medium" panose="020B0603020102020204" pitchFamily="34" charset="0"/>
                  </a:rPr>
                  <a:t>𝑡ℎ𝑒𝑟𝑒 𝑖𝑠 𝑎 𝑑𝑖𝑓𝑓𝑒𝑟𝑒𝑛𝑐𝑒 𝑖𝑛 𝑡ℎ𝑒 𝑚𝑒𝑎𝑛𝑠 𝑜𝑓 𝑟𝑒𝑎𝑑𝑖𝑛𝑔 𝑠𝑐𝑜𝑟𝑒𝑠 𝑏𝑦 𝑡𝑦𝑝𝑒 𝑜𝑓 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dirty="0" smtClean="0">
                    <a:latin typeface="Franklin Gothic Medium" panose="020B0603020102020204" pitchFamily="34" charset="0"/>
                  </a:rPr>
                  <a:t>𝑝𝑟𝑜𝑔𝑟𝑎𝑚 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ru-RU" dirty="0" smtClean="0">
                    <a:latin typeface="Franklin Gothic Medium" panose="020B0603020102020204" pitchFamily="34" charset="0"/>
                  </a:rPr>
                  <a:t>: </a:t>
                </a:r>
                <a:r>
                  <a:rPr lang="ru-RU" dirty="0">
                    <a:latin typeface="Franklin Gothic Medium" panose="020B0603020102020204" pitchFamily="34" charset="0"/>
                  </a:rPr>
                  <a:t>𝑡ℎ𝑒𝑟𝑒 𝑖𝑠 𝑎 𝑑𝑖𝑓𝑓𝑒𝑟𝑒𝑛𝑐𝑒 𝑖𝑛 𝑡ℎ𝑒 𝑚𝑒𝑎𝑛𝑠 𝑜𝑓 𝑟𝑒𝑎𝑑𝑖𝑛𝑔 𝑠𝑐𝑜𝑟𝑒𝑠 𝑏𝑦 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ru-RU" dirty="0" smtClean="0">
                    <a:latin typeface="Franklin Gothic Medium" panose="020B0603020102020204" pitchFamily="34" charset="0"/>
                  </a:rPr>
                  <a:t>𝑠𝑜𝑐𝑖𝑜𝑒𝑐𝑜𝑛𝑜𝑚𝑖𝑐 </a:t>
                </a:r>
                <a:r>
                  <a:rPr lang="ru-RU" dirty="0">
                    <a:latin typeface="Franklin Gothic Medium" panose="020B0603020102020204" pitchFamily="34" charset="0"/>
                  </a:rPr>
                  <a:t>𝑠𝑡𝑎𝑡𝑢𝑠 </a:t>
                </a:r>
                <a:endParaRPr lang="en-US" dirty="0" smtClean="0">
                  <a:latin typeface="Franklin Gothic Medium" panose="020B06030201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ru-RU" dirty="0" smtClean="0">
                    <a:latin typeface="Franklin Gothic Medium" panose="020B0603020102020204" pitchFamily="34" charset="0"/>
                  </a:rPr>
                  <a:t>: </a:t>
                </a:r>
                <a:r>
                  <a:rPr lang="ru-RU" dirty="0">
                    <a:latin typeface="Franklin Gothic Medium" panose="020B0603020102020204" pitchFamily="34" charset="0"/>
                  </a:rPr>
                  <a:t>𝑡ℎ𝑒𝑟𝑒 𝑖𝑠 𝑎𝑛 𝑖𝑛𝑡𝑒𝑟𝑎𝑐𝑡𝑖𝑜𝑛 𝑏𝑒𝑡𝑤𝑒𝑒𝑛 𝑡𝑦𝑝𝑒 𝑜𝑓 𝑝𝑟𝑜𝑔𝑟𝑎𝑚 𝑎𝑛𝑑 𝑠𝑜𝑐𝑖𝑜𝑒𝑐𝑜𝑛𝑜𝑚𝑖𝑐 𝑠𝑡𝑎𝑡𝑢𝑠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772816"/>
                <a:ext cx="7416824" cy="3806236"/>
              </a:xfrm>
              <a:blipFill rotWithShape="1">
                <a:blip r:embed="rId2"/>
                <a:stretch>
                  <a:fillRect l="-329" t="-14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4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wnloads\kissclipart-objective-png-clipart-goal-clip-art-9028387262c1f3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92696"/>
            <a:ext cx="3449960" cy="22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6965245" cy="120248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2852936"/>
            <a:ext cx="6196405" cy="3603812"/>
          </a:xfrm>
        </p:spPr>
        <p:txBody>
          <a:bodyPr/>
          <a:lstStyle/>
          <a:p>
            <a:r>
              <a:rPr lang="en-US" dirty="0"/>
              <a:t>Describe </a:t>
            </a:r>
            <a:r>
              <a:rPr lang="en-US" dirty="0" smtClean="0"/>
              <a:t>the </a:t>
            </a:r>
            <a:r>
              <a:rPr lang="en-US" dirty="0"/>
              <a:t>data to be </a:t>
            </a:r>
            <a:r>
              <a:rPr lang="en-US" dirty="0" smtClean="0"/>
              <a:t>analyzed</a:t>
            </a:r>
          </a:p>
          <a:p>
            <a:r>
              <a:rPr lang="en-US" dirty="0" smtClean="0"/>
              <a:t>Identify appropriate methods and software for analysis of data</a:t>
            </a:r>
          </a:p>
          <a:p>
            <a:r>
              <a:rPr lang="en-US" dirty="0"/>
              <a:t>Explore the </a:t>
            </a:r>
            <a:r>
              <a:rPr lang="en-US" dirty="0" smtClean="0"/>
              <a:t>patterns, trends and dependencies within </a:t>
            </a:r>
            <a:r>
              <a:rPr lang="en-US" dirty="0"/>
              <a:t>the </a:t>
            </a:r>
            <a:r>
              <a:rPr lang="en-US" dirty="0" smtClean="0"/>
              <a:t>data and make conclusions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6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4725144"/>
            <a:ext cx="7128792" cy="1440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i="1" dirty="0" smtClean="0">
                <a:latin typeface="Franklin Gothic Medium" panose="020B0603020102020204" pitchFamily="34" charset="0"/>
              </a:rPr>
              <a:t>Conclusion: </a:t>
            </a:r>
            <a:r>
              <a:rPr lang="ru-RU" sz="1800" dirty="0">
                <a:latin typeface="Franklin Gothic Medium" panose="020B0603020102020204" pitchFamily="34" charset="0"/>
              </a:rPr>
              <a:t>𝑡ℎ𝑒𝑟𝑒 𝑖𝑠 𝑎 𝑑𝑖𝑓𝑓𝑒𝑟𝑒𝑛𝑐𝑒 𝑖𝑛 𝑡ℎ𝑒 𝑚𝑒𝑎𝑛𝑠 𝑜𝑓 𝑟𝑒𝑎𝑑𝑖𝑛𝑔 𝑠𝑐𝑜𝑟𝑒𝑠 𝑏𝑦 </a:t>
            </a:r>
            <a:r>
              <a:rPr lang="ru-RU" sz="1800" dirty="0" smtClean="0">
                <a:latin typeface="Franklin Gothic Medium" panose="020B0603020102020204" pitchFamily="34" charset="0"/>
              </a:rPr>
              <a:t>𝑡𝑦𝑝𝑒 </a:t>
            </a:r>
            <a:r>
              <a:rPr lang="ru-RU" sz="1800" dirty="0">
                <a:latin typeface="Franklin Gothic Medium" panose="020B0603020102020204" pitchFamily="34" charset="0"/>
              </a:rPr>
              <a:t>𝑜𝑓 </a:t>
            </a:r>
            <a:r>
              <a:rPr lang="ru-RU" sz="1800" dirty="0" smtClean="0">
                <a:latin typeface="Franklin Gothic Medium" panose="020B0603020102020204" pitchFamily="34" charset="0"/>
              </a:rPr>
              <a:t>𝑝𝑟𝑜𝑔𝑟𝑎𝑚</a:t>
            </a:r>
            <a:r>
              <a:rPr lang="en-US" sz="1800" dirty="0" smtClean="0">
                <a:latin typeface="Franklin Gothic Medium" panose="020B0603020102020204" pitchFamily="34" charset="0"/>
              </a:rPr>
              <a:t>; </a:t>
            </a:r>
            <a:r>
              <a:rPr lang="ru-RU" sz="1800" dirty="0">
                <a:latin typeface="Franklin Gothic Medium" panose="020B0603020102020204" pitchFamily="34" charset="0"/>
              </a:rPr>
              <a:t>𝑡ℎ𝑒𝑟𝑒 𝑖𝑠 𝑎 𝑑𝑖𝑓𝑓𝑒𝑟𝑒𝑛𝑐𝑒 𝑖𝑛 𝑡ℎ𝑒 𝑚𝑒𝑎𝑛𝑠 𝑜𝑓 𝑟𝑒𝑎𝑑𝑖𝑛𝑔 </a:t>
            </a:r>
            <a:endParaRPr lang="en-US" sz="1800" dirty="0" smtClean="0">
              <a:latin typeface="Franklin Gothic Medium" panose="020B0603020102020204" pitchFamily="34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Franklin Gothic Medium" panose="020B0603020102020204" pitchFamily="34" charset="0"/>
              </a:rPr>
              <a:t>𝑠𝑐𝑜𝑟𝑒𝑠 </a:t>
            </a:r>
            <a:r>
              <a:rPr lang="ru-RU" sz="1800" dirty="0">
                <a:latin typeface="Franklin Gothic Medium" panose="020B0603020102020204" pitchFamily="34" charset="0"/>
              </a:rPr>
              <a:t>𝑏𝑦 </a:t>
            </a:r>
            <a:r>
              <a:rPr lang="ru-RU" sz="1800" dirty="0" smtClean="0">
                <a:latin typeface="Franklin Gothic Medium" panose="020B0603020102020204" pitchFamily="34" charset="0"/>
              </a:rPr>
              <a:t>𝑠𝑜𝑐𝑖𝑜𝑒𝑐𝑜𝑛𝑜𝑚𝑖𝑐 𝑠𝑡𝑎𝑡𝑢𝑠</a:t>
            </a:r>
            <a:r>
              <a:rPr lang="en-US" sz="1800" dirty="0" smtClean="0">
                <a:latin typeface="Franklin Gothic Medium" panose="020B0603020102020204" pitchFamily="34" charset="0"/>
              </a:rPr>
              <a:t>; </a:t>
            </a:r>
            <a:r>
              <a:rPr lang="ru-RU" sz="1800" dirty="0" smtClean="0">
                <a:latin typeface="Franklin Gothic Medium" panose="020B0603020102020204" pitchFamily="34" charset="0"/>
              </a:rPr>
              <a:t>𝑡</a:t>
            </a:r>
            <a:r>
              <a:rPr lang="ru-RU" sz="1800" dirty="0">
                <a:latin typeface="Franklin Gothic Medium" panose="020B0603020102020204" pitchFamily="34" charset="0"/>
              </a:rPr>
              <a:t>ℎ𝑒𝑟𝑒 𝑖𝑠 𝑛𝑜 𝑖𝑛𝑡𝑒𝑟𝑎𝑐𝑡𝑖𝑜𝑛 𝑏𝑒𝑡𝑤𝑒𝑒𝑛 </a:t>
            </a:r>
            <a:endParaRPr lang="en-US" sz="1800" dirty="0" smtClean="0">
              <a:latin typeface="Franklin Gothic Medium" panose="020B0603020102020204" pitchFamily="34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Franklin Gothic Medium" panose="020B0603020102020204" pitchFamily="34" charset="0"/>
              </a:rPr>
              <a:t>𝑡𝑦𝑝𝑒 </a:t>
            </a:r>
            <a:r>
              <a:rPr lang="ru-RU" sz="1800" dirty="0">
                <a:latin typeface="Franklin Gothic Medium" panose="020B0603020102020204" pitchFamily="34" charset="0"/>
              </a:rPr>
              <a:t>𝑜𝑓 𝑝𝑟𝑜𝑔𝑟𝑎𝑚 𝑎𝑛𝑑 </a:t>
            </a:r>
            <a:r>
              <a:rPr lang="ru-RU" sz="1800" dirty="0" smtClean="0">
                <a:latin typeface="Franklin Gothic Medium" panose="020B0603020102020204" pitchFamily="34" charset="0"/>
              </a:rPr>
              <a:t>𝑠𝑜𝑐𝑖𝑜𝑒𝑐𝑜𝑛𝑜𝑚𝑖𝑐 𝑠𝑡𝑎𝑡𝑢𝑠</a:t>
            </a:r>
            <a:r>
              <a:rPr lang="en-US" sz="1800" dirty="0">
                <a:latin typeface="Franklin Gothic Medium" panose="020B06030201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Franklin Gothic Medium" panose="020B0603020102020204" pitchFamily="34" charset="0"/>
            </a:endParaRPr>
          </a:p>
          <a:p>
            <a:endParaRPr lang="ru-RU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24025"/>
            <a:ext cx="5202336" cy="278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4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Hock test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75656" y="4725144"/>
                <a:ext cx="6196405" cy="144016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h𝑖𝑔h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≠</m:t>
                      </m:r>
                      <m:d>
                        <m:d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𝑚𝑖𝑑𝑑𝑙𝑒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sz="1900" i="1" dirty="0" smtClean="0"/>
                  <a:t>Conclusion: </a:t>
                </a:r>
                <a:r>
                  <a:rPr lang="en-US" sz="1900" dirty="0"/>
                  <a:t>differences in reading test scores within high and low, high and middle are </a:t>
                </a:r>
                <a:r>
                  <a:rPr lang="en-US" sz="1900" dirty="0" smtClean="0"/>
                  <a:t>significant; the </a:t>
                </a:r>
                <a:r>
                  <a:rPr lang="en-US" sz="1900" dirty="0"/>
                  <a:t>means in reading test scores within low and middle statuses are equal. </a:t>
                </a:r>
                <a:endParaRPr lang="ru-RU" sz="19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5656" y="4725144"/>
                <a:ext cx="6196405" cy="1440160"/>
              </a:xfrm>
              <a:blipFill rotWithShape="1">
                <a:blip r:embed="rId2"/>
                <a:stretch>
                  <a:fillRect l="-492" r="-4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434045" cy="30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34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Hock test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75656" y="4725144"/>
                <a:ext cx="6196405" cy="144016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𝑎𝑐𝑎𝑑𝑒𝑚𝑖𝑐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≠</m:t>
                      </m:r>
                      <m:d>
                        <m:d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𝑔𝑒𝑛𝑒𝑟𝑎𝑙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𝑣𝑜𝑐𝑎𝑡𝑖𝑜𝑛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sz="1900" i="1" dirty="0" smtClean="0"/>
                  <a:t>Conclusion: </a:t>
                </a:r>
                <a:r>
                  <a:rPr lang="en-US" sz="1900" dirty="0"/>
                  <a:t>differences in reading test scores within general and academic, vocation and academic are significant. Moreover, the means in reading test scores within general and vocation statuses are equal. </a:t>
                </a:r>
                <a:endParaRPr lang="ru-RU" sz="19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5656" y="4725144"/>
                <a:ext cx="6196405" cy="1440160"/>
              </a:xfrm>
              <a:blipFill rotWithShape="1">
                <a:blip r:embed="rId2"/>
                <a:stretch>
                  <a:fillRect l="-295" r="-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3"/>
            <a:ext cx="6553547" cy="289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49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844824"/>
            <a:ext cx="7344816" cy="3878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Question: </a:t>
            </a:r>
            <a:r>
              <a:rPr lang="en-US" dirty="0"/>
              <a:t>Is there a relationship between type of program students enrolled and their socioeconomic status? If yes, does this relationship affect the results of reading test?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Answer: Yes, </a:t>
            </a:r>
            <a:r>
              <a:rPr lang="en-US" dirty="0"/>
              <a:t>there a relationship between type of program students enrolled and their socioeconomic </a:t>
            </a:r>
            <a:r>
              <a:rPr lang="en-US" dirty="0" smtClean="0"/>
              <a:t>status. However, </a:t>
            </a: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was not statistically significant interaction between the effects of socioeconomic status and type of program on reading score, p = .663 </a:t>
            </a:r>
          </a:p>
        </p:txBody>
      </p:sp>
    </p:spTree>
    <p:extLst>
      <p:ext uri="{BB962C8B-B14F-4D97-AF65-F5344CB8AC3E}">
        <p14:creationId xmlns:p14="http://schemas.microsoft.com/office/powerpoint/2010/main" val="274019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Writing score prediction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 Methods: </a:t>
            </a:r>
            <a:r>
              <a:rPr lang="en-US" dirty="0" smtClean="0"/>
              <a:t>multiple regression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Main assumptions for test:</a:t>
            </a:r>
          </a:p>
          <a:p>
            <a:pPr marL="0" indent="0">
              <a:buNone/>
            </a:pPr>
            <a:r>
              <a:rPr lang="en-US" dirty="0" smtClean="0"/>
              <a:t>    - normality of data</a:t>
            </a:r>
          </a:p>
          <a:p>
            <a:pPr marL="0" indent="0">
              <a:buNone/>
            </a:pPr>
            <a:r>
              <a:rPr lang="en-US" dirty="0" smtClean="0"/>
              <a:t>    - no multicollinearity between variables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259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965245" cy="1202485"/>
          </a:xfrm>
        </p:spPr>
        <p:txBody>
          <a:bodyPr/>
          <a:lstStyle/>
          <a:p>
            <a:r>
              <a:rPr lang="en-US" dirty="0" smtClean="0"/>
              <a:t>Normality test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24813" y="5401668"/>
            <a:ext cx="78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Conclusion: </a:t>
            </a:r>
            <a:r>
              <a:rPr lang="en-US" dirty="0" smtClean="0"/>
              <a:t>Normality of gender and test results data can be assumed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54" y="1268760"/>
            <a:ext cx="3596553" cy="18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3559506" cy="18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55" y="3155727"/>
            <a:ext cx="3596554" cy="18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55727"/>
            <a:ext cx="3635391" cy="18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Multicollinearity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3212976"/>
            <a:ext cx="6912768" cy="200603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Conclusion: </a:t>
            </a:r>
            <a:r>
              <a:rPr lang="en-US" dirty="0" smtClean="0"/>
              <a:t>No multicollinearity within gender and test scores data</a:t>
            </a:r>
            <a:endParaRPr lang="ru-RU" i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22741"/>
            <a:ext cx="553561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6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1789" y="4725144"/>
            <a:ext cx="6196405" cy="7200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Y = 0.030025 + (2.24e-09*female) + (0.000489*math) + (9.51e-05*science) + (2.30e-05*socst) 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36951"/>
            <a:ext cx="4464496" cy="275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5517232"/>
            <a:ext cx="7610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45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844824"/>
            <a:ext cx="7344816" cy="3878245"/>
          </a:xfrm>
        </p:spPr>
        <p:txBody>
          <a:bodyPr/>
          <a:lstStyle/>
          <a:p>
            <a:r>
              <a:rPr lang="en-US" dirty="0" smtClean="0"/>
              <a:t>Question: </a:t>
            </a:r>
            <a:r>
              <a:rPr lang="en-US" dirty="0"/>
              <a:t>Can we predict writing scores for students according their gender and other test results?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Answer: Yes, it </a:t>
            </a:r>
            <a:r>
              <a:rPr lang="en-US" dirty="0"/>
              <a:t>is possible now to predict writing score from gender of student and </a:t>
            </a:r>
            <a:r>
              <a:rPr lang="en-US" dirty="0" smtClean="0"/>
              <a:t>his </a:t>
            </a:r>
            <a:r>
              <a:rPr lang="en-US" dirty="0"/>
              <a:t>test scores. </a:t>
            </a:r>
          </a:p>
        </p:txBody>
      </p:sp>
    </p:spTree>
    <p:extLst>
      <p:ext uri="{BB962C8B-B14F-4D97-AF65-F5344CB8AC3E}">
        <p14:creationId xmlns:p14="http://schemas.microsoft.com/office/powerpoint/2010/main" val="69857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708920"/>
            <a:ext cx="6965245" cy="1202485"/>
          </a:xfrm>
        </p:spPr>
        <p:txBody>
          <a:bodyPr/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1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620688"/>
            <a:ext cx="6965245" cy="1202485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9992" y="1628800"/>
            <a:ext cx="3744416" cy="44644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High School and Beyond data set (hsb) is from a large-scale longitudinal study conducted by the National Opinion Research Center (1980) under contract with the National Center for Education Statistics.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Observations: 200</a:t>
            </a:r>
          </a:p>
          <a:p>
            <a:r>
              <a:rPr lang="en-US" dirty="0" smtClean="0"/>
              <a:t>Variables: 11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5" r="22402"/>
          <a:stretch/>
        </p:blipFill>
        <p:spPr bwMode="auto">
          <a:xfrm>
            <a:off x="683569" y="476672"/>
            <a:ext cx="3600400" cy="580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7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55776" y="5877272"/>
            <a:ext cx="6196405" cy="27784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School and Beyond </a:t>
            </a:r>
            <a:r>
              <a:rPr lang="en-US" dirty="0" smtClean="0"/>
              <a:t>Survey 2 dataset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27" y="620688"/>
            <a:ext cx="709134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ownloads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3672408" cy="243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6965245" cy="1202485"/>
          </a:xfrm>
        </p:spPr>
        <p:txBody>
          <a:bodyPr/>
          <a:lstStyle/>
          <a:p>
            <a:r>
              <a:rPr lang="en-US" dirty="0" smtClean="0"/>
              <a:t>Study Questions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5821" y="1988840"/>
            <a:ext cx="7560839" cy="3603812"/>
          </a:xfrm>
        </p:spPr>
        <p:txBody>
          <a:bodyPr>
            <a:normAutofit/>
          </a:bodyPr>
          <a:lstStyle/>
          <a:p>
            <a:r>
              <a:rPr lang="en-US" dirty="0" smtClean="0"/>
              <a:t>Does </a:t>
            </a:r>
            <a:r>
              <a:rPr lang="en-US" dirty="0"/>
              <a:t>type of program influence on total test results of students? </a:t>
            </a:r>
          </a:p>
          <a:p>
            <a:r>
              <a:rPr lang="en-US" dirty="0" smtClean="0"/>
              <a:t>Is </a:t>
            </a:r>
            <a:r>
              <a:rPr lang="en-US" dirty="0"/>
              <a:t>there a relationship between type of program students enrolled and their socioeconomic status? If yes, does this relationship affect the results of reading test? </a:t>
            </a:r>
          </a:p>
          <a:p>
            <a:r>
              <a:rPr lang="en-US" dirty="0" smtClean="0"/>
              <a:t>Can </a:t>
            </a:r>
            <a:r>
              <a:rPr lang="en-US" dirty="0"/>
              <a:t>we predict writing scores for students according their gender and other test results?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916832"/>
            <a:ext cx="7272808" cy="38062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Effect </a:t>
            </a:r>
            <a:r>
              <a:rPr lang="en-US" dirty="0"/>
              <a:t>of program on students’ test results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i="1" dirty="0" smtClean="0"/>
              <a:t>Methods:</a:t>
            </a:r>
            <a:r>
              <a:rPr lang="en-US" i="1" dirty="0"/>
              <a:t> </a:t>
            </a:r>
            <a:r>
              <a:rPr lang="en-US" dirty="0" smtClean="0"/>
              <a:t>one-way ANOVA, Post Hock test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i="1" dirty="0" smtClean="0"/>
              <a:t>Main assumptions for test: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- </a:t>
            </a:r>
            <a:r>
              <a:rPr lang="en-US" dirty="0" smtClean="0"/>
              <a:t>Normal distribution of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Homogeneity of variances should be assumed</a:t>
            </a:r>
          </a:p>
        </p:txBody>
      </p:sp>
    </p:spTree>
    <p:extLst>
      <p:ext uri="{BB962C8B-B14F-4D97-AF65-F5344CB8AC3E}">
        <p14:creationId xmlns:p14="http://schemas.microsoft.com/office/powerpoint/2010/main" val="37695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965245" cy="1202485"/>
          </a:xfrm>
        </p:spPr>
        <p:txBody>
          <a:bodyPr/>
          <a:lstStyle/>
          <a:p>
            <a:r>
              <a:rPr lang="en-US" dirty="0" smtClean="0"/>
              <a:t>Normality test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1268762"/>
            <a:ext cx="2880319" cy="216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2830836" cy="216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835" y="3417360"/>
            <a:ext cx="2874454" cy="230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68" y="5805264"/>
            <a:ext cx="438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Conclusion: </a:t>
            </a:r>
            <a:r>
              <a:rPr lang="en-US" dirty="0" smtClean="0"/>
              <a:t>Normality can be assumed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9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 of variance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80" y="4509120"/>
            <a:ext cx="6196405" cy="1501981"/>
          </a:xfrm>
        </p:spPr>
        <p:txBody>
          <a:bodyPr>
            <a:noAutofit/>
          </a:bodyPr>
          <a:lstStyle/>
          <a:p>
            <a:r>
              <a:rPr lang="en-US" sz="1800" dirty="0"/>
              <a:t>sig. = 0.989 (p &gt; 0.05) </a:t>
            </a:r>
          </a:p>
          <a:p>
            <a:r>
              <a:rPr lang="en-US" sz="1800" dirty="0"/>
              <a:t>Test is non-significant </a:t>
            </a:r>
          </a:p>
          <a:p>
            <a:r>
              <a:rPr lang="en-US" sz="1800" dirty="0"/>
              <a:t>Accept H0 </a:t>
            </a:r>
          </a:p>
          <a:p>
            <a:r>
              <a:rPr lang="en-US" sz="1800" i="1" dirty="0"/>
              <a:t>Conclusion: </a:t>
            </a:r>
            <a:r>
              <a:rPr lang="en-US" sz="1800" dirty="0"/>
              <a:t>homogeneity of variances of total test scores within different programs can be assumed </a:t>
            </a:r>
            <a:endParaRPr lang="ru-RU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13" y="2708920"/>
            <a:ext cx="3914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8177" y="2034557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𝐻0: homogeneity of variance of students’ total score within programs can be assumed </a:t>
            </a:r>
          </a:p>
          <a:p>
            <a:pPr algn="ctr"/>
            <a:r>
              <a:rPr lang="en-US" sz="1400" dirty="0"/>
              <a:t>𝐻1: homogeneity of variance of students’ total score within programs cannot be assumed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968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80" y="4437112"/>
            <a:ext cx="6196405" cy="1440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sig. = 0.000003 (p &lt; 0.05)</a:t>
            </a:r>
          </a:p>
          <a:p>
            <a:r>
              <a:rPr lang="en-US" dirty="0"/>
              <a:t>Test is significant</a:t>
            </a:r>
          </a:p>
          <a:p>
            <a:r>
              <a:rPr lang="en-US" dirty="0"/>
              <a:t>Reject H0</a:t>
            </a:r>
          </a:p>
          <a:p>
            <a:r>
              <a:rPr lang="en-US" i="1" dirty="0"/>
              <a:t>Conclusion</a:t>
            </a:r>
            <a:r>
              <a:rPr lang="en-US" dirty="0"/>
              <a:t>: mean of total test scores differs between three program types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8177" y="2034557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𝐻0: mean of total test scores doesn’t differ between three program types </a:t>
            </a:r>
            <a:endParaRPr lang="en-US" sz="1400" dirty="0" smtClean="0"/>
          </a:p>
          <a:p>
            <a:pPr algn="ctr"/>
            <a:r>
              <a:rPr lang="en-US" sz="1400" dirty="0" smtClean="0"/>
              <a:t>𝐻</a:t>
            </a:r>
            <a:r>
              <a:rPr lang="en-US" sz="1400" dirty="0"/>
              <a:t>1: mean of total test scores differs between three program types </a:t>
            </a:r>
            <a:endParaRPr lang="ru-RU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55" y="2561823"/>
            <a:ext cx="5727891" cy="17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1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coca">
      <a:dk1>
        <a:sysClr val="windowText" lastClr="000000"/>
      </a:dk1>
      <a:lt1>
        <a:sysClr val="window" lastClr="FFFFFF"/>
      </a:lt1>
      <a:dk2>
        <a:srgbClr val="7F0000"/>
      </a:dk2>
      <a:lt2>
        <a:srgbClr val="FFFFFF"/>
      </a:lt2>
      <a:accent1>
        <a:srgbClr val="D16349"/>
      </a:accent1>
      <a:accent2>
        <a:srgbClr val="7F7F7F"/>
      </a:accent2>
      <a:accent3>
        <a:srgbClr val="BF0000"/>
      </a:accent3>
      <a:accent4>
        <a:srgbClr val="262626"/>
      </a:accent4>
      <a:accent5>
        <a:srgbClr val="648C60"/>
      </a:accent5>
      <a:accent6>
        <a:srgbClr val="FFFFFF"/>
      </a:accent6>
      <a:hlink>
        <a:srgbClr val="7F0000"/>
      </a:hlink>
      <a:folHlink>
        <a:srgbClr val="7F0000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174</TotalTime>
  <Words>1220</Words>
  <Application>Microsoft Office PowerPoint</Application>
  <PresentationFormat>Экран (4:3)</PresentationFormat>
  <Paragraphs>143</Paragraphs>
  <Slides>29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Кнопка</vt:lpstr>
      <vt:lpstr>Assignment 2:  Data Analysis</vt:lpstr>
      <vt:lpstr>Goals</vt:lpstr>
      <vt:lpstr>Dataset</vt:lpstr>
      <vt:lpstr>Презентация PowerPoint</vt:lpstr>
      <vt:lpstr>Study Questions</vt:lpstr>
      <vt:lpstr>Analysis</vt:lpstr>
      <vt:lpstr>Normality test</vt:lpstr>
      <vt:lpstr>Homogeneity of variance</vt:lpstr>
      <vt:lpstr>One-way ANOVA</vt:lpstr>
      <vt:lpstr>Post Hock test</vt:lpstr>
      <vt:lpstr>Conclusion</vt:lpstr>
      <vt:lpstr>Analysis</vt:lpstr>
      <vt:lpstr>Chi-squared test</vt:lpstr>
      <vt:lpstr>Analysis</vt:lpstr>
      <vt:lpstr>First normality test</vt:lpstr>
      <vt:lpstr>Second normality test</vt:lpstr>
      <vt:lpstr>Homogeneity of variance</vt:lpstr>
      <vt:lpstr>Homogeneity of variance</vt:lpstr>
      <vt:lpstr>Two-way ANOVA</vt:lpstr>
      <vt:lpstr>Two-way ANOVA</vt:lpstr>
      <vt:lpstr>Post Hock test</vt:lpstr>
      <vt:lpstr>Post Hock test</vt:lpstr>
      <vt:lpstr>Conclusion</vt:lpstr>
      <vt:lpstr>Analysis</vt:lpstr>
      <vt:lpstr>Normality test</vt:lpstr>
      <vt:lpstr>Multicollinearity</vt:lpstr>
      <vt:lpstr>Multiple regression</vt:lpstr>
      <vt:lpstr>Conclusion</vt:lpstr>
      <vt:lpstr>Thank you for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Асем Кусаинова</dc:creator>
  <cp:lastModifiedBy>Sony</cp:lastModifiedBy>
  <cp:revision>21</cp:revision>
  <dcterms:created xsi:type="dcterms:W3CDTF">2019-11-17T09:22:45Z</dcterms:created>
  <dcterms:modified xsi:type="dcterms:W3CDTF">2019-11-17T12:43:33Z</dcterms:modified>
</cp:coreProperties>
</file>