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bin Jiang" initials="XJ" lastIdx="2" clrIdx="0"/>
  <p:cmAuthor id="2" name="Matheus Eduardo Garbelini" initials="MEG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 userDrawn="true"/>
        </p:nvCxnSpPr>
        <p:spPr>
          <a:xfrm>
            <a:off x="1007435" y="833864"/>
            <a:ext cx="10465163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grpSp>
        <p:nvGrpSpPr>
          <p:cNvPr id="19" name="组合 18"/>
          <p:cNvGrpSpPr/>
          <p:nvPr userDrawn="true"/>
        </p:nvGrpSpPr>
        <p:grpSpPr>
          <a:xfrm>
            <a:off x="335360" y="277337"/>
            <a:ext cx="576064" cy="559375"/>
            <a:chOff x="298460" y="987574"/>
            <a:chExt cx="288032" cy="279687"/>
          </a:xfrm>
        </p:grpSpPr>
        <p:sp>
          <p:nvSpPr>
            <p:cNvPr id="20" name="矩形 19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 cap="flat" cmpd="sng" algn="ctr">
              <a:solidFill>
                <a:srgbClr val="FFA5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rgbClr val="FFA5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SimSun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true"/>
          </p:cNvPicPr>
          <p:nvPr/>
        </p:nvPicPr>
        <p:blipFill rotWithShape="true">
          <a:blip r:embed="rId1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t="33518" b="27162"/>
          <a:stretch>
            <a:fillRect/>
          </a:stretch>
        </p:blipFill>
        <p:spPr>
          <a:xfrm>
            <a:off x="1882785" y="2878667"/>
            <a:ext cx="9939913" cy="2353733"/>
          </a:xfrm>
          <a:prstGeom prst="rect">
            <a:avLst/>
          </a:prstGeom>
        </p:spPr>
      </p:pic>
      <p:sp>
        <p:nvSpPr>
          <p:cNvPr id="7" name="Title 1"/>
          <p:cNvSpPr txBox="true"/>
          <p:nvPr/>
        </p:nvSpPr>
        <p:spPr>
          <a:xfrm>
            <a:off x="1152872" y="357244"/>
            <a:ext cx="10480328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Real time MITM defense for Bluetooth Low Energy (Proposal)</a:t>
            </a:r>
            <a:endParaRPr lang="en-GB" altLang="zh-CN" sz="2400" b="1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1555" y="1702233"/>
            <a:ext cx="313379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400" b="1" dirty="0">
                <a:latin typeface="微软雅黑" charset="-122"/>
                <a:ea typeface="微软雅黑" charset="-122"/>
              </a:rPr>
              <a:t>1. </a:t>
            </a:r>
            <a:r>
              <a:rPr lang="pt-BR" altLang="zh-CN" sz="1400" dirty="0">
                <a:latin typeface="微软雅黑" charset="-122"/>
                <a:ea typeface="微软雅黑" charset="-122"/>
              </a:rPr>
              <a:t>Block initial connection from attacker and connect to the peripheral instead;</a:t>
            </a:r>
            <a:endParaRPr lang="pt-BR" altLang="zh-CN" sz="1400" dirty="0">
              <a:latin typeface="微软雅黑" charset="-122"/>
              <a:ea typeface="微软雅黑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555" y="3596571"/>
            <a:ext cx="313379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400" b="1" dirty="0">
                <a:latin typeface="微软雅黑" charset="-122"/>
                <a:ea typeface="微软雅黑" charset="-122"/>
              </a:rPr>
              <a:t>2. </a:t>
            </a:r>
            <a:r>
              <a:rPr lang="pt-BR" altLang="zh-CN" sz="1400" dirty="0">
                <a:latin typeface="微软雅黑" charset="-122"/>
                <a:ea typeface="微软雅黑" charset="-122"/>
              </a:rPr>
              <a:t>Bridge packets from and to peripheral to the central and drop malicious packets;</a:t>
            </a:r>
            <a:endParaRPr lang="pt-BR" altLang="zh-CN" sz="1400" dirty="0">
              <a:latin typeface="微软雅黑" charset="-122"/>
              <a:ea typeface="微软雅黑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1555" y="5745789"/>
            <a:ext cx="3133796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1400" b="1" dirty="0">
                <a:latin typeface="微软雅黑" charset="-122"/>
                <a:ea typeface="微软雅黑" charset="-122"/>
              </a:rPr>
              <a:t>3. </a:t>
            </a:r>
            <a:r>
              <a:rPr lang="pt-BR" altLang="zh-CN" sz="1400" dirty="0">
                <a:latin typeface="微软雅黑" charset="-122"/>
                <a:ea typeface="微软雅黑" charset="-122"/>
              </a:rPr>
              <a:t>Force usage of secure encryption parameters (i.g., maximum key size, secure connections, passcode, etc);</a:t>
            </a:r>
            <a:endParaRPr lang="pt-BR" altLang="zh-CN" sz="1400" dirty="0">
              <a:latin typeface="微软雅黑" charset="-122"/>
              <a:ea typeface="微软雅黑" charset="-122"/>
            </a:endParaRPr>
          </a:p>
        </p:txBody>
      </p:sp>
      <p:pic>
        <p:nvPicPr>
          <p:cNvPr id="3" name="Picture 2" descr="A screenshot of a video game&#10;&#10;Description automatically generated"/>
          <p:cNvPicPr>
            <a:picLocks noChangeAspect="true"/>
          </p:cNvPicPr>
          <p:nvPr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43068" b="66380"/>
          <a:stretch>
            <a:fillRect/>
          </a:stretch>
        </p:blipFill>
        <p:spPr>
          <a:xfrm>
            <a:off x="6163733" y="863213"/>
            <a:ext cx="5667435" cy="2015453"/>
          </a:xfrm>
          <a:prstGeom prst="rect">
            <a:avLst/>
          </a:prstGeom>
        </p:spPr>
      </p:pic>
      <p:pic>
        <p:nvPicPr>
          <p:cNvPr id="15" name="Picture 14" descr="A screenshot of a video game&#10;&#10;Description automatically generated"/>
          <p:cNvPicPr>
            <a:picLocks noChangeAspect="true"/>
          </p:cNvPicPr>
          <p:nvPr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13724" t="1" r="56933" b="69063"/>
          <a:stretch>
            <a:fillRect/>
          </a:stretch>
        </p:blipFill>
        <p:spPr>
          <a:xfrm>
            <a:off x="3242733" y="863213"/>
            <a:ext cx="2921000" cy="1854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24200" y="863213"/>
            <a:ext cx="1144976" cy="5059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18" name="Rectangle 17"/>
          <p:cNvSpPr/>
          <p:nvPr/>
        </p:nvSpPr>
        <p:spPr>
          <a:xfrm>
            <a:off x="10729143" y="859596"/>
            <a:ext cx="1144976" cy="5059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5" name="Multiplication Sign 4"/>
          <p:cNvSpPr/>
          <p:nvPr/>
        </p:nvSpPr>
        <p:spPr>
          <a:xfrm>
            <a:off x="5966400" y="1718240"/>
            <a:ext cx="259200" cy="3054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pic>
        <p:nvPicPr>
          <p:cNvPr id="20" name="Picture 19" descr="A screenshot of a video game&#10;&#10;Description automatically generated"/>
          <p:cNvPicPr>
            <a:picLocks noChangeAspect="true"/>
          </p:cNvPicPr>
          <p:nvPr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13724" t="30938" r="56933" b="66379"/>
          <a:stretch>
            <a:fillRect/>
          </a:stretch>
        </p:blipFill>
        <p:spPr>
          <a:xfrm>
            <a:off x="3242733" y="2717800"/>
            <a:ext cx="2921000" cy="160867"/>
          </a:xfrm>
          <a:prstGeom prst="rect">
            <a:avLst/>
          </a:prstGeom>
        </p:spPr>
      </p:pic>
      <p:pic>
        <p:nvPicPr>
          <p:cNvPr id="22" name="Picture 21" descr="A screenshot of a video game&#10;&#10;Description automatically generated"/>
          <p:cNvPicPr>
            <a:picLocks noChangeAspect="true"/>
          </p:cNvPicPr>
          <p:nvPr/>
        </p:nvPicPr>
        <p:blipFill rotWithShape="true"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 l="-820" t="72883" r="1"/>
          <a:stretch>
            <a:fillRect/>
          </a:stretch>
        </p:blipFill>
        <p:spPr>
          <a:xfrm>
            <a:off x="1800225" y="5232400"/>
            <a:ext cx="10030941" cy="1625600"/>
          </a:xfrm>
          <a:prstGeom prst="rect">
            <a:avLst/>
          </a:prstGeom>
        </p:spPr>
      </p:pic>
      <p:sp>
        <p:nvSpPr>
          <p:cNvPr id="10" name="Speech Bubble: Rectangle with Corners Rounded 9"/>
          <p:cNvSpPr/>
          <p:nvPr/>
        </p:nvSpPr>
        <p:spPr>
          <a:xfrm>
            <a:off x="3242733" y="3426912"/>
            <a:ext cx="1405467" cy="381000"/>
          </a:xfrm>
          <a:prstGeom prst="wedgeRoundRectCallout">
            <a:avLst>
              <a:gd name="adj1" fmla="val 37579"/>
              <a:gd name="adj2" fmla="val 75104"/>
              <a:gd name="adj3" fmla="val 16667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65" dirty="0">
                <a:solidFill>
                  <a:schemeClr val="tx2"/>
                </a:solidFill>
              </a:rPr>
              <a:t>Acknowledgements</a:t>
            </a:r>
            <a:endParaRPr lang="en-SG" sz="2400" dirty="0">
              <a:solidFill>
                <a:schemeClr val="tx2"/>
              </a:solidFill>
            </a:endParaRPr>
          </a:p>
        </p:txBody>
      </p:sp>
      <p:sp>
        <p:nvSpPr>
          <p:cNvPr id="23" name="Speech Bubble: Rectangle with Corners Rounded 22"/>
          <p:cNvSpPr/>
          <p:nvPr/>
        </p:nvSpPr>
        <p:spPr>
          <a:xfrm>
            <a:off x="2368692" y="2632541"/>
            <a:ext cx="1405467" cy="381000"/>
          </a:xfrm>
          <a:prstGeom prst="wedgeRoundRectCallout">
            <a:avLst>
              <a:gd name="adj1" fmla="val 36976"/>
              <a:gd name="adj2" fmla="val 106216"/>
              <a:gd name="adj3" fmla="val 16667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65" dirty="0">
                <a:solidFill>
                  <a:schemeClr val="tx2"/>
                </a:solidFill>
              </a:rPr>
              <a:t>Connection confirmation</a:t>
            </a:r>
            <a:endParaRPr lang="en-SG" sz="2400" dirty="0">
              <a:solidFill>
                <a:schemeClr val="tx2"/>
              </a:solidFill>
            </a:endParaRPr>
          </a:p>
        </p:txBody>
      </p:sp>
      <p:sp>
        <p:nvSpPr>
          <p:cNvPr id="24" name="Speech Bubble: Rectangle with Corners Rounded 23"/>
          <p:cNvSpPr/>
          <p:nvPr/>
        </p:nvSpPr>
        <p:spPr>
          <a:xfrm>
            <a:off x="1092197" y="4851400"/>
            <a:ext cx="2387601" cy="381000"/>
          </a:xfrm>
          <a:prstGeom prst="wedgeRoundRectCallout">
            <a:avLst>
              <a:gd name="adj1" fmla="val 37579"/>
              <a:gd name="adj2" fmla="val 75104"/>
              <a:gd name="adj3" fmla="val 16667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65" dirty="0">
                <a:solidFill>
                  <a:schemeClr val="tx2"/>
                </a:solidFill>
              </a:rPr>
              <a:t>A man-in-the-middle attack can be avoided</a:t>
            </a:r>
            <a:endParaRPr lang="en-SG" sz="2400" dirty="0">
              <a:solidFill>
                <a:schemeClr val="tx2"/>
              </a:solidFill>
            </a:endParaRPr>
          </a:p>
        </p:txBody>
      </p:sp>
      <p:sp>
        <p:nvSpPr>
          <p:cNvPr id="25" name="Speech Bubble: Rectangle with Corners Rounded 24"/>
          <p:cNvSpPr/>
          <p:nvPr/>
        </p:nvSpPr>
        <p:spPr>
          <a:xfrm>
            <a:off x="1397985" y="949285"/>
            <a:ext cx="1405467" cy="381000"/>
          </a:xfrm>
          <a:prstGeom prst="wedgeRoundRectCallout">
            <a:avLst>
              <a:gd name="adj1" fmla="val 67699"/>
              <a:gd name="adj2" fmla="val 3994"/>
              <a:gd name="adj3" fmla="val 16667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65" dirty="0">
                <a:solidFill>
                  <a:schemeClr val="tx2"/>
                </a:solidFill>
              </a:rPr>
              <a:t>Malicious Central</a:t>
            </a:r>
            <a:endParaRPr lang="en-SG" sz="2400" dirty="0">
              <a:solidFill>
                <a:schemeClr val="tx2"/>
              </a:solidFill>
            </a:endParaRPr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9149985" y="1472221"/>
            <a:ext cx="1405467" cy="381000"/>
          </a:xfrm>
          <a:prstGeom prst="wedgeRoundRectCallout">
            <a:avLst>
              <a:gd name="adj1" fmla="val 64687"/>
              <a:gd name="adj2" fmla="val -44895"/>
              <a:gd name="adj3" fmla="val 16667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65" dirty="0">
                <a:solidFill>
                  <a:schemeClr val="tx2"/>
                </a:solidFill>
              </a:rPr>
              <a:t>Vulnerable target device</a:t>
            </a:r>
            <a:endParaRPr lang="en-SG" sz="2400" dirty="0">
              <a:solidFill>
                <a:schemeClr val="tx2"/>
              </a:solidFill>
            </a:endParaRPr>
          </a:p>
        </p:txBody>
      </p:sp>
      <p:sp>
        <p:nvSpPr>
          <p:cNvPr id="19" name="Speech Bubble: Rectangle with Corners Rounded 18"/>
          <p:cNvSpPr/>
          <p:nvPr/>
        </p:nvSpPr>
        <p:spPr>
          <a:xfrm>
            <a:off x="7288357" y="2466708"/>
            <a:ext cx="1405467" cy="381000"/>
          </a:xfrm>
          <a:prstGeom prst="wedgeRoundRectCallout">
            <a:avLst>
              <a:gd name="adj1" fmla="val 6159"/>
              <a:gd name="adj2" fmla="val 75104"/>
              <a:gd name="adj3" fmla="val 16667"/>
            </a:avLst>
          </a:prstGeom>
          <a:solidFill>
            <a:srgbClr val="DAE3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65" dirty="0">
                <a:solidFill>
                  <a:schemeClr val="tx2"/>
                </a:solidFill>
              </a:rPr>
              <a:t>Secure bridge</a:t>
            </a:r>
            <a:endParaRPr lang="en-SG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4" grpId="0" bldLvl="0" animBg="true"/>
      <p:bldP spid="18" grpId="0" bldLvl="0" animBg="true"/>
      <p:bldP spid="5" grpId="0" bldLvl="0" animBg="true"/>
      <p:bldP spid="10" grpId="0" bldLvl="0" animBg="true"/>
      <p:bldP spid="23" grpId="0" bldLvl="0" animBg="true"/>
      <p:bldP spid="24" grpId="0" bldLvl="0" animBg="true"/>
      <p:bldP spid="25" grpId="0" bldLvl="0" animBg="true"/>
      <p:bldP spid="26" grpId="0" bldLvl="0" animBg="true"/>
      <p:bldP spid="19" grpId="0" bldLvl="0" animBg="tru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Reception Path</a:t>
            </a:r>
            <a:endParaRPr lang="x-none" altLang="en-US"/>
          </a:p>
        </p:txBody>
      </p:sp>
      <p:pic>
        <p:nvPicPr>
          <p:cNvPr id="6" name="Picture 5" descr="radio_rx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2109470"/>
            <a:ext cx="12112625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Reception to Transmission</a:t>
            </a:r>
            <a:endParaRPr lang="x-none" altLang="en-US"/>
          </a:p>
        </p:txBody>
      </p:sp>
      <p:pic>
        <p:nvPicPr>
          <p:cNvPr id="4" name="Picture 3" descr="radio_rx_tx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2502535"/>
            <a:ext cx="1187450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Simple CRC Jammin (Slow)</a:t>
            </a:r>
            <a:endParaRPr lang="x-none" altLang="en-US"/>
          </a:p>
        </p:txBody>
      </p:sp>
      <p:pic>
        <p:nvPicPr>
          <p:cNvPr id="4" name="Picture 3" descr="radio_rx_tx_simple_jammi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15" y="1795145"/>
            <a:ext cx="11622405" cy="3736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CRC Jamming via Bit Counter</a:t>
            </a:r>
            <a:endParaRPr lang="x-none" altLang="en-US"/>
          </a:p>
        </p:txBody>
      </p:sp>
      <p:pic>
        <p:nvPicPr>
          <p:cNvPr id="4" name="Picture 3" descr="capture_bcc_exampl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80" y="1584325"/>
            <a:ext cx="11159490" cy="4652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22300" y="121920"/>
            <a:ext cx="10515600" cy="723265"/>
          </a:xfrm>
        </p:spPr>
        <p:txBody>
          <a:bodyPr/>
          <a:p>
            <a:r>
              <a:rPr lang="x-none" altLang="en-US"/>
              <a:t>CRC Jamming via Bit Counter</a:t>
            </a:r>
            <a:endParaRPr lang="x-none" altLang="en-US"/>
          </a:p>
        </p:txBody>
      </p:sp>
      <p:pic>
        <p:nvPicPr>
          <p:cNvPr id="3" name="Picture 2" descr="radio_rx_tx_bcc_jammi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583565"/>
            <a:ext cx="11030585" cy="62115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Presentation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微软雅黑</vt:lpstr>
      <vt:lpstr>Arial Unicode MS</vt:lpstr>
      <vt:lpstr>宋体</vt:lpstr>
      <vt:lpstr>Calibri</vt:lpstr>
      <vt:lpstr>U.S. 101</vt:lpstr>
      <vt:lpstr>Comfortaa Light</vt:lpstr>
      <vt:lpstr>Roboto</vt:lpstr>
      <vt:lpstr>Open Sans Light</vt:lpstr>
      <vt:lpstr>Times New Roman</vt:lpstr>
      <vt:lpstr>Office Theme</vt:lpstr>
      <vt:lpstr>PowerPoint 演示文稿</vt:lpstr>
      <vt:lpstr>Reception Path</vt:lpstr>
      <vt:lpstr>Reception to Transmission</vt:lpstr>
      <vt:lpstr>Simple CRC Jammin (Slow)</vt:lpstr>
      <vt:lpstr>CRC Jamming via Bit Counter</vt:lpstr>
      <vt:lpstr>CRC Jamming via Bit Counter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</dc:creator>
  <cp:lastModifiedBy>matheus</cp:lastModifiedBy>
  <cp:revision>19</cp:revision>
  <dcterms:created xsi:type="dcterms:W3CDTF">2021-07-28T04:29:52Z</dcterms:created>
  <dcterms:modified xsi:type="dcterms:W3CDTF">2021-07-28T04:29:52Z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