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90" r:id="rId9"/>
    <p:sldId id="264" r:id="rId10"/>
    <p:sldId id="265" r:id="rId11"/>
    <p:sldId id="266" r:id="rId12"/>
    <p:sldId id="267" r:id="rId13"/>
    <p:sldId id="291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92" r:id="rId25"/>
    <p:sldId id="278" r:id="rId26"/>
    <p:sldId id="279" r:id="rId27"/>
    <p:sldId id="280" r:id="rId28"/>
    <p:sldId id="281" r:id="rId29"/>
    <p:sldId id="282" r:id="rId30"/>
    <p:sldId id="283" r:id="rId31"/>
    <p:sldId id="293" r:id="rId32"/>
    <p:sldId id="284" r:id="rId33"/>
    <p:sldId id="285" r:id="rId34"/>
    <p:sldId id="294" r:id="rId35"/>
    <p:sldId id="286" r:id="rId36"/>
    <p:sldId id="287" r:id="rId37"/>
    <p:sldId id="28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365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634CBE1-F21E-4051-BFAA-5D3793B34002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8ADDD6D-3F1E-4CE9-AEDC-FEC114582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CBE1-F21E-4051-BFAA-5D3793B34002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DD6D-3F1E-4CE9-AEDC-FEC114582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CBE1-F21E-4051-BFAA-5D3793B34002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DD6D-3F1E-4CE9-AEDC-FEC114582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634CBE1-F21E-4051-BFAA-5D3793B34002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8ADDD6D-3F1E-4CE9-AEDC-FEC114582A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634CBE1-F21E-4051-BFAA-5D3793B34002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8ADDD6D-3F1E-4CE9-AEDC-FEC114582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CBE1-F21E-4051-BFAA-5D3793B34002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DD6D-3F1E-4CE9-AEDC-FEC114582A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CBE1-F21E-4051-BFAA-5D3793B34002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DD6D-3F1E-4CE9-AEDC-FEC114582A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634CBE1-F21E-4051-BFAA-5D3793B34002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8ADDD6D-3F1E-4CE9-AEDC-FEC114582A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CBE1-F21E-4051-BFAA-5D3793B34002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DD6D-3F1E-4CE9-AEDC-FEC114582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634CBE1-F21E-4051-BFAA-5D3793B34002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8ADDD6D-3F1E-4CE9-AEDC-FEC114582A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634CBE1-F21E-4051-BFAA-5D3793B34002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8ADDD6D-3F1E-4CE9-AEDC-FEC114582A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634CBE1-F21E-4051-BFAA-5D3793B34002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8ADDD6D-3F1E-4CE9-AEDC-FEC114582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Capacity Management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Define text based data collection process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4_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03387"/>
            <a:ext cx="7467600" cy="4667250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smtClean="0"/>
              <a:t>Step2: </a:t>
            </a:r>
            <a:br>
              <a:rPr lang="en-US" dirty="0" smtClean="0"/>
            </a:br>
            <a:r>
              <a:rPr lang="en-US" dirty="0" smtClean="0"/>
              <a:t>	extract source data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4_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03387"/>
            <a:ext cx="7467600" cy="4667250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smtClean="0"/>
              <a:t>Step2: </a:t>
            </a:r>
            <a:br>
              <a:rPr lang="en-US" dirty="0" smtClean="0"/>
            </a:br>
            <a:r>
              <a:rPr lang="en-US" dirty="0" smtClean="0"/>
              <a:t>	extract source data</a:t>
            </a:r>
            <a:endParaRPr lang="ar-EG" dirty="0"/>
          </a:p>
        </p:txBody>
      </p:sp>
      <p:sp>
        <p:nvSpPr>
          <p:cNvPr id="6" name="Oval 5"/>
          <p:cNvSpPr/>
          <p:nvPr/>
        </p:nvSpPr>
        <p:spPr>
          <a:xfrm>
            <a:off x="4800600" y="4648200"/>
            <a:ext cx="3048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257800" y="4648200"/>
            <a:ext cx="1828800" cy="2286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Select Delimiter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4_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676400"/>
            <a:ext cx="7467600" cy="4667250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smtClean="0"/>
              <a:t>Step2: </a:t>
            </a:r>
            <a:br>
              <a:rPr lang="en-US" dirty="0" smtClean="0"/>
            </a:br>
            <a:r>
              <a:rPr lang="en-US" dirty="0" smtClean="0"/>
              <a:t>	extract source data</a:t>
            </a:r>
            <a:endParaRPr lang="ar-EG" dirty="0"/>
          </a:p>
        </p:txBody>
      </p:sp>
      <p:sp>
        <p:nvSpPr>
          <p:cNvPr id="6" name="Oval 5"/>
          <p:cNvSpPr/>
          <p:nvPr/>
        </p:nvSpPr>
        <p:spPr>
          <a:xfrm>
            <a:off x="4800600" y="4800600"/>
            <a:ext cx="3048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4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971800" y="5257800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791200" y="5562600"/>
            <a:ext cx="11430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Next Step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257800" y="4800600"/>
            <a:ext cx="1981200" cy="3048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Input ignore lines count if any</a:t>
            </a:r>
            <a:endParaRPr 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43000" y="5562600"/>
            <a:ext cx="1981200" cy="3048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Select appropriate Header usage option</a:t>
            </a:r>
            <a:endParaRPr lang="en-US" sz="11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build="allAtOnce" animBg="1"/>
      <p:bldP spid="9" grpId="0" animBg="1"/>
      <p:bldP spid="9" grpId="1" animBg="1"/>
      <p:bldP spid="10" grpId="0" animBg="1"/>
      <p:bldP spid="1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14400" y="1295400"/>
            <a:ext cx="6705600" cy="33528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Step3: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Define plain </a:t>
            </a:r>
            <a:r>
              <a:rPr lang="en-US" sz="3200" b="1" dirty="0" err="1" smtClean="0">
                <a:solidFill>
                  <a:schemeClr val="bg1"/>
                </a:solidFill>
              </a:rPr>
              <a:t>colums</a:t>
            </a:r>
            <a:endParaRPr lang="ar-EG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Step3:</a:t>
            </a:r>
            <a:br>
              <a:rPr lang="en-US" dirty="0" smtClean="0"/>
            </a:br>
            <a:r>
              <a:rPr lang="en-US" dirty="0" smtClean="0"/>
              <a:t>	define plain columns</a:t>
            </a:r>
            <a:endParaRPr lang="ar-EG" dirty="0"/>
          </a:p>
        </p:txBody>
      </p:sp>
      <p:pic>
        <p:nvPicPr>
          <p:cNvPr id="4" name="Content Placeholder 3" descr="5_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03387"/>
            <a:ext cx="7467600" cy="46672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5_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03387"/>
            <a:ext cx="7467600" cy="4667250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smtClean="0"/>
              <a:t>Step3:</a:t>
            </a:r>
            <a:br>
              <a:rPr lang="en-US" dirty="0" smtClean="0"/>
            </a:br>
            <a:r>
              <a:rPr lang="en-US" dirty="0" smtClean="0"/>
              <a:t>	define plain columns</a:t>
            </a:r>
            <a:endParaRPr lang="ar-EG" dirty="0"/>
          </a:p>
        </p:txBody>
      </p:sp>
      <p:sp>
        <p:nvSpPr>
          <p:cNvPr id="6" name="Rounded Rectangle 5"/>
          <p:cNvSpPr/>
          <p:nvPr/>
        </p:nvSpPr>
        <p:spPr>
          <a:xfrm>
            <a:off x="762000" y="5105400"/>
            <a:ext cx="1447800" cy="4572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Select columns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5_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03387"/>
            <a:ext cx="7467600" cy="4667250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Step3:</a:t>
            </a:r>
            <a:br>
              <a:rPr lang="en-US" dirty="0" smtClean="0"/>
            </a:br>
            <a:r>
              <a:rPr lang="en-US" dirty="0" smtClean="0"/>
              <a:t>	define plain columns</a:t>
            </a:r>
            <a:endParaRPr lang="ar-EG" dirty="0"/>
          </a:p>
        </p:txBody>
      </p:sp>
      <p:sp>
        <p:nvSpPr>
          <p:cNvPr id="6" name="Rounded Rectangle 5"/>
          <p:cNvSpPr/>
          <p:nvPr/>
        </p:nvSpPr>
        <p:spPr>
          <a:xfrm>
            <a:off x="838200" y="5105400"/>
            <a:ext cx="1447800" cy="4572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Edit columns names</a:t>
            </a:r>
          </a:p>
        </p:txBody>
      </p:sp>
      <p:sp>
        <p:nvSpPr>
          <p:cNvPr id="7" name="Oval 6"/>
          <p:cNvSpPr/>
          <p:nvPr/>
        </p:nvSpPr>
        <p:spPr>
          <a:xfrm>
            <a:off x="3505200" y="4495800"/>
            <a:ext cx="762000" cy="160020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5_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03387"/>
            <a:ext cx="7467600" cy="4667250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smtClean="0"/>
              <a:t>Step3:</a:t>
            </a:r>
            <a:br>
              <a:rPr lang="en-US" dirty="0" smtClean="0"/>
            </a:br>
            <a:r>
              <a:rPr lang="en-US" dirty="0" smtClean="0"/>
              <a:t>	define plain columns</a:t>
            </a:r>
            <a:endParaRPr lang="ar-EG" dirty="0"/>
          </a:p>
        </p:txBody>
      </p:sp>
      <p:sp>
        <p:nvSpPr>
          <p:cNvPr id="6" name="Rounded Rectangle 5"/>
          <p:cNvSpPr/>
          <p:nvPr/>
        </p:nvSpPr>
        <p:spPr>
          <a:xfrm>
            <a:off x="838200" y="4953000"/>
            <a:ext cx="1447800" cy="4572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Edit columns types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4419600"/>
            <a:ext cx="1219200" cy="160020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5_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03387"/>
            <a:ext cx="7467600" cy="466725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smtClean="0"/>
              <a:t>Step3:</a:t>
            </a:r>
            <a:br>
              <a:rPr lang="en-US" dirty="0" smtClean="0"/>
            </a:br>
            <a:r>
              <a:rPr lang="en-US" dirty="0" smtClean="0"/>
              <a:t>	define plain columns</a:t>
            </a:r>
            <a:endParaRPr lang="ar-EG" dirty="0"/>
          </a:p>
        </p:txBody>
      </p:sp>
      <p:sp>
        <p:nvSpPr>
          <p:cNvPr id="6" name="Rounded Rectangle 5"/>
          <p:cNvSpPr/>
          <p:nvPr/>
        </p:nvSpPr>
        <p:spPr>
          <a:xfrm>
            <a:off x="762000" y="4953000"/>
            <a:ext cx="1676400" cy="5334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Set  String Length (Utilized space usage)</a:t>
            </a:r>
          </a:p>
        </p:txBody>
      </p:sp>
      <p:sp>
        <p:nvSpPr>
          <p:cNvPr id="7" name="Oval 6"/>
          <p:cNvSpPr/>
          <p:nvPr/>
        </p:nvSpPr>
        <p:spPr>
          <a:xfrm>
            <a:off x="4953000" y="4648200"/>
            <a:ext cx="457200" cy="38100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5_6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3400" y="1676400"/>
            <a:ext cx="7467600" cy="466725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smtClean="0"/>
              <a:t>Step3:</a:t>
            </a:r>
            <a:br>
              <a:rPr lang="en-US" dirty="0" smtClean="0"/>
            </a:br>
            <a:r>
              <a:rPr lang="en-US" dirty="0" smtClean="0"/>
              <a:t>	define plain columns</a:t>
            </a:r>
            <a:endParaRPr lang="ar-EG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4038600"/>
            <a:ext cx="1676400" cy="5334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Set  Date format (Support wide range of formats)</a:t>
            </a:r>
          </a:p>
        </p:txBody>
      </p:sp>
      <p:sp>
        <p:nvSpPr>
          <p:cNvPr id="7" name="Oval 6"/>
          <p:cNvSpPr/>
          <p:nvPr/>
        </p:nvSpPr>
        <p:spPr>
          <a:xfrm>
            <a:off x="4876800" y="3962400"/>
            <a:ext cx="1219200" cy="45720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process specifications</a:t>
            </a:r>
            <a:endParaRPr lang="en-US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88564" y="1600200"/>
            <a:ext cx="500487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5_7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03387"/>
            <a:ext cx="7467600" cy="466725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smtClean="0"/>
              <a:t>Step3:</a:t>
            </a:r>
            <a:br>
              <a:rPr lang="en-US" dirty="0" smtClean="0"/>
            </a:br>
            <a:r>
              <a:rPr lang="en-US" dirty="0" smtClean="0"/>
              <a:t>	define plain columns</a:t>
            </a:r>
            <a:endParaRPr lang="ar-EG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4038600"/>
            <a:ext cx="1676400" cy="5334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Edit Default values, or just provide no default value</a:t>
            </a:r>
          </a:p>
        </p:txBody>
      </p:sp>
      <p:sp>
        <p:nvSpPr>
          <p:cNvPr id="7" name="Oval 6"/>
          <p:cNvSpPr/>
          <p:nvPr/>
        </p:nvSpPr>
        <p:spPr>
          <a:xfrm>
            <a:off x="6019800" y="3886200"/>
            <a:ext cx="1143000" cy="220980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5_8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03387"/>
            <a:ext cx="7467600" cy="466725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smtClean="0"/>
              <a:t>Step3:</a:t>
            </a:r>
            <a:br>
              <a:rPr lang="en-US" dirty="0" smtClean="0"/>
            </a:br>
            <a:r>
              <a:rPr lang="en-US" dirty="0" smtClean="0"/>
              <a:t>	define plain columns</a:t>
            </a:r>
            <a:endParaRPr lang="ar-EG" dirty="0"/>
          </a:p>
        </p:txBody>
      </p:sp>
      <p:sp>
        <p:nvSpPr>
          <p:cNvPr id="6" name="Rounded Rectangle 5"/>
          <p:cNvSpPr/>
          <p:nvPr/>
        </p:nvSpPr>
        <p:spPr>
          <a:xfrm>
            <a:off x="609600" y="4953000"/>
            <a:ext cx="1676400" cy="5334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Add Date Filtration for File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5_9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199" y="1600200"/>
            <a:ext cx="7632699" cy="4770437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smtClean="0"/>
              <a:t>Step3:</a:t>
            </a:r>
            <a:br>
              <a:rPr lang="en-US" dirty="0" smtClean="0"/>
            </a:br>
            <a:r>
              <a:rPr lang="en-US" dirty="0" smtClean="0"/>
              <a:t>	define plain columns</a:t>
            </a:r>
            <a:endParaRPr lang="ar-EG" dirty="0"/>
          </a:p>
        </p:txBody>
      </p:sp>
      <p:sp>
        <p:nvSpPr>
          <p:cNvPr id="6" name="Rounded Rectangle 5"/>
          <p:cNvSpPr/>
          <p:nvPr/>
        </p:nvSpPr>
        <p:spPr>
          <a:xfrm>
            <a:off x="609600" y="4953000"/>
            <a:ext cx="1676400" cy="5334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Support collecting data on ‘Daily‘ Or ‘Hourly’ bases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5_10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03387"/>
            <a:ext cx="7467600" cy="466725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smtClean="0"/>
              <a:t>Step3:</a:t>
            </a:r>
            <a:br>
              <a:rPr lang="en-US" dirty="0" smtClean="0"/>
            </a:br>
            <a:r>
              <a:rPr lang="en-US" dirty="0" smtClean="0"/>
              <a:t>	define plain columns</a:t>
            </a:r>
            <a:endParaRPr lang="ar-EG" dirty="0"/>
          </a:p>
        </p:txBody>
      </p:sp>
      <p:sp>
        <p:nvSpPr>
          <p:cNvPr id="7" name="Oval 6"/>
          <p:cNvSpPr/>
          <p:nvPr/>
        </p:nvSpPr>
        <p:spPr>
          <a:xfrm>
            <a:off x="5638800" y="5638800"/>
            <a:ext cx="11430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Next Step</a:t>
            </a:r>
            <a:endParaRPr lang="ar-EG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14400" y="1295400"/>
            <a:ext cx="6705600" cy="33528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Step4: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Define SQL columns</a:t>
            </a:r>
            <a:endParaRPr lang="ar-EG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</a:t>
            </a:r>
            <a:br>
              <a:rPr lang="en-US" dirty="0" smtClean="0"/>
            </a:br>
            <a:r>
              <a:rPr lang="en-US" dirty="0" smtClean="0"/>
              <a:t>	define </a:t>
            </a:r>
            <a:r>
              <a:rPr lang="en-US" dirty="0" err="1" smtClean="0"/>
              <a:t>sql</a:t>
            </a:r>
            <a:r>
              <a:rPr lang="en-US" dirty="0" smtClean="0"/>
              <a:t> columns</a:t>
            </a:r>
            <a:endParaRPr lang="ar-EG" dirty="0"/>
          </a:p>
        </p:txBody>
      </p:sp>
      <p:pic>
        <p:nvPicPr>
          <p:cNvPr id="4" name="Content Placeholder 3" descr="6_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03387"/>
            <a:ext cx="7467600" cy="4667250"/>
          </a:xfrm>
        </p:spPr>
      </p:pic>
      <p:sp>
        <p:nvSpPr>
          <p:cNvPr id="5" name="Rounded Rectangle 4"/>
          <p:cNvSpPr/>
          <p:nvPr/>
        </p:nvSpPr>
        <p:spPr>
          <a:xfrm>
            <a:off x="762000" y="5181600"/>
            <a:ext cx="1447800" cy="4572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Click “Add Column” Button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</a:t>
            </a:r>
            <a:br>
              <a:rPr lang="en-US" dirty="0" smtClean="0"/>
            </a:br>
            <a:r>
              <a:rPr lang="en-US" dirty="0" smtClean="0"/>
              <a:t>	define </a:t>
            </a:r>
            <a:r>
              <a:rPr lang="en-US" dirty="0" err="1" smtClean="0"/>
              <a:t>sql</a:t>
            </a:r>
            <a:r>
              <a:rPr lang="en-US" dirty="0" smtClean="0"/>
              <a:t> columns</a:t>
            </a:r>
            <a:endParaRPr lang="ar-EG" dirty="0"/>
          </a:p>
        </p:txBody>
      </p:sp>
      <p:pic>
        <p:nvPicPr>
          <p:cNvPr id="6" name="Content Placeholder 5" descr="6_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676400"/>
            <a:ext cx="7467600" cy="4667250"/>
          </a:xfrm>
        </p:spPr>
      </p:pic>
      <p:sp>
        <p:nvSpPr>
          <p:cNvPr id="8" name="Rounded Rectangle 7"/>
          <p:cNvSpPr/>
          <p:nvPr/>
        </p:nvSpPr>
        <p:spPr>
          <a:xfrm>
            <a:off x="7162800" y="4495800"/>
            <a:ext cx="1371600" cy="4572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Click “Update” icon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3400" y="4724400"/>
            <a:ext cx="1676400" cy="6858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Input column name, type, and SQL Expression</a:t>
            </a:r>
            <a:endParaRPr lang="en-US" sz="11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</a:t>
            </a:r>
            <a:br>
              <a:rPr lang="en-US" dirty="0" smtClean="0"/>
            </a:br>
            <a:r>
              <a:rPr lang="en-US" dirty="0" smtClean="0"/>
              <a:t>	define </a:t>
            </a:r>
            <a:r>
              <a:rPr lang="en-US" dirty="0" err="1" smtClean="0"/>
              <a:t>sql</a:t>
            </a:r>
            <a:r>
              <a:rPr lang="en-US" dirty="0" smtClean="0"/>
              <a:t> columns</a:t>
            </a:r>
            <a:endParaRPr lang="ar-EG" dirty="0"/>
          </a:p>
        </p:txBody>
      </p:sp>
      <p:pic>
        <p:nvPicPr>
          <p:cNvPr id="4" name="Content Placeholder 3" descr="6_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03387"/>
            <a:ext cx="7467600" cy="4667250"/>
          </a:xfrm>
        </p:spPr>
      </p:pic>
      <p:sp>
        <p:nvSpPr>
          <p:cNvPr id="6" name="Rounded Rectangle 5"/>
          <p:cNvSpPr/>
          <p:nvPr/>
        </p:nvSpPr>
        <p:spPr>
          <a:xfrm>
            <a:off x="7162800" y="4495800"/>
            <a:ext cx="1371600" cy="4572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Column added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</a:t>
            </a:r>
            <a:br>
              <a:rPr lang="en-US" dirty="0" smtClean="0"/>
            </a:br>
            <a:r>
              <a:rPr lang="en-US" dirty="0" smtClean="0"/>
              <a:t>	define </a:t>
            </a:r>
            <a:r>
              <a:rPr lang="en-US" dirty="0" err="1" smtClean="0"/>
              <a:t>sql</a:t>
            </a:r>
            <a:r>
              <a:rPr lang="en-US" dirty="0" smtClean="0"/>
              <a:t> columns</a:t>
            </a:r>
            <a:endParaRPr lang="ar-EG" dirty="0"/>
          </a:p>
        </p:txBody>
      </p:sp>
      <p:pic>
        <p:nvPicPr>
          <p:cNvPr id="4" name="Content Placeholder 3" descr="6_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03387"/>
            <a:ext cx="7467600" cy="4667250"/>
          </a:xfrm>
        </p:spPr>
      </p:pic>
      <p:sp>
        <p:nvSpPr>
          <p:cNvPr id="6" name="Rounded Rectangle 5"/>
          <p:cNvSpPr/>
          <p:nvPr/>
        </p:nvSpPr>
        <p:spPr>
          <a:xfrm>
            <a:off x="838200" y="5257800"/>
            <a:ext cx="1371600" cy="4572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Add more Columns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</a:t>
            </a:r>
            <a:br>
              <a:rPr lang="en-US" dirty="0" smtClean="0"/>
            </a:br>
            <a:r>
              <a:rPr lang="en-US" dirty="0" smtClean="0"/>
              <a:t>	define </a:t>
            </a:r>
            <a:r>
              <a:rPr lang="en-US" dirty="0" err="1" smtClean="0"/>
              <a:t>sql</a:t>
            </a:r>
            <a:r>
              <a:rPr lang="en-US" dirty="0" smtClean="0"/>
              <a:t> columns</a:t>
            </a:r>
            <a:endParaRPr lang="ar-EG" dirty="0"/>
          </a:p>
        </p:txBody>
      </p:sp>
      <p:pic>
        <p:nvPicPr>
          <p:cNvPr id="4" name="Content Placeholder 3" descr="6_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7467600" cy="4667250"/>
          </a:xfrm>
        </p:spPr>
      </p:pic>
      <p:sp>
        <p:nvSpPr>
          <p:cNvPr id="6" name="Rounded Rectangle 5"/>
          <p:cNvSpPr/>
          <p:nvPr/>
        </p:nvSpPr>
        <p:spPr>
          <a:xfrm>
            <a:off x="838200" y="5715000"/>
            <a:ext cx="1371600" cy="4572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Add  Group by Clue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Open the  “Define New data collection” wizard</a:t>
            </a:r>
            <a:endParaRPr lang="en-US" sz="2400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3400" y="1676400"/>
            <a:ext cx="7467600" cy="4667250"/>
          </a:xfrm>
        </p:spPr>
      </p:pic>
      <p:sp>
        <p:nvSpPr>
          <p:cNvPr id="5" name="Rounded Rectangle 4"/>
          <p:cNvSpPr/>
          <p:nvPr/>
        </p:nvSpPr>
        <p:spPr>
          <a:xfrm>
            <a:off x="3886200" y="2514600"/>
            <a:ext cx="1905000" cy="5334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Click the “Manage Data Collections“ Tab</a:t>
            </a:r>
            <a:endParaRPr lang="en-US" sz="11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</a:t>
            </a:r>
            <a:br>
              <a:rPr lang="en-US" dirty="0" smtClean="0"/>
            </a:br>
            <a:r>
              <a:rPr lang="en-US" dirty="0" smtClean="0"/>
              <a:t>	define </a:t>
            </a:r>
            <a:r>
              <a:rPr lang="en-US" dirty="0" err="1" smtClean="0"/>
              <a:t>sql</a:t>
            </a:r>
            <a:r>
              <a:rPr lang="en-US" dirty="0" smtClean="0"/>
              <a:t> columns</a:t>
            </a:r>
            <a:endParaRPr lang="ar-EG" dirty="0"/>
          </a:p>
        </p:txBody>
      </p:sp>
      <p:pic>
        <p:nvPicPr>
          <p:cNvPr id="4" name="Content Placeholder 3" descr="6_6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581150"/>
            <a:ext cx="7467600" cy="4667250"/>
          </a:xfrm>
        </p:spPr>
      </p:pic>
      <p:sp>
        <p:nvSpPr>
          <p:cNvPr id="6" name="Oval 5"/>
          <p:cNvSpPr/>
          <p:nvPr/>
        </p:nvSpPr>
        <p:spPr>
          <a:xfrm>
            <a:off x="5791200" y="5334000"/>
            <a:ext cx="11430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Next Step</a:t>
            </a:r>
            <a:endParaRPr lang="ar-EG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14400" y="1295400"/>
            <a:ext cx="6705600" cy="33528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Step5: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Define output table</a:t>
            </a:r>
            <a:endParaRPr lang="ar-EG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5: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define </a:t>
            </a:r>
            <a:r>
              <a:rPr lang="en-US" dirty="0" smtClean="0"/>
              <a:t>output table</a:t>
            </a:r>
            <a:endParaRPr lang="ar-EG" dirty="0"/>
          </a:p>
        </p:txBody>
      </p:sp>
      <p:pic>
        <p:nvPicPr>
          <p:cNvPr id="4" name="Content Placeholder 3" descr="7_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03387"/>
            <a:ext cx="7467600" cy="4667250"/>
          </a:xfrm>
        </p:spPr>
      </p:pic>
      <p:sp>
        <p:nvSpPr>
          <p:cNvPr id="6" name="Rounded Rectangle 5"/>
          <p:cNvSpPr/>
          <p:nvPr/>
        </p:nvSpPr>
        <p:spPr>
          <a:xfrm>
            <a:off x="5410200" y="3124200"/>
            <a:ext cx="2743200" cy="4572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Select “Define new table” option </a:t>
            </a:r>
            <a:endParaRPr lang="en-US" sz="11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5: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define </a:t>
            </a:r>
            <a:r>
              <a:rPr lang="en-US" dirty="0" smtClean="0"/>
              <a:t>output table</a:t>
            </a:r>
            <a:endParaRPr lang="ar-E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77467"/>
            <a:ext cx="7467600" cy="291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2819400" y="2362200"/>
            <a:ext cx="2590800" cy="4572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Check “</a:t>
            </a:r>
            <a:r>
              <a:rPr lang="en-US" sz="1100" b="1" dirty="0" smtClean="0">
                <a:solidFill>
                  <a:schemeClr val="bg1"/>
                </a:solidFill>
              </a:rPr>
              <a:t>Truncate</a:t>
            </a:r>
            <a:r>
              <a:rPr lang="en-US" sz="1100" b="1" dirty="0" smtClean="0">
                <a:solidFill>
                  <a:schemeClr val="bg1"/>
                </a:solidFill>
              </a:rPr>
              <a:t> before insert” to prevent redundant data</a:t>
            </a:r>
            <a:endParaRPr 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3962400"/>
            <a:ext cx="1905000" cy="6096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Select “Configurable” for NODE_NAME column type</a:t>
            </a:r>
            <a:endParaRPr 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72000" y="2895600"/>
            <a:ext cx="2895600" cy="5334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Input date column of the output table to  delete redundant data based on its value</a:t>
            </a:r>
            <a:endParaRPr 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67400" y="4191000"/>
            <a:ext cx="11430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Next Step</a:t>
            </a:r>
            <a:endParaRPr lang="ar-EG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build="allAtOnce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14400" y="1295400"/>
            <a:ext cx="6705600" cy="33528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Step6: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Define data collection mapping</a:t>
            </a:r>
            <a:endParaRPr lang="ar-EG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8_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03387"/>
            <a:ext cx="7467600" cy="4667250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6</a:t>
            </a:r>
            <a:r>
              <a:rPr lang="en-US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define </a:t>
            </a:r>
            <a:r>
              <a:rPr lang="en-US" dirty="0" smtClean="0"/>
              <a:t>data collection mapping</a:t>
            </a:r>
            <a:endParaRPr lang="ar-EG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4191000"/>
            <a:ext cx="1905000" cy="6096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Map data collection columns to output table columns</a:t>
            </a:r>
            <a:endParaRPr 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162800" y="3810000"/>
            <a:ext cx="1676400" cy="6096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Showing only matching type columns</a:t>
            </a:r>
            <a:endParaRPr lang="en-US" sz="11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6</a:t>
            </a:r>
            <a:r>
              <a:rPr lang="en-US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define </a:t>
            </a:r>
            <a:r>
              <a:rPr lang="en-US" dirty="0" smtClean="0"/>
              <a:t>data collection mapping</a:t>
            </a:r>
            <a:endParaRPr lang="ar-EG" dirty="0"/>
          </a:p>
        </p:txBody>
      </p:sp>
      <p:pic>
        <p:nvPicPr>
          <p:cNvPr id="5" name="Content Placeholder 4" descr="8_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03387"/>
            <a:ext cx="7467600" cy="4667250"/>
          </a:xfrm>
        </p:spPr>
      </p:pic>
      <p:sp>
        <p:nvSpPr>
          <p:cNvPr id="8" name="Rounded Rectangle 7"/>
          <p:cNvSpPr/>
          <p:nvPr/>
        </p:nvSpPr>
        <p:spPr>
          <a:xfrm>
            <a:off x="4876800" y="5867400"/>
            <a:ext cx="1295400" cy="5334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Last step: Save Process</a:t>
            </a:r>
            <a:endParaRPr lang="en-US" sz="11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DONE</a:t>
            </a:r>
            <a:endParaRPr lang="ar-EG" dirty="0"/>
          </a:p>
        </p:txBody>
      </p:sp>
      <p:pic>
        <p:nvPicPr>
          <p:cNvPr id="4" name="Content Placeholder 3" descr="9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03387"/>
            <a:ext cx="7467600" cy="46672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Open the  “Define New data collection” wizard</a:t>
            </a:r>
            <a:endParaRPr lang="en-US" sz="2400" dirty="0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03387"/>
            <a:ext cx="7467600" cy="4667250"/>
          </a:xfrm>
        </p:spPr>
      </p:pic>
      <p:sp>
        <p:nvSpPr>
          <p:cNvPr id="5" name="Rounded Rectangle 4"/>
          <p:cNvSpPr/>
          <p:nvPr/>
        </p:nvSpPr>
        <p:spPr>
          <a:xfrm>
            <a:off x="2209800" y="3810000"/>
            <a:ext cx="1905000" cy="5334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Click  “Define Data Collection“  Button</a:t>
            </a:r>
            <a:endParaRPr lang="en-US" sz="11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14400" y="1295400"/>
            <a:ext cx="6705600" cy="33528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Step1: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Select data collection type   </a:t>
            </a:r>
            <a:endParaRPr lang="ar-EG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9" descr="3_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03387"/>
            <a:ext cx="7467600" cy="4667250"/>
          </a:xfrm>
        </p:spPr>
      </p:pic>
      <p:sp>
        <p:nvSpPr>
          <p:cNvPr id="5" name="Oval 4"/>
          <p:cNvSpPr/>
          <p:nvPr/>
        </p:nvSpPr>
        <p:spPr>
          <a:xfrm>
            <a:off x="4800600" y="4724400"/>
            <a:ext cx="304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smtClean="0"/>
              <a:t>Step1: Select Data Collection type</a:t>
            </a:r>
            <a:endParaRPr lang="ar-EG" dirty="0"/>
          </a:p>
        </p:txBody>
      </p:sp>
      <p:sp>
        <p:nvSpPr>
          <p:cNvPr id="7" name="Rounded Rectangle 6"/>
          <p:cNvSpPr/>
          <p:nvPr/>
        </p:nvSpPr>
        <p:spPr>
          <a:xfrm>
            <a:off x="5257800" y="4800600"/>
            <a:ext cx="1676400" cy="3048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Select type text</a:t>
            </a:r>
            <a:endParaRPr lang="en-US" sz="11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_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828800"/>
            <a:ext cx="7467600" cy="4667250"/>
          </a:xfrm>
        </p:spPr>
      </p:pic>
      <p:sp>
        <p:nvSpPr>
          <p:cNvPr id="5" name="Oval 4"/>
          <p:cNvSpPr/>
          <p:nvPr/>
        </p:nvSpPr>
        <p:spPr>
          <a:xfrm>
            <a:off x="4876800" y="5105400"/>
            <a:ext cx="304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smtClean="0"/>
              <a:t>Step1: Select Data Collection type</a:t>
            </a:r>
            <a:endParaRPr lang="ar-EG" dirty="0"/>
          </a:p>
        </p:txBody>
      </p:sp>
      <p:sp>
        <p:nvSpPr>
          <p:cNvPr id="8" name="Oval 7"/>
          <p:cNvSpPr/>
          <p:nvPr/>
        </p:nvSpPr>
        <p:spPr>
          <a:xfrm>
            <a:off x="5791200" y="5486400"/>
            <a:ext cx="11430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Next Step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257800" y="5029200"/>
            <a:ext cx="2286000" cy="3810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Type data collection name</a:t>
            </a:r>
            <a:endParaRPr lang="en-US" sz="11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build="allAtOnce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14400" y="1295400"/>
            <a:ext cx="6705600" cy="33528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Step2: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Extract source data</a:t>
            </a:r>
            <a:endParaRPr lang="ar-EG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Step2: </a:t>
            </a:r>
            <a:br>
              <a:rPr lang="en-US" dirty="0" smtClean="0"/>
            </a:br>
            <a:r>
              <a:rPr lang="en-US" dirty="0" smtClean="0"/>
              <a:t>	extract source data</a:t>
            </a:r>
            <a:endParaRPr lang="ar-EG" dirty="0"/>
          </a:p>
        </p:txBody>
      </p:sp>
      <p:pic>
        <p:nvPicPr>
          <p:cNvPr id="8" name="Content Placeholder 7" descr="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03387"/>
            <a:ext cx="7467600" cy="4667250"/>
          </a:xfrm>
        </p:spPr>
      </p:pic>
      <p:sp>
        <p:nvSpPr>
          <p:cNvPr id="9" name="Oval 8"/>
          <p:cNvSpPr/>
          <p:nvPr/>
        </p:nvSpPr>
        <p:spPr>
          <a:xfrm>
            <a:off x="3962400" y="3657600"/>
            <a:ext cx="3048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722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419600" y="3657600"/>
            <a:ext cx="1676400" cy="2286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Click upload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629400" y="3276600"/>
            <a:ext cx="1752600" cy="3048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Brows sample file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172200" y="3962400"/>
            <a:ext cx="1752600" cy="5334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Sample file contents appear here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build="allAtOnce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379</TotalTime>
  <Words>338</Words>
  <Application>Microsoft Office PowerPoint</Application>
  <PresentationFormat>On-screen Show (4:3)</PresentationFormat>
  <Paragraphs>87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Oriel</vt:lpstr>
      <vt:lpstr>Capacity Management Tool</vt:lpstr>
      <vt:lpstr>Data collection process specifications</vt:lpstr>
      <vt:lpstr>Open the  “Define New data collection” wizard</vt:lpstr>
      <vt:lpstr>Open the  “Define New data collection” wizard</vt:lpstr>
      <vt:lpstr>Slide 5</vt:lpstr>
      <vt:lpstr>Step1: Select Data Collection type</vt:lpstr>
      <vt:lpstr>Step1: Select Data Collection type</vt:lpstr>
      <vt:lpstr>Slide 8</vt:lpstr>
      <vt:lpstr>Step2:   extract source data</vt:lpstr>
      <vt:lpstr>Step2:   extract source data</vt:lpstr>
      <vt:lpstr>Step2:   extract source data</vt:lpstr>
      <vt:lpstr>Step2:   extract source data</vt:lpstr>
      <vt:lpstr>Slide 13</vt:lpstr>
      <vt:lpstr>Step3:  define plain columns</vt:lpstr>
      <vt:lpstr>Step3:  define plain columns</vt:lpstr>
      <vt:lpstr>Step3:  define plain columns</vt:lpstr>
      <vt:lpstr>Step3:  define plain columns</vt:lpstr>
      <vt:lpstr>Step3:  define plain columns</vt:lpstr>
      <vt:lpstr>Step3:  define plain columns</vt:lpstr>
      <vt:lpstr>Step3:  define plain columns</vt:lpstr>
      <vt:lpstr>Step3:  define plain columns</vt:lpstr>
      <vt:lpstr>Step3:  define plain columns</vt:lpstr>
      <vt:lpstr>Step3:  define plain columns</vt:lpstr>
      <vt:lpstr>Slide 24</vt:lpstr>
      <vt:lpstr>Step 4:  define sql columns</vt:lpstr>
      <vt:lpstr>Step 4:  define sql columns</vt:lpstr>
      <vt:lpstr>Step 4:  define sql columns</vt:lpstr>
      <vt:lpstr>Step 4:  define sql columns</vt:lpstr>
      <vt:lpstr>Step 4:  define sql columns</vt:lpstr>
      <vt:lpstr>Step 4:  define sql columns</vt:lpstr>
      <vt:lpstr>Slide 31</vt:lpstr>
      <vt:lpstr>Step 5:  define output table</vt:lpstr>
      <vt:lpstr>Step 5:  define output table</vt:lpstr>
      <vt:lpstr>Slide 34</vt:lpstr>
      <vt:lpstr>Step 6:  define data collection mapping</vt:lpstr>
      <vt:lpstr>Step 6:  define data collection mapping</vt:lpstr>
      <vt:lpstr>DONE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Capacity Management Tool</dc:title>
  <dc:creator>basma.alkerm</dc:creator>
  <cp:lastModifiedBy>El-Shark</cp:lastModifiedBy>
  <cp:revision>66</cp:revision>
  <dcterms:created xsi:type="dcterms:W3CDTF">2013-08-28T00:19:14Z</dcterms:created>
  <dcterms:modified xsi:type="dcterms:W3CDTF">2013-08-28T10:15:54Z</dcterms:modified>
</cp:coreProperties>
</file>