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9" r:id="rId3"/>
    <p:sldId id="305" r:id="rId4"/>
    <p:sldId id="308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28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23" autoAdjust="0"/>
    <p:restoredTop sz="94660"/>
  </p:normalViewPr>
  <p:slideViewPr>
    <p:cSldViewPr snapToGrid="0">
      <p:cViewPr>
        <p:scale>
          <a:sx n="100" d="100"/>
          <a:sy n="10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</a:t>
            </a:r>
            <a:r>
              <a:rPr lang="zh-CN" altLang="en-US" sz="4000" dirty="0" smtClean="0"/>
              <a:t>台开发</a:t>
            </a:r>
            <a:r>
              <a:rPr lang="zh-CN" altLang="en-US" sz="4000" dirty="0"/>
              <a:t>进展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" y="1054308"/>
            <a:ext cx="9234968" cy="5054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972675" y="962026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根据系统角色展现可访问的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表单资源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831" y="1400175"/>
            <a:ext cx="1595594" cy="45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6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7" y="882858"/>
            <a:ext cx="7436931" cy="4070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03" y="1603788"/>
            <a:ext cx="8018492" cy="4425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086975" y="781051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根据系统角色展现可进行的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表单操作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1602" y="1201725"/>
            <a:ext cx="2893297" cy="377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5637" y="2001825"/>
            <a:ext cx="3304663" cy="377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0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1" y="698232"/>
            <a:ext cx="1086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SpringBlade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的部署与体验；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Nacos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部署：帮助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开发者发现、配置和管理微服务，快速实现动态服务发现、服务配置、服务元数据及流量管理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Sentinel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部署：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提供机器发现以及健康情况管理、监控（单机和集群），规则管理和推送的功能；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1" y="1847850"/>
            <a:ext cx="5839772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476499"/>
            <a:ext cx="5857874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854671"/>
            <a:ext cx="5803900" cy="389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6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2" y="1164432"/>
            <a:ext cx="11445957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1076325"/>
            <a:ext cx="892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修改角色管理设计：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一个用户可绑定多个角色，其拥有的数据权限为所有角色权限的</a:t>
            </a:r>
            <a:r>
              <a:rPr lang="zh-CN" altLang="en-US" sz="1600" b="1" dirty="0" smtClean="0">
                <a:solidFill>
                  <a:srgbClr val="1D1D3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并集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5" y="3670721"/>
            <a:ext cx="9048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068887" y="3670720"/>
            <a:ext cx="904875" cy="1472774"/>
            <a:chOff x="3516312" y="3670720"/>
            <a:chExt cx="904875" cy="14727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19384" y="4835717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68887" y="1907322"/>
            <a:ext cx="904875" cy="1472774"/>
            <a:chOff x="3516312" y="3670720"/>
            <a:chExt cx="904875" cy="147277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68886" y="5261395"/>
            <a:ext cx="904875" cy="1472774"/>
            <a:chOff x="3516312" y="3670720"/>
            <a:chExt cx="904875" cy="147277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肘形连接符 21"/>
          <p:cNvCxnSpPr>
            <a:stCxn id="4" idx="3"/>
            <a:endCxn id="41" idx="1"/>
          </p:cNvCxnSpPr>
          <p:nvPr/>
        </p:nvCxnSpPr>
        <p:spPr>
          <a:xfrm flipV="1">
            <a:off x="3624260" y="2359760"/>
            <a:ext cx="1444627" cy="1763399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3"/>
            <a:endCxn id="11" idx="1"/>
          </p:cNvCxnSpPr>
          <p:nvPr/>
        </p:nvCxnSpPr>
        <p:spPr>
          <a:xfrm flipV="1">
            <a:off x="3624260" y="4123158"/>
            <a:ext cx="1444627" cy="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3"/>
            <a:endCxn id="44" idx="1"/>
          </p:cNvCxnSpPr>
          <p:nvPr/>
        </p:nvCxnSpPr>
        <p:spPr>
          <a:xfrm>
            <a:off x="3624260" y="4123159"/>
            <a:ext cx="1444626" cy="1590674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43800" y="2521685"/>
            <a:ext cx="1647825" cy="3193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23" y="2649046"/>
            <a:ext cx="621578" cy="621578"/>
          </a:xfrm>
          <a:prstGeom prst="rect">
            <a:avLst/>
          </a:prstGeom>
          <a:ln>
            <a:noFill/>
          </a:ln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79" y="4616805"/>
            <a:ext cx="711266" cy="711266"/>
          </a:xfrm>
          <a:prstGeom prst="rect">
            <a:avLst/>
          </a:prstGeom>
          <a:ln>
            <a:noFill/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35" y="3568638"/>
            <a:ext cx="750153" cy="750153"/>
          </a:xfrm>
          <a:prstGeom prst="rect">
            <a:avLst/>
          </a:prstGeom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8032137" y="3307028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32137" y="4309028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31985" y="5328071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肘形连接符 49"/>
          <p:cNvCxnSpPr>
            <a:stCxn id="41" idx="3"/>
            <a:endCxn id="38" idx="1"/>
          </p:cNvCxnSpPr>
          <p:nvPr/>
        </p:nvCxnSpPr>
        <p:spPr>
          <a:xfrm>
            <a:off x="5973762" y="2359760"/>
            <a:ext cx="1570038" cy="1758583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1" idx="3"/>
            <a:endCxn id="38" idx="1"/>
          </p:cNvCxnSpPr>
          <p:nvPr/>
        </p:nvCxnSpPr>
        <p:spPr>
          <a:xfrm flipV="1">
            <a:off x="5973762" y="4118343"/>
            <a:ext cx="1570038" cy="4815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肘形连接符 2051"/>
          <p:cNvCxnSpPr>
            <a:stCxn id="44" idx="3"/>
            <a:endCxn id="38" idx="1"/>
          </p:cNvCxnSpPr>
          <p:nvPr/>
        </p:nvCxnSpPr>
        <p:spPr>
          <a:xfrm flipV="1">
            <a:off x="5973761" y="4118343"/>
            <a:ext cx="1570039" cy="159549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/>
          <p:cNvSpPr txBox="1"/>
          <p:nvPr/>
        </p:nvSpPr>
        <p:spPr>
          <a:xfrm>
            <a:off x="6886574" y="38141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并集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1557" y="4705350"/>
            <a:ext cx="10148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落实组织架构设计：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代表工作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场景表，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一个员工可有多个</a:t>
            </a:r>
            <a:r>
              <a:rPr lang="zh-CN" altLang="en-US" sz="1600" b="1" dirty="0">
                <a:solidFill>
                  <a:srgbClr val="1D1D3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工作场景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as_organ_scene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是组织树和场景的关联表，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node_id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指代组织树的节点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parent_id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存储的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是对应父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scene_id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指代这个节点所属的工作场景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as_user_scene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是用户和场景的关联表，用户登录后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通过该表来选择工作场景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，进而加载组织结构；</a:t>
            </a:r>
            <a:endParaRPr lang="zh-CN" altLang="en-US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" y="728662"/>
            <a:ext cx="10058400" cy="15664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05441"/>
            <a:ext cx="10058400" cy="12168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61246"/>
            <a:ext cx="10058400" cy="14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  <a:r>
              <a:rPr lang="en-US" altLang="zh-CN" dirty="0"/>
              <a:t>——</a:t>
            </a:r>
            <a:r>
              <a:rPr lang="zh-CN" altLang="en-US" dirty="0"/>
              <a:t>表</a:t>
            </a:r>
            <a:r>
              <a:rPr lang="zh-CN" altLang="en-US" dirty="0" smtClean="0"/>
              <a:t>单解析与实例化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820134" y="2074785"/>
            <a:ext cx="4628166" cy="270843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后台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实现：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表单数据的解析（用户填写）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表单模型实例化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表单模型与流程模型的绑定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第三方表单与流程实例的业务流转（简单结构）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序列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图中展示的一系列功能皆已实现（后台实现）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697140"/>
              </p:ext>
            </p:extLst>
          </p:nvPr>
        </p:nvGraphicFramePr>
        <p:xfrm>
          <a:off x="6394450" y="187325"/>
          <a:ext cx="5319989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Visio" r:id="rId3" imgW="5895885" imgH="6867615" progId="Visio.Drawing.15">
                  <p:embed/>
                </p:oleObj>
              </mc:Choice>
              <mc:Fallback>
                <p:oleObj name="Visio" r:id="rId3" imgW="5895885" imgH="6867615" progId="Visio.Drawing.15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187325"/>
                        <a:ext cx="5319989" cy="619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8094" y="6410325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系统运行序列图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961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  <a:r>
              <a:rPr lang="en-US" altLang="zh-CN" dirty="0"/>
              <a:t>——</a:t>
            </a:r>
            <a:r>
              <a:rPr lang="zh-CN" altLang="en-US" dirty="0"/>
              <a:t>与</a:t>
            </a:r>
            <a:r>
              <a:rPr lang="en-US" altLang="zh-CN" dirty="0"/>
              <a:t>Flowable</a:t>
            </a:r>
            <a:r>
              <a:rPr lang="zh-CN" altLang="en-US" dirty="0"/>
              <a:t>流程引擎</a:t>
            </a:r>
            <a:r>
              <a:rPr lang="zh-CN" altLang="en-US" dirty="0" smtClean="0"/>
              <a:t>的整合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A882707-F678-4132-A6E9-692FCCF6452B}"/>
              </a:ext>
            </a:extLst>
          </p:cNvPr>
          <p:cNvSpPr/>
          <p:nvPr/>
        </p:nvSpPr>
        <p:spPr>
          <a:xfrm>
            <a:off x="9326246" y="832414"/>
            <a:ext cx="2671325" cy="270843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两者关系：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表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单引擎的运行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引擎。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接收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解析后的表单数据，在引擎的驱动下进行业务流程的流转。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B29DD7D-6636-4540-B982-EA01DB5A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0" y="832414"/>
            <a:ext cx="8640960" cy="57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6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  <a:r>
              <a:rPr lang="en-US" altLang="zh-CN" dirty="0"/>
              <a:t>——Flowable</a:t>
            </a:r>
            <a:r>
              <a:rPr lang="zh-CN" altLang="en-US" dirty="0"/>
              <a:t>流程引擎的缺陷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16CD310-A299-461A-8D6C-10EFD665A69A}"/>
              </a:ext>
            </a:extLst>
          </p:cNvPr>
          <p:cNvSpPr/>
          <p:nvPr/>
        </p:nvSpPr>
        <p:spPr>
          <a:xfrm>
            <a:off x="662361" y="876713"/>
            <a:ext cx="11187348" cy="154272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引擎提供的组件缺乏对属性的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约束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（节点处理人限制、节点的操作限制），如氚云中的经办节点必须由流程发起人执行，审批节点、抄送节点等功能性节点都拥有不同的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固有功能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，需要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进行二次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开发：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减少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组件的数量：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的流程组件繁多，对用户不友好，需要进行适当精简；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自定义节点组件：不同组件拥有不同的固有属性，自带不同的功能操作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9D0CD22-CCAB-4F4B-A13C-403E56D5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11" y="3475123"/>
            <a:ext cx="1549207" cy="23365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9608031-FD02-4366-A622-30A78EAE2B4C}"/>
              </a:ext>
            </a:extLst>
          </p:cNvPr>
          <p:cNvSpPr/>
          <p:nvPr/>
        </p:nvSpPr>
        <p:spPr>
          <a:xfrm>
            <a:off x="3196010" y="5823294"/>
            <a:ext cx="1592738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氚云的节点类型</a:t>
            </a:r>
            <a:endParaRPr lang="zh-CN" altLang="en-US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2752725"/>
            <a:ext cx="2600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165944"/>
            <a:ext cx="2619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>
            <a:endCxn id="2050" idx="1"/>
          </p:cNvCxnSpPr>
          <p:nvPr/>
        </p:nvCxnSpPr>
        <p:spPr>
          <a:xfrm flipV="1">
            <a:off x="4533900" y="3405188"/>
            <a:ext cx="1385888" cy="6524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051" idx="1"/>
          </p:cNvCxnSpPr>
          <p:nvPr/>
        </p:nvCxnSpPr>
        <p:spPr>
          <a:xfrm>
            <a:off x="4533900" y="4543425"/>
            <a:ext cx="1366838" cy="451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315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表单流程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758AD84-7107-40C0-9FF5-E722C77908F4}"/>
              </a:ext>
            </a:extLst>
          </p:cNvPr>
          <p:cNvSpPr/>
          <p:nvPr/>
        </p:nvSpPr>
        <p:spPr>
          <a:xfrm>
            <a:off x="477471" y="975360"/>
            <a:ext cx="2375479" cy="393184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计划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sz="15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流程引擎进行修改：</a:t>
            </a:r>
            <a:endParaRPr lang="en-US" altLang="zh-CN" sz="15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04792" indent="-30479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为方便利用</a:t>
            </a:r>
            <a:r>
              <a:rPr lang="en-US" altLang="zh-CN" sz="15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后续版本的新特性，添加流程处理中间层以封装</a:t>
            </a:r>
            <a:r>
              <a:rPr lang="en-US" altLang="zh-CN" sz="15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流程引擎；</a:t>
            </a:r>
            <a:endParaRPr lang="en-US" altLang="zh-CN" sz="15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04792" indent="-30479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新增的组件放在中间层中统一进行管理，与</a:t>
            </a:r>
            <a:r>
              <a:rPr lang="en-US" altLang="zh-CN" sz="15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流程引擎模块互不干扰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FD30889-1701-4277-913A-A8D88DA8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26" y="975360"/>
            <a:ext cx="8599804" cy="5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5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 smtClean="0"/>
              <a:t>前端界面展示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" y="923926"/>
            <a:ext cx="9234968" cy="531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972675" y="800101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根据系统角色展现可访问的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应用资源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8705" y="1512143"/>
            <a:ext cx="1700369" cy="45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49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554</Words>
  <Application>Microsoft Office PowerPoint</Application>
  <PresentationFormat>自定义</PresentationFormat>
  <Paragraphs>55</Paragraphs>
  <Slides>13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Visio</vt:lpstr>
      <vt:lpstr>PowerPoint 演示文稿</vt:lpstr>
      <vt:lpstr>工作进展</vt:lpstr>
      <vt:lpstr>组织架构管理</vt:lpstr>
      <vt:lpstr>组织架构设计</vt:lpstr>
      <vt:lpstr>表单流程模块——表单解析与实例化</vt:lpstr>
      <vt:lpstr>表单流程模块——与Flowable流程引擎的整合</vt:lpstr>
      <vt:lpstr>表单流程模块——Flowable流程引擎的缺陷</vt:lpstr>
      <vt:lpstr>表单流程模块</vt:lpstr>
      <vt:lpstr>前端界面展示</vt:lpstr>
      <vt:lpstr>前端界面展示</vt:lpstr>
      <vt:lpstr>前端界面展示</vt:lpstr>
      <vt:lpstr>其它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2732</cp:revision>
  <dcterms:created xsi:type="dcterms:W3CDTF">2019-04-17T01:39:23Z</dcterms:created>
  <dcterms:modified xsi:type="dcterms:W3CDTF">2019-06-18T13:15:15Z</dcterms:modified>
</cp:coreProperties>
</file>