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99" r:id="rId3"/>
    <p:sldId id="305" r:id="rId4"/>
    <p:sldId id="308" r:id="rId5"/>
    <p:sldId id="329" r:id="rId6"/>
    <p:sldId id="331" r:id="rId7"/>
    <p:sldId id="332" r:id="rId8"/>
    <p:sldId id="333" r:id="rId9"/>
    <p:sldId id="334" r:id="rId10"/>
    <p:sldId id="335" r:id="rId11"/>
    <p:sldId id="336" r:id="rId12"/>
    <p:sldId id="328" r:id="rId13"/>
    <p:sldId id="337" r:id="rId14"/>
    <p:sldId id="339" r:id="rId15"/>
    <p:sldId id="338" r:id="rId16"/>
    <p:sldId id="340" r:id="rId17"/>
    <p:sldId id="451" r:id="rId18"/>
    <p:sldId id="458" r:id="rId19"/>
    <p:sldId id="456" r:id="rId20"/>
    <p:sldId id="455" r:id="rId21"/>
    <p:sldId id="453" r:id="rId22"/>
    <p:sldId id="452" r:id="rId23"/>
    <p:sldId id="454" r:id="rId24"/>
    <p:sldId id="457" r:id="rId25"/>
    <p:sldId id="459" r:id="rId26"/>
    <p:sldId id="27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906E2-113D-4BF5-A3DE-2DFBD99F5FE9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85ABB-2B49-4F44-8E99-4FDBF5A79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22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3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96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840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135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8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85ABB-2B49-4F44-8E99-4FDBF5A798A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8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85ABB-2B49-4F44-8E99-4FDBF5A798A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372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00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11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6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080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66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54F93-7BAE-4438-8A79-5EEDF8857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1792A8-FDD0-48F4-86F6-91D04CDB4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D5D8E-854A-4CC8-9F80-E691312E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D2BC8-4BFA-4E8A-865A-2912D5E8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23052A-A4EB-4C01-80C7-EEF69FFA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25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2E889-F9DC-42D3-B480-402CE916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9339C4-7DF0-4A4B-8E70-110B36102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7C360-7898-4189-84C7-54628004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7A11D-B988-437F-9A7C-149C8779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07031-70B8-42A6-9942-5ACA958F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2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07488F-6447-41B5-9D98-7871E36AA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7D1741-DD78-4ADB-8A77-F7BDC7517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C5EF0-6E91-442A-AC43-B054FE01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DAA51-797B-4905-B544-099FE648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5BA89-BD8D-4674-A6F9-FC7E8C92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39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"/>
            <a:ext cx="12316016" cy="6933917"/>
          </a:xfrm>
          <a:prstGeom prst="rect">
            <a:avLst/>
          </a:prstGeom>
        </p:spPr>
      </p:pic>
      <p:pic>
        <p:nvPicPr>
          <p:cNvPr id="12" name="图片 11" descr="未标题-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2"/>
            <a:ext cx="12316019" cy="6933919"/>
          </a:xfrm>
          <a:prstGeom prst="rect">
            <a:avLst/>
          </a:prstGeom>
        </p:spPr>
      </p:pic>
      <p:sp>
        <p:nvSpPr>
          <p:cNvPr id="7" name="Shape 150"/>
          <p:cNvSpPr/>
          <p:nvPr userDrawn="1"/>
        </p:nvSpPr>
        <p:spPr>
          <a:xfrm>
            <a:off x="754073" y="814916"/>
            <a:ext cx="2299987" cy="54968"/>
          </a:xfrm>
          <a:prstGeom prst="rect">
            <a:avLst/>
          </a:prstGeom>
          <a:solidFill>
            <a:srgbClr val="0F96E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20">
              <a:defRPr sz="3200">
                <a:solidFill>
                  <a:srgbClr val="FFFFFF"/>
                </a:solidFill>
              </a:defRPr>
            </a:pPr>
            <a:endParaRPr sz="4267">
              <a:solidFill>
                <a:srgbClr val="FFFFFF"/>
              </a:solidFill>
              <a:latin typeface="Helvetica Light"/>
              <a:ea typeface="Helvetica Light"/>
              <a:cs typeface="Helvetica Light"/>
            </a:endParaRPr>
          </a:p>
        </p:txBody>
      </p:sp>
      <p:pic>
        <p:nvPicPr>
          <p:cNvPr id="8" name="Business platform.png"/>
          <p:cNvPicPr>
            <a:picLocks noChangeAspect="1"/>
          </p:cNvPicPr>
          <p:nvPr userDrawn="1"/>
        </p:nvPicPr>
        <p:blipFill>
          <a:blip r:embed="rId4" cstate="screen">
            <a:alphaModFix amt="69004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177" y="535586"/>
            <a:ext cx="2299987" cy="1167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7816344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rtboard Copy 36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13725"/>
            <a:ext cx="12189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1396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image.pd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3849" y="256432"/>
            <a:ext cx="95251" cy="4572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57332" y="207375"/>
            <a:ext cx="6952833" cy="545741"/>
          </a:xfrm>
          <a:prstGeom prst="rect">
            <a:avLst/>
          </a:prstGeom>
        </p:spPr>
        <p:txBody>
          <a:bodyPr vert="horz"/>
          <a:lstStyle>
            <a:lvl1pPr algn="l">
              <a:defRPr kumimoji="1" lang="zh-CN" altLang="en-US" sz="2400" b="0" i="0" u="none" strike="noStrike" cap="none" spc="0" normalizeH="0" baseline="0" dirty="0">
                <a:ln>
                  <a:noFill/>
                </a:ln>
                <a:solidFill>
                  <a:srgbClr val="3B343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Helvetica Light"/>
              </a:defRPr>
            </a:lvl1pPr>
          </a:lstStyle>
          <a:p>
            <a:r>
              <a:rPr kumimoji="1" lang="zh-CN" altLang="en-US" sz="2400" b="0" i="0" u="none" strike="noStrike" cap="none" spc="0" normalizeH="0" baseline="0" dirty="0">
                <a:ln>
                  <a:noFill/>
                </a:ln>
                <a:solidFill>
                  <a:srgbClr val="3B343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点击此处添加文字标题</a:t>
            </a:r>
          </a:p>
        </p:txBody>
      </p:sp>
    </p:spTree>
    <p:extLst>
      <p:ext uri="{BB962C8B-B14F-4D97-AF65-F5344CB8AC3E}">
        <p14:creationId xmlns:p14="http://schemas.microsoft.com/office/powerpoint/2010/main" val="387323268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6284E-BECF-4C06-90A4-152A53E5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6F145-0654-4BF3-9445-1743B3072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6B0E2-B396-4F96-9C9D-B395D0D8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BC7D2-A5ED-490B-9B6E-1BFB46D7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E6855-0D7E-4C51-BE67-938AA3AF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6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57E8B-E1EB-4949-9251-11C49502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DE48B0-E8CA-42AB-BCB9-C9A19580F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624C1-61D7-4B80-9FB6-F4C98470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8B397-680C-45A5-850D-9B563DC4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5734D8-6028-44A3-AE9A-8F547593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809E3-5EBE-468F-AF3D-A1E4931D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058E6-24B8-4556-8A2E-6D2A7EC2B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887C0A-7B76-428A-B73B-A67C11C37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30E2B8-3C8D-4475-B802-8BEF663E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F3B6DA-F7A7-47DE-81DE-E85A7DD7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677F8F-9B3A-4F5F-ACE1-7807A3BF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51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59C7C-003A-4C94-84B4-3C7C9702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27B979-B1D0-416D-BD9B-BEEB4CB92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F41A06-3C78-46C3-B1F9-217F5FB6E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4E7A60-3341-4698-96D6-F48D5C473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8F7A1A-044D-4A01-836F-0F02ECCC3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ED28F2-7599-4081-9B1E-53C12982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7F10D2-5574-4D71-B736-CF72142A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8FE96A-81DB-4352-A498-185A8F90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EF1DD-8A77-4190-B694-95A69A43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2B6B0-483D-49D7-9D68-F611F435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14F614-7C30-47A8-81DC-CBE08AD0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10A79-6390-4A97-AEF4-00BD5ADA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1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B6A36D-5F8A-4295-897B-02B0208F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2D9458-BA37-48A3-89FF-63EEC838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141943-0BFD-4FA1-B3CC-BF170B67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9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F375D-1055-49E4-8300-BC5FB26B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4E760-FC49-4B47-A82F-2D26A220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B7E433-3972-4ECC-8E22-40980FFB2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435F3D-D7FE-439D-AE7F-6C4704AF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97251B-456D-41C8-BAD5-9C539552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BE18A6-D6A9-42F0-8043-49F9C075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9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421CA-3ACE-41E1-A5C5-5F390173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91361D-5C4E-429F-BFA7-5EC6780D6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E25713-F0E5-4381-BEFF-DBA6F9BED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DC3ED-C060-4143-87D2-EB47E99D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6A9E90-D5DD-440F-BCA8-86B2FD3F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BE0278-4B17-4DAA-ADB5-F83DFE47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23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C28983-CFBC-458D-AEE2-E34080D8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CE5AE3-1B8A-4CD3-8C5B-06B5B27A0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85B58-3F5F-4C7C-B139-805C5290F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74459-11FE-4C54-93AB-78C0C7FE07D1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F796B-B315-4191-97BA-E80C2E1A4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02344-DA65-49AC-BE74-523AC3F3F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4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Visio_Drawing1.vsd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Visio_Drawing2.vsd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47"/>
          <p:cNvSpPr/>
          <p:nvPr/>
        </p:nvSpPr>
        <p:spPr>
          <a:xfrm>
            <a:off x="1613102" y="2681989"/>
            <a:ext cx="6705565" cy="338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>
            <a:spAutoFit/>
          </a:bodyPr>
          <a:lstStyle>
            <a:lvl1pPr algn="l"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r"/>
            <a:r>
              <a:rPr lang="en-US" altLang="zh-CN" sz="1600" dirty="0"/>
              <a:t>-- </a:t>
            </a:r>
            <a:r>
              <a:rPr lang="zh-CN" altLang="en-US" sz="1600" dirty="0"/>
              <a:t>提升资产管理业务搭建和管理的效率</a:t>
            </a:r>
            <a:endParaRPr sz="1600" dirty="0"/>
          </a:p>
        </p:txBody>
      </p:sp>
      <p:sp>
        <p:nvSpPr>
          <p:cNvPr id="13" name="Shape 148"/>
          <p:cNvSpPr/>
          <p:nvPr/>
        </p:nvSpPr>
        <p:spPr>
          <a:xfrm>
            <a:off x="797851" y="4866383"/>
            <a:ext cx="2246767" cy="461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tIns="45719" rIns="45719" bIns="45719">
            <a:spAutoFit/>
          </a:bodyPr>
          <a:lstStyle>
            <a:lvl1pPr algn="l" defTabSz="1828800"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sz="2400" dirty="0" err="1"/>
              <a:t>汇报人</a:t>
            </a:r>
            <a:r>
              <a:rPr sz="2400" dirty="0"/>
              <a:t>：</a:t>
            </a:r>
            <a:r>
              <a:rPr lang="zh-CN" altLang="en-US" sz="2400" dirty="0"/>
              <a:t>殷昱煜</a:t>
            </a:r>
            <a:endParaRPr sz="2400" dirty="0"/>
          </a:p>
        </p:txBody>
      </p:sp>
      <p:sp>
        <p:nvSpPr>
          <p:cNvPr id="14" name="Shape 149"/>
          <p:cNvSpPr/>
          <p:nvPr/>
        </p:nvSpPr>
        <p:spPr>
          <a:xfrm>
            <a:off x="695028" y="1962479"/>
            <a:ext cx="7729203" cy="707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>
            <a:spAutoFit/>
          </a:bodyPr>
          <a:lstStyle>
            <a:lvl1pPr algn="l" defTabSz="1828800">
              <a:defRPr sz="8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4000" dirty="0"/>
              <a:t>资产云业务中台开发进展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410213757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332" y="207375"/>
            <a:ext cx="8139043" cy="545741"/>
          </a:xfrm>
        </p:spPr>
        <p:txBody>
          <a:bodyPr/>
          <a:lstStyle/>
          <a:p>
            <a:r>
              <a:rPr lang="zh-CN" altLang="en-US" dirty="0"/>
              <a:t>前端界面展示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1" y="1054308"/>
            <a:ext cx="9234968" cy="50541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9972675" y="962026"/>
            <a:ext cx="2000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根据系统角色展现可访问的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表单资源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（支持一个用户对应多个角色）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1831" y="1400175"/>
            <a:ext cx="1595594" cy="4572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1602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07" y="882858"/>
            <a:ext cx="7436931" cy="40701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332" y="207375"/>
            <a:ext cx="8139043" cy="545741"/>
          </a:xfrm>
        </p:spPr>
        <p:txBody>
          <a:bodyPr/>
          <a:lstStyle/>
          <a:p>
            <a:r>
              <a:rPr lang="zh-CN" altLang="en-US" dirty="0"/>
              <a:t>前端界面展示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603" y="1603788"/>
            <a:ext cx="8018492" cy="44255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0086975" y="781051"/>
            <a:ext cx="2000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根据系统角色展现可进行的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表单操作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（支持一个用户对应多个角色）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21602" y="1201725"/>
            <a:ext cx="2893297" cy="37785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715637" y="2001825"/>
            <a:ext cx="3304663" cy="37785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8077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1" y="698232"/>
            <a:ext cx="1086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SpringBlade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的部署与体验；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Nacos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部署：帮助开发者发现、配置和管理微服务，快速实现动态服务发现、服务配置、服务元数据及流量管理；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Sentinel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部署：提供机器发现以及健康情况管理、监控（单机和集群），规则管理和推送的功能；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41" y="1847850"/>
            <a:ext cx="5839772" cy="298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2476499"/>
            <a:ext cx="5857874" cy="298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25" y="2854671"/>
            <a:ext cx="5803900" cy="389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56620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D9B4E-70B8-4226-8DAD-7F9A8298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工作进展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C41BA0-BC29-41AE-B08D-DC27FA293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9998"/>
            <a:ext cx="12192000" cy="325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4835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D9B4E-70B8-4226-8DAD-7F9A8298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系统的操作流程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C9E300-7E6A-4F42-8339-BC0E3A3A0DF5}"/>
              </a:ext>
            </a:extLst>
          </p:cNvPr>
          <p:cNvSpPr txBox="1"/>
          <p:nvPr/>
        </p:nvSpPr>
        <p:spPr>
          <a:xfrm>
            <a:off x="772357" y="2119026"/>
            <a:ext cx="4447713" cy="261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初步确定整个系统的操作流程及原型：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用户登录后，校验其所属角色并加载对应的工作场景；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由工作场景生成对应的组织结构树（后续的流程和表单的流转都依赖这个组织结构树）；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管理员角色可进入应用工场，对应用、组织、权限、人员等管理模块进行操作；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6BBB887-9244-464F-AF5F-B7F1C31FC7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98832"/>
              </p:ext>
            </p:extLst>
          </p:nvPr>
        </p:nvGraphicFramePr>
        <p:xfrm>
          <a:off x="5769836" y="8878"/>
          <a:ext cx="6019708" cy="6862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9" name="Visio" r:id="rId4" imgW="4895770" imgH="5581740" progId="Visio.Drawing.15">
                  <p:embed/>
                </p:oleObj>
              </mc:Choice>
              <mc:Fallback>
                <p:oleObj name="Visio" r:id="rId4" imgW="4895770" imgH="558174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69836" y="8878"/>
                        <a:ext cx="6019708" cy="6862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95845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D9B4E-70B8-4226-8DAD-7F9A8298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组织机构管理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C9E300-7E6A-4F42-8339-BC0E3A3A0DF5}"/>
              </a:ext>
            </a:extLst>
          </p:cNvPr>
          <p:cNvSpPr txBox="1"/>
          <p:nvPr/>
        </p:nvSpPr>
        <p:spPr>
          <a:xfrm>
            <a:off x="621440" y="1535828"/>
            <a:ext cx="2947383" cy="4097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初步确定组织机构管理的系统原型：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组织机构管理支持“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一个用户对应多个组织架构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”的需求；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主组织树与人员的源数据来源于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数据中台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，数据的同步方式有待进一步确认；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初步完成组织机构管理界面的数据渲染，包括场景结构设置、场景成员设置等页面；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A1AD16-246D-4B93-836F-65BD32368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6" y="1140317"/>
            <a:ext cx="8236318" cy="4871116"/>
          </a:xfrm>
          <a:prstGeom prst="rect">
            <a:avLst/>
          </a:prstGeom>
          <a:ln>
            <a:solidFill>
              <a:srgbClr val="1D1D3B"/>
            </a:solidFill>
          </a:ln>
        </p:spPr>
      </p:pic>
    </p:spTree>
    <p:extLst>
      <p:ext uri="{BB962C8B-B14F-4D97-AF65-F5344CB8AC3E}">
        <p14:creationId xmlns:p14="http://schemas.microsoft.com/office/powerpoint/2010/main" val="316993282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D9B4E-70B8-4226-8DAD-7F9A8298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组织机构管理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F733F3-25CD-480E-9B1D-EC5E35538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74" y="1072641"/>
            <a:ext cx="8631612" cy="5062063"/>
          </a:xfrm>
          <a:prstGeom prst="rect">
            <a:avLst/>
          </a:prstGeom>
          <a:ln>
            <a:solidFill>
              <a:srgbClr val="1D1D3B"/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8F4813F-868B-4F8A-8B29-72FF4CFD1868}"/>
              </a:ext>
            </a:extLst>
          </p:cNvPr>
          <p:cNvSpPr txBox="1"/>
          <p:nvPr/>
        </p:nvSpPr>
        <p:spPr>
          <a:xfrm>
            <a:off x="9570128" y="1072641"/>
            <a:ext cx="2485748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场景成员管理：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场景成员的增加、批量删除、授权、模糊检索</a:t>
            </a:r>
          </a:p>
        </p:txBody>
      </p:sp>
    </p:spTree>
    <p:extLst>
      <p:ext uri="{BB962C8B-B14F-4D97-AF65-F5344CB8AC3E}">
        <p14:creationId xmlns:p14="http://schemas.microsoft.com/office/powerpoint/2010/main" val="171976841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流程设计模块的集成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F945FA-B0FB-460F-BB83-A61FF293C4FE}"/>
              </a:ext>
            </a:extLst>
          </p:cNvPr>
          <p:cNvSpPr/>
          <p:nvPr/>
        </p:nvSpPr>
        <p:spPr>
          <a:xfrm>
            <a:off x="620154" y="992925"/>
            <a:ext cx="10431781" cy="773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前端开发上，原生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采用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angular.js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编写，其与表单模块（使用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vue.js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）的整合存在问题，这两块内容的前台集成花费了较长时间（两种不同框架之间的变量存储、数据渲染和数据交互方式都存在差异）。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BF8004-F896-4757-A451-1C0164FE3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55" y="1934642"/>
            <a:ext cx="6386446" cy="29542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726B5B-2C24-4CDD-B030-358E4BE0A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083" y="1934642"/>
            <a:ext cx="4349945" cy="471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1539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流程设计模块的集成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98F337-B59B-4ACC-9928-FC2492B1C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17" y="1051715"/>
            <a:ext cx="9117610" cy="5156082"/>
          </a:xfrm>
          <a:prstGeom prst="rect">
            <a:avLst/>
          </a:prstGeom>
          <a:ln>
            <a:solidFill>
              <a:srgbClr val="1D1D3B"/>
            </a:solidFill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A5F062C-2F3B-49FE-B2EB-19149BD5FE25}"/>
              </a:ext>
            </a:extLst>
          </p:cNvPr>
          <p:cNvSpPr txBox="1"/>
          <p:nvPr/>
        </p:nvSpPr>
        <p:spPr>
          <a:xfrm>
            <a:off x="9898602" y="918549"/>
            <a:ext cx="2148396" cy="773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流程设计模块的集成已经初步完成</a:t>
            </a:r>
          </a:p>
        </p:txBody>
      </p:sp>
    </p:spTree>
    <p:extLst>
      <p:ext uri="{BB962C8B-B14F-4D97-AF65-F5344CB8AC3E}">
        <p14:creationId xmlns:p14="http://schemas.microsoft.com/office/powerpoint/2010/main" val="225286726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表单流程模块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F945FA-B0FB-460F-BB83-A61FF293C4FE}"/>
              </a:ext>
            </a:extLst>
          </p:cNvPr>
          <p:cNvSpPr/>
          <p:nvPr/>
        </p:nvSpPr>
        <p:spPr>
          <a:xfrm>
            <a:off x="593520" y="913023"/>
            <a:ext cx="10956329" cy="773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流程与表单的绑定已经落实，下一步着重对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流程实例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的流转功能进行开发；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前端界面上，需在表单创建完成后方可开启表单流程。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16B189-A210-4463-A442-25AFBA490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0" y="1775198"/>
            <a:ext cx="6116621" cy="36224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1BB1E2-5E24-4570-8AB8-FE18BC7B1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32" y="3578686"/>
            <a:ext cx="7100045" cy="3071939"/>
          </a:xfrm>
          <a:prstGeom prst="rect">
            <a:avLst/>
          </a:prstGeom>
        </p:spPr>
      </p:pic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B133A1CB-A8CA-4A53-9EA8-44F14B40E8C9}"/>
              </a:ext>
            </a:extLst>
          </p:cNvPr>
          <p:cNvCxnSpPr>
            <a:endCxn id="6" idx="0"/>
          </p:cNvCxnSpPr>
          <p:nvPr/>
        </p:nvCxnSpPr>
        <p:spPr>
          <a:xfrm>
            <a:off x="6960093" y="2539014"/>
            <a:ext cx="1268462" cy="103967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AB0F3B0-4DB2-472F-B51B-577C45E41DBF}"/>
              </a:ext>
            </a:extLst>
          </p:cNvPr>
          <p:cNvSpPr txBox="1"/>
          <p:nvPr/>
        </p:nvSpPr>
        <p:spPr>
          <a:xfrm>
            <a:off x="8290251" y="286175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不保存表单</a:t>
            </a:r>
          </a:p>
        </p:txBody>
      </p:sp>
    </p:spTree>
    <p:extLst>
      <p:ext uri="{BB962C8B-B14F-4D97-AF65-F5344CB8AC3E}">
        <p14:creationId xmlns:p14="http://schemas.microsoft.com/office/powerpoint/2010/main" val="267936544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D9B4E-70B8-4226-8DAD-7F9A8298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工作进展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22" y="1164432"/>
            <a:ext cx="11445957" cy="452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14428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流程处理中间层设计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F945FA-B0FB-460F-BB83-A61FF293C4FE}"/>
              </a:ext>
            </a:extLst>
          </p:cNvPr>
          <p:cNvSpPr/>
          <p:nvPr/>
        </p:nvSpPr>
        <p:spPr>
          <a:xfrm>
            <a:off x="629032" y="992925"/>
            <a:ext cx="10431781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流程处理中间层作为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流程引擎的补充，目的是为了解决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流程组件的“难用”问题。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00CE87-DDE1-4951-BB1C-39387A307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47" y="1769853"/>
            <a:ext cx="4657999" cy="3787565"/>
          </a:xfrm>
          <a:prstGeom prst="rect">
            <a:avLst/>
          </a:prstGeom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1BC25A-E203-4927-AED8-FF5066985B13}"/>
              </a:ext>
            </a:extLst>
          </p:cNvPr>
          <p:cNvSpPr/>
          <p:nvPr/>
        </p:nvSpPr>
        <p:spPr>
          <a:xfrm>
            <a:off x="779947" y="5652841"/>
            <a:ext cx="4657999" cy="688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400" dirty="0">
                <a:latin typeface="SimHei" charset="-122"/>
                <a:ea typeface="SimHei" charset="-122"/>
                <a:cs typeface="SimHei" charset="-122"/>
              </a:rPr>
              <a:t>的流程组件繁多，配置复杂，不适合给用户直接使用；</a:t>
            </a:r>
            <a:endParaRPr lang="en-US" altLang="zh-CN" sz="14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08E033-5B5D-4E2D-9DC4-3A8DE3BE1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544" y="2525208"/>
            <a:ext cx="1549207" cy="2336508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EA2C5D5B-2F77-498A-91AF-5E7C9E12B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21" y="1802810"/>
            <a:ext cx="26003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53258BE8-1FD6-480E-8C0B-C8B964A33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271" y="3216029"/>
            <a:ext cx="26193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FE8F328-4F51-4F68-804D-ED84C101431A}"/>
              </a:ext>
            </a:extLst>
          </p:cNvPr>
          <p:cNvCxnSpPr>
            <a:endCxn id="12" idx="1"/>
          </p:cNvCxnSpPr>
          <p:nvPr/>
        </p:nvCxnSpPr>
        <p:spPr>
          <a:xfrm flipV="1">
            <a:off x="7543433" y="2455273"/>
            <a:ext cx="1385888" cy="65246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CC8B95E-CA48-47AD-B09B-9B270A28149F}"/>
              </a:ext>
            </a:extLst>
          </p:cNvPr>
          <p:cNvCxnSpPr>
            <a:endCxn id="13" idx="1"/>
          </p:cNvCxnSpPr>
          <p:nvPr/>
        </p:nvCxnSpPr>
        <p:spPr>
          <a:xfrm>
            <a:off x="7543433" y="3593510"/>
            <a:ext cx="1366838" cy="45119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EA963083-8173-4F46-9231-EF4AFCD7A080}"/>
              </a:ext>
            </a:extLst>
          </p:cNvPr>
          <p:cNvSpPr/>
          <p:nvPr/>
        </p:nvSpPr>
        <p:spPr>
          <a:xfrm>
            <a:off x="6613921" y="5652841"/>
            <a:ext cx="4657999" cy="365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SimHei" charset="-122"/>
                <a:ea typeface="SimHei" charset="-122"/>
                <a:cs typeface="SimHei" charset="-122"/>
              </a:rPr>
              <a:t>尝试设计流程中间层，来简化组件的使用</a:t>
            </a:r>
            <a:endParaRPr lang="en-US" altLang="zh-CN" sz="1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B91EC4A9-D61C-462A-95F7-5BD8DD6A3217}"/>
              </a:ext>
            </a:extLst>
          </p:cNvPr>
          <p:cNvSpPr/>
          <p:nvPr/>
        </p:nvSpPr>
        <p:spPr>
          <a:xfrm>
            <a:off x="5628445" y="3464512"/>
            <a:ext cx="529701" cy="33513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90727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流程处理中间层设计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F945FA-B0FB-460F-BB83-A61FF293C4FE}"/>
              </a:ext>
            </a:extLst>
          </p:cNvPr>
          <p:cNvSpPr/>
          <p:nvPr/>
        </p:nvSpPr>
        <p:spPr>
          <a:xfrm>
            <a:off x="797701" y="886391"/>
            <a:ext cx="10431781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流程处理中间层（或流程中间件），为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添加自定义的节点，其优点有：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提高流程组件的易用性、用户友好度；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工作流引擎源码的不侵入性，方便利用后续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版本的新特性；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AEA1054-7A25-4FF4-93D7-AB223EEE8B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286535"/>
              </p:ext>
            </p:extLst>
          </p:nvPr>
        </p:nvGraphicFramePr>
        <p:xfrm>
          <a:off x="882614" y="2204866"/>
          <a:ext cx="10426772" cy="4441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2" name="Visio" r:id="rId4" imgW="8877141" imgH="3781515" progId="Visio.Drawing.15">
                  <p:embed/>
                </p:oleObj>
              </mc:Choice>
              <mc:Fallback>
                <p:oleObj name="Visio" r:id="rId4" imgW="8877141" imgH="3781515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AEA1054-7A25-4FF4-93D7-AB223EEE8B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2614" y="2204866"/>
                        <a:ext cx="10426772" cy="4441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516712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FCD076-9B6A-4594-8C02-980724620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17" y="3059892"/>
            <a:ext cx="1866667" cy="153650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672EF00-4C37-4691-B06C-FE21DA16B553}"/>
              </a:ext>
            </a:extLst>
          </p:cNvPr>
          <p:cNvSpPr/>
          <p:nvPr/>
        </p:nvSpPr>
        <p:spPr>
          <a:xfrm>
            <a:off x="269327" y="4392027"/>
            <a:ext cx="2165011" cy="378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400" dirty="0">
                <a:latin typeface="SimHei" charset="-122"/>
                <a:ea typeface="SimHei" charset="-122"/>
                <a:cs typeface="SimHei" charset="-122"/>
              </a:rPr>
              <a:t>流程节点</a:t>
            </a:r>
            <a:endParaRPr lang="en-US" altLang="zh-CN" sz="14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F44D22-B0E0-4BCF-9532-3A1E46F1E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261" y="2465286"/>
            <a:ext cx="1549207" cy="233650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B64E9A6-4453-4E90-80C2-37146457013D}"/>
              </a:ext>
            </a:extLst>
          </p:cNvPr>
          <p:cNvSpPr/>
          <p:nvPr/>
        </p:nvSpPr>
        <p:spPr>
          <a:xfrm>
            <a:off x="3426594" y="4801795"/>
            <a:ext cx="2242539" cy="688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SimHei" charset="-122"/>
                <a:ea typeface="SimHei" charset="-122"/>
                <a:cs typeface="SimHei" charset="-122"/>
              </a:rPr>
              <a:t>仿照氚云，设计包含特定属性的功能性节点</a:t>
            </a:r>
            <a:endParaRPr lang="en-US" altLang="zh-CN" sz="14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31947E3-36D9-46AA-88C1-EFB1600CA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618" y="1640656"/>
            <a:ext cx="5824889" cy="1688459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4D7C81E-E164-4444-9B68-0098678F3C37}"/>
              </a:ext>
            </a:extLst>
          </p:cNvPr>
          <p:cNvCxnSpPr>
            <a:cxnSpLocks/>
          </p:cNvCxnSpPr>
          <p:nvPr/>
        </p:nvCxnSpPr>
        <p:spPr>
          <a:xfrm>
            <a:off x="2236384" y="3764120"/>
            <a:ext cx="13597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C3ED2FF1-3ACB-47C1-BC4D-85619B92F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4618" y="3634140"/>
            <a:ext cx="5824889" cy="180491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2238DEC-7153-4057-89D4-5DF7F1D87485}"/>
              </a:ext>
            </a:extLst>
          </p:cNvPr>
          <p:cNvSpPr/>
          <p:nvPr/>
        </p:nvSpPr>
        <p:spPr>
          <a:xfrm>
            <a:off x="5964617" y="5694275"/>
            <a:ext cx="5824889" cy="688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SimHei" charset="-122"/>
                <a:ea typeface="SimHei" charset="-122"/>
                <a:cs typeface="SimHei" charset="-122"/>
              </a:rPr>
              <a:t>（预期效果）在用户登录系统后，可对任务节点的属性进行识别，显示不同的操作按钮，实现不同的操作逻辑</a:t>
            </a:r>
            <a:endParaRPr lang="en-US" altLang="zh-CN" sz="1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332" y="207375"/>
            <a:ext cx="6952833" cy="545741"/>
          </a:xfrm>
        </p:spPr>
        <p:txBody>
          <a:bodyPr/>
          <a:lstStyle/>
          <a:p>
            <a:r>
              <a:rPr lang="zh-CN" altLang="en-US" dirty="0"/>
              <a:t>自定义节点功能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0384BA-4AE0-4E5C-9D28-1D0094F94936}"/>
              </a:ext>
            </a:extLst>
          </p:cNvPr>
          <p:cNvSpPr/>
          <p:nvPr/>
        </p:nvSpPr>
        <p:spPr>
          <a:xfrm>
            <a:off x="641683" y="1631778"/>
            <a:ext cx="5270337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自定义节点的功能已初步完成（后台实现）。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88019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332" y="207375"/>
            <a:ext cx="6952833" cy="545741"/>
          </a:xfrm>
        </p:spPr>
        <p:txBody>
          <a:bodyPr/>
          <a:lstStyle/>
          <a:p>
            <a:r>
              <a:rPr lang="zh-CN" altLang="en-US" dirty="0"/>
              <a:t>其它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A875F2-E462-4311-9654-A66D183D8AC0}"/>
              </a:ext>
            </a:extLst>
          </p:cNvPr>
          <p:cNvSpPr txBox="1"/>
          <p:nvPr/>
        </p:nvSpPr>
        <p:spPr>
          <a:xfrm>
            <a:off x="621433" y="1038687"/>
            <a:ext cx="7859844" cy="151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KubeSphere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（氰云）的使用（待初步的流程测试通过后，将项目部署在氰云上）；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编码规范：代码风格统一、完善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注解与函数注释、统一响应数据格式；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前台界面的样式优化；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应用管理、角色管理、人员管理等模块的若干接口开发与修改；</a:t>
            </a:r>
          </a:p>
        </p:txBody>
      </p:sp>
    </p:spTree>
    <p:extLst>
      <p:ext uri="{BB962C8B-B14F-4D97-AF65-F5344CB8AC3E}">
        <p14:creationId xmlns:p14="http://schemas.microsoft.com/office/powerpoint/2010/main" val="279369020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332" y="207375"/>
            <a:ext cx="6952833" cy="545741"/>
          </a:xfrm>
        </p:spPr>
        <p:txBody>
          <a:bodyPr/>
          <a:lstStyle/>
          <a:p>
            <a:r>
              <a:rPr lang="zh-CN" altLang="en-US" dirty="0"/>
              <a:t>前端界面展示</a:t>
            </a:r>
            <a:r>
              <a:rPr lang="en-US" altLang="zh-CN" dirty="0"/>
              <a:t>-</a:t>
            </a:r>
            <a:r>
              <a:rPr lang="zh-CN" altLang="en-US" dirty="0"/>
              <a:t>应用管理界面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5191AA-8D33-4E1E-95FA-EC3C625D2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51" y="1187390"/>
            <a:ext cx="8355483" cy="4962617"/>
          </a:xfrm>
          <a:prstGeom prst="rect">
            <a:avLst/>
          </a:prstGeom>
          <a:ln>
            <a:solidFill>
              <a:srgbClr val="1D1D3B"/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649A6DE-8DD5-44E4-9324-0843CF7B3231}"/>
              </a:ext>
            </a:extLst>
          </p:cNvPr>
          <p:cNvSpPr txBox="1"/>
          <p:nvPr/>
        </p:nvSpPr>
        <p:spPr>
          <a:xfrm>
            <a:off x="9419208" y="1027590"/>
            <a:ext cx="2485748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应用管理模块：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应用图标的更新；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整体界面样式的修改；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429994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332" y="207375"/>
            <a:ext cx="6952833" cy="545741"/>
          </a:xfrm>
        </p:spPr>
        <p:txBody>
          <a:bodyPr/>
          <a:lstStyle/>
          <a:p>
            <a:r>
              <a:rPr lang="zh-CN" altLang="en-US" dirty="0"/>
              <a:t>角色权限设置界面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C4B8AD-C298-4944-8491-3082E1973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20" y="1082960"/>
            <a:ext cx="8689076" cy="4962733"/>
          </a:xfrm>
          <a:prstGeom prst="rect">
            <a:avLst/>
          </a:prstGeom>
          <a:ln>
            <a:solidFill>
              <a:srgbClr val="1D1D3B"/>
            </a:solidFill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0C49012-9769-4996-9EB5-C33E5A4BE904}"/>
              </a:ext>
            </a:extLst>
          </p:cNvPr>
          <p:cNvSpPr txBox="1"/>
          <p:nvPr/>
        </p:nvSpPr>
        <p:spPr>
          <a:xfrm>
            <a:off x="9587884" y="958674"/>
            <a:ext cx="2485748" cy="188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权限管理模块原型修改：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可对角色权限进行设置，主要包括数据权限与操作权限；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新增角色分组管理；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86256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3798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/>
              <a:t>组织架构管理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7224" y="1076325"/>
            <a:ext cx="8924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修改角色管理设计：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一个用户可绑定多个角色，其拥有的数据权限为所有角色权限的</a:t>
            </a:r>
            <a:r>
              <a:rPr lang="zh-CN" altLang="en-US" sz="1600" b="1" dirty="0">
                <a:solidFill>
                  <a:srgbClr val="1D1D3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并集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85" y="3670721"/>
            <a:ext cx="904875" cy="90487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5068887" y="3670720"/>
            <a:ext cx="904875" cy="1472774"/>
            <a:chOff x="3516312" y="3670720"/>
            <a:chExt cx="904875" cy="147277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312" y="3670720"/>
              <a:ext cx="904875" cy="904875"/>
            </a:xfrm>
            <a:prstGeom prst="rect">
              <a:avLst/>
            </a:prstGeom>
            <a:ln>
              <a:noFill/>
            </a:ln>
          </p:spPr>
        </p:pic>
        <p:sp>
          <p:nvSpPr>
            <p:cNvPr id="33" name="TextBox 32"/>
            <p:cNvSpPr txBox="1"/>
            <p:nvPr/>
          </p:nvSpPr>
          <p:spPr>
            <a:xfrm>
              <a:off x="3516312" y="4835717"/>
              <a:ext cx="9048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角色</a:t>
              </a:r>
              <a:r>
                <a:rPr lang="en-US" altLang="zh-CN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719384" y="4835717"/>
            <a:ext cx="90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员工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068887" y="1907322"/>
            <a:ext cx="904875" cy="1472774"/>
            <a:chOff x="3516312" y="3670720"/>
            <a:chExt cx="904875" cy="1472774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312" y="3670720"/>
              <a:ext cx="904875" cy="904875"/>
            </a:xfrm>
            <a:prstGeom prst="rect">
              <a:avLst/>
            </a:prstGeom>
            <a:ln>
              <a:noFill/>
            </a:ln>
          </p:spPr>
        </p:pic>
        <p:sp>
          <p:nvSpPr>
            <p:cNvPr id="42" name="TextBox 41"/>
            <p:cNvSpPr txBox="1"/>
            <p:nvPr/>
          </p:nvSpPr>
          <p:spPr>
            <a:xfrm>
              <a:off x="3516312" y="4835717"/>
              <a:ext cx="9048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角色</a:t>
              </a:r>
              <a:r>
                <a:rPr lang="en-US" altLang="zh-CN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068886" y="5261395"/>
            <a:ext cx="904875" cy="1472774"/>
            <a:chOff x="3516312" y="3670720"/>
            <a:chExt cx="904875" cy="1472774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312" y="3670720"/>
              <a:ext cx="904875" cy="904875"/>
            </a:xfrm>
            <a:prstGeom prst="rect">
              <a:avLst/>
            </a:prstGeom>
            <a:ln>
              <a:noFill/>
            </a:ln>
          </p:spPr>
        </p:pic>
        <p:sp>
          <p:nvSpPr>
            <p:cNvPr id="47" name="TextBox 46"/>
            <p:cNvSpPr txBox="1"/>
            <p:nvPr/>
          </p:nvSpPr>
          <p:spPr>
            <a:xfrm>
              <a:off x="3516312" y="4835717"/>
              <a:ext cx="9048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角色</a:t>
              </a:r>
              <a:r>
                <a:rPr lang="en-US" altLang="zh-CN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2" name="肘形连接符 21"/>
          <p:cNvCxnSpPr>
            <a:stCxn id="4" idx="3"/>
            <a:endCxn id="41" idx="1"/>
          </p:cNvCxnSpPr>
          <p:nvPr/>
        </p:nvCxnSpPr>
        <p:spPr>
          <a:xfrm flipV="1">
            <a:off x="3624260" y="2359760"/>
            <a:ext cx="1444627" cy="1763399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4" idx="3"/>
            <a:endCxn id="11" idx="1"/>
          </p:cNvCxnSpPr>
          <p:nvPr/>
        </p:nvCxnSpPr>
        <p:spPr>
          <a:xfrm flipV="1">
            <a:off x="3624260" y="4123158"/>
            <a:ext cx="1444627" cy="1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4" idx="3"/>
            <a:endCxn id="44" idx="1"/>
          </p:cNvCxnSpPr>
          <p:nvPr/>
        </p:nvCxnSpPr>
        <p:spPr>
          <a:xfrm>
            <a:off x="3624260" y="4123159"/>
            <a:ext cx="1444626" cy="1590674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543800" y="2521685"/>
            <a:ext cx="1647825" cy="31933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923" y="2649046"/>
            <a:ext cx="621578" cy="621578"/>
          </a:xfrm>
          <a:prstGeom prst="rect">
            <a:avLst/>
          </a:prstGeom>
          <a:ln>
            <a:noFill/>
          </a:ln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079" y="4616805"/>
            <a:ext cx="711266" cy="711266"/>
          </a:xfrm>
          <a:prstGeom prst="rect">
            <a:avLst/>
          </a:prstGeom>
          <a:ln>
            <a:noFill/>
          </a:ln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635" y="3568638"/>
            <a:ext cx="750153" cy="750153"/>
          </a:xfrm>
          <a:prstGeom prst="rect">
            <a:avLst/>
          </a:prstGeom>
          <a:ln>
            <a:noFill/>
          </a:ln>
        </p:spPr>
      </p:pic>
      <p:sp>
        <p:nvSpPr>
          <p:cNvPr id="63" name="TextBox 62"/>
          <p:cNvSpPr txBox="1"/>
          <p:nvPr/>
        </p:nvSpPr>
        <p:spPr>
          <a:xfrm>
            <a:off x="8032137" y="3307028"/>
            <a:ext cx="671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032137" y="4309028"/>
            <a:ext cx="671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表单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031985" y="5328071"/>
            <a:ext cx="671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流程</a:t>
            </a:r>
          </a:p>
        </p:txBody>
      </p:sp>
      <p:cxnSp>
        <p:nvCxnSpPr>
          <p:cNvPr id="50" name="肘形连接符 49"/>
          <p:cNvCxnSpPr>
            <a:stCxn id="41" idx="3"/>
            <a:endCxn id="38" idx="1"/>
          </p:cNvCxnSpPr>
          <p:nvPr/>
        </p:nvCxnSpPr>
        <p:spPr>
          <a:xfrm>
            <a:off x="5973762" y="2359760"/>
            <a:ext cx="1570038" cy="1758583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11" idx="3"/>
            <a:endCxn id="38" idx="1"/>
          </p:cNvCxnSpPr>
          <p:nvPr/>
        </p:nvCxnSpPr>
        <p:spPr>
          <a:xfrm flipV="1">
            <a:off x="5973762" y="4118343"/>
            <a:ext cx="1570038" cy="4815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肘形连接符 2051"/>
          <p:cNvCxnSpPr>
            <a:stCxn id="44" idx="3"/>
            <a:endCxn id="38" idx="1"/>
          </p:cNvCxnSpPr>
          <p:nvPr/>
        </p:nvCxnSpPr>
        <p:spPr>
          <a:xfrm flipV="1">
            <a:off x="5973761" y="4118343"/>
            <a:ext cx="1570039" cy="1595490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TextBox 2052"/>
          <p:cNvSpPr txBox="1"/>
          <p:nvPr/>
        </p:nvSpPr>
        <p:spPr>
          <a:xfrm>
            <a:off x="6886574" y="381416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并集</a:t>
            </a:r>
          </a:p>
        </p:txBody>
      </p:sp>
    </p:spTree>
    <p:extLst>
      <p:ext uri="{BB962C8B-B14F-4D97-AF65-F5344CB8AC3E}">
        <p14:creationId xmlns:p14="http://schemas.microsoft.com/office/powerpoint/2010/main" val="74899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/>
              <a:t>组织架构设计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1557" y="4705350"/>
            <a:ext cx="101488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落实组织架构设计：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as_scene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代表工作场景表，一个员工可有多个</a:t>
            </a:r>
            <a:r>
              <a:rPr lang="zh-CN" altLang="en-US" sz="1600" b="1" dirty="0">
                <a:solidFill>
                  <a:srgbClr val="1D1D3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工作场景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as_organ_scene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是组织树和场景的关联表，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node_id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指代组织树的节点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parent_id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存储的是对应父节点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scene_id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指代这个节点所属的工作场景；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as_user_scene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是用户和场景的关联表，用户登录后通过该表来选择工作场景，进而加载组织结构；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" y="728662"/>
            <a:ext cx="10058400" cy="156640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605441"/>
            <a:ext cx="10058400" cy="12168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2261246"/>
            <a:ext cx="10058400" cy="141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669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表单解析与实例化的过程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F945FA-B0FB-460F-BB83-A61FF293C4FE}"/>
              </a:ext>
            </a:extLst>
          </p:cNvPr>
          <p:cNvSpPr/>
          <p:nvPr/>
        </p:nvSpPr>
        <p:spPr>
          <a:xfrm>
            <a:off x="820134" y="2074785"/>
            <a:ext cx="4628166" cy="270843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后台实现：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表单数据的解析（用户填写）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表单模型实例化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表单模型与流程模型的绑定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第三方表单与流程实例的业务流转（简单结构）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序列图中展示的一系列功能皆已实现（后台实现）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697140"/>
              </p:ext>
            </p:extLst>
          </p:nvPr>
        </p:nvGraphicFramePr>
        <p:xfrm>
          <a:off x="6394450" y="187325"/>
          <a:ext cx="5319989" cy="619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" name="Visio" r:id="rId3" imgW="5895885" imgH="6867615" progId="Visio.Drawing.15">
                  <p:embed/>
                </p:oleObj>
              </mc:Choice>
              <mc:Fallback>
                <p:oleObj name="Visio" r:id="rId3" imgW="5895885" imgH="6867615" progId="Visio.Drawing.15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187325"/>
                        <a:ext cx="5319989" cy="619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78094" y="6410325"/>
            <a:ext cx="255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系统运行序列图</a:t>
            </a:r>
          </a:p>
        </p:txBody>
      </p:sp>
    </p:spTree>
    <p:extLst>
      <p:ext uri="{BB962C8B-B14F-4D97-AF65-F5344CB8AC3E}">
        <p14:creationId xmlns:p14="http://schemas.microsoft.com/office/powerpoint/2010/main" val="40153961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表单流程模块</a:t>
            </a:r>
            <a:r>
              <a:rPr lang="en-US" altLang="zh-CN" dirty="0"/>
              <a:t>——</a:t>
            </a:r>
            <a:r>
              <a:rPr lang="zh-CN" altLang="en-US" dirty="0"/>
              <a:t>与</a:t>
            </a:r>
            <a:r>
              <a:rPr lang="en-US" altLang="zh-CN" dirty="0"/>
              <a:t>Flowable</a:t>
            </a:r>
            <a:r>
              <a:rPr lang="zh-CN" altLang="en-US" dirty="0"/>
              <a:t>流程引擎的整合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882707-F678-4132-A6E9-692FCCF6452B}"/>
              </a:ext>
            </a:extLst>
          </p:cNvPr>
          <p:cNvSpPr/>
          <p:nvPr/>
        </p:nvSpPr>
        <p:spPr>
          <a:xfrm>
            <a:off x="9326246" y="832414"/>
            <a:ext cx="2671325" cy="270843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两者关系：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表单引擎的运行</a:t>
            </a:r>
            <a:r>
              <a:rPr lang="zh-CN" altLang="en-US" sz="16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依赖</a:t>
            </a: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流程引擎。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流程引擎</a:t>
            </a:r>
            <a:r>
              <a:rPr lang="zh-CN" altLang="en-US" sz="16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接收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解析后的表单数据，在引擎的驱动下进行业务流程的流转。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29DD7D-6636-4540-B982-EA01DB5AD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40" y="832414"/>
            <a:ext cx="8640960" cy="571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264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表单流程模块</a:t>
            </a:r>
            <a:r>
              <a:rPr lang="en-US" altLang="zh-CN" dirty="0"/>
              <a:t>——Flowable</a:t>
            </a:r>
            <a:r>
              <a:rPr lang="zh-CN" altLang="en-US" dirty="0"/>
              <a:t>流程引擎的缺陷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6CD310-A299-461A-8D6C-10EFD665A69A}"/>
              </a:ext>
            </a:extLst>
          </p:cNvPr>
          <p:cNvSpPr/>
          <p:nvPr/>
        </p:nvSpPr>
        <p:spPr>
          <a:xfrm>
            <a:off x="662361" y="876713"/>
            <a:ext cx="11187348" cy="1542726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 err="1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流程引擎提供的组件缺乏对属性的</a:t>
            </a:r>
            <a:r>
              <a:rPr lang="zh-CN" altLang="en-US" sz="16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约束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（节点处理人限制、节点的操作限制），如氚云中的经办节点必须由流程发起人执行，审批节点、抄送节点等功能性节点都拥有不同的</a:t>
            </a:r>
            <a:r>
              <a:rPr lang="zh-CN" altLang="en-US" sz="16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固有功能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，需要进行二次开发：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减少组件的数量：</a:t>
            </a:r>
            <a:r>
              <a:rPr lang="en-US" altLang="zh-CN" sz="1600" dirty="0" err="1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的流程组件繁多，对用户不友好，需要进行适当精简；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自定义节点组件：不同组件拥有不同的固有属性，自带不同的功能操作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D0CD22-CCAB-4F4B-A13C-403E56D59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011" y="3475123"/>
            <a:ext cx="1549207" cy="233650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9608031-FD02-4366-A622-30A78EAE2B4C}"/>
              </a:ext>
            </a:extLst>
          </p:cNvPr>
          <p:cNvSpPr/>
          <p:nvPr/>
        </p:nvSpPr>
        <p:spPr>
          <a:xfrm>
            <a:off x="3196010" y="5823294"/>
            <a:ext cx="1592738" cy="35393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氚云的节点类型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2752725"/>
            <a:ext cx="26003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38" y="4165944"/>
            <a:ext cx="26193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箭头连接符 4"/>
          <p:cNvCxnSpPr>
            <a:endCxn id="2050" idx="1"/>
          </p:cNvCxnSpPr>
          <p:nvPr/>
        </p:nvCxnSpPr>
        <p:spPr>
          <a:xfrm flipV="1">
            <a:off x="4533900" y="3405188"/>
            <a:ext cx="1385888" cy="65246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2051" idx="1"/>
          </p:cNvCxnSpPr>
          <p:nvPr/>
        </p:nvCxnSpPr>
        <p:spPr>
          <a:xfrm>
            <a:off x="4533900" y="4543425"/>
            <a:ext cx="1366838" cy="45119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0315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332" y="207375"/>
            <a:ext cx="8139043" cy="545741"/>
          </a:xfrm>
        </p:spPr>
        <p:txBody>
          <a:bodyPr/>
          <a:lstStyle/>
          <a:p>
            <a:r>
              <a:rPr lang="zh-CN" altLang="en-US" dirty="0"/>
              <a:t>表单流程模块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758AD84-7107-40C0-9FF5-E722C77908F4}"/>
              </a:ext>
            </a:extLst>
          </p:cNvPr>
          <p:cNvSpPr/>
          <p:nvPr/>
        </p:nvSpPr>
        <p:spPr>
          <a:xfrm>
            <a:off x="477471" y="975360"/>
            <a:ext cx="2375479" cy="393184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计划</a:t>
            </a:r>
            <a:r>
              <a:rPr lang="zh-CN" altLang="en-US" sz="1500" dirty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lang="en-US" altLang="zh-CN" sz="1500" dirty="0" err="1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500" dirty="0">
                <a:latin typeface="SimHei" charset="-122"/>
                <a:ea typeface="SimHei" charset="-122"/>
                <a:cs typeface="SimHei" charset="-122"/>
              </a:rPr>
              <a:t>流程引擎进行修改：</a:t>
            </a:r>
            <a:endParaRPr lang="en-US" altLang="zh-CN" sz="1500" dirty="0">
              <a:latin typeface="SimHei" charset="-122"/>
              <a:ea typeface="SimHei" charset="-122"/>
              <a:cs typeface="SimHei" charset="-122"/>
            </a:endParaRPr>
          </a:p>
          <a:p>
            <a:pPr marL="304792" indent="-30479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latin typeface="SimHei" charset="-122"/>
                <a:ea typeface="SimHei" charset="-122"/>
                <a:cs typeface="SimHei" charset="-122"/>
              </a:rPr>
              <a:t>为方便利用</a:t>
            </a:r>
            <a:r>
              <a:rPr lang="en-US" altLang="zh-CN" sz="1500" dirty="0" err="1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500" dirty="0">
                <a:latin typeface="SimHei" charset="-122"/>
                <a:ea typeface="SimHei" charset="-122"/>
                <a:cs typeface="SimHei" charset="-122"/>
              </a:rPr>
              <a:t>后续版本的新特性，添加流程处理中间层以封装</a:t>
            </a:r>
            <a:r>
              <a:rPr lang="en-US" altLang="zh-CN" sz="1500" dirty="0" err="1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500" dirty="0">
                <a:latin typeface="SimHei" charset="-122"/>
                <a:ea typeface="SimHei" charset="-122"/>
                <a:cs typeface="SimHei" charset="-122"/>
              </a:rPr>
              <a:t>流程引擎；</a:t>
            </a:r>
            <a:endParaRPr lang="en-US" altLang="zh-CN" sz="1500" dirty="0">
              <a:latin typeface="SimHei" charset="-122"/>
              <a:ea typeface="SimHei" charset="-122"/>
              <a:cs typeface="SimHei" charset="-122"/>
            </a:endParaRPr>
          </a:p>
          <a:p>
            <a:pPr marL="304792" indent="-30479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latin typeface="SimHei" charset="-122"/>
                <a:ea typeface="SimHei" charset="-122"/>
                <a:cs typeface="SimHei" charset="-122"/>
              </a:rPr>
              <a:t>新增的组件放在中间层中统一进行管理，与</a:t>
            </a:r>
            <a:r>
              <a:rPr lang="en-US" altLang="zh-CN" sz="1500" dirty="0" err="1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500" dirty="0">
                <a:latin typeface="SimHei" charset="-122"/>
                <a:ea typeface="SimHei" charset="-122"/>
                <a:cs typeface="SimHei" charset="-122"/>
              </a:rPr>
              <a:t>流程引擎模块互不干扰</a:t>
            </a:r>
            <a:endParaRPr lang="en-US" altLang="zh-CN" sz="15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D30889-1701-4277-913A-A8D88DA8D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726" y="975360"/>
            <a:ext cx="8599804" cy="547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556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332" y="207375"/>
            <a:ext cx="8139043" cy="545741"/>
          </a:xfrm>
        </p:spPr>
        <p:txBody>
          <a:bodyPr/>
          <a:lstStyle/>
          <a:p>
            <a:r>
              <a:rPr lang="zh-CN" altLang="en-US" dirty="0"/>
              <a:t>前端界面展示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1" y="923926"/>
            <a:ext cx="9234968" cy="5314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9972675" y="800101"/>
            <a:ext cx="2000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根据系统角色展现可访问的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应用资源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（支持一个用户对应多个角色）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28705" y="1512143"/>
            <a:ext cx="1700369" cy="4572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54969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1151</Words>
  <Application>Microsoft Office PowerPoint</Application>
  <PresentationFormat>宽屏</PresentationFormat>
  <Paragraphs>113</Paragraphs>
  <Slides>26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Helvetica Light</vt:lpstr>
      <vt:lpstr>等线</vt:lpstr>
      <vt:lpstr>等线 Light</vt:lpstr>
      <vt:lpstr>黑体</vt:lpstr>
      <vt:lpstr>黑体</vt:lpstr>
      <vt:lpstr>Microsoft YaHei</vt:lpstr>
      <vt:lpstr>Arial</vt:lpstr>
      <vt:lpstr>Calibri</vt:lpstr>
      <vt:lpstr>Office 主题​​</vt:lpstr>
      <vt:lpstr>Visio</vt:lpstr>
      <vt:lpstr>PowerPoint 演示文稿</vt:lpstr>
      <vt:lpstr>工作进展</vt:lpstr>
      <vt:lpstr>组织架构管理</vt:lpstr>
      <vt:lpstr>组织架构设计</vt:lpstr>
      <vt:lpstr>表单解析与实例化的过程</vt:lpstr>
      <vt:lpstr>表单流程模块——与Flowable流程引擎的整合</vt:lpstr>
      <vt:lpstr>表单流程模块——Flowable流程引擎的缺陷</vt:lpstr>
      <vt:lpstr>表单流程模块</vt:lpstr>
      <vt:lpstr>前端界面展示</vt:lpstr>
      <vt:lpstr>前端界面展示</vt:lpstr>
      <vt:lpstr>前端界面展示</vt:lpstr>
      <vt:lpstr>其它</vt:lpstr>
      <vt:lpstr>工作进展</vt:lpstr>
      <vt:lpstr>系统的操作流程</vt:lpstr>
      <vt:lpstr>组织机构管理</vt:lpstr>
      <vt:lpstr>组织机构管理</vt:lpstr>
      <vt:lpstr>流程设计模块的集成</vt:lpstr>
      <vt:lpstr>流程设计模块的集成</vt:lpstr>
      <vt:lpstr>表单流程模块</vt:lpstr>
      <vt:lpstr>流程处理中间层设计</vt:lpstr>
      <vt:lpstr>流程处理中间层设计</vt:lpstr>
      <vt:lpstr>自定义节点功能</vt:lpstr>
      <vt:lpstr>其它</vt:lpstr>
      <vt:lpstr>前端界面展示-应用管理界面</vt:lpstr>
      <vt:lpstr>角色权限设置界面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支持组织架构变更的自适应业务流程引擎 </dc:title>
  <dc:creator>Ye Ricardo</dc:creator>
  <cp:lastModifiedBy>User</cp:lastModifiedBy>
  <cp:revision>3181</cp:revision>
  <dcterms:created xsi:type="dcterms:W3CDTF">2019-04-17T01:39:23Z</dcterms:created>
  <dcterms:modified xsi:type="dcterms:W3CDTF">2019-06-26T04:55:37Z</dcterms:modified>
</cp:coreProperties>
</file>