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9" r:id="rId3"/>
    <p:sldId id="305" r:id="rId4"/>
    <p:sldId id="308" r:id="rId5"/>
    <p:sldId id="306" r:id="rId6"/>
    <p:sldId id="313" r:id="rId7"/>
    <p:sldId id="304" r:id="rId8"/>
    <p:sldId id="307" r:id="rId9"/>
    <p:sldId id="317" r:id="rId10"/>
    <p:sldId id="314" r:id="rId11"/>
    <p:sldId id="318" r:id="rId12"/>
    <p:sldId id="319" r:id="rId13"/>
    <p:sldId id="315" r:id="rId14"/>
    <p:sldId id="309" r:id="rId15"/>
    <p:sldId id="310" r:id="rId16"/>
    <p:sldId id="312" r:id="rId17"/>
    <p:sldId id="293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0223" autoAdjust="0"/>
    <p:restoredTop sz="94660"/>
  </p:normalViewPr>
  <p:slideViewPr>
    <p:cSldViewPr snapToGrid="0">
      <p:cViewPr>
        <p:scale>
          <a:sx n="100" d="100"/>
          <a:sy n="100" d="100"/>
        </p:scale>
        <p:origin x="-744" y="-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06E2-113D-4BF5-A3DE-2DFBD99F5FE9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85ABB-2B49-4F44-8E99-4FDBF5A798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227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3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56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15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B63704-9EF9-4237-81AF-4B61779EFD4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52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954F93-7BAE-4438-8A79-5EEDF88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AF1792A8-FDD0-48F4-86F6-91D04CDB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A8D5D8E-854A-4CC8-9F80-E691312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0ABD2BC8-4BFA-4E8A-865A-2912D5E8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923052A-A4EB-4C01-80C7-EEF69FFA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5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62E889-F9DC-42D3-B480-402CE916E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A29339C4-7DF0-4A4B-8E70-110B36102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D87C360-7898-4189-84C7-54628004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017A11D-B988-437F-9A7C-149C8779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9907031-70B8-42A6-9942-5ACA958FD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2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CA07488F-6447-41B5-9D98-7871E36AA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E27D1741-DD78-4ADB-8A77-F7BDC7517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CC5EF0-6E91-442A-AC43-B054FE01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5FBDAA51-797B-4905-B544-099FE648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15BA89-BD8D-4674-A6F9-FC7E8C9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039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"/>
            <a:ext cx="12316016" cy="6933917"/>
          </a:xfrm>
          <a:prstGeom prst="rect">
            <a:avLst/>
          </a:prstGeom>
        </p:spPr>
      </p:pic>
      <p:pic>
        <p:nvPicPr>
          <p:cNvPr id="12" name="图片 11" descr="未标题-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" y="2"/>
            <a:ext cx="12316019" cy="6933919"/>
          </a:xfrm>
          <a:prstGeom prst="rect">
            <a:avLst/>
          </a:prstGeom>
        </p:spPr>
      </p:pic>
      <p:sp>
        <p:nvSpPr>
          <p:cNvPr id="7" name="Shape 150"/>
          <p:cNvSpPr/>
          <p:nvPr userDrawn="1"/>
        </p:nvSpPr>
        <p:spPr>
          <a:xfrm>
            <a:off x="754073" y="814916"/>
            <a:ext cx="2299987" cy="54968"/>
          </a:xfrm>
          <a:prstGeom prst="rect">
            <a:avLst/>
          </a:prstGeom>
          <a:solidFill>
            <a:srgbClr val="0F9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20">
              <a:defRPr sz="3200">
                <a:solidFill>
                  <a:srgbClr val="FFFFFF"/>
                </a:solidFill>
              </a:defRPr>
            </a:pPr>
            <a:endParaRPr sz="4267">
              <a:solidFill>
                <a:srgbClr val="FFFFFF"/>
              </a:solidFill>
              <a:latin typeface="Helvetica Light"/>
              <a:ea typeface="Helvetica Light"/>
              <a:cs typeface="Helvetica Light"/>
            </a:endParaRPr>
          </a:p>
        </p:txBody>
      </p:sp>
      <p:pic>
        <p:nvPicPr>
          <p:cNvPr id="8" name="Business platform.png"/>
          <p:cNvPicPr>
            <a:picLocks noChangeAspect="1"/>
          </p:cNvPicPr>
          <p:nvPr userDrawn="1"/>
        </p:nvPicPr>
        <p:blipFill>
          <a:blip r:embed="rId4" cstate="screen">
            <a:alphaModFix amt="69004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177" y="535586"/>
            <a:ext cx="2299987" cy="11670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7816344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Artboard Copy 3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13725"/>
            <a:ext cx="12189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139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image.pdf"/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713849" y="256432"/>
            <a:ext cx="9525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57332" y="207375"/>
            <a:ext cx="6952833" cy="545741"/>
          </a:xfrm>
          <a:prstGeom prst="rect">
            <a:avLst/>
          </a:prstGeom>
        </p:spPr>
        <p:txBody>
          <a:bodyPr vert="horz"/>
          <a:lstStyle>
            <a:lvl1pPr algn="l">
              <a:def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Helvetica Light"/>
              </a:defRPr>
            </a:lvl1pPr>
          </a:lstStyle>
          <a:p>
            <a:r>
              <a:rPr kumimoji="1" lang="zh-CN" altLang="en-US" sz="2400" b="0" i="0" u="none" strike="noStrike" cap="none" spc="0" normalizeH="0" baseline="0" dirty="0">
                <a:ln>
                  <a:noFill/>
                </a:ln>
                <a:solidFill>
                  <a:srgbClr val="3B3439"/>
                </a:solidFill>
                <a:effectLst/>
                <a:uFillTx/>
                <a:latin typeface="Microsoft YaHei"/>
                <a:ea typeface="Microsoft YaHei"/>
                <a:cs typeface="Microsoft YaHei"/>
                <a:sym typeface="Microsoft YaHei"/>
              </a:rPr>
              <a:t>点击此处添加文字标题</a:t>
            </a:r>
          </a:p>
        </p:txBody>
      </p:sp>
    </p:spTree>
    <p:extLst>
      <p:ext uri="{BB962C8B-B14F-4D97-AF65-F5344CB8AC3E}">
        <p14:creationId xmlns:p14="http://schemas.microsoft.com/office/powerpoint/2010/main" val="38732326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F6284E-BECF-4C06-90A4-152A53E5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5F6F145-0654-4BF3-9445-1743B307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46B0E2-B396-4F96-9C9D-B395D0D8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69BC7D2-A5ED-490B-9B6E-1BFB46D7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FDFE6855-0D7E-4C51-BE67-938AA3AF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6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AA57E8B-E1EB-4949-9251-11C49502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2DE48B0-E8CA-42AB-BCB9-C9A19580F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AA624C1-61D7-4B80-9FB6-F4C98470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848B397-680C-45A5-850D-9B563DC47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85734D8-6028-44A3-AE9A-8F547593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83809E3-5EBE-468F-AF3D-A1E4931D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B7058E6-24B8-4556-8A2E-6D2A7EC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9887C0A-7B76-428A-B73B-A67C11C37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7730E2B8-3C8D-4475-B802-8BEF663E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4F3B6DA-F7A7-47DE-81DE-E85A7DD7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F677F8F-9B3A-4F5F-ACE1-7807A3BF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1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7959C7C-003A-4C94-84B4-3C7C9702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27B979-B1D0-416D-BD9B-BEEB4C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A1F41A06-3C78-46C3-B1F9-217F5FB6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474E7A60-3341-4698-96D6-F48D5C473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2C8F7A1A-044D-4A01-836F-0F02ECCC3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26ED28F2-7599-4081-9B1E-53C12982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7F7F10D2-5574-4D71-B736-CF72142A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B18FE96A-81DB-4352-A498-185A8F90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5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3FEF1DD-8A77-4190-B694-95A69A43D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26C2B6B0-483D-49D7-9D68-F611F43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2914F614-7C30-47A8-81DC-CBE08AD0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DC810A79-6390-4A97-AEF4-00BD5ADA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715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8AB6A36D-5F8A-4295-897B-02B0208F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2F2D9458-BA37-48A3-89FF-63EEC838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E141943-0BFD-4FA1-B3CC-BF170B67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9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DBF375D-1055-49E4-8300-BC5FB26B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54E760-FC49-4B47-A82F-2D26A220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20B7E433-3972-4ECC-8E22-40980FFB2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3D435F3D-D7FE-439D-AE7F-6C4704AF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E997251B-456D-41C8-BAD5-9C539552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BE18A6-D6A9-42F0-8043-49F9C075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9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FC421CA-3ACE-41E1-A5C5-5F390173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1491361D-5C4E-429F-BFA7-5EC6780D6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BDE25713-F0E5-4381-BEFF-DBA6F9BE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A2DC3ED-C060-4143-87D2-EB47E99D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576A9E90-D5DD-440F-BCA8-86B2FD3F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70BE0278-4B17-4DAA-ADB5-F83DFE47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23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D2C28983-CFBC-458D-AEE2-E34080D8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6ECE5AE3-1B8A-4CD3-8C5B-06B5B27A0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F0F85B58-3F5F-4C7C-B139-805C5290F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74459-11FE-4C54-93AB-78C0C7FE07D1}" type="datetimeFigureOut">
              <a:rPr lang="zh-CN" altLang="en-US" smtClean="0"/>
              <a:t>2019/6/4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6BF796B-B315-4191-97BA-E80C2E1A4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9B02344-DA65-49AC-BE74-523AC3F3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DFFD-25EE-40B5-8A30-C4D1F55B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47"/>
          <p:cNvSpPr/>
          <p:nvPr/>
        </p:nvSpPr>
        <p:spPr>
          <a:xfrm>
            <a:off x="1613102" y="2681989"/>
            <a:ext cx="6705565" cy="338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46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algn="r"/>
            <a:r>
              <a:rPr lang="en-US" altLang="zh-CN" sz="1600" dirty="0"/>
              <a:t>-- </a:t>
            </a:r>
            <a:r>
              <a:rPr lang="zh-CN" altLang="en-US" sz="1600" dirty="0"/>
              <a:t>提升资产管理业务搭建和管理的效率</a:t>
            </a:r>
            <a:endParaRPr sz="1600" dirty="0"/>
          </a:p>
        </p:txBody>
      </p:sp>
      <p:sp>
        <p:nvSpPr>
          <p:cNvPr id="13" name="Shape 148"/>
          <p:cNvSpPr/>
          <p:nvPr/>
        </p:nvSpPr>
        <p:spPr>
          <a:xfrm>
            <a:off x="797851" y="4866383"/>
            <a:ext cx="2246767" cy="461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tIns="45719" rIns="45719" bIns="45719">
            <a:spAutoFit/>
          </a:bodyPr>
          <a:lstStyle>
            <a:lvl1pPr algn="l" defTabSz="1828800">
              <a:defRPr sz="3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sz="2400" dirty="0" err="1"/>
              <a:t>汇报人</a:t>
            </a:r>
            <a:r>
              <a:rPr sz="2400" dirty="0"/>
              <a:t>：</a:t>
            </a:r>
            <a:r>
              <a:rPr lang="zh-CN" altLang="en-US" sz="2400" dirty="0"/>
              <a:t>殷昱煜</a:t>
            </a:r>
            <a:endParaRPr sz="2400" dirty="0"/>
          </a:p>
        </p:txBody>
      </p:sp>
      <p:sp>
        <p:nvSpPr>
          <p:cNvPr id="14" name="Shape 149"/>
          <p:cNvSpPr/>
          <p:nvPr/>
        </p:nvSpPr>
        <p:spPr>
          <a:xfrm>
            <a:off x="695028" y="1962479"/>
            <a:ext cx="7729203" cy="707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>
            <a:spAutoFit/>
          </a:bodyPr>
          <a:lstStyle>
            <a:lvl1pPr algn="l" defTabSz="1828800">
              <a:defRPr sz="8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4000" dirty="0"/>
              <a:t>资产云业务中台流程引擎部分设计</a:t>
            </a:r>
          </a:p>
        </p:txBody>
      </p:sp>
    </p:spTree>
    <p:extLst>
      <p:ext uri="{BB962C8B-B14F-4D97-AF65-F5344CB8AC3E}">
        <p14:creationId xmlns:p14="http://schemas.microsoft.com/office/powerpoint/2010/main" val="4102137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表单系统结构分析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567607" y="879152"/>
            <a:ext cx="3928193" cy="30200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表单系统通过表单引擎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驱动各个模块完成相应功能。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FormRepositoryService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用于管理、操作表单定义、表单部署。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用于管理表单实例。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FormManagermentService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用于检索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FormEngine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版本、表单数据库、表元数据。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8C77D0BE-70B4-4C3F-A042-34E048F2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689" y="867415"/>
            <a:ext cx="7280761" cy="545921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9711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512236" y="1323840"/>
            <a:ext cx="5152573" cy="1173394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分析表单模型与流程模型绑定的过程，设计流程模型中任务节点对表单项权限的设置。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根据上述分析过程，设计对应的数据库表。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9862D67-43EB-450D-8A30-ED006BE98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796" y="66073"/>
            <a:ext cx="5283176" cy="66040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2495198" y="5359754"/>
            <a:ext cx="1208017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0F9A854-BFD1-46C1-902E-AA0B46E38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029" y="3557980"/>
            <a:ext cx="6122513" cy="1753141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5804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表单模型权限设计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998011" y="1209541"/>
            <a:ext cx="5152573" cy="2650722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表单模型与流程模型绑定之后，我们需要对每个任务节点所能操作的表单范围作出限制。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在任务节点上对表单中每个表单项的操作权限进行设置，操作权限有四个状态，分别是：不可见、可见、可写、必填。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与流程模型绑定的表单模型还有一个“是否可打印”的全局属性。</a:t>
            </a:r>
            <a:endParaRPr lang="en-US" altLang="zh-CN" sz="1600" dirty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00389CF-31F4-4D0B-B643-C36A3E16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28" y="4027300"/>
            <a:ext cx="6001419" cy="1734840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2E77984-1A5E-433A-821C-7ED9A97B07F6}"/>
              </a:ext>
            </a:extLst>
          </p:cNvPr>
          <p:cNvSpPr/>
          <p:nvPr/>
        </p:nvSpPr>
        <p:spPr>
          <a:xfrm>
            <a:off x="3232327" y="5762140"/>
            <a:ext cx="1592738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08436E56-E9FC-4241-973B-CE91581B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954" y="1436723"/>
            <a:ext cx="2266321" cy="4158389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846C7BD9-159B-4727-B2CE-3790F77EA437}"/>
              </a:ext>
            </a:extLst>
          </p:cNvPr>
          <p:cNvSpPr/>
          <p:nvPr/>
        </p:nvSpPr>
        <p:spPr>
          <a:xfrm>
            <a:off x="8392576" y="5742746"/>
            <a:ext cx="2169819" cy="353939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r>
              <a:rPr lang="zh-CN" altLang="en-US" sz="1500" dirty="0">
                <a:latin typeface="黑体" panose="02010609060101010101" pitchFamily="49" charset="-122"/>
                <a:ea typeface="黑体" panose="02010609060101010101" pitchFamily="49" charset="-122"/>
              </a:rPr>
              <a:t>表单模型权限期望效果</a:t>
            </a:r>
          </a:p>
        </p:txBody>
      </p:sp>
    </p:spTree>
    <p:extLst>
      <p:ext uri="{BB962C8B-B14F-4D97-AF65-F5344CB8AC3E}">
        <p14:creationId xmlns:p14="http://schemas.microsoft.com/office/powerpoint/2010/main" val="1784205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/>
              <a:t>表单实例执行过程分析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D58EC81-BD53-44EB-A0FF-8F0547A13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62288"/>
            <a:ext cx="12192000" cy="5395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0075" y="885825"/>
            <a:ext cx="9686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以下是在对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源码进行分析后，对表单实例执行过程的详细分析。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739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用户注册界面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BDF2D134-4B41-4678-8737-76832CE14811}"/>
              </a:ext>
            </a:extLst>
          </p:cNvPr>
          <p:cNvSpPr/>
          <p:nvPr/>
        </p:nvSpPr>
        <p:spPr>
          <a:xfrm>
            <a:off x="711356" y="961742"/>
            <a:ext cx="3187621" cy="5293753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用户基本字段填写：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685794" lvl="1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用户类型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真实姓名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昵称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性别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出生日期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手机号码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邮箱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证件类型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居住地址</a:t>
            </a:r>
            <a:r>
              <a:rPr lang="zh-CN" altLang="en-US" sz="1600" dirty="0">
                <a:latin typeface="SimHei" charset="-122"/>
                <a:ea typeface="SimHei" charset="-122"/>
                <a:cs typeface="SimHei" charset="-122"/>
              </a:rPr>
              <a:t>；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密码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（二次确认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）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用户经审核后成为系统员工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3.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用户的相关信息映射到员工表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 smtClean="0">
                <a:latin typeface="SimHei" charset="-122"/>
                <a:ea typeface="SimHei" charset="-122"/>
                <a:cs typeface="SimHei" charset="-122"/>
              </a:rPr>
              <a:t>4.</a:t>
            </a: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特殊字段的存储方式（员工表中存在该字段，用户表中不存在）：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通过第三方数据源接入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SimHei" charset="-122"/>
                <a:ea typeface="SimHei" charset="-122"/>
                <a:cs typeface="SimHei" charset="-122"/>
              </a:rPr>
              <a:t>管理员审核通过后，由员工手动填写</a:t>
            </a:r>
            <a:endParaRPr lang="en-US" altLang="zh-CN" sz="1600" dirty="0" smtClean="0">
              <a:latin typeface="SimHei" charset="-122"/>
              <a:ea typeface="SimHei" charset="-122"/>
              <a:cs typeface="Sim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77" y="351198"/>
            <a:ext cx="4310493" cy="6155604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838200"/>
            <a:ext cx="390525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8286750" y="838200"/>
            <a:ext cx="1038225" cy="13239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3145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角色分组与添加分组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2" y="1105453"/>
            <a:ext cx="6505887" cy="33403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14" y="1095928"/>
            <a:ext cx="2514600" cy="4673600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395429" y="4700229"/>
            <a:ext cx="6462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将权限管理落实到前端页面上：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在权限管理页面上对角色进行管理：新建角色、新建角色组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4133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角色成员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1" y="3463119"/>
            <a:ext cx="4993148" cy="24636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286" y="4788171"/>
            <a:ext cx="6238698" cy="1138586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>
                <a:lumMod val="95000"/>
                <a:lumOff val="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020049" y="868148"/>
            <a:ext cx="3703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落实角色管理：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权限管理页面上，可将员工添加到特定角色下，即为员工设置数据权限和功能权限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管理界面上，可批量为角色添加员工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同时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可以移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除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成员（后续将添加批量移除功能）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31" y="890487"/>
            <a:ext cx="7034144" cy="2403805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60351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工作进度安排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xmlns="" id="{8198BE40-A73F-482A-B939-CB2AF84EC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69441"/>
              </p:ext>
            </p:extLst>
          </p:nvPr>
        </p:nvGraphicFramePr>
        <p:xfrm>
          <a:off x="952912" y="1348082"/>
          <a:ext cx="10301246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3492">
                  <a:extLst>
                    <a:ext uri="{9D8B030D-6E8A-4147-A177-3AD203B41FA5}">
                      <a16:colId xmlns:a16="http://schemas.microsoft.com/office/drawing/2014/main" xmlns="" val="1473010109"/>
                    </a:ext>
                  </a:extLst>
                </a:gridCol>
                <a:gridCol w="6337754">
                  <a:extLst>
                    <a:ext uri="{9D8B030D-6E8A-4147-A177-3AD203B41FA5}">
                      <a16:colId xmlns:a16="http://schemas.microsoft.com/office/drawing/2014/main" xmlns="" val="1927225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主要进展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87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2019.06.15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整理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Flowable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原生表单系统结构，去除对原生表单的依赖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AutoNum type="arabicPeriod"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实现用户与组织架构的绑定、资源权限、功能权限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2019.06.30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表单组件读写权限的实现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实现组织架构变更检测，实现可演化组织架构管理模块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重构</a:t>
                      </a:r>
                      <a:r>
                        <a:rPr lang="en-US" altLang="zh-CN" sz="1800" dirty="0" err="1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Flowable</a:t>
                      </a: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流程执行模块（涉及规则引擎、组织架构）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2019.07.15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第三方数据源接入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表单系统、流程引擎、组织架构三大模块的整合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2019.07.31</a:t>
                      </a:r>
                      <a:endParaRPr lang="zh-CN" altLang="en-US" sz="18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初步实现可用的新业务流程引擎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zh-CN" altLang="en-US" sz="18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进行演示验证</a:t>
                      </a:r>
                      <a:endParaRPr lang="en-US" altLang="zh-CN" sz="1800" dirty="0" smtClean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820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737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27D9B4E-70B8-4226-8DAD-7F9A8298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16" y="1193801"/>
            <a:ext cx="11730568" cy="505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5144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7224" y="1076325"/>
            <a:ext cx="892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体系结构调整（两套体系）：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）现在，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直接进行绑定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，不通过角色进行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判断，降低角色耦合度；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）搭建“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（应用包括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单，流程，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报表，操作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）的管理结构。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910" y="3927896"/>
            <a:ext cx="904875" cy="904875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5543550" y="2378011"/>
            <a:ext cx="4629150" cy="4003739"/>
            <a:chOff x="5391150" y="2273236"/>
            <a:chExt cx="4629150" cy="4003739"/>
          </a:xfrm>
        </p:grpSpPr>
        <p:grpSp>
          <p:nvGrpSpPr>
            <p:cNvPr id="27" name="组合 26"/>
            <p:cNvGrpSpPr/>
            <p:nvPr/>
          </p:nvGrpSpPr>
          <p:grpSpPr>
            <a:xfrm>
              <a:off x="5678487" y="2611827"/>
              <a:ext cx="4054476" cy="3326557"/>
              <a:chOff x="5670546" y="2657654"/>
              <a:chExt cx="4054476" cy="3326557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70546" y="3871894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0582" y="3871893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8" name="组合 7"/>
              <p:cNvGrpSpPr/>
              <p:nvPr/>
            </p:nvGrpSpPr>
            <p:grpSpPr>
              <a:xfrm>
                <a:off x="8810619" y="2657654"/>
                <a:ext cx="914403" cy="3326557"/>
                <a:chOff x="8810619" y="1619429"/>
                <a:chExt cx="914403" cy="3326557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2832521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4" name="图片 13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10619" y="1619429"/>
                  <a:ext cx="904875" cy="904875"/>
                </a:xfrm>
                <a:prstGeom prst="rect">
                  <a:avLst/>
                </a:prstGeom>
                <a:ln>
                  <a:noFill/>
                </a:ln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20147" y="4045613"/>
                  <a:ext cx="904875" cy="90037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</p:grpSp>
        <p:sp>
          <p:nvSpPr>
            <p:cNvPr id="19" name="矩形 18"/>
            <p:cNvSpPr/>
            <p:nvPr/>
          </p:nvSpPr>
          <p:spPr>
            <a:xfrm>
              <a:off x="5391150" y="2273236"/>
              <a:ext cx="4629150" cy="40037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171700" y="3543479"/>
            <a:ext cx="1743075" cy="1673709"/>
            <a:chOff x="2019300" y="3457754"/>
            <a:chExt cx="1743075" cy="1673709"/>
          </a:xfrm>
        </p:grpSpPr>
        <p:grpSp>
          <p:nvGrpSpPr>
            <p:cNvPr id="18" name="组合 17"/>
            <p:cNvGrpSpPr/>
            <p:nvPr/>
          </p:nvGrpSpPr>
          <p:grpSpPr>
            <a:xfrm>
              <a:off x="2019300" y="3457754"/>
              <a:ext cx="1743075" cy="1673709"/>
              <a:chOff x="2019300" y="3457754"/>
              <a:chExt cx="1743075" cy="167370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8400" y="3842171"/>
                <a:ext cx="904875" cy="9048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矩形 4"/>
              <p:cNvSpPr/>
              <p:nvPr/>
            </p:nvSpPr>
            <p:spPr>
              <a:xfrm>
                <a:off x="2019300" y="3457754"/>
                <a:ext cx="1743075" cy="167370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438400" y="4776769"/>
              <a:ext cx="904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组织架构</a:t>
              </a:r>
              <a:endPara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25" name="直接箭头连接符 24"/>
          <p:cNvCxnSpPr>
            <a:stCxn id="4" idx="1"/>
            <a:endCxn id="5" idx="3"/>
          </p:cNvCxnSpPr>
          <p:nvPr/>
        </p:nvCxnSpPr>
        <p:spPr>
          <a:xfrm flipH="1">
            <a:off x="3914775" y="4380334"/>
            <a:ext cx="3381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3"/>
            <a:endCxn id="19" idx="1"/>
          </p:cNvCxnSpPr>
          <p:nvPr/>
        </p:nvCxnSpPr>
        <p:spPr>
          <a:xfrm flipV="1">
            <a:off x="5157785" y="4379881"/>
            <a:ext cx="385765" cy="4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830885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52909" y="4988897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49" name="直接箭头连接符 2048"/>
          <p:cNvCxnSpPr>
            <a:stCxn id="11" idx="3"/>
            <a:endCxn id="13" idx="1"/>
          </p:cNvCxnSpPr>
          <p:nvPr/>
        </p:nvCxnSpPr>
        <p:spPr>
          <a:xfrm flipV="1">
            <a:off x="6735762" y="4383279"/>
            <a:ext cx="665161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肘形连接符 2053"/>
          <p:cNvCxnSpPr>
            <a:stCxn id="13" idx="3"/>
            <a:endCxn id="14" idx="1"/>
          </p:cNvCxnSpPr>
          <p:nvPr/>
        </p:nvCxnSpPr>
        <p:spPr>
          <a:xfrm flipV="1">
            <a:off x="8305798" y="3169040"/>
            <a:ext cx="665162" cy="121423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肘形连接符 2055"/>
          <p:cNvCxnSpPr>
            <a:stCxn id="13" idx="3"/>
            <a:endCxn id="16" idx="1"/>
          </p:cNvCxnSpPr>
          <p:nvPr/>
        </p:nvCxnSpPr>
        <p:spPr>
          <a:xfrm>
            <a:off x="8305798" y="4383279"/>
            <a:ext cx="674690" cy="120969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直接箭头连接符 2057"/>
          <p:cNvCxnSpPr>
            <a:stCxn id="13" idx="3"/>
            <a:endCxn id="12" idx="1"/>
          </p:cNvCxnSpPr>
          <p:nvPr/>
        </p:nvCxnSpPr>
        <p:spPr>
          <a:xfrm flipV="1">
            <a:off x="8305798" y="4382132"/>
            <a:ext cx="674690" cy="11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0922" y="4988896"/>
            <a:ext cx="904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868693" y="286126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表单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852023" y="4078968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流程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68693" y="5296673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报表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1700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38959" y="639127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3" y="2487478"/>
            <a:ext cx="904875" cy="904875"/>
          </a:xfrm>
          <a:prstGeom prst="rect">
            <a:avLst/>
          </a:prstGeom>
        </p:spPr>
      </p:pic>
      <p:cxnSp>
        <p:nvCxnSpPr>
          <p:cNvPr id="10" name="肘形连接符 9"/>
          <p:cNvCxnSpPr>
            <a:stCxn id="35" idx="2"/>
          </p:cNvCxnSpPr>
          <p:nvPr/>
        </p:nvCxnSpPr>
        <p:spPr>
          <a:xfrm rot="16200000" flipH="1">
            <a:off x="4428051" y="3660123"/>
            <a:ext cx="535543" cy="2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7785" y="2678305"/>
            <a:ext cx="296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27556" y="3467588"/>
            <a:ext cx="631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审核</a:t>
            </a:r>
            <a:endParaRPr lang="zh-CN" altLang="en-US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899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</a:t>
            </a:r>
            <a:r>
              <a:rPr lang="zh-CN" altLang="en-US" dirty="0" smtClean="0"/>
              <a:t>架构</a:t>
            </a:r>
            <a:r>
              <a:rPr lang="zh-CN" altLang="en-US" dirty="0" smtClean="0"/>
              <a:t>（关联表）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499" y="1057275"/>
            <a:ext cx="3457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组织架构设计方案一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在员工与组织架构间搭建关联表（表中存储员工所属单位代码）。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员工登录后从关联表中获取所属单位代码；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由单位代码进行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回溯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，获取所有同级、上级和下级部门；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将所有部门数据进行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关联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7094" y="542925"/>
            <a:ext cx="8273005" cy="5614987"/>
            <a:chOff x="3957094" y="542925"/>
            <a:chExt cx="8273005" cy="5614987"/>
          </a:xfrm>
        </p:grpSpPr>
        <p:grpSp>
          <p:nvGrpSpPr>
            <p:cNvPr id="4" name="组合 3"/>
            <p:cNvGrpSpPr/>
            <p:nvPr/>
          </p:nvGrpSpPr>
          <p:grpSpPr>
            <a:xfrm>
              <a:off x="3957094" y="542925"/>
              <a:ext cx="8273005" cy="5586413"/>
              <a:chOff x="3957094" y="542925"/>
              <a:chExt cx="8273005" cy="558641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57094" y="962025"/>
                <a:ext cx="8273005" cy="5167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矩形 2"/>
              <p:cNvSpPr/>
              <p:nvPr/>
            </p:nvSpPr>
            <p:spPr>
              <a:xfrm>
                <a:off x="4362450" y="542925"/>
                <a:ext cx="7505700" cy="5048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531518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1494293" y="3763505"/>
              <a:ext cx="169069" cy="2394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5669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</a:t>
            </a:r>
            <a:r>
              <a:rPr lang="zh-CN" altLang="en-US" dirty="0" smtClean="0"/>
              <a:t>架构</a:t>
            </a:r>
            <a:r>
              <a:rPr lang="zh-CN" altLang="en-US" dirty="0" smtClean="0"/>
              <a:t>（分类编码设计方式）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885825"/>
            <a:ext cx="4025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组织架构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设计方案二：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分类编码设计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方式。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自下而上（员工登录的过程）：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员工登录后确认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工作环境（场景）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从工作场景表中获取对应的组织架构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编码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通过定义好的编码规则，对组织架构编码进行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解析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按照编码的解析结果从行政区划表、单位表、内设机构表中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动态拼接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组织架构；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" y="4152900"/>
            <a:ext cx="40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组织架构编码设计（分三个部分）：</a:t>
            </a:r>
            <a:endParaRPr lang="en-US" altLang="zh-CN" sz="16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 | x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…</a:t>
            </a:r>
            <a:endParaRPr lang="zh-CN" altLang="en-US" sz="16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左中括号 10"/>
          <p:cNvSpPr/>
          <p:nvPr/>
        </p:nvSpPr>
        <p:spPr>
          <a:xfrm rot="16200000">
            <a:off x="1533525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2626487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中括号 14"/>
          <p:cNvSpPr/>
          <p:nvPr/>
        </p:nvSpPr>
        <p:spPr>
          <a:xfrm rot="16200000">
            <a:off x="3719449" y="4580799"/>
            <a:ext cx="73152" cy="914400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901" y="5048250"/>
            <a:ext cx="3100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1          2          3 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" y="5405854"/>
            <a:ext cx="392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）行政区划代码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）单位代码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）内设机构代码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78375" y="571500"/>
            <a:ext cx="7337425" cy="6132512"/>
            <a:chOff x="4778375" y="571500"/>
            <a:chExt cx="7337425" cy="6132512"/>
          </a:xfrm>
        </p:grpSpPr>
        <p:grpSp>
          <p:nvGrpSpPr>
            <p:cNvPr id="17" name="组合 16"/>
            <p:cNvGrpSpPr/>
            <p:nvPr/>
          </p:nvGrpSpPr>
          <p:grpSpPr>
            <a:xfrm>
              <a:off x="4778375" y="748691"/>
              <a:ext cx="7337425" cy="5955321"/>
              <a:chOff x="4778375" y="748691"/>
              <a:chExt cx="7337425" cy="5955321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375" y="748691"/>
                <a:ext cx="7337425" cy="59553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矩形 15"/>
              <p:cNvSpPr/>
              <p:nvPr/>
            </p:nvSpPr>
            <p:spPr>
              <a:xfrm>
                <a:off x="524827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1363325" y="3362325"/>
                <a:ext cx="581025" cy="33321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5414962" y="571500"/>
              <a:ext cx="6405563" cy="215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1080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0" y="207375"/>
            <a:ext cx="4795769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</a:t>
            </a:r>
            <a:r>
              <a:rPr lang="zh-CN" altLang="en-US" dirty="0" smtClean="0"/>
              <a:t>架构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优劣对比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0873"/>
              </p:ext>
            </p:extLst>
          </p:nvPr>
        </p:nvGraphicFramePr>
        <p:xfrm>
          <a:off x="762002" y="2804160"/>
          <a:ext cx="1079182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273"/>
                <a:gridCol w="4613275"/>
                <a:gridCol w="35972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设计方式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优点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缺点</a:t>
                      </a:r>
                      <a:endParaRPr lang="zh-CN" alt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支持动态组织架构（同一员工、不同场景）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分类编码冗长，需要高效的数据库检索策略</a:t>
                      </a:r>
                      <a:endParaRPr lang="en-US" altLang="zh-CN" sz="1600" dirty="0" smtClean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关联表模式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结构简洁、易实现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一个员工仅对应一套组织架构</a:t>
                      </a:r>
                      <a:endParaRPr lang="zh-CN" altLang="en-US" sz="16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392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62" y="1155022"/>
            <a:ext cx="12200562" cy="562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7058025" y="1339678"/>
            <a:ext cx="2114550" cy="112361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793342" y="2879566"/>
            <a:ext cx="1444266" cy="84419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9868" y="833316"/>
            <a:ext cx="10648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完成“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员工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”的数据库表设计，表单模块交由表单系统管理，组织架构模块冗余部分表单字段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6166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7331" y="207375"/>
            <a:ext cx="4000152" cy="54574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组织架构管理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应用管理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3900" y="981075"/>
            <a:ext cx="5362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完成以下模块的基本</a:t>
            </a:r>
            <a:r>
              <a:rPr lang="zh-CN" altLang="en-US" sz="1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接口开发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（右图为预期效果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900" y="1334333"/>
            <a:ext cx="5362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应用管理：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新增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应用分组；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应用删除；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应用信息修改。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应用模板管理：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应用发布；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模板撤销；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应用复制。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后续将把这些接口落实到前端页面上。</a:t>
            </a: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590550"/>
            <a:ext cx="4832592" cy="23002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986" y="3097510"/>
            <a:ext cx="4832591" cy="343187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6885228" y="6276975"/>
            <a:ext cx="1553922" cy="190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2162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4761A3-911F-4071-A769-E463F59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Flowable</a:t>
            </a:r>
            <a:r>
              <a:rPr lang="zh-CN" altLang="en-US" dirty="0"/>
              <a:t>表单系统源码包结构分析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6554C2F-62A0-457F-A8C9-640B17B1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123" y="1665183"/>
            <a:ext cx="3453968" cy="22222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12A9326E-6AD1-4ECE-B7E3-FAEB0174D6BC}"/>
              </a:ext>
            </a:extLst>
          </p:cNvPr>
          <p:cNvSpPr/>
          <p:nvPr/>
        </p:nvSpPr>
        <p:spPr>
          <a:xfrm>
            <a:off x="710481" y="879153"/>
            <a:ext cx="6442794" cy="455508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marL="228594" indent="-22859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1600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原生表单模块进行分析，发现涉及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的总共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个包，其中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是核心包。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涉及表单相关的接口。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涉及表单的模型创建、发布、实例运行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flowable-form-engine-configurator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是表单引擎的配置包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flowable-form-json-converter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负责把表单的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json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数据转换成表单实体类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flowable-form-model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是表单模型的实体类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flowable-form-rest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用于配置表单访问的接口类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flowable-form-spring-configurator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用于支持</a:t>
            </a:r>
            <a:r>
              <a:rPr lang="en-US" altLang="zh-CN" sz="1600" dirty="0" err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SpringBoot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887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1039</Words>
  <Application>Microsoft Office PowerPoint</Application>
  <PresentationFormat>自定义</PresentationFormat>
  <Paragraphs>132</Paragraphs>
  <Slides>18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工作进展</vt:lpstr>
      <vt:lpstr>组织架构管理</vt:lpstr>
      <vt:lpstr>组织架构（关联表）</vt:lpstr>
      <vt:lpstr>组织架构（分类编码设计方式）</vt:lpstr>
      <vt:lpstr>组织架构-优劣对比</vt:lpstr>
      <vt:lpstr>组织架构管理</vt:lpstr>
      <vt:lpstr>组织架构管理-应用管理</vt:lpstr>
      <vt:lpstr>Flowable表单系统源码包结构分析</vt:lpstr>
      <vt:lpstr>Flowable表单系统结构分析</vt:lpstr>
      <vt:lpstr>表单模型设计</vt:lpstr>
      <vt:lpstr>表单模型权限设计</vt:lpstr>
      <vt:lpstr>表单实例执行过程分析</vt:lpstr>
      <vt:lpstr>用户注册界面</vt:lpstr>
      <vt:lpstr>角色分组与添加分组</vt:lpstr>
      <vt:lpstr>角色成员管理</vt:lpstr>
      <vt:lpstr>工作进度安排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支持组织架构变更的自适应业务流程引擎 </dc:title>
  <dc:creator>Ye Ricardo</dc:creator>
  <cp:lastModifiedBy>User</cp:lastModifiedBy>
  <cp:revision>2096</cp:revision>
  <dcterms:created xsi:type="dcterms:W3CDTF">2019-04-17T01:39:23Z</dcterms:created>
  <dcterms:modified xsi:type="dcterms:W3CDTF">2019-06-04T12:03:54Z</dcterms:modified>
</cp:coreProperties>
</file>