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99" r:id="rId3"/>
    <p:sldId id="305" r:id="rId4"/>
    <p:sldId id="308" r:id="rId5"/>
    <p:sldId id="306" r:id="rId6"/>
    <p:sldId id="313" r:id="rId7"/>
    <p:sldId id="304" r:id="rId8"/>
    <p:sldId id="307" r:id="rId9"/>
    <p:sldId id="317" r:id="rId10"/>
    <p:sldId id="314" r:id="rId11"/>
    <p:sldId id="318" r:id="rId12"/>
    <p:sldId id="319" r:id="rId13"/>
    <p:sldId id="315" r:id="rId14"/>
    <p:sldId id="309" r:id="rId15"/>
    <p:sldId id="310" r:id="rId16"/>
    <p:sldId id="312" r:id="rId17"/>
    <p:sldId id="321" r:id="rId18"/>
    <p:sldId id="322" r:id="rId19"/>
    <p:sldId id="323" r:id="rId20"/>
    <p:sldId id="320" r:id="rId21"/>
    <p:sldId id="324" r:id="rId22"/>
    <p:sldId id="293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223" autoAdjust="0"/>
    <p:restoredTop sz="94660"/>
  </p:normalViewPr>
  <p:slideViewPr>
    <p:cSldViewPr snapToGrid="0">
      <p:cViewPr>
        <p:scale>
          <a:sx n="100" d="100"/>
          <a:sy n="100" d="100"/>
        </p:scale>
        <p:origin x="-74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1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1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2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387323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资产云业务中台流程引擎部分设计</a:t>
            </a:r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Flowable</a:t>
            </a:r>
            <a:r>
              <a:rPr lang="zh-CN" altLang="en-US" dirty="0"/>
              <a:t>表单系统结构分析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2A9326E-6AD1-4ECE-B7E3-FAEB0174D6BC}"/>
              </a:ext>
            </a:extLst>
          </p:cNvPr>
          <p:cNvSpPr/>
          <p:nvPr/>
        </p:nvSpPr>
        <p:spPr>
          <a:xfrm>
            <a:off x="567607" y="879152"/>
            <a:ext cx="3928193" cy="30200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表单系统通过表单引擎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驱动各个模块完成相应功能。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FormRepositoryService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用于管理、操作表单定义、表单部署。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FormService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用于管理表单实例。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FormManagermentService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用于检索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版本、表单数据库、表元数据。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C77D0BE-70B4-4C3F-A042-34E048F2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689" y="867415"/>
            <a:ext cx="7280761" cy="545921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711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表单模型设计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512236" y="1323840"/>
            <a:ext cx="5152573" cy="11733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分析表单模型与流程模型绑定的过程，设计流程模型中任务节点对表单项权限的设置。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根据上述分析过程，设计对应的数据库表。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9862D67-43EB-450D-8A30-ED006BE9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96" y="66073"/>
            <a:ext cx="5283176" cy="660408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2E77984-1A5E-433A-821C-7ED9A97B07F6}"/>
              </a:ext>
            </a:extLst>
          </p:cNvPr>
          <p:cNvSpPr/>
          <p:nvPr/>
        </p:nvSpPr>
        <p:spPr>
          <a:xfrm>
            <a:off x="2495198" y="5359754"/>
            <a:ext cx="1208017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表单模型表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0F9A854-BFD1-46C1-902E-AA0B46E38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29" y="3557980"/>
            <a:ext cx="6122513" cy="1753141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5804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表单模型权限设计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998011" y="1209541"/>
            <a:ext cx="5152573" cy="265072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表单模型与流程模型绑定之后，我们需要对每个任务节点所能操作的表单范围作出限制。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在任务节点上对表单中每个表单项的操作权限进行设置，操作权限有四个状态，分别是：不可见、可见、可写、必填。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与流程模型绑定的表单模型还有一个“是否可打印”的全局属性。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00389CF-31F4-4D0B-B643-C36A3E16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28" y="4027300"/>
            <a:ext cx="6001419" cy="17348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2E77984-1A5E-433A-821C-7ED9A97B07F6}"/>
              </a:ext>
            </a:extLst>
          </p:cNvPr>
          <p:cNvSpPr/>
          <p:nvPr/>
        </p:nvSpPr>
        <p:spPr>
          <a:xfrm>
            <a:off x="3232327" y="5762140"/>
            <a:ext cx="1592738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表单模型权限表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8436E56-E9FC-4241-973B-CE91581B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954" y="1436723"/>
            <a:ext cx="2266321" cy="415838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46C7BD9-159B-4727-B2CE-3790F77EA437}"/>
              </a:ext>
            </a:extLst>
          </p:cNvPr>
          <p:cNvSpPr/>
          <p:nvPr/>
        </p:nvSpPr>
        <p:spPr>
          <a:xfrm>
            <a:off x="8392576" y="5742746"/>
            <a:ext cx="2169819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表单模型权限期望效果</a:t>
            </a:r>
          </a:p>
        </p:txBody>
      </p:sp>
    </p:spTree>
    <p:extLst>
      <p:ext uri="{BB962C8B-B14F-4D97-AF65-F5344CB8AC3E}">
        <p14:creationId xmlns:p14="http://schemas.microsoft.com/office/powerpoint/2010/main" val="1784205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表单实例执行过程分析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D58EC81-BD53-44EB-A0FF-8F0547A1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288"/>
            <a:ext cx="12192000" cy="5395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075" y="885825"/>
            <a:ext cx="968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以下是在对</a:t>
            </a: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flowable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源码进行分析后，对表单实例执行过程的详细分析。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573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用户注册界面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711356" y="961742"/>
            <a:ext cx="3187621" cy="52937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用户基本字段填写：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685794" lvl="1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用户类型；真实姓名；昵称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性别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出生日期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手机号码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邮箱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证件类型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居住地址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密码（二次确认）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用户经审核后成为系统员工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用户的相关信息映射到员工表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4.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特殊字段的存储方式（员工表中存在该字段，用户表中不存在）：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通过第三方数据源接入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管理员审核通过后，由员工手动填写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77" y="351198"/>
            <a:ext cx="4310493" cy="615560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838200"/>
            <a:ext cx="390525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286750" y="838200"/>
            <a:ext cx="1038225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14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角色分组与添加分组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32" y="1105453"/>
            <a:ext cx="6505887" cy="33403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14" y="1095928"/>
            <a:ext cx="2514600" cy="46736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395429" y="4700229"/>
            <a:ext cx="6462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将权限管理落实到前端页面上：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可在权限管理页面上对角色进行管理：新建角色、新建角色组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413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角色成员管理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1" y="3463119"/>
            <a:ext cx="4993148" cy="246363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86" y="4788171"/>
            <a:ext cx="6238698" cy="113858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020049" y="868148"/>
            <a:ext cx="3703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落实角色管理：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权限管理页面上，可将员工添加到特定角色下，即为员工设置数据权限和功能权限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角色管理界面上，可批量为角色添加员工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同时可以移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角色成员（后续将添加批量移除功能）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1" y="890487"/>
            <a:ext cx="7034144" cy="2403805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035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工作进展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0" y="926307"/>
            <a:ext cx="1134402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237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表单操作设计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" y="959287"/>
            <a:ext cx="9962493" cy="565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152900" y="959287"/>
            <a:ext cx="5878286" cy="41365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45487" y="787837"/>
            <a:ext cx="198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完成表单操作部分逻辑的设计；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将表单和列表的操作存储在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表单操作表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建立表单操作与表单、角色之间的关联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016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表单操作（预期效果）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1071563"/>
            <a:ext cx="5467350" cy="23124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3561070"/>
            <a:ext cx="7772400" cy="310166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83186" y="1071563"/>
            <a:ext cx="4904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用户登录系统后动态展现可执行的操作；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操作的类型分为：表单操作（图左下）、列表操作（图左上）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525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6" y="1193801"/>
            <a:ext cx="11730568" cy="505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144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应用管理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" y="959287"/>
            <a:ext cx="9962493" cy="565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693" y="959287"/>
            <a:ext cx="9962493" cy="438423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45487" y="787837"/>
            <a:ext cx="19893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现将应用管理从组织架构管理模块转移到表单模块中（图中红框部分）；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原因：应用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单资源的耦合度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很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高，这二者的拆分会带来额外的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开销（两个模块间的通信）；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架构模块通过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对这些资源进行管理（数据权限）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270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组织架构设计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5487" y="787837"/>
            <a:ext cx="19893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现将应用管理从组织架构管理模块转移到表单模块中（图中红框部分）；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原因：应用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单资源的耦合度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很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高，这二者的拆分会带来额外的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开销（两个模块间的通信）；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架构模块通过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对这些资源进行管理（数据权限）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767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工作进度安排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8198BE40-A73F-482A-B939-CB2AF84EC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2806"/>
              </p:ext>
            </p:extLst>
          </p:nvPr>
        </p:nvGraphicFramePr>
        <p:xfrm>
          <a:off x="952912" y="1348082"/>
          <a:ext cx="1030124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492">
                  <a:extLst>
                    <a:ext uri="{9D8B030D-6E8A-4147-A177-3AD203B41FA5}">
                      <a16:colId xmlns:a16="http://schemas.microsoft.com/office/drawing/2014/main" xmlns="" val="1473010109"/>
                    </a:ext>
                  </a:extLst>
                </a:gridCol>
                <a:gridCol w="6337754">
                  <a:extLst>
                    <a:ext uri="{9D8B030D-6E8A-4147-A177-3AD203B41FA5}">
                      <a16:colId xmlns:a16="http://schemas.microsoft.com/office/drawing/2014/main" xmlns="" val="192722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主要进展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87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2019.06.19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整理</a:t>
                      </a: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Flowable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原生表单系统结构，去除对原生表单的依赖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实现用户与组织架构的绑定、资源权限、功能权限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2019.07.03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表单组件读写权限的实现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实现组织架构变更检测，实现可演化组织架构管理模块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重构</a:t>
                      </a: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Flowable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流程执行模块（涉及规则引擎、组织架构）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2019.07.17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第三方数据源接入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表单系统、流程引擎、组织架构三大模块的整合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2019.07.31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初步实现可用的新业务流程引擎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进行演示验证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82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7224" y="1076325"/>
            <a:ext cx="892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体系结构调整（两套体系）：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）现在，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直接进行绑定，不通过角色进行判断，降低角色耦合度；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）搭建“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（应用包括表单，流程，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报表，操作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）的管理结构。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0" y="3927896"/>
            <a:ext cx="904875" cy="90487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543550" y="2378011"/>
            <a:ext cx="4629150" cy="4003739"/>
            <a:chOff x="5391150" y="2273236"/>
            <a:chExt cx="4629150" cy="4003739"/>
          </a:xfrm>
        </p:grpSpPr>
        <p:grpSp>
          <p:nvGrpSpPr>
            <p:cNvPr id="27" name="组合 26"/>
            <p:cNvGrpSpPr/>
            <p:nvPr/>
          </p:nvGrpSpPr>
          <p:grpSpPr>
            <a:xfrm>
              <a:off x="5678487" y="2611827"/>
              <a:ext cx="4054476" cy="3326557"/>
              <a:chOff x="5670546" y="2657654"/>
              <a:chExt cx="4054476" cy="3326557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0546" y="3871894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0582" y="3871893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8" name="组合 7"/>
              <p:cNvGrpSpPr/>
              <p:nvPr/>
            </p:nvGrpSpPr>
            <p:grpSpPr>
              <a:xfrm>
                <a:off x="8810619" y="2657654"/>
                <a:ext cx="914403" cy="3326557"/>
                <a:chOff x="8810619" y="1619429"/>
                <a:chExt cx="914403" cy="3326557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147" y="2832521"/>
                  <a:ext cx="904875" cy="90487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10619" y="1619429"/>
                  <a:ext cx="904875" cy="90487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" name="图片 1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147" y="4045613"/>
                  <a:ext cx="904875" cy="90037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9" name="矩形 18"/>
            <p:cNvSpPr/>
            <p:nvPr/>
          </p:nvSpPr>
          <p:spPr>
            <a:xfrm>
              <a:off x="5391150" y="2273236"/>
              <a:ext cx="4629150" cy="40037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71700" y="3543479"/>
            <a:ext cx="1743075" cy="1673709"/>
            <a:chOff x="2019300" y="3457754"/>
            <a:chExt cx="1743075" cy="1673709"/>
          </a:xfrm>
        </p:grpSpPr>
        <p:grpSp>
          <p:nvGrpSpPr>
            <p:cNvPr id="18" name="组合 17"/>
            <p:cNvGrpSpPr/>
            <p:nvPr/>
          </p:nvGrpSpPr>
          <p:grpSpPr>
            <a:xfrm>
              <a:off x="2019300" y="3457754"/>
              <a:ext cx="1743075" cy="1673709"/>
              <a:chOff x="2019300" y="3457754"/>
              <a:chExt cx="1743075" cy="1673709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8400" y="3842171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矩形 4"/>
              <p:cNvSpPr/>
              <p:nvPr/>
            </p:nvSpPr>
            <p:spPr>
              <a:xfrm>
                <a:off x="2019300" y="3457754"/>
                <a:ext cx="1743075" cy="16737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438400" y="4776769"/>
              <a:ext cx="904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组织架构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5" name="直接箭头连接符 24"/>
          <p:cNvCxnSpPr>
            <a:stCxn id="4" idx="1"/>
            <a:endCxn id="5" idx="3"/>
          </p:cNvCxnSpPr>
          <p:nvPr/>
        </p:nvCxnSpPr>
        <p:spPr>
          <a:xfrm flipH="1">
            <a:off x="3914775" y="4380334"/>
            <a:ext cx="3381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3"/>
            <a:endCxn id="19" idx="1"/>
          </p:cNvCxnSpPr>
          <p:nvPr/>
        </p:nvCxnSpPr>
        <p:spPr>
          <a:xfrm flipV="1">
            <a:off x="5157785" y="4379881"/>
            <a:ext cx="385765" cy="4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30885" y="4988896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52909" y="4988897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49" name="直接箭头连接符 2048"/>
          <p:cNvCxnSpPr>
            <a:stCxn id="11" idx="3"/>
            <a:endCxn id="13" idx="1"/>
          </p:cNvCxnSpPr>
          <p:nvPr/>
        </p:nvCxnSpPr>
        <p:spPr>
          <a:xfrm flipV="1">
            <a:off x="6735762" y="4383279"/>
            <a:ext cx="66516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肘形连接符 2053"/>
          <p:cNvCxnSpPr>
            <a:stCxn id="13" idx="3"/>
            <a:endCxn id="14" idx="1"/>
          </p:cNvCxnSpPr>
          <p:nvPr/>
        </p:nvCxnSpPr>
        <p:spPr>
          <a:xfrm flipV="1">
            <a:off x="8305798" y="3169040"/>
            <a:ext cx="665162" cy="121423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肘形连接符 2055"/>
          <p:cNvCxnSpPr>
            <a:stCxn id="13" idx="3"/>
            <a:endCxn id="16" idx="1"/>
          </p:cNvCxnSpPr>
          <p:nvPr/>
        </p:nvCxnSpPr>
        <p:spPr>
          <a:xfrm>
            <a:off x="8305798" y="4383279"/>
            <a:ext cx="674690" cy="120969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直接箭头连接符 2057"/>
          <p:cNvCxnSpPr>
            <a:stCxn id="13" idx="3"/>
            <a:endCxn id="12" idx="1"/>
          </p:cNvCxnSpPr>
          <p:nvPr/>
        </p:nvCxnSpPr>
        <p:spPr>
          <a:xfrm flipV="1">
            <a:off x="8305798" y="4382132"/>
            <a:ext cx="674690" cy="11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00922" y="4988896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68693" y="2861263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52023" y="4078968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68693" y="5296673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1700" y="6391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959" y="6391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3" y="2487478"/>
            <a:ext cx="904875" cy="904875"/>
          </a:xfrm>
          <a:prstGeom prst="rect">
            <a:avLst/>
          </a:prstGeom>
        </p:spPr>
      </p:pic>
      <p:cxnSp>
        <p:nvCxnSpPr>
          <p:cNvPr id="10" name="肘形连接符 9"/>
          <p:cNvCxnSpPr>
            <a:stCxn id="35" idx="2"/>
          </p:cNvCxnSpPr>
          <p:nvPr/>
        </p:nvCxnSpPr>
        <p:spPr>
          <a:xfrm rot="16200000" flipH="1">
            <a:off x="4428051" y="3660123"/>
            <a:ext cx="535543" cy="2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7785" y="2678305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7556" y="3467588"/>
            <a:ext cx="63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审核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9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组织架构（关联表）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99" y="1057275"/>
            <a:ext cx="3457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组织架构设计方案一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在员工与组织架构间搭建关联表（表中存储员工所属单位代码）。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员工登录后从关联表中获取所属单位代码；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由单位代码进行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回溯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，获取所有同级、上级和下级部门；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将所有部门数据进行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关联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7094" y="542925"/>
            <a:ext cx="8273005" cy="5614987"/>
            <a:chOff x="3957094" y="542925"/>
            <a:chExt cx="8273005" cy="5614987"/>
          </a:xfrm>
        </p:grpSpPr>
        <p:grpSp>
          <p:nvGrpSpPr>
            <p:cNvPr id="4" name="组合 3"/>
            <p:cNvGrpSpPr/>
            <p:nvPr/>
          </p:nvGrpSpPr>
          <p:grpSpPr>
            <a:xfrm>
              <a:off x="3957094" y="542925"/>
              <a:ext cx="8273005" cy="5586413"/>
              <a:chOff x="3957094" y="542925"/>
              <a:chExt cx="8273005" cy="5586413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7094" y="962025"/>
                <a:ext cx="8273005" cy="5167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矩形 2"/>
              <p:cNvSpPr/>
              <p:nvPr/>
            </p:nvSpPr>
            <p:spPr>
              <a:xfrm>
                <a:off x="4362450" y="542925"/>
                <a:ext cx="7505700" cy="504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531518" y="3763505"/>
              <a:ext cx="169069" cy="2394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94293" y="3763505"/>
              <a:ext cx="169069" cy="2394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566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0" y="207375"/>
            <a:ext cx="4795769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组织架构（分类编码设计方式）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85825"/>
            <a:ext cx="4025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设计方案二：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分类编码设计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自下而上（员工登录的过程）：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员工登录后确认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工作环境（场景）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从工作场景表中获取对应的组织架构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通过定义好的编码规则，对组织架构编码进行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按照编码的解析结果从行政区划表、单位表、内设机构表中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动态拼接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组织架构；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4152900"/>
            <a:ext cx="402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组织架构编码设计（分三个部分）：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 | x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 | x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中括号 10"/>
          <p:cNvSpPr/>
          <p:nvPr/>
        </p:nvSpPr>
        <p:spPr>
          <a:xfrm rot="16200000">
            <a:off x="1533525" y="4580799"/>
            <a:ext cx="73152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16200000">
            <a:off x="2626487" y="4580799"/>
            <a:ext cx="73152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中括号 14"/>
          <p:cNvSpPr/>
          <p:nvPr/>
        </p:nvSpPr>
        <p:spPr>
          <a:xfrm rot="16200000">
            <a:off x="3719449" y="4580799"/>
            <a:ext cx="73152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2901" y="5048250"/>
            <a:ext cx="310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1          2          3 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405854"/>
            <a:ext cx="392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）行政区划代码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）单位代码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）内设机构代码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78375" y="571500"/>
            <a:ext cx="7337425" cy="6132512"/>
            <a:chOff x="4778375" y="571500"/>
            <a:chExt cx="7337425" cy="6132512"/>
          </a:xfrm>
        </p:grpSpPr>
        <p:grpSp>
          <p:nvGrpSpPr>
            <p:cNvPr id="17" name="组合 16"/>
            <p:cNvGrpSpPr/>
            <p:nvPr/>
          </p:nvGrpSpPr>
          <p:grpSpPr>
            <a:xfrm>
              <a:off x="4778375" y="748691"/>
              <a:ext cx="7337425" cy="5955321"/>
              <a:chOff x="4778375" y="748691"/>
              <a:chExt cx="7337425" cy="5955321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8375" y="748691"/>
                <a:ext cx="7337425" cy="5955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矩形 15"/>
              <p:cNvSpPr/>
              <p:nvPr/>
            </p:nvSpPr>
            <p:spPr>
              <a:xfrm>
                <a:off x="5248275" y="3362325"/>
                <a:ext cx="581025" cy="3332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363325" y="3362325"/>
                <a:ext cx="581025" cy="3332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414962" y="571500"/>
              <a:ext cx="6405563" cy="215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080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0" y="207375"/>
            <a:ext cx="4795769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优劣对比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0873"/>
              </p:ext>
            </p:extLst>
          </p:nvPr>
        </p:nvGraphicFramePr>
        <p:xfrm>
          <a:off x="762002" y="2804160"/>
          <a:ext cx="1079182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73"/>
                <a:gridCol w="4613275"/>
                <a:gridCol w="35972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设计方式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优点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缺点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分类编码模式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支持动态组织架构（同一员工、不同场景）</a:t>
                      </a:r>
                      <a:endParaRPr lang="en-US" altLang="zh-CN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分类编码冗长，需要高效的数据库检索策略</a:t>
                      </a:r>
                      <a:endParaRPr lang="en-US" altLang="zh-CN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关联表模式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结构简洁、易实现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一个员工仅对应一套组织架构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39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2" y="1155022"/>
            <a:ext cx="12200562" cy="56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058025" y="1339678"/>
            <a:ext cx="2114550" cy="112361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793342" y="2879566"/>
            <a:ext cx="1444266" cy="8441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868" y="833316"/>
            <a:ext cx="1064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完成“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”的数据库表设计，表单模块交由表单系统管理，组织架构模块冗余部分表单字段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616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应用管理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" y="981075"/>
            <a:ext cx="536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完成以下模块的基本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接口开发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（右图为预期效果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" y="1334333"/>
            <a:ext cx="5362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应用管理：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新增应用；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应用分组；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应用删除；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应用信息修改。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应用模板管理：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应用发布；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模板撤销；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应用复制。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后续将把这些接口落实到前端页面上。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6" y="590550"/>
            <a:ext cx="4832592" cy="23002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6" y="3097510"/>
            <a:ext cx="4832591" cy="34318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885228" y="6276975"/>
            <a:ext cx="1553922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1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Flowable</a:t>
            </a:r>
            <a:r>
              <a:rPr lang="zh-CN" altLang="en-US" dirty="0"/>
              <a:t>表单系统源码包结构分析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6554C2F-62A0-457F-A8C9-640B17B1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123" y="1665183"/>
            <a:ext cx="3453968" cy="22222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2A9326E-6AD1-4ECE-B7E3-FAEB0174D6BC}"/>
              </a:ext>
            </a:extLst>
          </p:cNvPr>
          <p:cNvSpPr/>
          <p:nvPr/>
        </p:nvSpPr>
        <p:spPr>
          <a:xfrm>
            <a:off x="710481" y="879153"/>
            <a:ext cx="6442794" cy="455508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原生表单模块进行分析，发现涉及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的总共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个包，其中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是核心包。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涉及表单相关的接口。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涉及表单的模型创建、发布、实例运行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flowable-form-engine-configurator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是表单引擎的配置包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flowable-form-json-converter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负责把表单的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数据转换成表单实体类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flowable-form-model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是表单模型的实体类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flowable-form-rest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用于配置表单访问的接口类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flowable-form-spring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flowable-form-spring-configurator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用于支持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SpringBoot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87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1263</Words>
  <Application>Microsoft Office PowerPoint</Application>
  <PresentationFormat>自定义</PresentationFormat>
  <Paragraphs>152</Paragraphs>
  <Slides>23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工作进展</vt:lpstr>
      <vt:lpstr>组织架构管理</vt:lpstr>
      <vt:lpstr>组织架构（关联表）</vt:lpstr>
      <vt:lpstr>组织架构（分类编码设计方式）</vt:lpstr>
      <vt:lpstr>组织架构-优劣对比</vt:lpstr>
      <vt:lpstr>组织架构管理</vt:lpstr>
      <vt:lpstr>组织架构管理-应用管理</vt:lpstr>
      <vt:lpstr>Flowable表单系统源码包结构分析</vt:lpstr>
      <vt:lpstr>Flowable表单系统结构分析</vt:lpstr>
      <vt:lpstr>表单模型设计</vt:lpstr>
      <vt:lpstr>表单模型权限设计</vt:lpstr>
      <vt:lpstr>表单实例执行过程分析</vt:lpstr>
      <vt:lpstr>用户注册界面</vt:lpstr>
      <vt:lpstr>角色分组与添加分组</vt:lpstr>
      <vt:lpstr>角色成员管理</vt:lpstr>
      <vt:lpstr>工作进展</vt:lpstr>
      <vt:lpstr>表单操作设计</vt:lpstr>
      <vt:lpstr>表单操作（预期效果）</vt:lpstr>
      <vt:lpstr>应用管理</vt:lpstr>
      <vt:lpstr>组织架构设计</vt:lpstr>
      <vt:lpstr>工作进度安排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2201</cp:revision>
  <dcterms:created xsi:type="dcterms:W3CDTF">2019-04-17T01:39:23Z</dcterms:created>
  <dcterms:modified xsi:type="dcterms:W3CDTF">2019-06-11T13:02:04Z</dcterms:modified>
</cp:coreProperties>
</file>