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459" r:id="rId3"/>
    <p:sldId id="458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22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42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06E2-113D-4BF5-A3DE-2DFBD99F5FE9}" type="datetimeFigureOut">
              <a:rPr lang="zh-CN" altLang="en-US" smtClean="0"/>
              <a:t>2019/5/7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85ABB-2B49-4F44-8E99-4FDBF5A79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2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7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0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7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2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86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08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7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87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54F93-7BAE-4438-8A79-5EEDF8857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F1792A8-FDD0-48F4-86F6-91D04CDB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A8D5D8E-854A-4CC8-9F80-E691312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BD2BC8-4BFA-4E8A-865A-2912D5E8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923052A-A4EB-4C01-80C7-EEF69FF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62E889-F9DC-42D3-B480-402CE916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A29339C4-7DF0-4A4B-8E70-110B3610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87C360-7898-4189-84C7-54628004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017A11D-B988-437F-9A7C-149C8779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907031-70B8-42A6-9942-5ACA958F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A07488F-6447-41B5-9D98-7871E36AA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27D1741-DD78-4ADB-8A77-F7BDC751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CC5EF0-6E91-442A-AC43-B054FE01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FBDAA51-797B-4905-B544-099FE648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15BA89-BD8D-4674-A6F9-FC7E8C9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3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"/>
            <a:ext cx="12316016" cy="6933917"/>
          </a:xfrm>
          <a:prstGeom prst="rect">
            <a:avLst/>
          </a:prstGeom>
        </p:spPr>
      </p:pic>
      <p:pic>
        <p:nvPicPr>
          <p:cNvPr id="12" name="图片 11" descr="未标题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2"/>
            <a:ext cx="12316019" cy="6933919"/>
          </a:xfrm>
          <a:prstGeom prst="rect">
            <a:avLst/>
          </a:prstGeom>
        </p:spPr>
      </p:pic>
      <p:sp>
        <p:nvSpPr>
          <p:cNvPr id="7" name="Shape 150"/>
          <p:cNvSpPr/>
          <p:nvPr userDrawn="1"/>
        </p:nvSpPr>
        <p:spPr>
          <a:xfrm>
            <a:off x="754073" y="814916"/>
            <a:ext cx="2299987" cy="54968"/>
          </a:xfrm>
          <a:prstGeom prst="rect">
            <a:avLst/>
          </a:prstGeom>
          <a:solidFill>
            <a:srgbClr val="0F96E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20">
              <a:defRPr sz="3200">
                <a:solidFill>
                  <a:srgbClr val="FFFFFF"/>
                </a:solidFill>
              </a:defRPr>
            </a:pPr>
            <a:endParaRPr sz="4267">
              <a:solidFill>
                <a:srgbClr val="FFFFF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8" name="Business platform.png"/>
          <p:cNvPicPr>
            <a:picLocks noChangeAspect="1"/>
          </p:cNvPicPr>
          <p:nvPr userDrawn="1"/>
        </p:nvPicPr>
        <p:blipFill>
          <a:blip r:embed="rId4" cstate="screen">
            <a:alphaModFix amt="69004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177" y="535586"/>
            <a:ext cx="2299987" cy="116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816344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rtboard Copy 3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13725"/>
            <a:ext cx="12189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39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13849" y="256432"/>
            <a:ext cx="95251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7332" y="207375"/>
            <a:ext cx="6952833" cy="545741"/>
          </a:xfrm>
          <a:prstGeom prst="rect">
            <a:avLst/>
          </a:prstGeom>
        </p:spPr>
        <p:txBody>
          <a:bodyPr vert="horz"/>
          <a:lstStyle>
            <a:lvl1pPr algn="l">
              <a:def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Helvetica Light"/>
              </a:defRPr>
            </a:lvl1pPr>
          </a:lstStyle>
          <a:p>
            <a:r>
              <a: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点击此处添加文字标题</a:t>
            </a:r>
          </a:p>
        </p:txBody>
      </p:sp>
    </p:spTree>
    <p:extLst>
      <p:ext uri="{BB962C8B-B14F-4D97-AF65-F5344CB8AC3E}">
        <p14:creationId xmlns:p14="http://schemas.microsoft.com/office/powerpoint/2010/main" val="5381474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F6284E-BECF-4C06-90A4-152A53E5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F6F145-0654-4BF3-9445-1743B307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B46B0E2-B396-4F96-9C9D-B395D0D8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69BC7D2-A5ED-490B-9B6E-1BFB46D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FE6855-0D7E-4C51-BE67-938AA3AF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6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A57E8B-E1EB-4949-9251-11C49502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2DE48B0-E8CA-42AB-BCB9-C9A19580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A624C1-61D7-4B80-9FB6-F4C9847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848B397-680C-45A5-850D-9B563DC4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85734D8-6028-44A3-AE9A-8F547593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3809E3-5EBE-468F-AF3D-A1E4931D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B7058E6-24B8-4556-8A2E-6D2A7EC2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9887C0A-7B76-428A-B73B-A67C11C37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730E2B8-3C8D-4475-B802-8BEF663E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2019/5/7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4F3B6DA-F7A7-47DE-81DE-E85A7DD7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F677F8F-9B3A-4F5F-ACE1-7807A3BF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959C7C-003A-4C94-84B4-3C7C9702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727B979-B1D0-416D-BD9B-BEEB4CB9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1F41A06-3C78-46C3-B1F9-217F5FB6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74E7A60-3341-4698-96D6-F48D5C473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C8F7A1A-044D-4A01-836F-0F02ECCC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6ED28F2-7599-4081-9B1E-53C1298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2019/5/7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F7F10D2-5574-4D71-B736-CF72142A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18FE96A-81DB-4352-A498-185A8F90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FEF1DD-8A77-4190-B694-95A69A43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6C2B6B0-483D-49D7-9D68-F611F43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2019/5/7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914F614-7C30-47A8-81DC-CBE08AD0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C810A79-6390-4A97-AEF4-00BD5ADA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AB6A36D-5F8A-4295-897B-02B0208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2019/5/7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F2D9458-BA37-48A3-89FF-63EEC838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141943-0BFD-4FA1-B3CC-BF170B6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9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BF375D-1055-49E4-8300-BC5FB26B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D54E760-FC49-4B47-A82F-2D26A22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0B7E433-3972-4ECC-8E22-40980FFB2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D435F3D-D7FE-439D-AE7F-6C4704AF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2019/5/7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997251B-456D-41C8-BAD5-9C539552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1BE18A6-D6A9-42F0-8043-49F9C075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C421CA-3ACE-41E1-A5C5-5F39017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491361D-5C4E-429F-BFA7-5EC6780D6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E25713-F0E5-4381-BEFF-DBA6F9BE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A2DC3ED-C060-4143-87D2-EB47E99D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2019/5/7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76A9E90-D5DD-440F-BCA8-86B2FD3F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0BE0278-4B17-4DAA-ADB5-F83DFE47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3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D2C28983-CFBC-458D-AEE2-E34080D8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ECE5AE3-1B8A-4CD3-8C5B-06B5B27A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0F85B58-3F5F-4C7C-B139-805C5290F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4459-11FE-4C54-93AB-78C0C7FE07D1}" type="datetimeFigureOut">
              <a:rPr lang="zh-CN" altLang="en-US" smtClean="0"/>
              <a:t>2019/5/7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6BF796B-B315-4191-97BA-E80C2E1A4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9B02344-DA65-49AC-BE74-523AC3F3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ormdesign.leip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builder.onlin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package" Target="../embeddings/Microsoft_Visio___2.vsd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tools.xiaoyaoji.cn/for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7"/>
          <p:cNvSpPr/>
          <p:nvPr/>
        </p:nvSpPr>
        <p:spPr>
          <a:xfrm>
            <a:off x="1613102" y="2681989"/>
            <a:ext cx="6705565" cy="338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r"/>
            <a:r>
              <a:rPr lang="en-US" altLang="zh-CN" sz="1600" dirty="0"/>
              <a:t>-- </a:t>
            </a:r>
            <a:r>
              <a:rPr lang="zh-CN" altLang="en-US" sz="1600" dirty="0"/>
              <a:t>提升资产管理业务搭建和管理的效率</a:t>
            </a:r>
            <a:endParaRPr sz="1600" dirty="0"/>
          </a:p>
        </p:txBody>
      </p:sp>
      <p:sp>
        <p:nvSpPr>
          <p:cNvPr id="13" name="Shape 148"/>
          <p:cNvSpPr/>
          <p:nvPr/>
        </p:nvSpPr>
        <p:spPr>
          <a:xfrm>
            <a:off x="797851" y="4866383"/>
            <a:ext cx="2246767" cy="461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>
            <a:spAutoFit/>
          </a:bodyPr>
          <a:lstStyle>
            <a:lvl1pPr algn="l" defTabSz="1828800"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汇报人</a:t>
            </a:r>
            <a:r>
              <a:rPr sz="2400" dirty="0"/>
              <a:t>：</a:t>
            </a:r>
            <a:r>
              <a:rPr lang="zh-CN" altLang="en-US" sz="2400" dirty="0"/>
              <a:t>殷昱煜</a:t>
            </a:r>
            <a:endParaRPr sz="2400" dirty="0"/>
          </a:p>
        </p:txBody>
      </p:sp>
      <p:sp>
        <p:nvSpPr>
          <p:cNvPr id="14" name="Shape 149"/>
          <p:cNvSpPr/>
          <p:nvPr/>
        </p:nvSpPr>
        <p:spPr>
          <a:xfrm>
            <a:off x="695028" y="1962479"/>
            <a:ext cx="7729203" cy="707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4000" dirty="0"/>
              <a:t>资产云业务中台流程引擎部分设计</a:t>
            </a:r>
          </a:p>
        </p:txBody>
      </p:sp>
    </p:spTree>
    <p:extLst>
      <p:ext uri="{BB962C8B-B14F-4D97-AF65-F5344CB8AC3E}">
        <p14:creationId xmlns:p14="http://schemas.microsoft.com/office/powerpoint/2010/main" val="4102137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6912051" cy="5457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表单设计器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Ueditor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Formdesign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DF2D134-4B41-4678-8737-76832CE14811}"/>
              </a:ext>
            </a:extLst>
          </p:cNvPr>
          <p:cNvSpPr/>
          <p:nvPr/>
        </p:nvSpPr>
        <p:spPr>
          <a:xfrm>
            <a:off x="8608292" y="1666560"/>
            <a:ext cx="2610811" cy="17851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富文本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页面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自定义大小、默认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控件丰富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DF2D134-4B41-4678-8737-76832CE14811}"/>
              </a:ext>
            </a:extLst>
          </p:cNvPr>
          <p:cNvSpPr/>
          <p:nvPr/>
        </p:nvSpPr>
        <p:spPr>
          <a:xfrm>
            <a:off x="621033" y="963616"/>
            <a:ext cx="10930580" cy="88915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 defTabSz="1219170">
              <a:lnSpc>
                <a:spcPct val="150000"/>
              </a:lnSpc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雷劈网的一款基于百度编辑器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Ueditor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的第三方扩展，通过在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Ueditor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上进行设计表单。</a:t>
            </a:r>
            <a:r>
              <a:rPr lang="en-US" altLang="zh-CN" u="sng" kern="0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  <a:hlinkClick r:id="rId3"/>
              </a:rPr>
              <a:t>http://formdesign.leipi.org/</a:t>
            </a:r>
            <a:r>
              <a:rPr lang="zh-CN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78" y="1568039"/>
            <a:ext cx="7061805" cy="4441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3275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6912051" cy="5457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表单设计器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formBuilder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DF2D134-4B41-4678-8737-76832CE14811}"/>
              </a:ext>
            </a:extLst>
          </p:cNvPr>
          <p:cNvSpPr/>
          <p:nvPr/>
        </p:nvSpPr>
        <p:spPr>
          <a:xfrm>
            <a:off x="8928487" y="1543408"/>
            <a:ext cx="2610811" cy="220059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创建和编辑表单模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板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个可配置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种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自定义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控件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XML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DF2D134-4B41-4678-8737-76832CE14811}"/>
              </a:ext>
            </a:extLst>
          </p:cNvPr>
          <p:cNvSpPr/>
          <p:nvPr/>
        </p:nvSpPr>
        <p:spPr>
          <a:xfrm>
            <a:off x="608718" y="858366"/>
            <a:ext cx="10930580" cy="49243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 defTabSz="1219170">
              <a:lnSpc>
                <a:spcPct val="150000"/>
              </a:lnSpc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一个基于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jquery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用于创建表单的拖拽式插件。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  <a:hlinkClick r:id="rId3"/>
              </a:rPr>
              <a:t> https://formbuilder.online/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0" y="1398351"/>
            <a:ext cx="7346712" cy="4850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012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75680"/>
            <a:ext cx="6912051" cy="5457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表单设计器对比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78902"/>
              </p:ext>
            </p:extLst>
          </p:nvPr>
        </p:nvGraphicFramePr>
        <p:xfrm>
          <a:off x="957331" y="1325284"/>
          <a:ext cx="9708843" cy="4105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8591"/>
                <a:gridCol w="2987336"/>
                <a:gridCol w="2644369"/>
                <a:gridCol w="2428547"/>
              </a:tblGrid>
              <a:tr h="815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对比项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vue</a:t>
                      </a: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-form-making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Ueditor Formdesign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formBuilder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/>
                </a:tc>
              </a:tr>
              <a:tr h="8440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协议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LGPL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MIT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MIT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/>
                </a:tc>
              </a:tr>
              <a:tr h="815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框架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vue+elementui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Ueditor+js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jquery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/>
                </a:tc>
              </a:tr>
              <a:tr h="815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易扩展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✔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✖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✔</a:t>
                      </a:r>
                      <a:r>
                        <a:rPr lang="en-US" alt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altLang="zh-CN" sz="16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/>
                </a:tc>
              </a:tr>
              <a:tr h="815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控件丰富性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✔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✔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✔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130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75680"/>
            <a:ext cx="6912051" cy="5457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表单设计器在项目中的整合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42" y="935718"/>
            <a:ext cx="8243175" cy="55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97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7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6437000" cy="545741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事件驱动的组织架构演化模型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126273"/>
              </p:ext>
            </p:extLst>
          </p:nvPr>
        </p:nvGraphicFramePr>
        <p:xfrm>
          <a:off x="1176338" y="709981"/>
          <a:ext cx="9839325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" name="Visio" r:id="rId3" imgW="9839430" imgH="6000866" progId="Visio.Drawing.15">
                  <p:embed/>
                </p:oleObj>
              </mc:Choice>
              <mc:Fallback>
                <p:oleObj name="Visio" r:id="rId3" imgW="9839430" imgH="600086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6338" y="709981"/>
                        <a:ext cx="9839325" cy="600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49105" y="6339360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事件驱动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的模式对组织架构的变更作出响应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229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5676552" cy="5457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数据库表设计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12810"/>
              </p:ext>
            </p:extLst>
          </p:nvPr>
        </p:nvGraphicFramePr>
        <p:xfrm>
          <a:off x="1562857" y="1055091"/>
          <a:ext cx="9066287" cy="2341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1274"/>
                <a:gridCol w="1854640"/>
                <a:gridCol w="1749278"/>
                <a:gridCol w="1746739"/>
                <a:gridCol w="1754356"/>
              </a:tblGrid>
              <a:tr h="370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字段名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类型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长度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默认值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注释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name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varchar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组织架构</a:t>
                      </a:r>
                      <a:r>
                        <a:rPr 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parent_id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父节点</a:t>
                      </a:r>
                      <a:r>
                        <a:rPr 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status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tinyint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数据状态</a:t>
                      </a: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标志位</a:t>
                      </a:r>
                      <a:endParaRPr lang="zh-CN" altLang="zh-CN" sz="1600" kern="100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created_time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</a:t>
                      </a:r>
                      <a:r>
                        <a:rPr 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插入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时间戳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214716" y="65940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组织架构表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act_id_organization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911976"/>
              </p:ext>
            </p:extLst>
          </p:nvPr>
        </p:nvGraphicFramePr>
        <p:xfrm>
          <a:off x="3795288" y="3689165"/>
          <a:ext cx="6950075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4" imgW="6949800" imgH="3222720" progId="Visio.Drawing.15">
                  <p:embed/>
                </p:oleObj>
              </mc:Choice>
              <mc:Fallback>
                <p:oleObj name="Visio" r:id="rId4" imgW="6949800" imgH="32227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95288" y="3689165"/>
                        <a:ext cx="6950075" cy="322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7966" y="3553710"/>
            <a:ext cx="4806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如右图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所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示，通过列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parent_id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来绑定组织架构间的层级关系，可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无限扩展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217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5676552" cy="5457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数据库表设计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19221" y="650610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表：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act_id_role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21220"/>
              </p:ext>
            </p:extLst>
          </p:nvPr>
        </p:nvGraphicFramePr>
        <p:xfrm>
          <a:off x="727071" y="1045333"/>
          <a:ext cx="8961874" cy="25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7703"/>
                <a:gridCol w="1832283"/>
                <a:gridCol w="1728119"/>
                <a:gridCol w="1728119"/>
                <a:gridCol w="1735650"/>
              </a:tblGrid>
              <a:tr h="258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字段名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类型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长度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默认值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注释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9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9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name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varchar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‘’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角色名称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7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status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tinyint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状态</a:t>
                      </a: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1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r>
                        <a:rPr 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有效</a:t>
                      </a: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；</a:t>
                      </a:r>
                      <a:r>
                        <a:rPr 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：无效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7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updated_time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最后一次</a:t>
                      </a:r>
                      <a:r>
                        <a:rPr 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更新</a:t>
                      </a: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</a:t>
                      </a:r>
                      <a:r>
                        <a:rPr 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时间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戳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8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created_time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</a:t>
                      </a:r>
                      <a:r>
                        <a:rPr 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时间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戳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95284"/>
              </p:ext>
            </p:extLst>
          </p:nvPr>
        </p:nvGraphicFramePr>
        <p:xfrm>
          <a:off x="719075" y="3897966"/>
          <a:ext cx="8977866" cy="2819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2145"/>
                <a:gridCol w="1834039"/>
                <a:gridCol w="1734732"/>
                <a:gridCol w="1729704"/>
                <a:gridCol w="1737246"/>
              </a:tblGrid>
              <a:tr h="2895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字段名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类型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长度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默认值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注释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主键，</a:t>
                      </a:r>
                      <a:r>
                        <a:rPr lang="en-US" alt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  <a:r>
                        <a:rPr lang="zh-CN" alt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自动递增，无序号</a:t>
                      </a:r>
                      <a:endParaRPr lang="zh-CN" alt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95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access_name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varchar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‘’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权限名称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urls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varchar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‘’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接口</a:t>
                      </a:r>
                      <a:r>
                        <a:rPr 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地址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组成的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json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数组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status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tinyint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状态</a:t>
                      </a: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1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r>
                        <a:rPr 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有效</a:t>
                      </a: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；</a:t>
                      </a:r>
                      <a:r>
                        <a:rPr 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：无效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updated_time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最后一次</a:t>
                      </a:r>
                      <a:r>
                        <a:rPr 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更新</a:t>
                      </a: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</a:t>
                      </a:r>
                      <a:r>
                        <a:rPr 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时间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戳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95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created_time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</a:t>
                      </a:r>
                      <a:r>
                        <a:rPr 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时间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戳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903805" y="3546218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权限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表：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act_id_access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38594" y="1720840"/>
            <a:ext cx="2118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Flowable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中的权限按照模块进行划分，我们认为角色的权限划分应该进一步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细化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Flowable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的角色管理模块进行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499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5676552" cy="5457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数据库表设计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1846" y="73853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角色权限关联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表：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act_id_role_access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2939" y="3563802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操作记录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表：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act_id_access_log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38594" y="1961483"/>
            <a:ext cx="211894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通过角色权限关联表将角色与对应的权限进行绑定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操作记录表用于存储用户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操作数据，如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地址，访问的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及其参数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65781"/>
              </p:ext>
            </p:extLst>
          </p:nvPr>
        </p:nvGraphicFramePr>
        <p:xfrm>
          <a:off x="684530" y="3930076"/>
          <a:ext cx="9048555" cy="2716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7437"/>
                <a:gridCol w="1851013"/>
                <a:gridCol w="1745857"/>
                <a:gridCol w="1743323"/>
                <a:gridCol w="1750925"/>
              </a:tblGrid>
              <a:tr h="388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字段名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类型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长度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默认值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注释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uid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用户</a:t>
                      </a: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target_url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varchar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255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‘’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访问的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url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query_params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longtext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get</a:t>
                      </a: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和</a:t>
                      </a: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post</a:t>
                      </a: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参数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ip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varchar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访问</a:t>
                      </a: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ip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created_time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</a:t>
                      </a:r>
                      <a:r>
                        <a:rPr 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时间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戳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4595"/>
              </p:ext>
            </p:extLst>
          </p:nvPr>
        </p:nvGraphicFramePr>
        <p:xfrm>
          <a:off x="703385" y="1116537"/>
          <a:ext cx="8985739" cy="2449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2862"/>
                <a:gridCol w="1837162"/>
                <a:gridCol w="1732722"/>
                <a:gridCol w="1732722"/>
                <a:gridCol w="1740271"/>
              </a:tblGrid>
              <a:tr h="2802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字段名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类型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长度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默认值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注释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0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0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role_id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用户姓名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2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access_id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权限</a:t>
                      </a: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8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status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tinyint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状态</a:t>
                      </a: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1</a:t>
                      </a: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：有效</a:t>
                      </a: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0</a:t>
                      </a: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：无效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2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created_time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</a:t>
                      </a:r>
                      <a:r>
                        <a:rPr lang="zh-CN" sz="16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时间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戳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002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5016" y="232005"/>
            <a:ext cx="56765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表单设计器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7A5802A-F97A-41B3-BFC4-4D37792506F3}"/>
              </a:ext>
            </a:extLst>
          </p:cNvPr>
          <p:cNvSpPr/>
          <p:nvPr/>
        </p:nvSpPr>
        <p:spPr>
          <a:xfrm>
            <a:off x="9076268" y="859045"/>
            <a:ext cx="2951609" cy="504413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•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 生活工作中对表单的需求无处不在，基于流程的电子表单已成为一种发展趋势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•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 表单设计器这一低代码搭建工具，可以迅速把过去的纸质表单和管理方式转化成在线的表单，流程，报表的组合形式。将表单、流程、报表等拆分成了各类组件，通过鼠标拖拉拽即可完成应用的主体搭建。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0" y="1006848"/>
            <a:ext cx="7992613" cy="4844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文本框 18"/>
          <p:cNvSpPr txBox="1"/>
          <p:nvPr/>
        </p:nvSpPr>
        <p:spPr>
          <a:xfrm>
            <a:off x="1231515" y="2573867"/>
            <a:ext cx="714279" cy="2290619"/>
          </a:xfrm>
          <a:prstGeom prst="rect">
            <a:avLst/>
          </a:prstGeom>
        </p:spPr>
        <p:txBody>
          <a:bodyPr wrap="square" lIns="121917" tIns="60958" rIns="121917" bIns="60958" rtlCol="0">
            <a:noAutofit/>
          </a:bodyPr>
          <a:lstStyle/>
          <a:p>
            <a:r>
              <a:rPr kumimoji="1" lang="zh-CN" altLang="en-US" sz="2700" dirty="0">
                <a:solidFill>
                  <a:schemeClr val="accent5">
                    <a:lumMod val="75000"/>
                  </a:schemeClr>
                </a:solidFill>
                <a:latin typeface="Microsoft YaHei"/>
                <a:ea typeface="Microsoft YaHei"/>
                <a:cs typeface="Microsoft YaHei"/>
              </a:rPr>
              <a:t>控件界面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814039" y="2573867"/>
            <a:ext cx="714279" cy="2290619"/>
          </a:xfrm>
          <a:prstGeom prst="rect">
            <a:avLst/>
          </a:prstGeom>
        </p:spPr>
        <p:txBody>
          <a:bodyPr wrap="square" lIns="121917" tIns="60958" rIns="121917" bIns="60958" rtlCol="0">
            <a:noAutofit/>
          </a:bodyPr>
          <a:lstStyle/>
          <a:p>
            <a:r>
              <a:rPr kumimoji="1" lang="zh-CN" altLang="en-US" sz="2700" dirty="0">
                <a:solidFill>
                  <a:schemeClr val="accent5">
                    <a:lumMod val="75000"/>
                  </a:schemeClr>
                </a:solidFill>
                <a:latin typeface="Microsoft YaHei"/>
                <a:ea typeface="Microsoft YaHei"/>
                <a:cs typeface="Microsoft YaHei"/>
              </a:rPr>
              <a:t>设计界面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641553" y="2573867"/>
            <a:ext cx="714279" cy="2290619"/>
          </a:xfrm>
          <a:prstGeom prst="rect">
            <a:avLst/>
          </a:prstGeom>
        </p:spPr>
        <p:txBody>
          <a:bodyPr wrap="square" lIns="121917" tIns="60958" rIns="121917" bIns="60958" rtlCol="0">
            <a:noAutofit/>
          </a:bodyPr>
          <a:lstStyle/>
          <a:p>
            <a:r>
              <a:rPr kumimoji="1" lang="zh-CN" altLang="en-US" sz="2700" dirty="0">
                <a:solidFill>
                  <a:schemeClr val="accent5">
                    <a:lumMod val="75000"/>
                  </a:schemeClr>
                </a:solidFill>
                <a:latin typeface="Microsoft YaHei"/>
                <a:ea typeface="Microsoft YaHei"/>
                <a:cs typeface="Microsoft YaHei"/>
              </a:rPr>
              <a:t>属性界面</a:t>
            </a:r>
          </a:p>
        </p:txBody>
      </p:sp>
    </p:spTree>
    <p:extLst>
      <p:ext uri="{BB962C8B-B14F-4D97-AF65-F5344CB8AC3E}">
        <p14:creationId xmlns:p14="http://schemas.microsoft.com/office/powerpoint/2010/main" val="11662152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56765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开源表单设计器的对比与选择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7A5802A-F97A-41B3-BFC4-4D37792506F3}"/>
              </a:ext>
            </a:extLst>
          </p:cNvPr>
          <p:cNvSpPr/>
          <p:nvPr/>
        </p:nvSpPr>
        <p:spPr>
          <a:xfrm>
            <a:off x="5042029" y="1922961"/>
            <a:ext cx="3183708" cy="4154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/>
            <a:r>
              <a:rPr lang="en-US" altLang="zh-CN" sz="1900" dirty="0" err="1">
                <a:latin typeface="SimHei" charset="-122"/>
                <a:ea typeface="SimHei" charset="-122"/>
                <a:cs typeface="SimHei" charset="-122"/>
              </a:rPr>
              <a:t>vue</a:t>
            </a:r>
            <a:r>
              <a:rPr lang="en-US" altLang="zh-CN" sz="1900" dirty="0">
                <a:latin typeface="SimHei" charset="-122"/>
                <a:ea typeface="SimHei" charset="-122"/>
                <a:cs typeface="SimHei" charset="-122"/>
              </a:rPr>
              <a:t>-form-making</a:t>
            </a:r>
          </a:p>
        </p:txBody>
      </p:sp>
      <p:sp>
        <p:nvSpPr>
          <p:cNvPr id="3" name="右箭头 2"/>
          <p:cNvSpPr/>
          <p:nvPr/>
        </p:nvSpPr>
        <p:spPr>
          <a:xfrm>
            <a:off x="3682229" y="1988507"/>
            <a:ext cx="665019" cy="34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17A5802A-F97A-41B3-BFC4-4D37792506F3}"/>
              </a:ext>
            </a:extLst>
          </p:cNvPr>
          <p:cNvSpPr/>
          <p:nvPr/>
        </p:nvSpPr>
        <p:spPr>
          <a:xfrm>
            <a:off x="5060499" y="2902010"/>
            <a:ext cx="3183708" cy="4154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/>
            <a:r>
              <a:rPr lang="en-US" altLang="zh-CN" sz="1900" dirty="0" err="1">
                <a:latin typeface="SimHei" charset="-122"/>
                <a:ea typeface="SimHei" charset="-122"/>
                <a:cs typeface="SimHei" charset="-122"/>
              </a:rPr>
              <a:t>Ueditor</a:t>
            </a:r>
            <a:r>
              <a:rPr lang="en-US" altLang="zh-CN" sz="19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1900" dirty="0" err="1">
                <a:latin typeface="SimHei" charset="-122"/>
                <a:ea typeface="SimHei" charset="-122"/>
                <a:cs typeface="SimHei" charset="-122"/>
              </a:rPr>
              <a:t>Formdesign</a:t>
            </a:r>
            <a:r>
              <a:rPr lang="en-US" altLang="zh-CN" sz="1900" dirty="0">
                <a:latin typeface="SimHei" charset="-122"/>
                <a:ea typeface="SimHei" charset="-122"/>
                <a:cs typeface="SimHei" charset="-122"/>
              </a:rPr>
              <a:t> 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700700" y="2967557"/>
            <a:ext cx="665019" cy="34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7A5802A-F97A-41B3-BFC4-4D37792506F3}"/>
              </a:ext>
            </a:extLst>
          </p:cNvPr>
          <p:cNvSpPr/>
          <p:nvPr/>
        </p:nvSpPr>
        <p:spPr>
          <a:xfrm>
            <a:off x="5060499" y="3924172"/>
            <a:ext cx="3183708" cy="4154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/>
            <a:r>
              <a:rPr lang="en-US" altLang="zh-CN" sz="19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formBuilder</a:t>
            </a:r>
            <a:r>
              <a:rPr lang="en-US" altLang="zh-CN" sz="19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右箭头 13"/>
          <p:cNvSpPr/>
          <p:nvPr/>
        </p:nvSpPr>
        <p:spPr>
          <a:xfrm>
            <a:off x="3700700" y="3989718"/>
            <a:ext cx="665019" cy="34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4794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6912051" cy="5457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表单设计器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vue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-form-making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DF2D134-4B41-4678-8737-76832CE14811}"/>
              </a:ext>
            </a:extLst>
          </p:cNvPr>
          <p:cNvSpPr/>
          <p:nvPr/>
        </p:nvSpPr>
        <p:spPr>
          <a:xfrm>
            <a:off x="9246997" y="1292583"/>
            <a:ext cx="2903971" cy="510908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可视化配置页面</a:t>
            </a:r>
          </a:p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提供栅格布局，并采用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flex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实现对齐</a:t>
            </a:r>
          </a:p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一键预览配置的效果</a:t>
            </a:r>
          </a:p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一键生成配置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</a:p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一键生成代码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提供自定义组件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提供远端数据接口，方便用户需要异步获取数据加载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支持表单验证</a:t>
            </a:r>
          </a:p>
          <a:p>
            <a:pPr marL="228594" indent="-228594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快速获取表单数据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31" y="1608852"/>
            <a:ext cx="8165624" cy="4203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DF2D134-4B41-4678-8737-76832CE14811}"/>
              </a:ext>
            </a:extLst>
          </p:cNvPr>
          <p:cNvSpPr/>
          <p:nvPr/>
        </p:nvSpPr>
        <p:spPr>
          <a:xfrm>
            <a:off x="842705" y="914981"/>
            <a:ext cx="10696593" cy="49243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 defTabSz="1219170">
              <a:lnSpc>
                <a:spcPct val="150000"/>
              </a:lnSpc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一款</a:t>
            </a: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github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上开源遵循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LGPL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，其开发基于</a:t>
            </a: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vue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ElementUI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的拖拽式表单设计器。</a:t>
            </a:r>
            <a:r>
              <a:rPr lang="en-US" altLang="zh-CN" sz="1600" u="sng" kern="0" dirty="0">
                <a:solidFill>
                  <a:srgbClr val="0366D6"/>
                </a:solidFill>
                <a:latin typeface="SimHei" charset="-122"/>
                <a:ea typeface="SimHei" charset="-122"/>
                <a:cs typeface="SimHei" charset="-122"/>
                <a:hlinkClick r:id="rId4"/>
              </a:rPr>
              <a:t>http://tools.xiaoyaoji.cn/form</a:t>
            </a:r>
            <a:r>
              <a:rPr lang="zh-CN" altLang="zh-CN" sz="1600" dirty="0">
                <a:latin typeface="SimHei" charset="-122"/>
                <a:ea typeface="SimHei" charset="-122"/>
                <a:cs typeface="SimHei" charset="-122"/>
              </a:rPr>
              <a:t> </a:t>
            </a:r>
            <a:endParaRPr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894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6912051" cy="5457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表单设计器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vue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-form-making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DF2D134-4B41-4678-8737-76832CE14811}"/>
              </a:ext>
            </a:extLst>
          </p:cNvPr>
          <p:cNvSpPr/>
          <p:nvPr/>
        </p:nvSpPr>
        <p:spPr>
          <a:xfrm>
            <a:off x="747704" y="914981"/>
            <a:ext cx="10696593" cy="49243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 defTabSz="1219170">
              <a:lnSpc>
                <a:spcPct val="150000"/>
              </a:lnSpc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不支持二次开发，引用仅限于引包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类库。对于二次开发需要获取商业授权版本。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843" y="1349715"/>
            <a:ext cx="7950315" cy="49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77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759</Words>
  <Application>Microsoft Office PowerPoint</Application>
  <PresentationFormat>自定义</PresentationFormat>
  <Paragraphs>246</Paragraphs>
  <Slides>14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Office 主题​​</vt:lpstr>
      <vt:lpstr>Visio</vt:lpstr>
      <vt:lpstr>Microsoft Visio 绘图</vt:lpstr>
      <vt:lpstr>PowerPoint 演示文稿</vt:lpstr>
      <vt:lpstr>事件驱动的组织架构演化模型</vt:lpstr>
      <vt:lpstr>数据库表设计-组织架构</vt:lpstr>
      <vt:lpstr>数据库表设计</vt:lpstr>
      <vt:lpstr>数据库表设计</vt:lpstr>
      <vt:lpstr>表单设计器</vt:lpstr>
      <vt:lpstr>开源表单设计器的对比与选择</vt:lpstr>
      <vt:lpstr>表单设计器 —— vue-form-making  </vt:lpstr>
      <vt:lpstr>表单设计器 —— vue-form-making  </vt:lpstr>
      <vt:lpstr>表单设计器 —— Ueditor Formdesign   </vt:lpstr>
      <vt:lpstr>表单设计器 —— formBuilder </vt:lpstr>
      <vt:lpstr>表单设计器对比</vt:lpstr>
      <vt:lpstr>表单设计器在项目中的整合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支持组织架构变更的自适应业务流程引擎 </dc:title>
  <dc:creator>Ye Ricardo</dc:creator>
  <cp:lastModifiedBy>User</cp:lastModifiedBy>
  <cp:revision>919</cp:revision>
  <dcterms:created xsi:type="dcterms:W3CDTF">2019-04-17T01:39:23Z</dcterms:created>
  <dcterms:modified xsi:type="dcterms:W3CDTF">2019-05-07T07:47:47Z</dcterms:modified>
</cp:coreProperties>
</file>