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90" r:id="rId3"/>
    <p:sldId id="289" r:id="rId4"/>
    <p:sldId id="28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0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22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42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06E2-113D-4BF5-A3DE-2DFBD99F5FE9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85ABB-2B49-4F44-8E99-4FDBF5A79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2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67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6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6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40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3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5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6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10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54F93-7BAE-4438-8A79-5EEDF8857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F1792A8-FDD0-48F4-86F6-91D04CDB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A8D5D8E-854A-4CC8-9F80-E691312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BD2BC8-4BFA-4E8A-865A-2912D5E8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923052A-A4EB-4C01-80C7-EEF69FF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62E889-F9DC-42D3-B480-402CE916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29339C4-7DF0-4A4B-8E70-110B3610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87C360-7898-4189-84C7-54628004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017A11D-B988-437F-9A7C-149C8779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907031-70B8-42A6-9942-5ACA958F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A07488F-6447-41B5-9D98-7871E36AA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27D1741-DD78-4ADB-8A77-F7BDC751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CC5EF0-6E91-442A-AC43-B054FE01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FBDAA51-797B-4905-B544-099FE648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15BA89-BD8D-4674-A6F9-FC7E8C9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3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"/>
            <a:ext cx="12316016" cy="6933917"/>
          </a:xfrm>
          <a:prstGeom prst="rect">
            <a:avLst/>
          </a:prstGeom>
        </p:spPr>
      </p:pic>
      <p:pic>
        <p:nvPicPr>
          <p:cNvPr id="12" name="图片 11" descr="未标题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2"/>
            <a:ext cx="12316019" cy="6933919"/>
          </a:xfrm>
          <a:prstGeom prst="rect">
            <a:avLst/>
          </a:prstGeom>
        </p:spPr>
      </p:pic>
      <p:sp>
        <p:nvSpPr>
          <p:cNvPr id="7" name="Shape 150"/>
          <p:cNvSpPr/>
          <p:nvPr userDrawn="1"/>
        </p:nvSpPr>
        <p:spPr>
          <a:xfrm>
            <a:off x="754073" y="814916"/>
            <a:ext cx="2299987" cy="54968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20">
              <a:defRPr sz="3200">
                <a:solidFill>
                  <a:srgbClr val="FFFFFF"/>
                </a:solidFill>
              </a:defRPr>
            </a:pPr>
            <a:endParaRPr sz="4267">
              <a:solidFill>
                <a:srgbClr val="FFFFF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4" cstate="screen">
            <a:alphaModFix amt="69004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177" y="535586"/>
            <a:ext cx="2299987" cy="116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816344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rtboard Copy 3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13725"/>
            <a:ext cx="12189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39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13849" y="256432"/>
            <a:ext cx="95251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7332" y="207375"/>
            <a:ext cx="6952833" cy="545741"/>
          </a:xfrm>
          <a:prstGeom prst="rect">
            <a:avLst/>
          </a:prstGeom>
        </p:spPr>
        <p:txBody>
          <a:bodyPr vert="horz"/>
          <a:lstStyle>
            <a:lvl1pPr algn="l">
              <a:def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Helvetica Light"/>
              </a:defRPr>
            </a:lvl1pPr>
          </a:lstStyle>
          <a:p>
            <a:r>
              <a: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点击此处添加文字标题</a:t>
            </a:r>
          </a:p>
        </p:txBody>
      </p:sp>
    </p:spTree>
    <p:extLst>
      <p:ext uri="{BB962C8B-B14F-4D97-AF65-F5344CB8AC3E}">
        <p14:creationId xmlns:p14="http://schemas.microsoft.com/office/powerpoint/2010/main" val="38732326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F6284E-BECF-4C06-90A4-152A53E5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F6F145-0654-4BF3-9445-1743B307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46B0E2-B396-4F96-9C9D-B395D0D8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69BC7D2-A5ED-490B-9B6E-1BFB46D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FE6855-0D7E-4C51-BE67-938AA3AF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6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A57E8B-E1EB-4949-9251-11C49502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2DE48B0-E8CA-42AB-BCB9-C9A19580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A624C1-61D7-4B80-9FB6-F4C9847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848B397-680C-45A5-850D-9B563DC4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85734D8-6028-44A3-AE9A-8F547593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3809E3-5EBE-468F-AF3D-A1E4931D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B7058E6-24B8-4556-8A2E-6D2A7EC2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9887C0A-7B76-428A-B73B-A67C11C3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730E2B8-3C8D-4475-B802-8BEF663E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4F3B6DA-F7A7-47DE-81DE-E85A7DD7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F677F8F-9B3A-4F5F-ACE1-7807A3BF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959C7C-003A-4C94-84B4-3C7C9702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727B979-B1D0-416D-BD9B-BEEB4CB9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1F41A06-3C78-46C3-B1F9-217F5FB6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74E7A60-3341-4698-96D6-F48D5C473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C8F7A1A-044D-4A01-836F-0F02ECCC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6ED28F2-7599-4081-9B1E-53C1298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F7F10D2-5574-4D71-B736-CF72142A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18FE96A-81DB-4352-A498-185A8F90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FEF1DD-8A77-4190-B694-95A69A43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6C2B6B0-483D-49D7-9D68-F611F43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914F614-7C30-47A8-81DC-CBE08AD0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C810A79-6390-4A97-AEF4-00BD5AD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AB6A36D-5F8A-4295-897B-02B0208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F2D9458-BA37-48A3-89FF-63EEC838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141943-0BFD-4FA1-B3CC-BF170B6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9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BF375D-1055-49E4-8300-BC5FB26B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D54E760-FC49-4B47-A82F-2D26A22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0B7E433-3972-4ECC-8E22-40980FFB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D435F3D-D7FE-439D-AE7F-6C4704AF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997251B-456D-41C8-BAD5-9C539552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1BE18A6-D6A9-42F0-8043-49F9C075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C421CA-3ACE-41E1-A5C5-5F39017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491361D-5C4E-429F-BFA7-5EC6780D6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E25713-F0E5-4381-BEFF-DBA6F9BE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A2DC3ED-C060-4143-87D2-EB47E99D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76A9E90-D5DD-440F-BCA8-86B2FD3F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0BE0278-4B17-4DAA-ADB5-F83DFE47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3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D2C28983-CFBC-458D-AEE2-E34080D8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ECE5AE3-1B8A-4CD3-8C5B-06B5B27A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0F85B58-3F5F-4C7C-B139-805C5290F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4459-11FE-4C54-93AB-78C0C7FE07D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6BF796B-B315-4191-97BA-E80C2E1A4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9B02344-DA65-49AC-BE74-523AC3F3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tiff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7"/>
          <p:cNvSpPr/>
          <p:nvPr/>
        </p:nvSpPr>
        <p:spPr>
          <a:xfrm>
            <a:off x="1613102" y="2681989"/>
            <a:ext cx="6705565" cy="338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r"/>
            <a:r>
              <a:rPr lang="en-US" altLang="zh-CN" sz="1600" dirty="0"/>
              <a:t>-- </a:t>
            </a:r>
            <a:r>
              <a:rPr lang="zh-CN" altLang="en-US" sz="1600" dirty="0"/>
              <a:t>提升资产管理业务搭建和管理的效率</a:t>
            </a:r>
            <a:endParaRPr sz="1600" dirty="0"/>
          </a:p>
        </p:txBody>
      </p:sp>
      <p:sp>
        <p:nvSpPr>
          <p:cNvPr id="13" name="Shape 148"/>
          <p:cNvSpPr/>
          <p:nvPr/>
        </p:nvSpPr>
        <p:spPr>
          <a:xfrm>
            <a:off x="797851" y="4866383"/>
            <a:ext cx="2246767" cy="461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汇报人</a:t>
            </a:r>
            <a:r>
              <a:rPr sz="2400" dirty="0"/>
              <a:t>：</a:t>
            </a:r>
            <a:r>
              <a:rPr lang="zh-CN" altLang="en-US" sz="2400" dirty="0"/>
              <a:t>殷昱煜</a:t>
            </a:r>
            <a:endParaRPr sz="2400" dirty="0"/>
          </a:p>
        </p:txBody>
      </p:sp>
      <p:sp>
        <p:nvSpPr>
          <p:cNvPr id="14" name="Shape 149"/>
          <p:cNvSpPr/>
          <p:nvPr/>
        </p:nvSpPr>
        <p:spPr>
          <a:xfrm>
            <a:off x="695028" y="1962479"/>
            <a:ext cx="7729203" cy="707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4000" dirty="0"/>
              <a:t>资产云业务中台流程引擎部分设计</a:t>
            </a:r>
          </a:p>
        </p:txBody>
      </p:sp>
    </p:spTree>
    <p:extLst>
      <p:ext uri="{BB962C8B-B14F-4D97-AF65-F5344CB8AC3E}">
        <p14:creationId xmlns:p14="http://schemas.microsoft.com/office/powerpoint/2010/main" val="4102137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5676552" cy="5457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K_modes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1019175" y="986790"/>
            <a:ext cx="9168765" cy="6750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6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K_modes</a:t>
            </a:r>
            <a:r>
              <a:rPr lang="zh-CN" altLang="en-US" sz="16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38250" y="1483995"/>
            <a:ext cx="8730615" cy="4558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sz="1600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K-modes是数据挖掘中针对分类属性型数据进行聚类采用的方法，其算法思想比较简单，时间复杂度也比K-means</a:t>
            </a:r>
            <a:r>
              <a:rPr lang="zh-CN"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等算法</a:t>
            </a:r>
            <a:r>
              <a:rPr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低</a:t>
            </a:r>
            <a:r>
              <a:rPr lang="zh-CN"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设有N个样本，共有M个属性，均为离散的，对于聚类数目标K：</a:t>
            </a:r>
          </a:p>
          <a:p>
            <a:pPr>
              <a:lnSpc>
                <a:spcPct val="140000"/>
              </a:lnSpc>
            </a:pPr>
            <a:endParaRPr lang="zh-CN" sz="16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step1：随机确定k个聚类中心C1,C2...Ck，Ci是长度为M的向量，Ci=[C1i,C2i,...,CMi]</a:t>
            </a:r>
          </a:p>
          <a:p>
            <a:pPr>
              <a:lnSpc>
                <a:spcPct val="160000"/>
              </a:lnSpc>
            </a:pPr>
            <a:r>
              <a:rPr lang="zh-CN"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step2：对于样本xj(j=1,2,...,N)，分别比较其与k个中心之间的距离（这里的距离为不同属性值的个数，假如x1=[1,2,1,3],C1=[1,2,3,4]x1=[1,2,1,3],C1=[1,2,3,4]，那么x1与C1之间的距离为2）</a:t>
            </a:r>
          </a:p>
          <a:p>
            <a:pPr>
              <a:lnSpc>
                <a:spcPct val="160000"/>
              </a:lnSpc>
            </a:pPr>
            <a:r>
              <a:rPr lang="zh-CN"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step3：将xj划分到距离最小的簇，在全部的样本都被划分完毕之后，重新确定簇中心，向量Ci中的每一个分量都更新为簇i中的众数</a:t>
            </a:r>
          </a:p>
          <a:p>
            <a:pPr>
              <a:lnSpc>
                <a:spcPct val="160000"/>
              </a:lnSpc>
            </a:pPr>
            <a:r>
              <a:rPr lang="zh-CN"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step4：重复步骤二和三，直到总距离（各个簇中样本与各自簇中心距离之和）不再降低，返回最后的聚类结果</a:t>
            </a:r>
          </a:p>
        </p:txBody>
      </p:sp>
    </p:spTree>
    <p:extLst>
      <p:ext uri="{BB962C8B-B14F-4D97-AF65-F5344CB8AC3E}">
        <p14:creationId xmlns:p14="http://schemas.microsoft.com/office/powerpoint/2010/main" val="2269538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665085" y="1520190"/>
            <a:ext cx="2787015" cy="830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65085" y="2350770"/>
            <a:ext cx="2787015" cy="2533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65085" y="4883785"/>
            <a:ext cx="2787015" cy="1734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52950" y="5121910"/>
            <a:ext cx="2351405" cy="1421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2950" y="1520190"/>
            <a:ext cx="2351405" cy="830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52950" y="2350770"/>
            <a:ext cx="2351405" cy="2771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7290" y="3896995"/>
            <a:ext cx="2172970" cy="26466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7290" y="2071370"/>
            <a:ext cx="2172970" cy="1825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77290" y="1520190"/>
            <a:ext cx="2172970" cy="551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5676552" cy="5457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K_modes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1019175" y="986790"/>
            <a:ext cx="9168765" cy="6750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K_modes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实验：</a:t>
            </a:r>
            <a:r>
              <a:rPr lang="zh-CN"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实验设置：共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16w+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数据，共层次迭代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13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次，最终形成九大类，结果抽样如下：</a:t>
            </a:r>
          </a:p>
          <a:p>
            <a:pPr>
              <a:lnSpc>
                <a:spcPct val="110000"/>
              </a:lnSpc>
            </a:pPr>
            <a:endParaRPr lang="zh-CN" altLang="en-US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8250" y="1476375"/>
            <a:ext cx="2112010" cy="525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sz="1200">
                <a:ln>
                  <a:noFill/>
                </a:ln>
              </a:rPr>
              <a:t>Group 1</a:t>
            </a:r>
          </a:p>
          <a:p>
            <a:pPr>
              <a:lnSpc>
                <a:spcPct val="140000"/>
              </a:lnSpc>
            </a:pPr>
            <a:r>
              <a:rPr sz="1200">
                <a:ln>
                  <a:noFill/>
                </a:ln>
              </a:rPr>
              <a:t>      |-- 单人床</a:t>
            </a:r>
            <a:endParaRPr sz="1200">
              <a:sym typeface="+mn-ea"/>
            </a:endParaRP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Group 2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机器人应用工程系统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转动惯量测定仪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风力灭火机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切换器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TCL电视机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微机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Group 3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西皮木椅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单人木质沙发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餐椅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办公椅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手持式匀浆机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三人木沙发（木纹）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惠普打印机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专用硬盘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惠普一体机</a:t>
            </a:r>
          </a:p>
          <a:p>
            <a:pPr>
              <a:lnSpc>
                <a:spcPct val="140000"/>
              </a:lnSpc>
            </a:pPr>
            <a:endParaRPr sz="1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0260" y="1483995"/>
            <a:ext cx="2540000" cy="500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Group 4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油印机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电冰箱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Group 5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函数发生器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翠苑二区12幢308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衰减器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遥感影像处理及应用系统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柜式空调机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普通纸传真机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定制货架重型货架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海尔壁挂式空调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数量测后千分表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空调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Group 6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标准工业DCS控制柜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微型计算机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便携式无线话筒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彩色电视机     </a:t>
            </a:r>
            <a:endParaRPr lang="zh-CN" altLang="en-US" sz="12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39710" y="1483995"/>
            <a:ext cx="2540000" cy="5259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Group 7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铁皮柜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超低噪声前置放大器（进口）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精密微型小钻床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会客椅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椭圆机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Group 8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安博安全检查工具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单人皮沙发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功放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空气去湿机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柜式空调机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投影仪升降台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Group 9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光纤交换机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弯管麻椅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松下高速扫描仪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联想台式机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 |-- 云存储</a:t>
            </a:r>
          </a:p>
          <a:p>
            <a:pPr>
              <a:lnSpc>
                <a:spcPct val="140000"/>
              </a:lnSpc>
            </a:pPr>
            <a:r>
              <a:rPr sz="1200">
                <a:sym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783498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单圆角矩形 18"/>
          <p:cNvSpPr/>
          <p:nvPr/>
        </p:nvSpPr>
        <p:spPr>
          <a:xfrm>
            <a:off x="6870065" y="2925445"/>
            <a:ext cx="4100195" cy="3505835"/>
          </a:xfrm>
          <a:prstGeom prst="snip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单圆角矩形 17"/>
          <p:cNvSpPr/>
          <p:nvPr/>
        </p:nvSpPr>
        <p:spPr>
          <a:xfrm>
            <a:off x="1014730" y="2914650"/>
            <a:ext cx="4183380" cy="3516630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5676552" cy="5457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层次聚类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625475" y="920750"/>
            <a:ext cx="5625465" cy="5353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资产固有属性爬虫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3470" y="1345565"/>
            <a:ext cx="10688320" cy="1272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针对资产数据中资产固有属性少的特征，我们准备以爬虫的方式去补齐这些特征项，下面是我们爬取的资产的一些固有属性。从下面两个资产的属性来看，我们发现不同种类资产的固有属性千差万别，无法统一，暂时也没想到什么办法将这些属性加到聚类特征中去，故暂时没有利用这些属性特征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76350" y="3531870"/>
            <a:ext cx="4148455" cy="2797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/>
              <a:t>型号：</a:t>
            </a:r>
            <a:r>
              <a:rPr lang="en-US" altLang="zh-CN" sz="1600"/>
              <a:t>	</a:t>
            </a:r>
            <a:r>
              <a:rPr lang="zh-CN" altLang="en-US" sz="1600"/>
              <a:t>P5-024</a:t>
            </a:r>
          </a:p>
          <a:p>
            <a:pPr>
              <a:lnSpc>
                <a:spcPct val="110000"/>
              </a:lnSpc>
            </a:pPr>
            <a:r>
              <a:rPr lang="zh-CN" altLang="en-US" sz="1600"/>
              <a:t>材质：</a:t>
            </a:r>
            <a:r>
              <a:rPr lang="en-US" altLang="zh-CN" sz="1600"/>
              <a:t>	</a:t>
            </a:r>
            <a:r>
              <a:rPr lang="zh-CN" altLang="en-US" sz="1600"/>
              <a:t>金属</a:t>
            </a:r>
          </a:p>
          <a:p>
            <a:pPr>
              <a:lnSpc>
                <a:spcPct val="110000"/>
              </a:lnSpc>
            </a:pPr>
            <a:r>
              <a:rPr lang="zh-CN" altLang="en-US" sz="1600"/>
              <a:t>风格：     简约现代</a:t>
            </a:r>
          </a:p>
          <a:p>
            <a:pPr>
              <a:lnSpc>
                <a:spcPct val="110000"/>
              </a:lnSpc>
            </a:pPr>
            <a:r>
              <a:rPr lang="zh-CN" altLang="en-US" sz="1600"/>
              <a:t>形状：</a:t>
            </a:r>
            <a:r>
              <a:rPr lang="en-US" altLang="zh-CN" sz="1600"/>
              <a:t>	</a:t>
            </a:r>
            <a:r>
              <a:rPr lang="zh-CN" altLang="en-US" sz="1600"/>
              <a:t>方形</a:t>
            </a:r>
          </a:p>
          <a:p>
            <a:pPr>
              <a:lnSpc>
                <a:spcPct val="110000"/>
              </a:lnSpc>
            </a:pPr>
            <a:r>
              <a:rPr lang="zh-CN" altLang="en-US" sz="1600"/>
              <a:t>尺寸：     0.6m以下0.6m(含)-0.8m(不含)</a:t>
            </a:r>
          </a:p>
          <a:p>
            <a:pPr lvl="1">
              <a:lnSpc>
                <a:spcPct val="110000"/>
              </a:lnSpc>
            </a:pPr>
            <a:r>
              <a:rPr lang="en-US" altLang="zh-CN" sz="1600"/>
              <a:t>	</a:t>
            </a:r>
            <a:r>
              <a:rPr lang="zh-CN" altLang="en-US" sz="1600"/>
              <a:t>0.8m(含)-1m(不含)</a:t>
            </a:r>
          </a:p>
          <a:p>
            <a:pPr lvl="1">
              <a:lnSpc>
                <a:spcPct val="110000"/>
              </a:lnSpc>
            </a:pPr>
            <a:r>
              <a:rPr lang="zh-CN" altLang="en-US" sz="1600"/>
              <a:t>        1m(含)-1.2m(不含)</a:t>
            </a:r>
          </a:p>
          <a:p>
            <a:pPr lvl="1">
              <a:lnSpc>
                <a:spcPct val="110000"/>
              </a:lnSpc>
            </a:pPr>
            <a:r>
              <a:rPr lang="en-US" altLang="zh-CN" sz="1600"/>
              <a:t>	</a:t>
            </a:r>
            <a:r>
              <a:rPr lang="zh-CN" altLang="en-US" sz="1600"/>
              <a:t>1.2m以上</a:t>
            </a:r>
          </a:p>
          <a:p>
            <a:pPr>
              <a:lnSpc>
                <a:spcPct val="110000"/>
              </a:lnSpc>
            </a:pPr>
            <a:r>
              <a:rPr lang="zh-CN" altLang="en-US" sz="1600"/>
              <a:t>安装方式：组装</a:t>
            </a:r>
          </a:p>
          <a:p>
            <a:pPr>
              <a:lnSpc>
                <a:spcPct val="110000"/>
              </a:lnSpc>
            </a:pPr>
            <a:r>
              <a:rPr lang="zh-CN" altLang="en-US" sz="1600"/>
              <a:t>颜色分类：长110CM宽60CM高45CM黑底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18590" y="3121025"/>
            <a:ext cx="20872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方玻璃茶几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308215" y="3458210"/>
            <a:ext cx="5781675" cy="1271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/>
              <a:t>材质：       铸铁</a:t>
            </a:r>
          </a:p>
          <a:p>
            <a:pPr>
              <a:lnSpc>
                <a:spcPct val="120000"/>
              </a:lnSpc>
            </a:pPr>
            <a:r>
              <a:rPr lang="zh-CN" altLang="en-US" sz="1600"/>
              <a:t>驱动方式：电动</a:t>
            </a:r>
          </a:p>
          <a:p>
            <a:pPr>
              <a:lnSpc>
                <a:spcPct val="120000"/>
              </a:lnSpc>
            </a:pPr>
            <a:r>
              <a:rPr lang="zh-CN" altLang="en-US" sz="1600"/>
              <a:t>颜色分类：此价格不含运费不含税</a:t>
            </a:r>
          </a:p>
          <a:p>
            <a:pPr>
              <a:lnSpc>
                <a:spcPct val="120000"/>
              </a:lnSpc>
            </a:pPr>
            <a:r>
              <a:rPr lang="zh-CN" altLang="en-US" sz="1600"/>
              <a:t>销售方式：厂家直销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308215" y="3060065"/>
            <a:ext cx="21767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消火栓泵</a:t>
            </a:r>
          </a:p>
        </p:txBody>
      </p:sp>
    </p:spTree>
    <p:extLst>
      <p:ext uri="{BB962C8B-B14F-4D97-AF65-F5344CB8AC3E}">
        <p14:creationId xmlns:p14="http://schemas.microsoft.com/office/powerpoint/2010/main" val="1084828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后续工作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DF2D134-4B41-4678-8737-76832CE14811}"/>
              </a:ext>
            </a:extLst>
          </p:cNvPr>
          <p:cNvSpPr/>
          <p:nvPr/>
        </p:nvSpPr>
        <p:spPr>
          <a:xfrm>
            <a:off x="512237" y="1323840"/>
            <a:ext cx="11167527" cy="307776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继续进行</a:t>
            </a:r>
            <a:r>
              <a:rPr lang="zh-CN" altLang="en-US" sz="16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组织架构管理模块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的迭代，完成对应用、流程、表单、报表等资源的动态管理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打通 “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用户</a:t>
            </a: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员工</a:t>
            </a: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组织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架构</a:t>
            </a: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角色</a:t>
            </a: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资源</a:t>
            </a: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功能”的复杂逻辑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继续进行</a:t>
            </a:r>
            <a:r>
              <a:rPr lang="zh-CN" altLang="en-US" sz="16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表单系统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的迭代，完全剔除对</a:t>
            </a:r>
            <a:r>
              <a:rPr lang="en-US" altLang="zh-CN" sz="1600" dirty="0" err="1" smtClean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原生表单系统的依赖。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sz="1600" dirty="0" err="1" smtClean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流程执行模块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进行</a:t>
            </a:r>
            <a:r>
              <a:rPr lang="zh-CN" altLang="en-US" sz="16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重构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：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逻辑上，该模块与其它模块存在较多关联（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组织架构、表单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）；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功能上，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牵涉到组织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架构变更、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表单读写权限、流程流转规则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等等。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重构工作量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大，将是下一阶段的重点工作。</a:t>
            </a:r>
          </a:p>
          <a:p>
            <a:pPr lvl="1" algn="just">
              <a:lnSpc>
                <a:spcPct val="150000"/>
              </a:lnSpc>
            </a:pP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94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7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组织架构管理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5438"/>
            <a:ext cx="7479123" cy="320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2870" y="1279201"/>
            <a:ext cx="9604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舍弃</a:t>
            </a: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组织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架构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管理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模块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（逻辑简单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，不符合资产云场景下的需求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）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资产云组织架构体系 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-&gt; 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“用户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16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员工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组织机构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角色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资源（应用、表单、流程、报表、资产）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功能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”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用户角色分为</a:t>
            </a:r>
            <a:r>
              <a:rPr lang="zh-CN" altLang="en-US" sz="16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标准角色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zh-CN" altLang="en-US" sz="16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本地角色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两个层级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479123" y="2936630"/>
            <a:ext cx="4712877" cy="3829047"/>
            <a:chOff x="2862263" y="1190625"/>
            <a:chExt cx="6465887" cy="44767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2263" y="1190625"/>
              <a:ext cx="6465887" cy="447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4835769" y="2699238"/>
              <a:ext cx="562708" cy="2110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478715" y="2086708"/>
              <a:ext cx="562708" cy="2110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7479123" y="2866292"/>
            <a:ext cx="0" cy="3899385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72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组织架构管理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DF2D134-4B41-4678-8737-76832CE14811}"/>
              </a:ext>
            </a:extLst>
          </p:cNvPr>
          <p:cNvSpPr/>
          <p:nvPr/>
        </p:nvSpPr>
        <p:spPr>
          <a:xfrm>
            <a:off x="591370" y="1696181"/>
            <a:ext cx="11167527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从零搭建完备的资产云组织架构体系 </a:t>
            </a: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-&gt; 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“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用户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员工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组织机构</a:t>
            </a: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角色</a:t>
            </a: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资源（应用、表单、流程、报表、资产）</a:t>
            </a: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功能”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已初步完成用户管理、角色管理、权限管理（</a:t>
            </a:r>
            <a:r>
              <a:rPr lang="zh-CN" altLang="en-US" sz="16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视图权限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）、系统资源的动态访问（</a:t>
            </a:r>
            <a:r>
              <a:rPr lang="zh-CN" altLang="en-US" sz="16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前端菜单与导航栏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）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47029" y="3243841"/>
            <a:ext cx="9697942" cy="1805849"/>
            <a:chOff x="946552" y="2505313"/>
            <a:chExt cx="9697942" cy="1805849"/>
          </a:xfrm>
        </p:grpSpPr>
        <p:grpSp>
          <p:nvGrpSpPr>
            <p:cNvPr id="14" name="组合 13"/>
            <p:cNvGrpSpPr/>
            <p:nvPr/>
          </p:nvGrpSpPr>
          <p:grpSpPr>
            <a:xfrm>
              <a:off x="946552" y="2505313"/>
              <a:ext cx="1788952" cy="1289538"/>
              <a:chOff x="488788" y="2036886"/>
              <a:chExt cx="1788952" cy="1289538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788" y="2036886"/>
                <a:ext cx="1289538" cy="1289538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6385" y="2895069"/>
                <a:ext cx="431355" cy="431355"/>
              </a:xfrm>
              <a:prstGeom prst="rect">
                <a:avLst/>
              </a:prstGeom>
            </p:spPr>
          </p:pic>
        </p:grpSp>
        <p:grpSp>
          <p:nvGrpSpPr>
            <p:cNvPr id="19" name="组合 18"/>
            <p:cNvGrpSpPr/>
            <p:nvPr/>
          </p:nvGrpSpPr>
          <p:grpSpPr>
            <a:xfrm>
              <a:off x="3582882" y="2505313"/>
              <a:ext cx="1788952" cy="1289538"/>
              <a:chOff x="488788" y="2036886"/>
              <a:chExt cx="1788952" cy="1289538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788" y="2036886"/>
                <a:ext cx="1289538" cy="1289538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6385" y="2895069"/>
                <a:ext cx="431355" cy="431355"/>
              </a:xfrm>
              <a:prstGeom prst="rect">
                <a:avLst/>
              </a:prstGeom>
            </p:spPr>
          </p:pic>
        </p:grpSp>
        <p:grpSp>
          <p:nvGrpSpPr>
            <p:cNvPr id="22" name="组合 21"/>
            <p:cNvGrpSpPr/>
            <p:nvPr/>
          </p:nvGrpSpPr>
          <p:grpSpPr>
            <a:xfrm>
              <a:off x="8855542" y="2505313"/>
              <a:ext cx="1788952" cy="1289538"/>
              <a:chOff x="488788" y="2036886"/>
              <a:chExt cx="1788952" cy="1289538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788" y="2036886"/>
                <a:ext cx="1289538" cy="1289538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6385" y="2895069"/>
                <a:ext cx="431355" cy="431355"/>
              </a:xfrm>
              <a:prstGeom prst="rect">
                <a:avLst/>
              </a:prstGeom>
            </p:spPr>
          </p:pic>
        </p:grpSp>
        <p:grpSp>
          <p:nvGrpSpPr>
            <p:cNvPr id="25" name="组合 24"/>
            <p:cNvGrpSpPr/>
            <p:nvPr/>
          </p:nvGrpSpPr>
          <p:grpSpPr>
            <a:xfrm>
              <a:off x="6219212" y="2561780"/>
              <a:ext cx="1788952" cy="1247357"/>
              <a:chOff x="488788" y="2079067"/>
              <a:chExt cx="1788952" cy="1247357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788" y="2079067"/>
                <a:ext cx="1289538" cy="1205175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6385" y="2895069"/>
                <a:ext cx="431355" cy="431355"/>
              </a:xfrm>
              <a:prstGeom prst="rect">
                <a:avLst/>
              </a:prstGeom>
            </p:spPr>
          </p:pic>
        </p:grpSp>
        <p:sp>
          <p:nvSpPr>
            <p:cNvPr id="18" name="矩形 17"/>
            <p:cNvSpPr/>
            <p:nvPr/>
          </p:nvSpPr>
          <p:spPr>
            <a:xfrm>
              <a:off x="1033009" y="3933093"/>
              <a:ext cx="1116623" cy="378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用户管理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3669339" y="3933093"/>
              <a:ext cx="1116623" cy="378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角色</a:t>
              </a:r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管理</a:t>
              </a:r>
              <a:endParaRPr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305669" y="3933093"/>
              <a:ext cx="1116623" cy="378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资源管理</a:t>
              </a:r>
              <a:endParaRPr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941999" y="3933093"/>
              <a:ext cx="1116623" cy="378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权限</a:t>
              </a:r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管理</a:t>
              </a:r>
              <a:endParaRPr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833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表单系统整合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DF2D134-4B41-4678-8737-76832CE14811}"/>
              </a:ext>
            </a:extLst>
          </p:cNvPr>
          <p:cNvSpPr/>
          <p:nvPr/>
        </p:nvSpPr>
        <p:spPr>
          <a:xfrm>
            <a:off x="512235" y="3196536"/>
            <a:ext cx="11167527" cy="11733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业务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逻辑上，初步完成新表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单系统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与</a:t>
            </a:r>
            <a:r>
              <a:rPr lang="en-US" altLang="zh-CN" sz="1600" dirty="0" err="1" smtClean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流程模型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绑定，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第三方表单数据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以</a:t>
            </a:r>
            <a:r>
              <a:rPr lang="en-US" altLang="zh-CN" sz="16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JSON</a:t>
            </a:r>
            <a:r>
              <a:rPr lang="zh-CN" altLang="en-US" sz="16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格式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存储在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相应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的数据库字段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数据库中，流程模型表新加两个字段，分别用于存储表单名称和表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单源数据</a:t>
            </a:r>
            <a:endParaRPr lang="zh-CN" altLang="en-US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2F81AA7-A820-4D63-9628-A941D2EB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68" y="4278641"/>
            <a:ext cx="11600465" cy="242857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571866" y="1260539"/>
            <a:ext cx="7048269" cy="1579418"/>
            <a:chOff x="3234669" y="1260539"/>
            <a:chExt cx="7048269" cy="15794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2817" y="1506774"/>
              <a:ext cx="3860121" cy="963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4669" y="1260539"/>
              <a:ext cx="1579418" cy="157941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252" y="1500861"/>
              <a:ext cx="1168400" cy="1001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272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表单系统整合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DF2D134-4B41-4678-8737-76832CE14811}"/>
              </a:ext>
            </a:extLst>
          </p:cNvPr>
          <p:cNvSpPr/>
          <p:nvPr/>
        </p:nvSpPr>
        <p:spPr>
          <a:xfrm>
            <a:off x="512235" y="1323840"/>
            <a:ext cx="11167527" cy="11733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和第三方表单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系统</a:t>
            </a: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vue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form-making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集成</a:t>
            </a:r>
            <a:r>
              <a:rPr lang="zh-CN" altLang="en-US" sz="16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依赖</a:t>
            </a:r>
            <a:r>
              <a:rPr lang="en-US" altLang="zh-CN" sz="1600" dirty="0" err="1" smtClean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原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表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单系统，如互斥网关依旧是通过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原生表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单系统实现的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后续将去除所有流程模型组件对</a:t>
            </a:r>
            <a:r>
              <a:rPr lang="en-US" altLang="zh-CN" sz="1600" dirty="0" err="1" smtClean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原生表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单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系统的依赖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新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流程引擎已经可以初步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运行简单的流程（如下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是一个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简单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的学生请假流程）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23D0ACA-C506-4E4F-8B4D-DA490AC3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95" y="3223109"/>
            <a:ext cx="8007805" cy="31689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39054" y="3886200"/>
            <a:ext cx="1477108" cy="168812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14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表单列表页面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DF2D134-4B41-4678-8737-76832CE14811}"/>
              </a:ext>
            </a:extLst>
          </p:cNvPr>
          <p:cNvSpPr/>
          <p:nvPr/>
        </p:nvSpPr>
        <p:spPr>
          <a:xfrm>
            <a:off x="430823" y="849745"/>
            <a:ext cx="2081469" cy="418575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点击左侧的表单模型：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每一个表单模型以卡片式展示。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每个卡片上可点击查看图标 或 修改图标 进行相应的操作。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3.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在右侧可点击创建表单的按钮进入创建表单页面。</a:t>
            </a: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5383909" y="1484927"/>
            <a:ext cx="354952" cy="344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 19"/>
          <p:cNvGrpSpPr/>
          <p:nvPr/>
        </p:nvGrpSpPr>
        <p:grpSpPr>
          <a:xfrm>
            <a:off x="2727174" y="849745"/>
            <a:ext cx="9006972" cy="4764377"/>
            <a:chOff x="2045380" y="637308"/>
            <a:chExt cx="6755229" cy="357328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380" y="637308"/>
              <a:ext cx="6755229" cy="3573283"/>
            </a:xfrm>
            <a:prstGeom prst="rect">
              <a:avLst/>
            </a:prstGeom>
          </p:spPr>
        </p:pic>
        <p:cxnSp>
          <p:nvCxnSpPr>
            <p:cNvPr id="10" name="直线箭头连接符 9"/>
            <p:cNvCxnSpPr/>
            <p:nvPr/>
          </p:nvCxnSpPr>
          <p:spPr>
            <a:xfrm flipH="1" flipV="1">
              <a:off x="8469745" y="1348510"/>
              <a:ext cx="9237" cy="3879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/>
            <p:nvPr/>
          </p:nvCxnSpPr>
          <p:spPr>
            <a:xfrm flipH="1">
              <a:off x="4668979" y="1113695"/>
              <a:ext cx="303076" cy="323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912015" y="861115"/>
              <a:ext cx="849746" cy="360218"/>
            </a:xfrm>
            <a:prstGeom prst="rect">
              <a:avLst/>
            </a:prstGeom>
          </p:spPr>
          <p:txBody>
            <a:bodyPr wrap="none" rtlCol="0">
              <a:noAutofit/>
            </a:bodyPr>
            <a:lstStyle/>
            <a:p>
              <a:r>
                <a:rPr kumimoji="1" lang="zh-CN" altLang="en-US" sz="190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修改表单</a:t>
              </a:r>
              <a:endParaRPr kumimoji="1" lang="zh-CN" altLang="en-US" sz="19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40088" y="861115"/>
              <a:ext cx="849746" cy="360218"/>
            </a:xfrm>
            <a:prstGeom prst="rect">
              <a:avLst/>
            </a:prstGeom>
          </p:spPr>
          <p:txBody>
            <a:bodyPr wrap="none" rtlCol="0">
              <a:noAutofit/>
            </a:bodyPr>
            <a:lstStyle/>
            <a:p>
              <a:r>
                <a:rPr kumimoji="1" lang="zh-CN" altLang="en-US" sz="19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查看表单</a:t>
              </a:r>
            </a:p>
          </p:txBody>
        </p:sp>
        <p:cxnSp>
          <p:nvCxnSpPr>
            <p:cNvPr id="19" name="直线箭头连接符 18"/>
            <p:cNvCxnSpPr/>
            <p:nvPr/>
          </p:nvCxnSpPr>
          <p:spPr>
            <a:xfrm>
              <a:off x="4040320" y="1146022"/>
              <a:ext cx="266214" cy="2586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6376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29" y="207375"/>
            <a:ext cx="5712412" cy="571173"/>
          </a:xfrm>
        </p:spPr>
        <p:txBody>
          <a:bodyPr>
            <a:noAutofit/>
          </a:bodyPr>
          <a:lstStyle/>
          <a:p>
            <a:r>
              <a:rPr lang="zh-CN" altLang="en-US" dirty="0"/>
              <a:t>创建表单模型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" y="985212"/>
            <a:ext cx="8955907" cy="46181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09817" y="1822642"/>
            <a:ext cx="1330036" cy="443345"/>
          </a:xfrm>
          <a:prstGeom prst="rect">
            <a:avLst/>
          </a:prstGeom>
        </p:spPr>
        <p:txBody>
          <a:bodyPr wrap="none" lIns="121917" tIns="60958" rIns="121917" bIns="60958" rtlCol="0">
            <a:noAutofit/>
          </a:bodyPr>
          <a:lstStyle/>
          <a:p>
            <a:r>
              <a:rPr kumimoji="1" lang="zh-CN" altLang="en-US" sz="160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表单名称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509815" y="2151689"/>
            <a:ext cx="1330036" cy="443345"/>
          </a:xfrm>
          <a:prstGeom prst="rect">
            <a:avLst/>
          </a:prstGeom>
        </p:spPr>
        <p:txBody>
          <a:bodyPr wrap="none" lIns="121917" tIns="60958" rIns="121917" bIns="60958" rtlCol="0">
            <a:noAutofit/>
          </a:bodyPr>
          <a:lstStyle/>
          <a:p>
            <a:r>
              <a:rPr kumimoji="1" lang="zh-CN" altLang="en-US" sz="160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绑定的流程模型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DF2D134-4B41-4678-8737-76832CE14811}"/>
              </a:ext>
            </a:extLst>
          </p:cNvPr>
          <p:cNvSpPr/>
          <p:nvPr/>
        </p:nvSpPr>
        <p:spPr>
          <a:xfrm>
            <a:off x="9729487" y="877070"/>
            <a:ext cx="2245636" cy="270843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点击创建表单后进入：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填写表单的名称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选择所要绑定的流程模型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3.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下方进行设计表单</a:t>
            </a:r>
          </a:p>
        </p:txBody>
      </p:sp>
    </p:spTree>
    <p:extLst>
      <p:ext uri="{BB962C8B-B14F-4D97-AF65-F5344CB8AC3E}">
        <p14:creationId xmlns:p14="http://schemas.microsoft.com/office/powerpoint/2010/main" val="641604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29" y="207375"/>
            <a:ext cx="5712412" cy="571173"/>
          </a:xfrm>
        </p:spPr>
        <p:txBody>
          <a:bodyPr>
            <a:noAutofit/>
          </a:bodyPr>
          <a:lstStyle/>
          <a:p>
            <a:r>
              <a:rPr lang="zh-CN" altLang="en-US" dirty="0"/>
              <a:t>查看表单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DF2D134-4B41-4678-8737-76832CE14811}"/>
              </a:ext>
            </a:extLst>
          </p:cNvPr>
          <p:cNvSpPr/>
          <p:nvPr/>
        </p:nvSpPr>
        <p:spPr>
          <a:xfrm>
            <a:off x="363018" y="5161719"/>
            <a:ext cx="8020417" cy="116185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500" dirty="0">
                <a:latin typeface="SimHei" charset="-122"/>
                <a:ea typeface="SimHei" charset="-122"/>
                <a:cs typeface="SimHei" charset="-122"/>
              </a:rPr>
              <a:t>点击表单模型卡片上的查看图标</a:t>
            </a:r>
            <a:r>
              <a:rPr lang="zh-CN" altLang="en-US" sz="1500" dirty="0" smtClean="0">
                <a:latin typeface="SimHei" charset="-122"/>
                <a:ea typeface="SimHei" charset="-122"/>
                <a:cs typeface="SimHei" charset="-122"/>
              </a:rPr>
              <a:t>：</a:t>
            </a:r>
            <a:endParaRPr lang="en-US" altLang="zh-CN" sz="1500" dirty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500" dirty="0"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lang="zh-CN" altLang="en-US" sz="1500" dirty="0">
                <a:latin typeface="SimHei" charset="-122"/>
                <a:ea typeface="SimHei" charset="-122"/>
                <a:cs typeface="SimHei" charset="-122"/>
              </a:rPr>
              <a:t>卡片上显示表单名称、最后更新</a:t>
            </a:r>
            <a:r>
              <a:rPr lang="zh-CN" altLang="en-US" sz="1500" dirty="0" smtClean="0">
                <a:latin typeface="SimHei" charset="-122"/>
                <a:ea typeface="SimHei" charset="-122"/>
                <a:cs typeface="SimHei" charset="-122"/>
              </a:rPr>
              <a:t>时间</a:t>
            </a:r>
            <a:endParaRPr lang="en-US" altLang="zh-CN" sz="1500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500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lang="en-US" altLang="zh-CN" sz="1500" dirty="0">
                <a:latin typeface="SimHei" charset="-122"/>
                <a:ea typeface="SimHei" charset="-122"/>
                <a:cs typeface="SimHei" charset="-122"/>
              </a:rPr>
              <a:t>.</a:t>
            </a:r>
            <a:r>
              <a:rPr lang="zh-CN" altLang="en-US" sz="1500" dirty="0">
                <a:latin typeface="SimHei" charset="-122"/>
                <a:ea typeface="SimHei" charset="-122"/>
                <a:cs typeface="SimHei" charset="-122"/>
              </a:rPr>
              <a:t>进入查看表单页面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71" y="1078493"/>
            <a:ext cx="7732164" cy="3548968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 rot="16200000">
            <a:off x="3624949" y="2738293"/>
            <a:ext cx="399927" cy="46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3" y="2023706"/>
            <a:ext cx="3160468" cy="1892855"/>
          </a:xfrm>
          <a:prstGeom prst="rect">
            <a:avLst/>
          </a:prstGeom>
        </p:spPr>
      </p:pic>
      <p:cxnSp>
        <p:nvCxnSpPr>
          <p:cNvPr id="11" name="直线箭头连接符 10"/>
          <p:cNvCxnSpPr/>
          <p:nvPr/>
        </p:nvCxnSpPr>
        <p:spPr>
          <a:xfrm flipH="1" flipV="1">
            <a:off x="2105891" y="2376825"/>
            <a:ext cx="73891" cy="50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65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29" y="207375"/>
            <a:ext cx="5712412" cy="571173"/>
          </a:xfrm>
        </p:spPr>
        <p:txBody>
          <a:bodyPr>
            <a:noAutofit/>
          </a:bodyPr>
          <a:lstStyle/>
          <a:p>
            <a:r>
              <a:rPr lang="zh-CN" altLang="en-US" dirty="0"/>
              <a:t>修改表单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DF2D134-4B41-4678-8737-76832CE14811}"/>
              </a:ext>
            </a:extLst>
          </p:cNvPr>
          <p:cNvSpPr/>
          <p:nvPr/>
        </p:nvSpPr>
        <p:spPr>
          <a:xfrm>
            <a:off x="363018" y="5161719"/>
            <a:ext cx="8020417" cy="160043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点击表单模型卡片上的修改图标：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卡片上显示表单名称、最后更新时间              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进入修改表单页面         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3.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修改页面不可更改表单的名称以及不再显示所绑定的流程模型</a:t>
            </a:r>
          </a:p>
        </p:txBody>
      </p:sp>
      <p:sp>
        <p:nvSpPr>
          <p:cNvPr id="8" name="下箭头 7"/>
          <p:cNvSpPr/>
          <p:nvPr/>
        </p:nvSpPr>
        <p:spPr>
          <a:xfrm rot="16200000">
            <a:off x="3061299" y="2688857"/>
            <a:ext cx="399927" cy="46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7" y="2122225"/>
            <a:ext cx="2666403" cy="1596951"/>
          </a:xfrm>
          <a:prstGeom prst="rect">
            <a:avLst/>
          </a:prstGeom>
        </p:spPr>
      </p:pic>
      <p:cxnSp>
        <p:nvCxnSpPr>
          <p:cNvPr id="4" name="直线箭头连接符 3"/>
          <p:cNvCxnSpPr/>
          <p:nvPr/>
        </p:nvCxnSpPr>
        <p:spPr>
          <a:xfrm flipH="1" flipV="1">
            <a:off x="2142836" y="2398590"/>
            <a:ext cx="147781" cy="38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86" y="910360"/>
            <a:ext cx="8121269" cy="40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9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1176</Words>
  <Application>Microsoft Office PowerPoint</Application>
  <PresentationFormat>自定义</PresentationFormat>
  <Paragraphs>155</Paragraphs>
  <Slides>14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组织架构管理</vt:lpstr>
      <vt:lpstr>组织架构管理</vt:lpstr>
      <vt:lpstr>表单系统整合</vt:lpstr>
      <vt:lpstr>表单系统整合</vt:lpstr>
      <vt:lpstr>表单列表页面</vt:lpstr>
      <vt:lpstr>创建表单模型</vt:lpstr>
      <vt:lpstr>查看表单</vt:lpstr>
      <vt:lpstr>修改表单</vt:lpstr>
      <vt:lpstr>K_modes</vt:lpstr>
      <vt:lpstr>K_modes</vt:lpstr>
      <vt:lpstr>层次聚类</vt:lpstr>
      <vt:lpstr>后续工作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支持组织架构变更的自适应业务流程引擎 </dc:title>
  <dc:creator>Ye Ricardo</dc:creator>
  <cp:lastModifiedBy>User</cp:lastModifiedBy>
  <cp:revision>1265</cp:revision>
  <dcterms:created xsi:type="dcterms:W3CDTF">2019-04-17T01:39:23Z</dcterms:created>
  <dcterms:modified xsi:type="dcterms:W3CDTF">2019-05-28T12:33:44Z</dcterms:modified>
</cp:coreProperties>
</file>