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459" r:id="rId3"/>
    <p:sldId id="458" r:id="rId4"/>
    <p:sldId id="464" r:id="rId5"/>
    <p:sldId id="461" r:id="rId6"/>
    <p:sldId id="466" r:id="rId7"/>
    <p:sldId id="462" r:id="rId8"/>
    <p:sldId id="463" r:id="rId9"/>
    <p:sldId id="460" r:id="rId10"/>
    <p:sldId id="277"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223" autoAdjust="0"/>
    <p:restoredTop sz="94660"/>
  </p:normalViewPr>
  <p:slideViewPr>
    <p:cSldViewPr snapToGrid="0">
      <p:cViewPr varScale="1">
        <p:scale>
          <a:sx n="66" d="100"/>
          <a:sy n="66" d="100"/>
        </p:scale>
        <p:origin x="82"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4906E2-113D-4BF5-A3DE-2DFBD99F5FE9}" type="datetimeFigureOut">
              <a:rPr lang="zh-CN" altLang="en-US" smtClean="0"/>
              <a:t>2019/4/19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C85ABB-2B49-4F44-8E99-4FDBF5A798A0}" type="slidenum">
              <a:rPr lang="zh-CN" altLang="en-US" smtClean="0"/>
              <a:t>‹#›</a:t>
            </a:fld>
            <a:endParaRPr lang="zh-CN" altLang="en-US"/>
          </a:p>
        </p:txBody>
      </p:sp>
    </p:spTree>
    <p:extLst>
      <p:ext uri="{BB962C8B-B14F-4D97-AF65-F5344CB8AC3E}">
        <p14:creationId xmlns:p14="http://schemas.microsoft.com/office/powerpoint/2010/main" val="437227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C85ABB-2B49-4F44-8E99-4FDBF5A798A0}" type="slidenum">
              <a:rPr lang="zh-CN" altLang="en-US" smtClean="0"/>
              <a:t>3</a:t>
            </a:fld>
            <a:endParaRPr lang="zh-CN" altLang="en-US"/>
          </a:p>
        </p:txBody>
      </p:sp>
    </p:spTree>
    <p:extLst>
      <p:ext uri="{BB962C8B-B14F-4D97-AF65-F5344CB8AC3E}">
        <p14:creationId xmlns:p14="http://schemas.microsoft.com/office/powerpoint/2010/main" val="846187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C85ABB-2B49-4F44-8E99-4FDBF5A798A0}" type="slidenum">
              <a:rPr lang="zh-CN" altLang="en-US" smtClean="0"/>
              <a:t>5</a:t>
            </a:fld>
            <a:endParaRPr lang="zh-CN" altLang="en-US"/>
          </a:p>
        </p:txBody>
      </p:sp>
    </p:spTree>
    <p:extLst>
      <p:ext uri="{BB962C8B-B14F-4D97-AF65-F5344CB8AC3E}">
        <p14:creationId xmlns:p14="http://schemas.microsoft.com/office/powerpoint/2010/main" val="3566770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C85ABB-2B49-4F44-8E99-4FDBF5A798A0}" type="slidenum">
              <a:rPr lang="zh-CN" altLang="en-US" smtClean="0"/>
              <a:t>6</a:t>
            </a:fld>
            <a:endParaRPr lang="zh-CN" altLang="en-US"/>
          </a:p>
        </p:txBody>
      </p:sp>
    </p:spTree>
    <p:extLst>
      <p:ext uri="{BB962C8B-B14F-4D97-AF65-F5344CB8AC3E}">
        <p14:creationId xmlns:p14="http://schemas.microsoft.com/office/powerpoint/2010/main" val="3566770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C85ABB-2B49-4F44-8E99-4FDBF5A798A0}" type="slidenum">
              <a:rPr lang="zh-CN" altLang="en-US" smtClean="0"/>
              <a:t>7</a:t>
            </a:fld>
            <a:endParaRPr lang="zh-CN" altLang="en-US"/>
          </a:p>
        </p:txBody>
      </p:sp>
    </p:spTree>
    <p:extLst>
      <p:ext uri="{BB962C8B-B14F-4D97-AF65-F5344CB8AC3E}">
        <p14:creationId xmlns:p14="http://schemas.microsoft.com/office/powerpoint/2010/main" val="3566770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C85ABB-2B49-4F44-8E99-4FDBF5A798A0}" type="slidenum">
              <a:rPr lang="zh-CN" altLang="en-US" smtClean="0"/>
              <a:t>8</a:t>
            </a:fld>
            <a:endParaRPr lang="zh-CN" altLang="en-US"/>
          </a:p>
        </p:txBody>
      </p:sp>
    </p:spTree>
    <p:extLst>
      <p:ext uri="{BB962C8B-B14F-4D97-AF65-F5344CB8AC3E}">
        <p14:creationId xmlns:p14="http://schemas.microsoft.com/office/powerpoint/2010/main" val="846187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C85ABB-2B49-4F44-8E99-4FDBF5A798A0}" type="slidenum">
              <a:rPr lang="zh-CN" altLang="en-US" smtClean="0"/>
              <a:t>9</a:t>
            </a:fld>
            <a:endParaRPr lang="zh-CN" altLang="en-US"/>
          </a:p>
        </p:txBody>
      </p:sp>
    </p:spTree>
    <p:extLst>
      <p:ext uri="{BB962C8B-B14F-4D97-AF65-F5344CB8AC3E}">
        <p14:creationId xmlns:p14="http://schemas.microsoft.com/office/powerpoint/2010/main" val="846187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954F93-7BAE-4438-8A79-5EEDF8857F4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F1792A8-FDD0-48F4-86F6-91D04CDB4C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A8D5D8E-854A-4CC8-9F80-E691312EDBF8}"/>
              </a:ext>
            </a:extLst>
          </p:cNvPr>
          <p:cNvSpPr>
            <a:spLocks noGrp="1"/>
          </p:cNvSpPr>
          <p:nvPr>
            <p:ph type="dt" sz="half" idx="10"/>
          </p:nvPr>
        </p:nvSpPr>
        <p:spPr/>
        <p:txBody>
          <a:bodyPr/>
          <a:lstStyle/>
          <a:p>
            <a:fld id="{49D74459-11FE-4C54-93AB-78C0C7FE07D1}" type="datetimeFigureOut">
              <a:rPr lang="zh-CN" altLang="en-US" smtClean="0"/>
              <a:t>2019/4/19</a:t>
            </a:fld>
            <a:endParaRPr lang="zh-CN" altLang="en-US"/>
          </a:p>
        </p:txBody>
      </p:sp>
      <p:sp>
        <p:nvSpPr>
          <p:cNvPr id="5" name="页脚占位符 4">
            <a:extLst>
              <a:ext uri="{FF2B5EF4-FFF2-40B4-BE49-F238E27FC236}">
                <a16:creationId xmlns:a16="http://schemas.microsoft.com/office/drawing/2014/main" id="{0ABD2BC8-4BFA-4E8A-865A-2912D5E835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23052A-A4EB-4C01-80C7-EEF69FFAEC52}"/>
              </a:ext>
            </a:extLst>
          </p:cNvPr>
          <p:cNvSpPr>
            <a:spLocks noGrp="1"/>
          </p:cNvSpPr>
          <p:nvPr>
            <p:ph type="sldNum" sz="quarter" idx="12"/>
          </p:nvPr>
        </p:nvSpPr>
        <p:spPr/>
        <p:txBody>
          <a:bodyPr/>
          <a:lstStyle/>
          <a:p>
            <a:fld id="{85D0DFFD-25EE-40B5-8A30-C4D1F55B7556}" type="slidenum">
              <a:rPr lang="zh-CN" altLang="en-US" smtClean="0"/>
              <a:t>‹#›</a:t>
            </a:fld>
            <a:endParaRPr lang="zh-CN" altLang="en-US"/>
          </a:p>
        </p:txBody>
      </p:sp>
    </p:spTree>
    <p:extLst>
      <p:ext uri="{BB962C8B-B14F-4D97-AF65-F5344CB8AC3E}">
        <p14:creationId xmlns:p14="http://schemas.microsoft.com/office/powerpoint/2010/main" val="594253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62E889-F9DC-42D3-B480-402CE916EDD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29339C4-7DF0-4A4B-8E70-110B3610275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87C360-7898-4189-84C7-546280048950}"/>
              </a:ext>
            </a:extLst>
          </p:cNvPr>
          <p:cNvSpPr>
            <a:spLocks noGrp="1"/>
          </p:cNvSpPr>
          <p:nvPr>
            <p:ph type="dt" sz="half" idx="10"/>
          </p:nvPr>
        </p:nvSpPr>
        <p:spPr/>
        <p:txBody>
          <a:bodyPr/>
          <a:lstStyle/>
          <a:p>
            <a:fld id="{49D74459-11FE-4C54-93AB-78C0C7FE07D1}" type="datetimeFigureOut">
              <a:rPr lang="zh-CN" altLang="en-US" smtClean="0"/>
              <a:t>2019/4/19</a:t>
            </a:fld>
            <a:endParaRPr lang="zh-CN" altLang="en-US"/>
          </a:p>
        </p:txBody>
      </p:sp>
      <p:sp>
        <p:nvSpPr>
          <p:cNvPr id="5" name="页脚占位符 4">
            <a:extLst>
              <a:ext uri="{FF2B5EF4-FFF2-40B4-BE49-F238E27FC236}">
                <a16:creationId xmlns:a16="http://schemas.microsoft.com/office/drawing/2014/main" id="{6017A11D-B988-437F-9A7C-149C877941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907031-70B8-42A6-9942-5ACA958FD594}"/>
              </a:ext>
            </a:extLst>
          </p:cNvPr>
          <p:cNvSpPr>
            <a:spLocks noGrp="1"/>
          </p:cNvSpPr>
          <p:nvPr>
            <p:ph type="sldNum" sz="quarter" idx="12"/>
          </p:nvPr>
        </p:nvSpPr>
        <p:spPr/>
        <p:txBody>
          <a:bodyPr/>
          <a:lstStyle/>
          <a:p>
            <a:fld id="{85D0DFFD-25EE-40B5-8A30-C4D1F55B7556}" type="slidenum">
              <a:rPr lang="zh-CN" altLang="en-US" smtClean="0"/>
              <a:t>‹#›</a:t>
            </a:fld>
            <a:endParaRPr lang="zh-CN" altLang="en-US"/>
          </a:p>
        </p:txBody>
      </p:sp>
    </p:spTree>
    <p:extLst>
      <p:ext uri="{BB962C8B-B14F-4D97-AF65-F5344CB8AC3E}">
        <p14:creationId xmlns:p14="http://schemas.microsoft.com/office/powerpoint/2010/main" val="1523222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A07488F-6447-41B5-9D98-7871E36AA57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7D1741-DD78-4ADB-8A77-F7BDC7517A7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3CC5EF0-6E91-442A-AC43-B054FE016BEF}"/>
              </a:ext>
            </a:extLst>
          </p:cNvPr>
          <p:cNvSpPr>
            <a:spLocks noGrp="1"/>
          </p:cNvSpPr>
          <p:nvPr>
            <p:ph type="dt" sz="half" idx="10"/>
          </p:nvPr>
        </p:nvSpPr>
        <p:spPr/>
        <p:txBody>
          <a:bodyPr/>
          <a:lstStyle/>
          <a:p>
            <a:fld id="{49D74459-11FE-4C54-93AB-78C0C7FE07D1}" type="datetimeFigureOut">
              <a:rPr lang="zh-CN" altLang="en-US" smtClean="0"/>
              <a:t>2019/4/19</a:t>
            </a:fld>
            <a:endParaRPr lang="zh-CN" altLang="en-US"/>
          </a:p>
        </p:txBody>
      </p:sp>
      <p:sp>
        <p:nvSpPr>
          <p:cNvPr id="5" name="页脚占位符 4">
            <a:extLst>
              <a:ext uri="{FF2B5EF4-FFF2-40B4-BE49-F238E27FC236}">
                <a16:creationId xmlns:a16="http://schemas.microsoft.com/office/drawing/2014/main" id="{5FBDAA51-797B-4905-B544-099FE64829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15BA89-BD8D-4674-A6F9-FC7E8C9222E9}"/>
              </a:ext>
            </a:extLst>
          </p:cNvPr>
          <p:cNvSpPr>
            <a:spLocks noGrp="1"/>
          </p:cNvSpPr>
          <p:nvPr>
            <p:ph type="sldNum" sz="quarter" idx="12"/>
          </p:nvPr>
        </p:nvSpPr>
        <p:spPr/>
        <p:txBody>
          <a:bodyPr/>
          <a:lstStyle/>
          <a:p>
            <a:fld id="{85D0DFFD-25EE-40B5-8A30-C4D1F55B7556}" type="slidenum">
              <a:rPr lang="zh-CN" altLang="en-US" smtClean="0"/>
              <a:t>‹#›</a:t>
            </a:fld>
            <a:endParaRPr lang="zh-CN" altLang="en-US"/>
          </a:p>
        </p:txBody>
      </p:sp>
    </p:spTree>
    <p:extLst>
      <p:ext uri="{BB962C8B-B14F-4D97-AF65-F5344CB8AC3E}">
        <p14:creationId xmlns:p14="http://schemas.microsoft.com/office/powerpoint/2010/main" val="2106039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封面">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0" y="3"/>
            <a:ext cx="12316016" cy="6933917"/>
          </a:xfrm>
          <a:prstGeom prst="rect">
            <a:avLst/>
          </a:prstGeom>
        </p:spPr>
      </p:pic>
      <p:pic>
        <p:nvPicPr>
          <p:cNvPr id="12" name="图片 11" descr="未标题-2.png"/>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 y="2"/>
            <a:ext cx="12316019" cy="6933919"/>
          </a:xfrm>
          <a:prstGeom prst="rect">
            <a:avLst/>
          </a:prstGeom>
        </p:spPr>
      </p:pic>
      <p:sp>
        <p:nvSpPr>
          <p:cNvPr id="7" name="Shape 150"/>
          <p:cNvSpPr/>
          <p:nvPr userDrawn="1"/>
        </p:nvSpPr>
        <p:spPr>
          <a:xfrm>
            <a:off x="754073" y="814916"/>
            <a:ext cx="2299987" cy="54968"/>
          </a:xfrm>
          <a:prstGeom prst="rect">
            <a:avLst/>
          </a:prstGeom>
          <a:solidFill>
            <a:srgbClr val="0F96E6"/>
          </a:solidFill>
          <a:ln w="12700">
            <a:miter lim="400000"/>
          </a:ln>
        </p:spPr>
        <p:txBody>
          <a:bodyPr lIns="25400" tIns="25400" rIns="25400" bIns="25400" anchor="ctr"/>
          <a:lstStyle/>
          <a:p>
            <a:pPr defTabSz="412720">
              <a:defRPr sz="3200">
                <a:solidFill>
                  <a:srgbClr val="FFFFFF"/>
                </a:solidFill>
              </a:defRPr>
            </a:pPr>
            <a:endParaRPr sz="4267">
              <a:solidFill>
                <a:srgbClr val="FFFFFF"/>
              </a:solidFill>
              <a:latin typeface="Helvetica Light"/>
              <a:ea typeface="Helvetica Light"/>
              <a:cs typeface="Helvetica Light"/>
            </a:endParaRPr>
          </a:p>
        </p:txBody>
      </p:sp>
      <p:pic>
        <p:nvPicPr>
          <p:cNvPr id="8" name="Business platform.png"/>
          <p:cNvPicPr>
            <a:picLocks noChangeAspect="1"/>
          </p:cNvPicPr>
          <p:nvPr userDrawn="1"/>
        </p:nvPicPr>
        <p:blipFill>
          <a:blip r:embed="rId4" cstate="screen">
            <a:alphaModFix amt="69004"/>
            <a:extLst>
              <a:ext uri="{28A0092B-C50C-407E-A947-70E740481C1C}">
                <a14:useLocalDpi xmlns:a14="http://schemas.microsoft.com/office/drawing/2010/main"/>
              </a:ext>
            </a:extLst>
          </a:blip>
          <a:stretch>
            <a:fillRect/>
          </a:stretch>
        </p:blipFill>
        <p:spPr>
          <a:xfrm>
            <a:off x="752177" y="535586"/>
            <a:ext cx="2299987" cy="116703"/>
          </a:xfrm>
          <a:prstGeom prst="rect">
            <a:avLst/>
          </a:prstGeom>
          <a:ln w="12700">
            <a:miter lim="400000"/>
          </a:ln>
        </p:spPr>
      </p:pic>
    </p:spTree>
    <p:extLst>
      <p:ext uri="{BB962C8B-B14F-4D97-AF65-F5344CB8AC3E}">
        <p14:creationId xmlns:p14="http://schemas.microsoft.com/office/powerpoint/2010/main" val="127816344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封底">
    <p:spTree>
      <p:nvGrpSpPr>
        <p:cNvPr id="1" name=""/>
        <p:cNvGrpSpPr/>
        <p:nvPr/>
      </p:nvGrpSpPr>
      <p:grpSpPr>
        <a:xfrm>
          <a:off x="0" y="0"/>
          <a:ext cx="0" cy="0"/>
          <a:chOff x="0" y="0"/>
          <a:chExt cx="0" cy="0"/>
        </a:xfrm>
      </p:grpSpPr>
      <p:pic>
        <p:nvPicPr>
          <p:cNvPr id="2" name="图片 1" descr="Artboard Copy 36.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33" y="13725"/>
            <a:ext cx="12189867" cy="6858000"/>
          </a:xfrm>
          <a:prstGeom prst="rect">
            <a:avLst/>
          </a:prstGeom>
        </p:spPr>
      </p:pic>
    </p:spTree>
    <p:extLst>
      <p:ext uri="{BB962C8B-B14F-4D97-AF65-F5344CB8AC3E}">
        <p14:creationId xmlns:p14="http://schemas.microsoft.com/office/powerpoint/2010/main" val="884113961"/>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asted-image.pdf"/>
          <p:cNvPicPr>
            <a:picLocks noChangeAspect="1"/>
          </p:cNvPicPr>
          <p:nvPr userDrawn="1"/>
        </p:nvPicPr>
        <p:blipFill>
          <a:blip r:embed="rId3">
            <a:extLst/>
          </a:blip>
          <a:stretch>
            <a:fillRect/>
          </a:stretch>
        </p:blipFill>
        <p:spPr>
          <a:xfrm>
            <a:off x="713849" y="256432"/>
            <a:ext cx="95251" cy="457200"/>
          </a:xfrm>
          <a:prstGeom prst="rect">
            <a:avLst/>
          </a:prstGeom>
          <a:ln w="12700">
            <a:miter lim="400000"/>
          </a:ln>
        </p:spPr>
      </p:pic>
      <p:sp>
        <p:nvSpPr>
          <p:cNvPr id="2" name="标题 1"/>
          <p:cNvSpPr>
            <a:spLocks noGrp="1"/>
          </p:cNvSpPr>
          <p:nvPr>
            <p:ph type="title" hasCustomPrompt="1"/>
          </p:nvPr>
        </p:nvSpPr>
        <p:spPr>
          <a:xfrm>
            <a:off x="957332" y="207375"/>
            <a:ext cx="6952833" cy="545741"/>
          </a:xfrm>
          <a:prstGeom prst="rect">
            <a:avLst/>
          </a:prstGeom>
        </p:spPr>
        <p:txBody>
          <a:bodyPr vert="horz"/>
          <a:lstStyle>
            <a:lvl1pPr algn="l">
              <a:defRPr kumimoji="1" lang="zh-CN" altLang="en-US" sz="2400" b="0" i="0" u="none" strike="noStrike" cap="none" spc="0" normalizeH="0" baseline="0" dirty="0">
                <a:ln>
                  <a:noFill/>
                </a:ln>
                <a:solidFill>
                  <a:srgbClr val="3B3439"/>
                </a:solidFill>
                <a:effectLst/>
                <a:uFillTx/>
                <a:latin typeface="Microsoft YaHei"/>
                <a:ea typeface="Microsoft YaHei"/>
                <a:cs typeface="Microsoft YaHei"/>
                <a:sym typeface="Helvetica Light"/>
              </a:defRPr>
            </a:lvl1pPr>
          </a:lstStyle>
          <a:p>
            <a:r>
              <a:rPr kumimoji="1" lang="zh-CN" altLang="en-US" sz="2400" b="0" i="0" u="none" strike="noStrike" cap="none" spc="0" normalizeH="0" baseline="0" dirty="0">
                <a:ln>
                  <a:noFill/>
                </a:ln>
                <a:solidFill>
                  <a:srgbClr val="3B3439"/>
                </a:solidFill>
                <a:effectLst/>
                <a:uFillTx/>
                <a:latin typeface="Microsoft YaHei"/>
                <a:ea typeface="Microsoft YaHei"/>
                <a:cs typeface="Microsoft YaHei"/>
                <a:sym typeface="Microsoft YaHei"/>
              </a:rPr>
              <a:t>点击此处添加文字标题</a:t>
            </a:r>
          </a:p>
        </p:txBody>
      </p:sp>
    </p:spTree>
    <p:extLst>
      <p:ext uri="{BB962C8B-B14F-4D97-AF65-F5344CB8AC3E}">
        <p14:creationId xmlns:p14="http://schemas.microsoft.com/office/powerpoint/2010/main" val="53814743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6284E-BECF-4C06-90A4-152A53E5FEA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5F6F145-0654-4BF3-9445-1743B307217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B46B0E2-B396-4F96-9C9D-B395D0D87529}"/>
              </a:ext>
            </a:extLst>
          </p:cNvPr>
          <p:cNvSpPr>
            <a:spLocks noGrp="1"/>
          </p:cNvSpPr>
          <p:nvPr>
            <p:ph type="dt" sz="half" idx="10"/>
          </p:nvPr>
        </p:nvSpPr>
        <p:spPr/>
        <p:txBody>
          <a:bodyPr/>
          <a:lstStyle/>
          <a:p>
            <a:fld id="{49D74459-11FE-4C54-93AB-78C0C7FE07D1}" type="datetimeFigureOut">
              <a:rPr lang="zh-CN" altLang="en-US" smtClean="0"/>
              <a:t>2019/4/19</a:t>
            </a:fld>
            <a:endParaRPr lang="zh-CN" altLang="en-US"/>
          </a:p>
        </p:txBody>
      </p:sp>
      <p:sp>
        <p:nvSpPr>
          <p:cNvPr id="5" name="页脚占位符 4">
            <a:extLst>
              <a:ext uri="{FF2B5EF4-FFF2-40B4-BE49-F238E27FC236}">
                <a16:creationId xmlns:a16="http://schemas.microsoft.com/office/drawing/2014/main" id="{B69BC7D2-A5ED-490B-9B6E-1BFB46D717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FE6855-0D7E-4C51-BE67-938AA3AF48D6}"/>
              </a:ext>
            </a:extLst>
          </p:cNvPr>
          <p:cNvSpPr>
            <a:spLocks noGrp="1"/>
          </p:cNvSpPr>
          <p:nvPr>
            <p:ph type="sldNum" sz="quarter" idx="12"/>
          </p:nvPr>
        </p:nvSpPr>
        <p:spPr/>
        <p:txBody>
          <a:bodyPr/>
          <a:lstStyle/>
          <a:p>
            <a:fld id="{85D0DFFD-25EE-40B5-8A30-C4D1F55B7556}" type="slidenum">
              <a:rPr lang="zh-CN" altLang="en-US" smtClean="0"/>
              <a:t>‹#›</a:t>
            </a:fld>
            <a:endParaRPr lang="zh-CN" altLang="en-US"/>
          </a:p>
        </p:txBody>
      </p:sp>
    </p:spTree>
    <p:extLst>
      <p:ext uri="{BB962C8B-B14F-4D97-AF65-F5344CB8AC3E}">
        <p14:creationId xmlns:p14="http://schemas.microsoft.com/office/powerpoint/2010/main" val="1557260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A57E8B-E1EB-4949-9251-11C495024E4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2DE48B0-E8CA-42AB-BCB9-C9A19580F0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AA624C1-61D7-4B80-9FB6-F4C984704E73}"/>
              </a:ext>
            </a:extLst>
          </p:cNvPr>
          <p:cNvSpPr>
            <a:spLocks noGrp="1"/>
          </p:cNvSpPr>
          <p:nvPr>
            <p:ph type="dt" sz="half" idx="10"/>
          </p:nvPr>
        </p:nvSpPr>
        <p:spPr/>
        <p:txBody>
          <a:bodyPr/>
          <a:lstStyle/>
          <a:p>
            <a:fld id="{49D74459-11FE-4C54-93AB-78C0C7FE07D1}" type="datetimeFigureOut">
              <a:rPr lang="zh-CN" altLang="en-US" smtClean="0"/>
              <a:t>2019/4/19</a:t>
            </a:fld>
            <a:endParaRPr lang="zh-CN" altLang="en-US"/>
          </a:p>
        </p:txBody>
      </p:sp>
      <p:sp>
        <p:nvSpPr>
          <p:cNvPr id="5" name="页脚占位符 4">
            <a:extLst>
              <a:ext uri="{FF2B5EF4-FFF2-40B4-BE49-F238E27FC236}">
                <a16:creationId xmlns:a16="http://schemas.microsoft.com/office/drawing/2014/main" id="{6848B397-680C-45A5-850D-9B563DC477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5734D8-6028-44A3-AE9A-8F54759363AD}"/>
              </a:ext>
            </a:extLst>
          </p:cNvPr>
          <p:cNvSpPr>
            <a:spLocks noGrp="1"/>
          </p:cNvSpPr>
          <p:nvPr>
            <p:ph type="sldNum" sz="quarter" idx="12"/>
          </p:nvPr>
        </p:nvSpPr>
        <p:spPr/>
        <p:txBody>
          <a:bodyPr/>
          <a:lstStyle/>
          <a:p>
            <a:fld id="{85D0DFFD-25EE-40B5-8A30-C4D1F55B7556}" type="slidenum">
              <a:rPr lang="zh-CN" altLang="en-US" smtClean="0"/>
              <a:t>‹#›</a:t>
            </a:fld>
            <a:endParaRPr lang="zh-CN" altLang="en-US"/>
          </a:p>
        </p:txBody>
      </p:sp>
    </p:spTree>
    <p:extLst>
      <p:ext uri="{BB962C8B-B14F-4D97-AF65-F5344CB8AC3E}">
        <p14:creationId xmlns:p14="http://schemas.microsoft.com/office/powerpoint/2010/main" val="387387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3809E3-5EBE-468F-AF3D-A1E4931D0D3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B7058E6-24B8-4556-8A2E-6D2A7EC2BE8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9887C0A-7B76-428A-B73B-A67C11C3782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730E2B8-3C8D-4475-B802-8BEF663E0794}"/>
              </a:ext>
            </a:extLst>
          </p:cNvPr>
          <p:cNvSpPr>
            <a:spLocks noGrp="1"/>
          </p:cNvSpPr>
          <p:nvPr>
            <p:ph type="dt" sz="half" idx="10"/>
          </p:nvPr>
        </p:nvSpPr>
        <p:spPr/>
        <p:txBody>
          <a:bodyPr/>
          <a:lstStyle/>
          <a:p>
            <a:fld id="{49D74459-11FE-4C54-93AB-78C0C7FE07D1}" type="datetimeFigureOut">
              <a:rPr lang="zh-CN" altLang="en-US" smtClean="0"/>
              <a:t>2019/4/19</a:t>
            </a:fld>
            <a:endParaRPr lang="zh-CN" altLang="en-US"/>
          </a:p>
        </p:txBody>
      </p:sp>
      <p:sp>
        <p:nvSpPr>
          <p:cNvPr id="6" name="页脚占位符 5">
            <a:extLst>
              <a:ext uri="{FF2B5EF4-FFF2-40B4-BE49-F238E27FC236}">
                <a16:creationId xmlns:a16="http://schemas.microsoft.com/office/drawing/2014/main" id="{F4F3B6DA-F7A7-47DE-81DE-E85A7DD7200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F677F8F-9B3A-4F5F-ACE1-7807A3BF3B9D}"/>
              </a:ext>
            </a:extLst>
          </p:cNvPr>
          <p:cNvSpPr>
            <a:spLocks noGrp="1"/>
          </p:cNvSpPr>
          <p:nvPr>
            <p:ph type="sldNum" sz="quarter" idx="12"/>
          </p:nvPr>
        </p:nvSpPr>
        <p:spPr/>
        <p:txBody>
          <a:bodyPr/>
          <a:lstStyle/>
          <a:p>
            <a:fld id="{85D0DFFD-25EE-40B5-8A30-C4D1F55B7556}" type="slidenum">
              <a:rPr lang="zh-CN" altLang="en-US" smtClean="0"/>
              <a:t>‹#›</a:t>
            </a:fld>
            <a:endParaRPr lang="zh-CN" altLang="en-US"/>
          </a:p>
        </p:txBody>
      </p:sp>
    </p:spTree>
    <p:extLst>
      <p:ext uri="{BB962C8B-B14F-4D97-AF65-F5344CB8AC3E}">
        <p14:creationId xmlns:p14="http://schemas.microsoft.com/office/powerpoint/2010/main" val="2317513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59C7C-003A-4C94-84B4-3C7C97022B2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727B979-B1D0-416D-BD9B-BEEB4CB92F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1F41A06-3C78-46C3-B1F9-217F5FB6EE5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74E7A60-3341-4698-96D6-F48D5C473B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C8F7A1A-044D-4A01-836F-0F02ECCC31F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6ED28F2-7599-4081-9B1E-53C1298247F8}"/>
              </a:ext>
            </a:extLst>
          </p:cNvPr>
          <p:cNvSpPr>
            <a:spLocks noGrp="1"/>
          </p:cNvSpPr>
          <p:nvPr>
            <p:ph type="dt" sz="half" idx="10"/>
          </p:nvPr>
        </p:nvSpPr>
        <p:spPr/>
        <p:txBody>
          <a:bodyPr/>
          <a:lstStyle/>
          <a:p>
            <a:fld id="{49D74459-11FE-4C54-93AB-78C0C7FE07D1}" type="datetimeFigureOut">
              <a:rPr lang="zh-CN" altLang="en-US" smtClean="0"/>
              <a:t>2019/4/19</a:t>
            </a:fld>
            <a:endParaRPr lang="zh-CN" altLang="en-US"/>
          </a:p>
        </p:txBody>
      </p:sp>
      <p:sp>
        <p:nvSpPr>
          <p:cNvPr id="8" name="页脚占位符 7">
            <a:extLst>
              <a:ext uri="{FF2B5EF4-FFF2-40B4-BE49-F238E27FC236}">
                <a16:creationId xmlns:a16="http://schemas.microsoft.com/office/drawing/2014/main" id="{7F7F10D2-5574-4D71-B736-CF72142A5FA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18FE96A-81DB-4352-A498-185A8F90EE36}"/>
              </a:ext>
            </a:extLst>
          </p:cNvPr>
          <p:cNvSpPr>
            <a:spLocks noGrp="1"/>
          </p:cNvSpPr>
          <p:nvPr>
            <p:ph type="sldNum" sz="quarter" idx="12"/>
          </p:nvPr>
        </p:nvSpPr>
        <p:spPr/>
        <p:txBody>
          <a:bodyPr/>
          <a:lstStyle/>
          <a:p>
            <a:fld id="{85D0DFFD-25EE-40B5-8A30-C4D1F55B7556}" type="slidenum">
              <a:rPr lang="zh-CN" altLang="en-US" smtClean="0"/>
              <a:t>‹#›</a:t>
            </a:fld>
            <a:endParaRPr lang="zh-CN" altLang="en-US"/>
          </a:p>
        </p:txBody>
      </p:sp>
    </p:spTree>
    <p:extLst>
      <p:ext uri="{BB962C8B-B14F-4D97-AF65-F5344CB8AC3E}">
        <p14:creationId xmlns:p14="http://schemas.microsoft.com/office/powerpoint/2010/main" val="121354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FEF1DD-8A77-4190-B694-95A69A43D99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6C2B6B0-483D-49D7-9D68-F611F435DB2B}"/>
              </a:ext>
            </a:extLst>
          </p:cNvPr>
          <p:cNvSpPr>
            <a:spLocks noGrp="1"/>
          </p:cNvSpPr>
          <p:nvPr>
            <p:ph type="dt" sz="half" idx="10"/>
          </p:nvPr>
        </p:nvSpPr>
        <p:spPr/>
        <p:txBody>
          <a:bodyPr/>
          <a:lstStyle/>
          <a:p>
            <a:fld id="{49D74459-11FE-4C54-93AB-78C0C7FE07D1}" type="datetimeFigureOut">
              <a:rPr lang="zh-CN" altLang="en-US" smtClean="0"/>
              <a:t>2019/4/19</a:t>
            </a:fld>
            <a:endParaRPr lang="zh-CN" altLang="en-US"/>
          </a:p>
        </p:txBody>
      </p:sp>
      <p:sp>
        <p:nvSpPr>
          <p:cNvPr id="4" name="页脚占位符 3">
            <a:extLst>
              <a:ext uri="{FF2B5EF4-FFF2-40B4-BE49-F238E27FC236}">
                <a16:creationId xmlns:a16="http://schemas.microsoft.com/office/drawing/2014/main" id="{2914F614-7C30-47A8-81DC-CBE08AD0D9F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C810A79-6390-4A97-AEF4-00BD5ADAEE27}"/>
              </a:ext>
            </a:extLst>
          </p:cNvPr>
          <p:cNvSpPr>
            <a:spLocks noGrp="1"/>
          </p:cNvSpPr>
          <p:nvPr>
            <p:ph type="sldNum" sz="quarter" idx="12"/>
          </p:nvPr>
        </p:nvSpPr>
        <p:spPr/>
        <p:txBody>
          <a:bodyPr/>
          <a:lstStyle/>
          <a:p>
            <a:fld id="{85D0DFFD-25EE-40B5-8A30-C4D1F55B7556}" type="slidenum">
              <a:rPr lang="zh-CN" altLang="en-US" smtClean="0"/>
              <a:t>‹#›</a:t>
            </a:fld>
            <a:endParaRPr lang="zh-CN" altLang="en-US"/>
          </a:p>
        </p:txBody>
      </p:sp>
    </p:spTree>
    <p:extLst>
      <p:ext uri="{BB962C8B-B14F-4D97-AF65-F5344CB8AC3E}">
        <p14:creationId xmlns:p14="http://schemas.microsoft.com/office/powerpoint/2010/main" val="1839715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AB6A36D-5F8A-4295-897B-02B0208F22EA}"/>
              </a:ext>
            </a:extLst>
          </p:cNvPr>
          <p:cNvSpPr>
            <a:spLocks noGrp="1"/>
          </p:cNvSpPr>
          <p:nvPr>
            <p:ph type="dt" sz="half" idx="10"/>
          </p:nvPr>
        </p:nvSpPr>
        <p:spPr/>
        <p:txBody>
          <a:bodyPr/>
          <a:lstStyle/>
          <a:p>
            <a:fld id="{49D74459-11FE-4C54-93AB-78C0C7FE07D1}" type="datetimeFigureOut">
              <a:rPr lang="zh-CN" altLang="en-US" smtClean="0"/>
              <a:t>2019/4/19</a:t>
            </a:fld>
            <a:endParaRPr lang="zh-CN" altLang="en-US"/>
          </a:p>
        </p:txBody>
      </p:sp>
      <p:sp>
        <p:nvSpPr>
          <p:cNvPr id="3" name="页脚占位符 2">
            <a:extLst>
              <a:ext uri="{FF2B5EF4-FFF2-40B4-BE49-F238E27FC236}">
                <a16:creationId xmlns:a16="http://schemas.microsoft.com/office/drawing/2014/main" id="{2F2D9458-BA37-48A3-89FF-63EEC83879E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E141943-0BFD-4FA1-B3CC-BF170B67F976}"/>
              </a:ext>
            </a:extLst>
          </p:cNvPr>
          <p:cNvSpPr>
            <a:spLocks noGrp="1"/>
          </p:cNvSpPr>
          <p:nvPr>
            <p:ph type="sldNum" sz="quarter" idx="12"/>
          </p:nvPr>
        </p:nvSpPr>
        <p:spPr/>
        <p:txBody>
          <a:bodyPr/>
          <a:lstStyle/>
          <a:p>
            <a:fld id="{85D0DFFD-25EE-40B5-8A30-C4D1F55B7556}" type="slidenum">
              <a:rPr lang="zh-CN" altLang="en-US" smtClean="0"/>
              <a:t>‹#›</a:t>
            </a:fld>
            <a:endParaRPr lang="zh-CN" altLang="en-US"/>
          </a:p>
        </p:txBody>
      </p:sp>
    </p:spTree>
    <p:extLst>
      <p:ext uri="{BB962C8B-B14F-4D97-AF65-F5344CB8AC3E}">
        <p14:creationId xmlns:p14="http://schemas.microsoft.com/office/powerpoint/2010/main" val="3538696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BF375D-1055-49E4-8300-BC5FB26BFF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D54E760-FC49-4B47-A82F-2D26A220D7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0B7E433-3972-4ECC-8E22-40980FFB2C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D435F3D-D7FE-439D-AE7F-6C4704AF8E78}"/>
              </a:ext>
            </a:extLst>
          </p:cNvPr>
          <p:cNvSpPr>
            <a:spLocks noGrp="1"/>
          </p:cNvSpPr>
          <p:nvPr>
            <p:ph type="dt" sz="half" idx="10"/>
          </p:nvPr>
        </p:nvSpPr>
        <p:spPr/>
        <p:txBody>
          <a:bodyPr/>
          <a:lstStyle/>
          <a:p>
            <a:fld id="{49D74459-11FE-4C54-93AB-78C0C7FE07D1}" type="datetimeFigureOut">
              <a:rPr lang="zh-CN" altLang="en-US" smtClean="0"/>
              <a:t>2019/4/19</a:t>
            </a:fld>
            <a:endParaRPr lang="zh-CN" altLang="en-US"/>
          </a:p>
        </p:txBody>
      </p:sp>
      <p:sp>
        <p:nvSpPr>
          <p:cNvPr id="6" name="页脚占位符 5">
            <a:extLst>
              <a:ext uri="{FF2B5EF4-FFF2-40B4-BE49-F238E27FC236}">
                <a16:creationId xmlns:a16="http://schemas.microsoft.com/office/drawing/2014/main" id="{E997251B-456D-41C8-BAD5-9C53955299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1BE18A6-D6A9-42F0-8043-49F9C075026A}"/>
              </a:ext>
            </a:extLst>
          </p:cNvPr>
          <p:cNvSpPr>
            <a:spLocks noGrp="1"/>
          </p:cNvSpPr>
          <p:nvPr>
            <p:ph type="sldNum" sz="quarter" idx="12"/>
          </p:nvPr>
        </p:nvSpPr>
        <p:spPr/>
        <p:txBody>
          <a:bodyPr/>
          <a:lstStyle/>
          <a:p>
            <a:fld id="{85D0DFFD-25EE-40B5-8A30-C4D1F55B7556}" type="slidenum">
              <a:rPr lang="zh-CN" altLang="en-US" smtClean="0"/>
              <a:t>‹#›</a:t>
            </a:fld>
            <a:endParaRPr lang="zh-CN" altLang="en-US"/>
          </a:p>
        </p:txBody>
      </p:sp>
    </p:spTree>
    <p:extLst>
      <p:ext uri="{BB962C8B-B14F-4D97-AF65-F5344CB8AC3E}">
        <p14:creationId xmlns:p14="http://schemas.microsoft.com/office/powerpoint/2010/main" val="2051690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C421CA-3ACE-41E1-A5C5-5F390173DC2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491361D-5C4E-429F-BFA7-5EC6780D66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DE25713-F0E5-4381-BEFF-DBA6F9BEDA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A2DC3ED-C060-4143-87D2-EB47E99D8405}"/>
              </a:ext>
            </a:extLst>
          </p:cNvPr>
          <p:cNvSpPr>
            <a:spLocks noGrp="1"/>
          </p:cNvSpPr>
          <p:nvPr>
            <p:ph type="dt" sz="half" idx="10"/>
          </p:nvPr>
        </p:nvSpPr>
        <p:spPr/>
        <p:txBody>
          <a:bodyPr/>
          <a:lstStyle/>
          <a:p>
            <a:fld id="{49D74459-11FE-4C54-93AB-78C0C7FE07D1}" type="datetimeFigureOut">
              <a:rPr lang="zh-CN" altLang="en-US" smtClean="0"/>
              <a:t>2019/4/19</a:t>
            </a:fld>
            <a:endParaRPr lang="zh-CN" altLang="en-US"/>
          </a:p>
        </p:txBody>
      </p:sp>
      <p:sp>
        <p:nvSpPr>
          <p:cNvPr id="6" name="页脚占位符 5">
            <a:extLst>
              <a:ext uri="{FF2B5EF4-FFF2-40B4-BE49-F238E27FC236}">
                <a16:creationId xmlns:a16="http://schemas.microsoft.com/office/drawing/2014/main" id="{576A9E90-D5DD-440F-BCA8-86B2FD3FA9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0BE0278-4B17-4DAA-ADB5-F83DFE47782C}"/>
              </a:ext>
            </a:extLst>
          </p:cNvPr>
          <p:cNvSpPr>
            <a:spLocks noGrp="1"/>
          </p:cNvSpPr>
          <p:nvPr>
            <p:ph type="sldNum" sz="quarter" idx="12"/>
          </p:nvPr>
        </p:nvSpPr>
        <p:spPr/>
        <p:txBody>
          <a:bodyPr/>
          <a:lstStyle/>
          <a:p>
            <a:fld id="{85D0DFFD-25EE-40B5-8A30-C4D1F55B7556}" type="slidenum">
              <a:rPr lang="zh-CN" altLang="en-US" smtClean="0"/>
              <a:t>‹#›</a:t>
            </a:fld>
            <a:endParaRPr lang="zh-CN" altLang="en-US"/>
          </a:p>
        </p:txBody>
      </p:sp>
    </p:spTree>
    <p:extLst>
      <p:ext uri="{BB962C8B-B14F-4D97-AF65-F5344CB8AC3E}">
        <p14:creationId xmlns:p14="http://schemas.microsoft.com/office/powerpoint/2010/main" val="261223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2C28983-CFBC-458D-AEE2-E34080D815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ECE5AE3-1B8A-4CD3-8C5B-06B5B27A08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0F85B58-3F5F-4C7C-B139-805C5290F1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D74459-11FE-4C54-93AB-78C0C7FE07D1}" type="datetimeFigureOut">
              <a:rPr lang="zh-CN" altLang="en-US" smtClean="0"/>
              <a:t>2019/4/19</a:t>
            </a:fld>
            <a:endParaRPr lang="zh-CN" altLang="en-US"/>
          </a:p>
        </p:txBody>
      </p:sp>
      <p:sp>
        <p:nvSpPr>
          <p:cNvPr id="5" name="页脚占位符 4">
            <a:extLst>
              <a:ext uri="{FF2B5EF4-FFF2-40B4-BE49-F238E27FC236}">
                <a16:creationId xmlns:a16="http://schemas.microsoft.com/office/drawing/2014/main" id="{A6BF796B-B315-4191-97BA-E80C2E1A4D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9B02344-DA65-49AC-BE74-523AC3F3F9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D0DFFD-25EE-40B5-8A30-C4D1F55B7556}" type="slidenum">
              <a:rPr lang="zh-CN" altLang="en-US" smtClean="0"/>
              <a:t>‹#›</a:t>
            </a:fld>
            <a:endParaRPr lang="zh-CN" altLang="en-US"/>
          </a:p>
        </p:txBody>
      </p:sp>
    </p:spTree>
    <p:extLst>
      <p:ext uri="{BB962C8B-B14F-4D97-AF65-F5344CB8AC3E}">
        <p14:creationId xmlns:p14="http://schemas.microsoft.com/office/powerpoint/2010/main" val="2093340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147"/>
          <p:cNvSpPr/>
          <p:nvPr/>
        </p:nvSpPr>
        <p:spPr>
          <a:xfrm>
            <a:off x="1613102" y="2681989"/>
            <a:ext cx="6705565" cy="338552"/>
          </a:xfrm>
          <a:prstGeom prst="rect">
            <a:avLst/>
          </a:prstGeom>
          <a:ln w="12700">
            <a:miter lim="400000"/>
          </a:ln>
          <a:extLst>
            <a:ext uri="{C572A759-6A51-4108-AA02-DFA0A04FC94B}">
              <ma14:wrappingTextBoxFlag xmlns="" xmlns:ma14="http://schemas.microsoft.com/office/mac/drawingml/2011/main" val="1"/>
            </a:ext>
          </a:extLst>
        </p:spPr>
        <p:txBody>
          <a:bodyPr wrap="square" lIns="45719" tIns="45719" rIns="45719" bIns="45719">
            <a:spAutoFit/>
          </a:bodyPr>
          <a:lstStyle>
            <a:lvl1pPr algn="l" defTabSz="1828800">
              <a:defRPr sz="4600">
                <a:solidFill>
                  <a:srgbClr val="FFFFFF"/>
                </a:solidFill>
                <a:latin typeface="Microsoft YaHei"/>
                <a:ea typeface="Microsoft YaHei"/>
                <a:cs typeface="Microsoft YaHei"/>
                <a:sym typeface="Microsoft YaHei"/>
              </a:defRPr>
            </a:lvl1pPr>
          </a:lstStyle>
          <a:p>
            <a:pPr algn="r"/>
            <a:r>
              <a:rPr lang="en-US" altLang="zh-CN" sz="1600" dirty="0"/>
              <a:t>-- </a:t>
            </a:r>
            <a:r>
              <a:rPr lang="zh-CN" altLang="en-US" sz="1600" dirty="0"/>
              <a:t>提升资产管理业务搭建和管理的效率</a:t>
            </a:r>
            <a:endParaRPr sz="1600" dirty="0"/>
          </a:p>
        </p:txBody>
      </p:sp>
      <p:sp>
        <p:nvSpPr>
          <p:cNvPr id="13" name="Shape 148"/>
          <p:cNvSpPr/>
          <p:nvPr/>
        </p:nvSpPr>
        <p:spPr>
          <a:xfrm>
            <a:off x="797851" y="4866383"/>
            <a:ext cx="2246767" cy="461663"/>
          </a:xfrm>
          <a:prstGeom prst="rect">
            <a:avLst/>
          </a:prstGeom>
          <a:ln w="12700">
            <a:miter lim="400000"/>
          </a:ln>
          <a:extLst>
            <a:ext uri="{C572A759-6A51-4108-AA02-DFA0A04FC94B}">
              <ma14:wrappingTextBoxFlag xmlns="" xmlns:ma14="http://schemas.microsoft.com/office/mac/drawingml/2011/main" val="1"/>
            </a:ext>
          </a:extLst>
        </p:spPr>
        <p:txBody>
          <a:bodyPr wrap="none" lIns="45719" tIns="45719" rIns="45719" bIns="45719">
            <a:spAutoFit/>
          </a:bodyPr>
          <a:lstStyle>
            <a:lvl1pPr algn="l" defTabSz="1828800">
              <a:defRPr sz="3000">
                <a:solidFill>
                  <a:srgbClr val="FFFFFF"/>
                </a:solidFill>
                <a:latin typeface="Microsoft YaHei"/>
                <a:ea typeface="Microsoft YaHei"/>
                <a:cs typeface="Microsoft YaHei"/>
                <a:sym typeface="Microsoft YaHei"/>
              </a:defRPr>
            </a:lvl1pPr>
          </a:lstStyle>
          <a:p>
            <a:r>
              <a:rPr sz="2400" dirty="0" err="1"/>
              <a:t>汇报人</a:t>
            </a:r>
            <a:r>
              <a:rPr sz="2400" dirty="0"/>
              <a:t>：</a:t>
            </a:r>
            <a:r>
              <a:rPr lang="zh-CN" altLang="en-US" sz="2400" dirty="0"/>
              <a:t>殷昱煜</a:t>
            </a:r>
            <a:endParaRPr sz="2400" dirty="0"/>
          </a:p>
        </p:txBody>
      </p:sp>
      <p:sp>
        <p:nvSpPr>
          <p:cNvPr id="14" name="Shape 149"/>
          <p:cNvSpPr/>
          <p:nvPr/>
        </p:nvSpPr>
        <p:spPr>
          <a:xfrm>
            <a:off x="695028" y="1962479"/>
            <a:ext cx="7729203" cy="707884"/>
          </a:xfrm>
          <a:prstGeom prst="rect">
            <a:avLst/>
          </a:prstGeom>
          <a:ln w="12700">
            <a:miter lim="400000"/>
          </a:ln>
          <a:extLst>
            <a:ext uri="{C572A759-6A51-4108-AA02-DFA0A04FC94B}">
              <ma14:wrappingTextBoxFlag xmlns="" xmlns:ma14="http://schemas.microsoft.com/office/mac/drawingml/2011/main" val="1"/>
            </a:ext>
          </a:extLst>
        </p:spPr>
        <p:txBody>
          <a:bodyPr wrap="square" lIns="45719" tIns="45719" rIns="45719" bIns="45719">
            <a:spAutoFit/>
          </a:bodyPr>
          <a:lstStyle>
            <a:lvl1pPr algn="l" defTabSz="1828800">
              <a:defRPr sz="8400">
                <a:solidFill>
                  <a:srgbClr val="FFFFFF"/>
                </a:solidFill>
                <a:latin typeface="Microsoft YaHei"/>
                <a:ea typeface="Microsoft YaHei"/>
                <a:cs typeface="Microsoft YaHei"/>
                <a:sym typeface="Microsoft YaHei"/>
              </a:defRPr>
            </a:lvl1pPr>
          </a:lstStyle>
          <a:p>
            <a:r>
              <a:rPr lang="zh-CN" altLang="en-US" sz="4000" dirty="0"/>
              <a:t>资产云业务中台流程引擎部分设计</a:t>
            </a:r>
          </a:p>
        </p:txBody>
      </p:sp>
    </p:spTree>
    <p:extLst>
      <p:ext uri="{BB962C8B-B14F-4D97-AF65-F5344CB8AC3E}">
        <p14:creationId xmlns:p14="http://schemas.microsoft.com/office/powerpoint/2010/main" val="410213757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73798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7331" y="207375"/>
            <a:ext cx="3704316" cy="545741"/>
          </a:xfrm>
        </p:spPr>
        <p:txBody>
          <a:bodyPr>
            <a:noAutofit/>
          </a:bodyPr>
          <a:lstStyle/>
          <a:p>
            <a:r>
              <a:rPr lang="zh-CN" altLang="en-US" dirty="0">
                <a:latin typeface="微软雅黑" panose="020B0503020204020204" pitchFamily="34" charset="-122"/>
                <a:ea typeface="微软雅黑" panose="020B0503020204020204" pitchFamily="34" charset="-122"/>
              </a:rPr>
              <a:t>支持组织架构变更的业务流程自适应模型</a:t>
            </a:r>
          </a:p>
        </p:txBody>
      </p:sp>
      <p:sp>
        <p:nvSpPr>
          <p:cNvPr id="36" name="TextBox 35"/>
          <p:cNvSpPr txBox="1"/>
          <p:nvPr/>
        </p:nvSpPr>
        <p:spPr>
          <a:xfrm>
            <a:off x="546099" y="818250"/>
            <a:ext cx="4257255" cy="5832375"/>
          </a:xfrm>
          <a:prstGeom prst="rect">
            <a:avLst/>
          </a:prstGeom>
        </p:spPr>
        <p:txBody>
          <a:bodyPr wrap="square" lIns="121917" tIns="60958" rIns="121917" bIns="60958" rtlCol="0">
            <a:noAutofit/>
          </a:bodyPr>
          <a:lstStyle/>
          <a:p>
            <a:pPr marL="228594" indent="-228594">
              <a:lnSpc>
                <a:spcPct val="150000"/>
              </a:lnSpc>
              <a:buFont typeface="Arial" panose="020B0604020202020204" pitchFamily="34" charset="0"/>
              <a:buChar char="•"/>
            </a:pPr>
            <a:r>
              <a:rPr lang="zh-CN" altLang="en-US" sz="1600" dirty="0">
                <a:solidFill>
                  <a:srgbClr val="000000">
                    <a:lumMod val="65000"/>
                    <a:lumOff val="35000"/>
                  </a:srgbClr>
                </a:solidFill>
                <a:latin typeface="黑体" panose="02010609060101010101" pitchFamily="49" charset="-122"/>
                <a:ea typeface="黑体" panose="02010609060101010101" pitchFamily="49" charset="-122"/>
                <a:cs typeface="Microsoft YaHei"/>
              </a:rPr>
              <a:t>架构层可以直观地看到企业架构发生的不同类型和不同粒度的变更，比如角色增加变更、权责简化变更等。</a:t>
            </a:r>
            <a:endParaRPr lang="en-US" altLang="zh-CN" sz="1600" dirty="0">
              <a:solidFill>
                <a:srgbClr val="000000">
                  <a:lumMod val="65000"/>
                  <a:lumOff val="35000"/>
                </a:srgbClr>
              </a:solidFill>
              <a:latin typeface="黑体" panose="02010609060101010101" pitchFamily="49" charset="-122"/>
              <a:ea typeface="黑体" panose="02010609060101010101" pitchFamily="49" charset="-122"/>
              <a:cs typeface="Microsoft YaHei"/>
            </a:endParaRPr>
          </a:p>
          <a:p>
            <a:pPr marL="228594" indent="-228594">
              <a:lnSpc>
                <a:spcPct val="150000"/>
              </a:lnSpc>
              <a:buFont typeface="Arial" panose="020B0604020202020204" pitchFamily="34" charset="0"/>
              <a:buChar char="•"/>
            </a:pPr>
            <a:r>
              <a:rPr lang="zh-CN" altLang="en-US" sz="1600" dirty="0">
                <a:solidFill>
                  <a:srgbClr val="000000">
                    <a:lumMod val="65000"/>
                    <a:lumOff val="35000"/>
                  </a:srgbClr>
                </a:solidFill>
                <a:latin typeface="黑体" panose="02010609060101010101" pitchFamily="49" charset="-122"/>
                <a:ea typeface="黑体" panose="02010609060101010101" pitchFamily="49" charset="-122"/>
                <a:cs typeface="Microsoft YaHei"/>
              </a:rPr>
              <a:t>任务层包含由内部流程支持的任务。每一个任务都是从角色的视角得到获得的内部流程的外部视图，需要在任务接口中提供可观察的行为。</a:t>
            </a:r>
            <a:endParaRPr lang="en-US" altLang="zh-CN" sz="1600" dirty="0">
              <a:solidFill>
                <a:srgbClr val="000000">
                  <a:lumMod val="65000"/>
                  <a:lumOff val="35000"/>
                </a:srgbClr>
              </a:solidFill>
              <a:latin typeface="黑体" panose="02010609060101010101" pitchFamily="49" charset="-122"/>
              <a:ea typeface="黑体" panose="02010609060101010101" pitchFamily="49" charset="-122"/>
              <a:cs typeface="Microsoft YaHei"/>
            </a:endParaRPr>
          </a:p>
          <a:p>
            <a:pPr marL="228594" indent="-228594">
              <a:lnSpc>
                <a:spcPct val="150000"/>
              </a:lnSpc>
              <a:buFont typeface="Arial" panose="020B0604020202020204" pitchFamily="34" charset="0"/>
              <a:buChar char="•"/>
            </a:pPr>
            <a:r>
              <a:rPr lang="zh-CN" altLang="en-US" sz="1600" dirty="0">
                <a:solidFill>
                  <a:srgbClr val="000000">
                    <a:lumMod val="65000"/>
                    <a:lumOff val="35000"/>
                  </a:srgbClr>
                </a:solidFill>
                <a:latin typeface="黑体" panose="02010609060101010101" pitchFamily="49" charset="-122"/>
                <a:ea typeface="黑体" panose="02010609060101010101" pitchFamily="49" charset="-122"/>
                <a:cs typeface="Microsoft YaHei"/>
              </a:rPr>
              <a:t>流程模型层中的流程是将不同角色的任务操作按照一定的执行顺序和逻辑结构组合在一起，包含了元模型和各个版本，元模型和版本是一对多的的关系，在不同的条件下，同一个元模型可以演化出多个版本。</a:t>
            </a:r>
            <a:endParaRPr lang="en-US" altLang="zh-CN" sz="1600" dirty="0">
              <a:solidFill>
                <a:srgbClr val="000000">
                  <a:lumMod val="65000"/>
                  <a:lumOff val="35000"/>
                </a:srgbClr>
              </a:solidFill>
              <a:latin typeface="黑体" panose="02010609060101010101" pitchFamily="49" charset="-122"/>
              <a:ea typeface="黑体" panose="02010609060101010101" pitchFamily="49" charset="-122"/>
              <a:cs typeface="Microsoft YaHei"/>
            </a:endParaRPr>
          </a:p>
          <a:p>
            <a:pPr marL="228594" indent="-228594">
              <a:lnSpc>
                <a:spcPct val="150000"/>
              </a:lnSpc>
              <a:buFont typeface="Arial" panose="020B0604020202020204" pitchFamily="34" charset="0"/>
              <a:buChar char="•"/>
            </a:pPr>
            <a:r>
              <a:rPr lang="zh-CN" altLang="en-US" sz="1600" dirty="0">
                <a:solidFill>
                  <a:srgbClr val="000000">
                    <a:lumMod val="65000"/>
                    <a:lumOff val="35000"/>
                  </a:srgbClr>
                </a:solidFill>
                <a:latin typeface="黑体" panose="02010609060101010101" pitchFamily="49" charset="-122"/>
                <a:ea typeface="黑体" panose="02010609060101010101" pitchFamily="49" charset="-122"/>
                <a:cs typeface="Microsoft YaHei"/>
              </a:rPr>
              <a:t>流程实例层的流程实例与元模型的版本是一对多的关系，是真正在软件体系中运行着的流程实例。</a:t>
            </a:r>
          </a:p>
        </p:txBody>
      </p:sp>
      <p:pic>
        <p:nvPicPr>
          <p:cNvPr id="3" name="图片 2">
            <a:extLst>
              <a:ext uri="{FF2B5EF4-FFF2-40B4-BE49-F238E27FC236}">
                <a16:creationId xmlns:a16="http://schemas.microsoft.com/office/drawing/2014/main" id="{70D7FE24-39E7-4A06-9AED-2A020D8B1798}"/>
              </a:ext>
            </a:extLst>
          </p:cNvPr>
          <p:cNvPicPr>
            <a:picLocks noChangeAspect="1"/>
          </p:cNvPicPr>
          <p:nvPr/>
        </p:nvPicPr>
        <p:blipFill>
          <a:blip r:embed="rId2"/>
          <a:stretch>
            <a:fillRect/>
          </a:stretch>
        </p:blipFill>
        <p:spPr>
          <a:xfrm>
            <a:off x="5111967" y="101115"/>
            <a:ext cx="7013932" cy="6549509"/>
          </a:xfrm>
          <a:prstGeom prst="rect">
            <a:avLst/>
          </a:prstGeom>
        </p:spPr>
      </p:pic>
    </p:spTree>
    <p:extLst>
      <p:ext uri="{BB962C8B-B14F-4D97-AF65-F5344CB8AC3E}">
        <p14:creationId xmlns:p14="http://schemas.microsoft.com/office/powerpoint/2010/main" val="63722911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7331" y="207375"/>
            <a:ext cx="5676552" cy="545741"/>
          </a:xfrm>
        </p:spPr>
        <p:txBody>
          <a:bodyPr>
            <a:normAutofit/>
          </a:bodyPr>
          <a:lstStyle/>
          <a:p>
            <a:r>
              <a:rPr lang="zh-CN" altLang="en-US" dirty="0">
                <a:latin typeface="微软雅黑" panose="020B0503020204020204" pitchFamily="34" charset="-122"/>
                <a:ea typeface="微软雅黑" panose="020B0503020204020204" pitchFamily="34" charset="-122"/>
              </a:rPr>
              <a:t>组织架构管理</a:t>
            </a:r>
          </a:p>
        </p:txBody>
      </p:sp>
      <p:pic>
        <p:nvPicPr>
          <p:cNvPr id="3" name="图片 2"/>
          <p:cNvPicPr/>
          <p:nvPr/>
        </p:nvPicPr>
        <p:blipFill>
          <a:blip r:embed="rId3"/>
          <a:stretch>
            <a:fillRect/>
          </a:stretch>
        </p:blipFill>
        <p:spPr>
          <a:xfrm>
            <a:off x="254105" y="1261630"/>
            <a:ext cx="7790857" cy="4497331"/>
          </a:xfrm>
          <a:prstGeom prst="rect">
            <a:avLst/>
          </a:prstGeom>
        </p:spPr>
      </p:pic>
      <p:sp>
        <p:nvSpPr>
          <p:cNvPr id="4" name="矩形 3"/>
          <p:cNvSpPr/>
          <p:nvPr/>
        </p:nvSpPr>
        <p:spPr>
          <a:xfrm>
            <a:off x="8124270" y="13504"/>
            <a:ext cx="4040841" cy="674030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zh-CN" dirty="0">
                <a:latin typeface="黑体" panose="02010609060101010101" pitchFamily="49" charset="-122"/>
                <a:ea typeface="黑体" panose="02010609060101010101" pitchFamily="49" charset="-122"/>
              </a:rPr>
              <a:t>直线制：最简单的形式，从最高管理层直接领导底层员工。</a:t>
            </a:r>
            <a:endParaRPr lang="en-US" altLang="zh-CN" dirty="0">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zh-CN" altLang="zh-CN" dirty="0">
                <a:latin typeface="黑体" panose="02010609060101010101" pitchFamily="49" charset="-122"/>
                <a:ea typeface="黑体" panose="02010609060101010101" pitchFamily="49" charset="-122"/>
              </a:rPr>
              <a:t>直线职能制：以直线制为基础，再在各级管理层下面设置对应的职能结构，专门从事专业化管理，作为该级管理层的参谋机构。</a:t>
            </a:r>
            <a:endParaRPr lang="en-US" altLang="zh-CN" dirty="0">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zh-CN" altLang="zh-CN" dirty="0">
                <a:latin typeface="黑体" panose="02010609060101010101" pitchFamily="49" charset="-122"/>
                <a:ea typeface="黑体" panose="02010609060101010101" pitchFamily="49" charset="-122"/>
              </a:rPr>
              <a:t>事业部制：在统一领导的前提下，按照地区、市场划分或者产品业务分为多个统一进行市场调研、产品研发、采买、生产销售的半独立制度的经营单位。</a:t>
            </a:r>
            <a:endParaRPr lang="en-US" altLang="zh-CN" dirty="0">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zh-CN" altLang="zh-CN" dirty="0">
                <a:latin typeface="黑体" panose="02010609060101010101" pitchFamily="49" charset="-122"/>
                <a:ea typeface="黑体" panose="02010609060101010101" pitchFamily="49" charset="-122"/>
              </a:rPr>
              <a:t>矩阵制：将按业务线划分的业务部门和按照职能划分的职能部门组合起来，组成矩阵，企业人员根据自己原有的职能，可以被分配到不同的业务线上参与项目工作。</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8821745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1BEB9A-374E-4C3B-91B4-3649BC8F29E4}"/>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业务流程变更类型</a:t>
            </a:r>
          </a:p>
        </p:txBody>
      </p:sp>
      <p:pic>
        <p:nvPicPr>
          <p:cNvPr id="3" name="图片 2" descr="\\Mac\Home\iCloud 云盘（归档）\Documents\process\大论文图片\png图片\3.7-组织架构变更.png">
            <a:extLst>
              <a:ext uri="{FF2B5EF4-FFF2-40B4-BE49-F238E27FC236}">
                <a16:creationId xmlns:a16="http://schemas.microsoft.com/office/drawing/2014/main" id="{1DF25A5B-DEB9-4294-ACDA-E6CF4FEDD14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64" y="1445362"/>
            <a:ext cx="5934726" cy="4059609"/>
          </a:xfrm>
          <a:prstGeom prst="rect">
            <a:avLst/>
          </a:prstGeom>
          <a:noFill/>
          <a:ln>
            <a:noFill/>
          </a:ln>
        </p:spPr>
      </p:pic>
      <p:sp>
        <p:nvSpPr>
          <p:cNvPr id="5" name="矩形 4">
            <a:extLst>
              <a:ext uri="{FF2B5EF4-FFF2-40B4-BE49-F238E27FC236}">
                <a16:creationId xmlns:a16="http://schemas.microsoft.com/office/drawing/2014/main" id="{24AC50B6-D131-4CF0-890B-ECFF58AAE71C}"/>
              </a:ext>
            </a:extLst>
          </p:cNvPr>
          <p:cNvSpPr/>
          <p:nvPr/>
        </p:nvSpPr>
        <p:spPr>
          <a:xfrm>
            <a:off x="7098760" y="552988"/>
            <a:ext cx="4274576" cy="5428858"/>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cs typeface="Times New Roman" panose="02020603050405020304" pitchFamily="18" charset="0"/>
              </a:rPr>
              <a:t>角色变更：</a:t>
            </a:r>
            <a:r>
              <a:rPr lang="zh-CN" altLang="zh-CN" dirty="0">
                <a:latin typeface="黑体" panose="02010609060101010101" pitchFamily="49" charset="-122"/>
                <a:ea typeface="黑体" panose="02010609060101010101" pitchFamily="49" charset="-122"/>
              </a:rPr>
              <a:t>增加或删除角色</a:t>
            </a:r>
            <a:r>
              <a:rPr lang="zh-CN" altLang="en-US" dirty="0">
                <a:latin typeface="黑体" panose="02010609060101010101" pitchFamily="49" charset="-122"/>
                <a:ea typeface="黑体" panose="02010609060101010101" pitchFamily="49" charset="-122"/>
              </a:rPr>
              <a:t>以及变更某个</a:t>
            </a:r>
            <a:r>
              <a:rPr lang="zh-CN" altLang="zh-CN" dirty="0">
                <a:latin typeface="黑体" panose="02010609060101010101" pitchFamily="49" charset="-122"/>
                <a:ea typeface="黑体" panose="02010609060101010101" pitchFamily="49" charset="-122"/>
              </a:rPr>
              <a:t>角色</a:t>
            </a:r>
            <a:r>
              <a:rPr lang="zh-CN" altLang="en-US" dirty="0">
                <a:latin typeface="黑体" panose="02010609060101010101" pitchFamily="49" charset="-122"/>
                <a:ea typeface="黑体" panose="02010609060101010101" pitchFamily="49" charset="-122"/>
              </a:rPr>
              <a:t>的权责</a:t>
            </a:r>
            <a:r>
              <a:rPr lang="zh-CN"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如</a:t>
            </a:r>
            <a:r>
              <a:rPr lang="zh-CN" altLang="zh-CN" dirty="0">
                <a:latin typeface="黑体" panose="02010609060101010101" pitchFamily="49" charset="-122"/>
                <a:ea typeface="黑体" panose="02010609060101010101" pitchFamily="49" charset="-122"/>
              </a:rPr>
              <a:t>企业新</a:t>
            </a:r>
            <a:r>
              <a:rPr lang="zh-CN" altLang="en-US" dirty="0">
                <a:latin typeface="黑体" panose="02010609060101010101" pitchFamily="49" charset="-122"/>
                <a:ea typeface="黑体" panose="02010609060101010101" pitchFamily="49" charset="-122"/>
              </a:rPr>
              <a:t>增</a:t>
            </a:r>
            <a:r>
              <a:rPr lang="zh-CN" altLang="zh-CN" dirty="0">
                <a:latin typeface="黑体" panose="02010609060101010101" pitchFamily="49" charset="-122"/>
                <a:ea typeface="黑体" panose="02010609060101010101" pitchFamily="49" charset="-122"/>
              </a:rPr>
              <a:t>业务时，</a:t>
            </a:r>
            <a:r>
              <a:rPr lang="zh-CN" altLang="en-US" dirty="0">
                <a:latin typeface="黑体" panose="02010609060101010101" pitchFamily="49" charset="-122"/>
                <a:ea typeface="黑体" panose="02010609060101010101" pitchFamily="49" charset="-122"/>
              </a:rPr>
              <a:t>需要新的角色来完成业务。或企业对某一</a:t>
            </a:r>
            <a:r>
              <a:rPr lang="zh-CN" altLang="zh-CN" dirty="0">
                <a:latin typeface="黑体" panose="02010609060101010101" pitchFamily="49" charset="-122"/>
                <a:ea typeface="黑体" panose="02010609060101010101" pitchFamily="49" charset="-122"/>
              </a:rPr>
              <a:t>角色要求的技能、工作能力或者权限需要增加</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285750" indent="-285750" algn="just">
              <a:lnSpc>
                <a:spcPct val="15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cs typeface="Times New Roman" panose="02020603050405020304" pitchFamily="18" charset="0"/>
              </a:rPr>
              <a:t>人员变更：</a:t>
            </a:r>
            <a:r>
              <a:rPr lang="zh-CN" altLang="zh-CN" dirty="0">
                <a:latin typeface="黑体" panose="02010609060101010101" pitchFamily="49" charset="-122"/>
                <a:ea typeface="黑体" panose="02010609060101010101" pitchFamily="49" charset="-122"/>
              </a:rPr>
              <a:t>人员通过与角色之间的映射关系，来完成角色对应的任务和操作</a:t>
            </a:r>
            <a:r>
              <a:rPr lang="zh-CN" altLang="en-US" dirty="0">
                <a:latin typeface="黑体" panose="02010609060101010101" pitchFamily="49" charset="-122"/>
                <a:ea typeface="黑体" panose="02010609060101010101" pitchFamily="49" charset="-122"/>
                <a:cs typeface="Times New Roman" panose="02020603050405020304" pitchFamily="18" charset="0"/>
              </a:rPr>
              <a:t>。</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pPr marL="285750" indent="-285750" algn="just">
              <a:lnSpc>
                <a:spcPct val="15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cs typeface="Times New Roman" panose="02020603050405020304" pitchFamily="18" charset="0"/>
              </a:rPr>
              <a:t>角色复合变更：</a:t>
            </a:r>
            <a:r>
              <a:rPr lang="zh-CN" altLang="en-US" dirty="0">
                <a:latin typeface="黑体" panose="02010609060101010101" pitchFamily="49" charset="-122"/>
                <a:ea typeface="黑体" panose="02010609060101010101" pitchFamily="49" charset="-122"/>
              </a:rPr>
              <a:t>由多种角色变更操作组成，</a:t>
            </a:r>
            <a:r>
              <a:rPr lang="zh-CN" altLang="en-US" dirty="0">
                <a:latin typeface="黑体" panose="02010609060101010101" pitchFamily="49" charset="-122"/>
                <a:ea typeface="黑体" panose="02010609060101010101" pitchFamily="49" charset="-122"/>
                <a:cs typeface="Times New Roman" panose="02020603050405020304" pitchFamily="18" charset="0"/>
              </a:rPr>
              <a:t>如</a:t>
            </a:r>
            <a:r>
              <a:rPr lang="zh-CN" altLang="zh-CN" dirty="0">
                <a:latin typeface="黑体" panose="02010609060101010101" pitchFamily="49" charset="-122"/>
                <a:ea typeface="黑体" panose="02010609060101010101" pitchFamily="49" charset="-122"/>
              </a:rPr>
              <a:t>角色</a:t>
            </a:r>
            <a:r>
              <a:rPr lang="en-US" altLang="zh-CN" dirty="0">
                <a:latin typeface="黑体" panose="02010609060101010101" pitchFamily="49" charset="-122"/>
                <a:ea typeface="黑体" panose="02010609060101010101" pitchFamily="49" charset="-122"/>
              </a:rPr>
              <a:t>A</a:t>
            </a:r>
            <a:r>
              <a:rPr lang="zh-CN" altLang="zh-CN" dirty="0">
                <a:latin typeface="黑体" panose="02010609060101010101" pitchFamily="49" charset="-122"/>
                <a:ea typeface="黑体" panose="02010609060101010101" pitchFamily="49" charset="-122"/>
              </a:rPr>
              <a:t>和角色</a:t>
            </a:r>
            <a:r>
              <a:rPr lang="en-US" altLang="zh-CN" dirty="0">
                <a:latin typeface="黑体" panose="02010609060101010101" pitchFamily="49" charset="-122"/>
                <a:ea typeface="黑体" panose="02010609060101010101" pitchFamily="49" charset="-122"/>
              </a:rPr>
              <a:t>B</a:t>
            </a:r>
            <a:r>
              <a:rPr lang="zh-CN" altLang="zh-CN" dirty="0">
                <a:latin typeface="黑体" panose="02010609060101010101" pitchFamily="49" charset="-122"/>
                <a:ea typeface="黑体" panose="02010609060101010101" pitchFamily="49" charset="-122"/>
              </a:rPr>
              <a:t>的全部权责转移给了一个新的角色</a:t>
            </a:r>
            <a:r>
              <a:rPr lang="en-US" altLang="zh-CN" dirty="0">
                <a:latin typeface="黑体" panose="02010609060101010101" pitchFamily="49" charset="-122"/>
                <a:ea typeface="黑体" panose="02010609060101010101" pitchFamily="49" charset="-122"/>
              </a:rPr>
              <a:t>C</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285750" indent="-285750" algn="just">
              <a:lnSpc>
                <a:spcPct val="15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cs typeface="Times New Roman" panose="02020603050405020304" pitchFamily="18" charset="0"/>
              </a:rPr>
              <a:t>人员复合变更：由多种人员变更操作组成，如部门内部的升职、降职情况。</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sp>
        <p:nvSpPr>
          <p:cNvPr id="9" name="矩形 8">
            <a:extLst>
              <a:ext uri="{FF2B5EF4-FFF2-40B4-BE49-F238E27FC236}">
                <a16:creationId xmlns:a16="http://schemas.microsoft.com/office/drawing/2014/main" id="{AB4AC38F-D42E-4413-98ED-7A93E1FFFEBE}"/>
              </a:ext>
            </a:extLst>
          </p:cNvPr>
          <p:cNvSpPr/>
          <p:nvPr/>
        </p:nvSpPr>
        <p:spPr>
          <a:xfrm>
            <a:off x="3048000" y="3105835"/>
            <a:ext cx="6096000" cy="369332"/>
          </a:xfrm>
          <a:prstGeom prst="rect">
            <a:avLst/>
          </a:prstGeom>
        </p:spPr>
        <p:txBody>
          <a:bodyPr>
            <a:spAutoFit/>
          </a:bodyPr>
          <a:lstStyle/>
          <a:p>
            <a:endParaRPr lang="zh-CN" altLang="en-US" dirty="0"/>
          </a:p>
        </p:txBody>
      </p:sp>
      <p:sp>
        <p:nvSpPr>
          <p:cNvPr id="10" name="矩形 9">
            <a:extLst>
              <a:ext uri="{FF2B5EF4-FFF2-40B4-BE49-F238E27FC236}">
                <a16:creationId xmlns:a16="http://schemas.microsoft.com/office/drawing/2014/main" id="{A52A02C1-2F79-47B4-A910-EC9FC92A8DD5}"/>
              </a:ext>
            </a:extLst>
          </p:cNvPr>
          <p:cNvSpPr/>
          <p:nvPr/>
        </p:nvSpPr>
        <p:spPr>
          <a:xfrm>
            <a:off x="705133" y="853653"/>
            <a:ext cx="1800493" cy="369332"/>
          </a:xfrm>
          <a:prstGeom prst="rect">
            <a:avLst/>
          </a:prstGeom>
        </p:spPr>
        <p:txBody>
          <a:bodyPr wrap="none">
            <a:spAutoFit/>
          </a:bodyPr>
          <a:lstStyle/>
          <a:p>
            <a:r>
              <a:rPr lang="zh-CN" altLang="en-US" dirty="0">
                <a:latin typeface="黑体" panose="02010609060101010101" pitchFamily="49" charset="-122"/>
                <a:ea typeface="黑体" panose="02010609060101010101" pitchFamily="49" charset="-122"/>
              </a:rPr>
              <a:t>组织架构变更：</a:t>
            </a:r>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9637295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7331" y="207375"/>
            <a:ext cx="3704316" cy="545741"/>
          </a:xfrm>
        </p:spPr>
        <p:txBody>
          <a:bodyPr>
            <a:normAutofit/>
          </a:bodyPr>
          <a:lstStyle/>
          <a:p>
            <a:r>
              <a:rPr lang="zh-CN" altLang="zh-CN" dirty="0">
                <a:latin typeface="微软雅黑" panose="020B0503020204020204" pitchFamily="34" charset="-122"/>
                <a:ea typeface="微软雅黑" panose="020B0503020204020204" pitchFamily="34" charset="-122"/>
              </a:rPr>
              <a:t>流程实例迁移</a:t>
            </a:r>
            <a:endParaRPr lang="zh-CN" altLang="en-US" dirty="0">
              <a:latin typeface="微软雅黑" panose="020B0503020204020204" pitchFamily="34" charset="-122"/>
              <a:ea typeface="微软雅黑" panose="020B0503020204020204" pitchFamily="34" charset="-122"/>
            </a:endParaRPr>
          </a:p>
        </p:txBody>
      </p:sp>
      <p:sp>
        <p:nvSpPr>
          <p:cNvPr id="8" name="TextBox 35">
            <a:extLst>
              <a:ext uri="{FF2B5EF4-FFF2-40B4-BE49-F238E27FC236}">
                <a16:creationId xmlns:a16="http://schemas.microsoft.com/office/drawing/2014/main" id="{F19AA5A2-B021-4950-8B08-D4BDD490C483}"/>
              </a:ext>
            </a:extLst>
          </p:cNvPr>
          <p:cNvSpPr txBox="1"/>
          <p:nvPr/>
        </p:nvSpPr>
        <p:spPr>
          <a:xfrm>
            <a:off x="1100274" y="1046724"/>
            <a:ext cx="4176802" cy="579853"/>
          </a:xfrm>
          <a:prstGeom prst="rect">
            <a:avLst/>
          </a:prstGeom>
        </p:spPr>
        <p:txBody>
          <a:bodyPr wrap="square" rtlCol="0">
            <a:noAutofit/>
          </a:bodyPr>
          <a:lstStyle/>
          <a:p>
            <a:pPr>
              <a:lnSpc>
                <a:spcPct val="150000"/>
              </a:lnSpc>
            </a:pPr>
            <a:r>
              <a:rPr lang="zh-CN" altLang="en-US" dirty="0">
                <a:latin typeface="黑体" panose="02010609060101010101" pitchFamily="49" charset="-122"/>
                <a:ea typeface="黑体" panose="02010609060101010101" pitchFamily="49" charset="-122"/>
                <a:cs typeface="Microsoft YaHei"/>
              </a:rPr>
              <a:t>业务流程模型的基本结构（如下图）：</a:t>
            </a:r>
            <a:endParaRPr lang="en-US" altLang="zh-CN" dirty="0">
              <a:latin typeface="黑体" panose="02010609060101010101" pitchFamily="49" charset="-122"/>
              <a:ea typeface="黑体" panose="02010609060101010101" pitchFamily="49" charset="-122"/>
              <a:cs typeface="Microsoft YaHei"/>
            </a:endParaRPr>
          </a:p>
        </p:txBody>
      </p:sp>
      <p:pic>
        <p:nvPicPr>
          <p:cNvPr id="10" name="图片 9"/>
          <p:cNvPicPr/>
          <p:nvPr/>
        </p:nvPicPr>
        <p:blipFill>
          <a:blip r:embed="rId3"/>
          <a:stretch>
            <a:fillRect/>
          </a:stretch>
        </p:blipFill>
        <p:spPr>
          <a:xfrm>
            <a:off x="273797" y="2374347"/>
            <a:ext cx="5829756" cy="2453152"/>
          </a:xfrm>
          <a:prstGeom prst="rect">
            <a:avLst/>
          </a:prstGeom>
        </p:spPr>
      </p:pic>
      <p:sp>
        <p:nvSpPr>
          <p:cNvPr id="11" name="TextBox 35">
            <a:extLst>
              <a:ext uri="{FF2B5EF4-FFF2-40B4-BE49-F238E27FC236}">
                <a16:creationId xmlns:a16="http://schemas.microsoft.com/office/drawing/2014/main" id="{F19AA5A2-B021-4950-8B08-D4BDD490C483}"/>
              </a:ext>
            </a:extLst>
          </p:cNvPr>
          <p:cNvSpPr txBox="1"/>
          <p:nvPr/>
        </p:nvSpPr>
        <p:spPr>
          <a:xfrm>
            <a:off x="7333552" y="1032510"/>
            <a:ext cx="4293116" cy="579853"/>
          </a:xfrm>
          <a:prstGeom prst="rect">
            <a:avLst/>
          </a:prstGeom>
        </p:spPr>
        <p:txBody>
          <a:bodyPr wrap="square" rtlCol="0">
            <a:noAutofit/>
          </a:bodyPr>
          <a:lstStyle/>
          <a:p>
            <a:pPr>
              <a:lnSpc>
                <a:spcPct val="150000"/>
              </a:lnSpc>
            </a:pPr>
            <a:r>
              <a:rPr lang="zh-CN" altLang="en-US" dirty="0">
                <a:latin typeface="黑体" panose="02010609060101010101" pitchFamily="49" charset="-122"/>
                <a:ea typeface="黑体" panose="02010609060101010101" pitchFamily="49" charset="-122"/>
                <a:cs typeface="Microsoft YaHei"/>
              </a:rPr>
              <a:t>业务流程模型的复杂结构（如下图）：</a:t>
            </a:r>
            <a:endParaRPr lang="en-US" altLang="zh-CN" dirty="0">
              <a:latin typeface="黑体" panose="02010609060101010101" pitchFamily="49" charset="-122"/>
              <a:ea typeface="黑体" panose="02010609060101010101" pitchFamily="49" charset="-122"/>
              <a:cs typeface="Microsoft YaHei"/>
            </a:endParaRP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9" name="Picture 5"/>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822831" y="3877062"/>
            <a:ext cx="4883022" cy="1413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8146308" y="5468815"/>
            <a:ext cx="2347546" cy="276999"/>
          </a:xfrm>
          <a:prstGeom prst="rect">
            <a:avLst/>
          </a:prstGeom>
          <a:noFill/>
        </p:spPr>
        <p:txBody>
          <a:bodyPr wrap="square" rtlCol="0">
            <a:spAutoFit/>
          </a:bodyPr>
          <a:lstStyle/>
          <a:p>
            <a:pPr algn="ctr"/>
            <a:r>
              <a:rPr lang="zh-CN" altLang="en-US" sz="1200" dirty="0">
                <a:latin typeface="黑体" panose="02010609060101010101" pitchFamily="49" charset="-122"/>
                <a:ea typeface="黑体" panose="02010609060101010101" pitchFamily="49" charset="-122"/>
              </a:rPr>
              <a:t>（</a:t>
            </a:r>
            <a:r>
              <a:rPr lang="en-US" altLang="zh-CN" sz="1200" dirty="0">
                <a:latin typeface="黑体" panose="02010609060101010101" pitchFamily="49" charset="-122"/>
                <a:ea typeface="黑体" panose="02010609060101010101" pitchFamily="49" charset="-122"/>
              </a:rPr>
              <a:t>b</a:t>
            </a:r>
            <a:r>
              <a:rPr lang="zh-CN" altLang="en-US" sz="1200" dirty="0">
                <a:latin typeface="黑体" panose="02010609060101010101" pitchFamily="49" charset="-122"/>
                <a:ea typeface="黑体" panose="02010609060101010101" pitchFamily="49" charset="-122"/>
              </a:rPr>
              <a:t>）包含子流程</a:t>
            </a:r>
          </a:p>
        </p:txBody>
      </p:sp>
      <p:sp>
        <p:nvSpPr>
          <p:cNvPr id="14" name="TextBox 13"/>
          <p:cNvSpPr txBox="1"/>
          <p:nvPr/>
        </p:nvSpPr>
        <p:spPr>
          <a:xfrm>
            <a:off x="8252360" y="3453627"/>
            <a:ext cx="2347546" cy="276999"/>
          </a:xfrm>
          <a:prstGeom prst="rect">
            <a:avLst/>
          </a:prstGeom>
          <a:noFill/>
        </p:spPr>
        <p:txBody>
          <a:bodyPr wrap="square" rtlCol="0">
            <a:spAutoFit/>
          </a:bodyPr>
          <a:lstStyle/>
          <a:p>
            <a:pPr algn="ctr"/>
            <a:r>
              <a:rPr lang="zh-CN" altLang="en-US" sz="1200" dirty="0">
                <a:latin typeface="黑体" panose="02010609060101010101" pitchFamily="49" charset="-122"/>
                <a:ea typeface="黑体" panose="02010609060101010101" pitchFamily="49" charset="-122"/>
              </a:rPr>
              <a:t>（</a:t>
            </a:r>
            <a:r>
              <a:rPr lang="en-US" altLang="zh-CN" sz="1200" dirty="0">
                <a:latin typeface="黑体" panose="02010609060101010101" pitchFamily="49" charset="-122"/>
                <a:ea typeface="黑体" panose="02010609060101010101" pitchFamily="49" charset="-122"/>
              </a:rPr>
              <a:t>a</a:t>
            </a:r>
            <a:r>
              <a:rPr lang="zh-CN" altLang="en-US" sz="1200" dirty="0">
                <a:latin typeface="黑体" panose="02010609060101010101" pitchFamily="49" charset="-122"/>
                <a:ea typeface="黑体" panose="02010609060101010101" pitchFamily="49" charset="-122"/>
              </a:rPr>
              <a:t>）复合结构</a:t>
            </a:r>
          </a:p>
        </p:txBody>
      </p:sp>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4106" y="1987694"/>
            <a:ext cx="4572009" cy="1247244"/>
          </a:xfrm>
          <a:prstGeom prst="rect">
            <a:avLst/>
          </a:prstGeom>
        </p:spPr>
      </p:pic>
    </p:spTree>
    <p:extLst>
      <p:ext uri="{BB962C8B-B14F-4D97-AF65-F5344CB8AC3E}">
        <p14:creationId xmlns:p14="http://schemas.microsoft.com/office/powerpoint/2010/main" val="222967788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7331" y="207375"/>
            <a:ext cx="3704316" cy="545741"/>
          </a:xfrm>
        </p:spPr>
        <p:txBody>
          <a:bodyPr>
            <a:normAutofit/>
          </a:bodyPr>
          <a:lstStyle/>
          <a:p>
            <a:r>
              <a:rPr lang="zh-CN" altLang="zh-CN" dirty="0">
                <a:latin typeface="微软雅黑" panose="020B0503020204020204" pitchFamily="34" charset="-122"/>
                <a:ea typeface="微软雅黑" panose="020B0503020204020204" pitchFamily="34" charset="-122"/>
              </a:rPr>
              <a:t>流程实例迁移</a:t>
            </a:r>
            <a:endParaRPr lang="zh-CN" altLang="en-US" dirty="0">
              <a:latin typeface="微软雅黑" panose="020B0503020204020204" pitchFamily="34" charset="-122"/>
              <a:ea typeface="微软雅黑" panose="020B0503020204020204" pitchFamily="34" charset="-122"/>
            </a:endParaRPr>
          </a:p>
        </p:txBody>
      </p:sp>
      <p:sp>
        <p:nvSpPr>
          <p:cNvPr id="12" name="TextBox 35">
            <a:extLst>
              <a:ext uri="{FF2B5EF4-FFF2-40B4-BE49-F238E27FC236}">
                <a16:creationId xmlns:a16="http://schemas.microsoft.com/office/drawing/2014/main" id="{F19AA5A2-B021-4950-8B08-D4BDD490C483}"/>
              </a:ext>
            </a:extLst>
          </p:cNvPr>
          <p:cNvSpPr txBox="1"/>
          <p:nvPr/>
        </p:nvSpPr>
        <p:spPr>
          <a:xfrm>
            <a:off x="641382" y="5228909"/>
            <a:ext cx="11234057" cy="1119140"/>
          </a:xfrm>
          <a:prstGeom prst="rect">
            <a:avLst/>
          </a:prstGeom>
        </p:spPr>
        <p:txBody>
          <a:bodyPr wrap="square" rtlCol="0">
            <a:noAutofit/>
          </a:bodyPr>
          <a:lstStyle/>
          <a:p>
            <a:pPr>
              <a:lnSpc>
                <a:spcPct val="150000"/>
              </a:lnSpc>
            </a:pPr>
            <a:endParaRPr lang="en-US" altLang="zh-CN" dirty="0">
              <a:latin typeface="黑体" panose="02010609060101010101" pitchFamily="49" charset="-122"/>
              <a:ea typeface="黑体" panose="02010609060101010101" pitchFamily="49" charset="-122"/>
              <a:cs typeface="Microsoft YaHei"/>
            </a:endParaRPr>
          </a:p>
        </p:txBody>
      </p:sp>
      <p:sp>
        <p:nvSpPr>
          <p:cNvPr id="3" name="矩形 2"/>
          <p:cNvSpPr/>
          <p:nvPr/>
        </p:nvSpPr>
        <p:spPr>
          <a:xfrm>
            <a:off x="424924" y="4410605"/>
            <a:ext cx="11450515" cy="923330"/>
          </a:xfrm>
          <a:prstGeom prst="rect">
            <a:avLst/>
          </a:prstGeom>
        </p:spPr>
        <p:txBody>
          <a:bodyPr wrap="square">
            <a:spAutoFit/>
          </a:bodyPr>
          <a:lstStyle/>
          <a:p>
            <a:pPr>
              <a:lnSpc>
                <a:spcPct val="150000"/>
              </a:lnSpc>
            </a:pPr>
            <a:r>
              <a:rPr lang="zh-CN" altLang="en-US" dirty="0">
                <a:latin typeface="黑体" panose="02010609060101010101" pitchFamily="49" charset="-122"/>
                <a:ea typeface="黑体" panose="02010609060101010101" pitchFamily="49" charset="-122"/>
                <a:cs typeface="Microsoft YaHei"/>
              </a:rPr>
              <a:t>针对复杂的业务流程模型，直接通过流程模型及其影响域来进行实例迁移比较困难。因此，提出基于执行路径的流程实例迁移方法。</a:t>
            </a:r>
            <a:endParaRPr lang="en-US" altLang="zh-CN" dirty="0">
              <a:latin typeface="黑体" panose="02010609060101010101" pitchFamily="49" charset="-122"/>
              <a:ea typeface="黑体" panose="02010609060101010101" pitchFamily="49" charset="-122"/>
              <a:cs typeface="Microsoft YaHei"/>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809489" y="1488032"/>
            <a:ext cx="6267974" cy="2103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矩形 12"/>
          <p:cNvSpPr/>
          <p:nvPr/>
        </p:nvSpPr>
        <p:spPr>
          <a:xfrm>
            <a:off x="424923" y="3695300"/>
            <a:ext cx="11450515" cy="507831"/>
          </a:xfrm>
          <a:prstGeom prst="rect">
            <a:avLst/>
          </a:prstGeom>
        </p:spPr>
        <p:txBody>
          <a:bodyPr wrap="square">
            <a:spAutoFit/>
          </a:bodyPr>
          <a:lstStyle/>
          <a:p>
            <a:pPr>
              <a:lnSpc>
                <a:spcPct val="150000"/>
              </a:lnSpc>
            </a:pPr>
            <a:r>
              <a:rPr lang="zh-CN" altLang="en-US" dirty="0">
                <a:latin typeface="黑体" panose="02010609060101010101" pitchFamily="49" charset="-122"/>
                <a:ea typeface="黑体" panose="02010609060101010101" pitchFamily="49" charset="-122"/>
                <a:cs typeface="Microsoft YaHei"/>
              </a:rPr>
              <a:t>案例：若节点</a:t>
            </a:r>
            <a:r>
              <a:rPr lang="en-US" altLang="zh-CN" dirty="0">
                <a:latin typeface="黑体" panose="02010609060101010101" pitchFamily="49" charset="-122"/>
                <a:ea typeface="黑体" panose="02010609060101010101" pitchFamily="49" charset="-122"/>
                <a:cs typeface="Microsoft YaHei"/>
              </a:rPr>
              <a:t>C</a:t>
            </a:r>
            <a:r>
              <a:rPr lang="zh-CN" altLang="en-US" dirty="0">
                <a:latin typeface="黑体" panose="02010609060101010101" pitchFamily="49" charset="-122"/>
                <a:ea typeface="黑体" panose="02010609060101010101" pitchFamily="49" charset="-122"/>
                <a:cs typeface="Microsoft YaHei"/>
              </a:rPr>
              <a:t>、</a:t>
            </a:r>
            <a:r>
              <a:rPr lang="en-US" altLang="zh-CN" dirty="0">
                <a:latin typeface="黑体" panose="02010609060101010101" pitchFamily="49" charset="-122"/>
                <a:ea typeface="黑体" panose="02010609060101010101" pitchFamily="49" charset="-122"/>
                <a:cs typeface="Microsoft YaHei"/>
              </a:rPr>
              <a:t>E</a:t>
            </a:r>
            <a:r>
              <a:rPr lang="zh-CN" altLang="en-US" dirty="0">
                <a:latin typeface="黑体" panose="02010609060101010101" pitchFamily="49" charset="-122"/>
                <a:ea typeface="黑体" panose="02010609060101010101" pitchFamily="49" charset="-122"/>
                <a:cs typeface="Microsoft YaHei"/>
              </a:rPr>
              <a:t>为受影响节点，且当前实例处于任务</a:t>
            </a:r>
            <a:r>
              <a:rPr lang="en-US" altLang="zh-CN" dirty="0">
                <a:latin typeface="黑体" panose="02010609060101010101" pitchFamily="49" charset="-122"/>
                <a:ea typeface="黑体" panose="02010609060101010101" pitchFamily="49" charset="-122"/>
                <a:cs typeface="Microsoft YaHei"/>
              </a:rPr>
              <a:t>C</a:t>
            </a:r>
            <a:r>
              <a:rPr lang="zh-CN" altLang="en-US" dirty="0">
                <a:latin typeface="黑体" panose="02010609060101010101" pitchFamily="49" charset="-122"/>
                <a:ea typeface="黑体" panose="02010609060101010101" pitchFamily="49" charset="-122"/>
                <a:cs typeface="Microsoft YaHei"/>
              </a:rPr>
              <a:t>，则实例应该回滚到哪个节点？节点</a:t>
            </a:r>
            <a:r>
              <a:rPr lang="en-US" altLang="zh-CN" dirty="0">
                <a:latin typeface="黑体" panose="02010609060101010101" pitchFamily="49" charset="-122"/>
                <a:ea typeface="黑体" panose="02010609060101010101" pitchFamily="49" charset="-122"/>
                <a:cs typeface="Microsoft YaHei"/>
              </a:rPr>
              <a:t>A</a:t>
            </a:r>
            <a:r>
              <a:rPr lang="zh-CN" altLang="en-US" dirty="0">
                <a:latin typeface="黑体" panose="02010609060101010101" pitchFamily="49" charset="-122"/>
                <a:ea typeface="黑体" panose="02010609060101010101" pitchFamily="49" charset="-122"/>
                <a:cs typeface="Microsoft YaHei"/>
              </a:rPr>
              <a:t>？节点</a:t>
            </a:r>
            <a:r>
              <a:rPr lang="en-US" altLang="zh-CN" dirty="0">
                <a:latin typeface="黑体" panose="02010609060101010101" pitchFamily="49" charset="-122"/>
                <a:ea typeface="黑体" panose="02010609060101010101" pitchFamily="49" charset="-122"/>
                <a:cs typeface="Microsoft YaHei"/>
              </a:rPr>
              <a:t>B</a:t>
            </a:r>
            <a:r>
              <a:rPr lang="zh-CN" altLang="en-US" dirty="0">
                <a:latin typeface="黑体" panose="02010609060101010101" pitchFamily="49" charset="-122"/>
                <a:ea typeface="黑体" panose="02010609060101010101" pitchFamily="49" charset="-122"/>
                <a:cs typeface="Microsoft YaHei"/>
              </a:rPr>
              <a:t>？</a:t>
            </a:r>
            <a:endParaRPr lang="en-US" altLang="zh-CN" dirty="0">
              <a:latin typeface="黑体" panose="02010609060101010101" pitchFamily="49" charset="-122"/>
              <a:ea typeface="黑体" panose="02010609060101010101" pitchFamily="49" charset="-122"/>
              <a:cs typeface="Microsoft YaHei"/>
            </a:endParaRPr>
          </a:p>
        </p:txBody>
      </p:sp>
      <p:sp>
        <p:nvSpPr>
          <p:cNvPr id="4" name="流程图: 接点 3">
            <a:extLst>
              <a:ext uri="{FF2B5EF4-FFF2-40B4-BE49-F238E27FC236}">
                <a16:creationId xmlns:a16="http://schemas.microsoft.com/office/drawing/2014/main" id="{10EC97A4-EABA-467E-9F15-ED63D0415ECA}"/>
              </a:ext>
            </a:extLst>
          </p:cNvPr>
          <p:cNvSpPr/>
          <p:nvPr/>
        </p:nvSpPr>
        <p:spPr>
          <a:xfrm>
            <a:off x="3990108" y="2119746"/>
            <a:ext cx="423949" cy="40732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t>×</a:t>
            </a:r>
            <a:endParaRPr lang="zh-CN" altLang="en-US" sz="4000" dirty="0"/>
          </a:p>
        </p:txBody>
      </p:sp>
    </p:spTree>
    <p:extLst>
      <p:ext uri="{BB962C8B-B14F-4D97-AF65-F5344CB8AC3E}">
        <p14:creationId xmlns:p14="http://schemas.microsoft.com/office/powerpoint/2010/main" val="84000486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7331" y="207375"/>
            <a:ext cx="3704316" cy="545741"/>
          </a:xfrm>
        </p:spPr>
        <p:txBody>
          <a:bodyPr>
            <a:normAutofit/>
          </a:bodyPr>
          <a:lstStyle/>
          <a:p>
            <a:r>
              <a:rPr lang="zh-CN" altLang="zh-CN" dirty="0">
                <a:latin typeface="微软雅黑" panose="020B0503020204020204" pitchFamily="34" charset="-122"/>
                <a:ea typeface="微软雅黑" panose="020B0503020204020204" pitchFamily="34" charset="-122"/>
              </a:rPr>
              <a:t>流程实例迁移</a:t>
            </a:r>
            <a:endParaRPr lang="zh-CN" altLang="en-US" dirty="0">
              <a:latin typeface="微软雅黑" panose="020B0503020204020204" pitchFamily="34" charset="-122"/>
              <a:ea typeface="微软雅黑" panose="020B0503020204020204" pitchFamily="34" charset="-122"/>
            </a:endParaRPr>
          </a:p>
        </p:txBody>
      </p:sp>
      <p:sp>
        <p:nvSpPr>
          <p:cNvPr id="12" name="TextBox 35">
            <a:extLst>
              <a:ext uri="{FF2B5EF4-FFF2-40B4-BE49-F238E27FC236}">
                <a16:creationId xmlns:a16="http://schemas.microsoft.com/office/drawing/2014/main" id="{F19AA5A2-B021-4950-8B08-D4BDD490C483}"/>
              </a:ext>
            </a:extLst>
          </p:cNvPr>
          <p:cNvSpPr txBox="1"/>
          <p:nvPr/>
        </p:nvSpPr>
        <p:spPr>
          <a:xfrm>
            <a:off x="711721" y="1096549"/>
            <a:ext cx="6726571" cy="2719313"/>
          </a:xfrm>
          <a:prstGeom prst="rect">
            <a:avLst/>
          </a:prstGeom>
        </p:spPr>
        <p:txBody>
          <a:bodyPr wrap="square" rtlCol="0">
            <a:noAutofit/>
          </a:bodyPr>
          <a:lstStyle/>
          <a:p>
            <a:pPr>
              <a:lnSpc>
                <a:spcPct val="150000"/>
              </a:lnSpc>
            </a:pPr>
            <a:r>
              <a:rPr lang="zh-CN" altLang="en-US" dirty="0">
                <a:latin typeface="黑体" panose="02010609060101010101" pitchFamily="49" charset="-122"/>
                <a:ea typeface="黑体" panose="02010609060101010101" pitchFamily="49" charset="-122"/>
                <a:cs typeface="Microsoft YaHei"/>
              </a:rPr>
              <a:t>基于执行路径的流程实例迁移方法步骤如下：</a:t>
            </a:r>
            <a:endParaRPr lang="en-US" altLang="zh-CN" dirty="0">
              <a:latin typeface="黑体" panose="02010609060101010101" pitchFamily="49" charset="-122"/>
              <a:ea typeface="黑体" panose="02010609060101010101" pitchFamily="49" charset="-122"/>
              <a:cs typeface="Microsoft YaHei"/>
            </a:endParaRPr>
          </a:p>
          <a:p>
            <a:pPr marL="342900" indent="-342900">
              <a:lnSpc>
                <a:spcPct val="150000"/>
              </a:lnSpc>
              <a:buFont typeface="+mj-lt"/>
              <a:buAutoNum type="arabicPeriod"/>
            </a:pPr>
            <a:r>
              <a:rPr lang="zh-CN" altLang="en-US" dirty="0">
                <a:latin typeface="黑体" panose="02010609060101010101" pitchFamily="49" charset="-122"/>
                <a:ea typeface="黑体" panose="02010609060101010101" pitchFamily="49" charset="-122"/>
                <a:cs typeface="Microsoft YaHei"/>
              </a:rPr>
              <a:t>对流程模型进行分析，得到流程模型所有可能的执行路径；</a:t>
            </a:r>
            <a:endParaRPr lang="en-US" altLang="zh-CN" dirty="0">
              <a:latin typeface="黑体" panose="02010609060101010101" pitchFamily="49" charset="-122"/>
              <a:ea typeface="黑体" panose="02010609060101010101" pitchFamily="49" charset="-122"/>
              <a:cs typeface="Microsoft YaHei"/>
            </a:endParaRPr>
          </a:p>
          <a:p>
            <a:pPr marL="342900" indent="-342900">
              <a:lnSpc>
                <a:spcPct val="150000"/>
              </a:lnSpc>
              <a:buFont typeface="+mj-lt"/>
              <a:buAutoNum type="arabicPeriod"/>
            </a:pPr>
            <a:r>
              <a:rPr lang="zh-CN" altLang="en-US" dirty="0">
                <a:latin typeface="黑体" panose="02010609060101010101" pitchFamily="49" charset="-122"/>
                <a:ea typeface="黑体" panose="02010609060101010101" pitchFamily="49" charset="-122"/>
                <a:cs typeface="Microsoft YaHei"/>
              </a:rPr>
              <a:t>通过分析流程实例的执行日志，得到实例执行过的任务节点，将实例与流程模型的执行路径进行匹配；</a:t>
            </a:r>
            <a:endParaRPr lang="en-US" altLang="zh-CN" dirty="0">
              <a:latin typeface="黑体" panose="02010609060101010101" pitchFamily="49" charset="-122"/>
              <a:ea typeface="黑体" panose="02010609060101010101" pitchFamily="49" charset="-122"/>
              <a:cs typeface="Microsoft YaHei"/>
            </a:endParaRPr>
          </a:p>
          <a:p>
            <a:pPr marL="342900" indent="-342900">
              <a:lnSpc>
                <a:spcPct val="150000"/>
              </a:lnSpc>
              <a:buFont typeface="+mj-lt"/>
              <a:buAutoNum type="arabicPeriod"/>
            </a:pPr>
            <a:r>
              <a:rPr lang="zh-CN" altLang="en-US" dirty="0">
                <a:latin typeface="黑体" panose="02010609060101010101" pitchFamily="49" charset="-122"/>
                <a:ea typeface="黑体" panose="02010609060101010101" pitchFamily="49" charset="-122"/>
                <a:cs typeface="Microsoft YaHei"/>
              </a:rPr>
              <a:t>对该实例对应的执行路径进行影响域分析；</a:t>
            </a:r>
            <a:endParaRPr lang="en-US" altLang="zh-CN" dirty="0">
              <a:latin typeface="黑体" panose="02010609060101010101" pitchFamily="49" charset="-122"/>
              <a:ea typeface="黑体" panose="02010609060101010101" pitchFamily="49" charset="-122"/>
              <a:cs typeface="Microsoft YaHei"/>
            </a:endParaRPr>
          </a:p>
          <a:p>
            <a:pPr marL="342900" indent="-342900">
              <a:lnSpc>
                <a:spcPct val="150000"/>
              </a:lnSpc>
              <a:buFont typeface="+mj-lt"/>
              <a:buAutoNum type="arabicPeriod"/>
            </a:pPr>
            <a:r>
              <a:rPr lang="zh-CN" altLang="en-US" dirty="0">
                <a:latin typeface="黑体" panose="02010609060101010101" pitchFamily="49" charset="-122"/>
                <a:ea typeface="黑体" panose="02010609060101010101" pitchFamily="49" charset="-122"/>
                <a:cs typeface="Microsoft YaHei"/>
              </a:rPr>
              <a:t>针对实例的具体情况进行相应的操作。</a:t>
            </a:r>
            <a:endParaRPr lang="en-US" altLang="zh-CN" dirty="0">
              <a:latin typeface="黑体" panose="02010609060101010101" pitchFamily="49" charset="-122"/>
              <a:ea typeface="黑体" panose="02010609060101010101" pitchFamily="49" charset="-122"/>
              <a:cs typeface="Microsoft YaHei"/>
            </a:endParaRPr>
          </a:p>
          <a:p>
            <a:pPr marL="342900" indent="-342900">
              <a:lnSpc>
                <a:spcPct val="150000"/>
              </a:lnSpc>
              <a:buFont typeface="+mj-lt"/>
              <a:buAutoNum type="arabicPeriod"/>
            </a:pPr>
            <a:endParaRPr lang="en-US" altLang="zh-CN" dirty="0">
              <a:latin typeface="黑体" panose="02010609060101010101" pitchFamily="49" charset="-122"/>
              <a:ea typeface="黑体" panose="02010609060101010101" pitchFamily="49" charset="-122"/>
              <a:cs typeface="Microsoft YaHei"/>
            </a:endParaRPr>
          </a:p>
          <a:p>
            <a:pPr>
              <a:lnSpc>
                <a:spcPct val="150000"/>
              </a:lnSpc>
            </a:pPr>
            <a:r>
              <a:rPr lang="zh-CN" altLang="en-US" dirty="0">
                <a:latin typeface="黑体" panose="02010609060101010101" pitchFamily="49" charset="-122"/>
                <a:ea typeface="黑体" panose="02010609060101010101" pitchFamily="49" charset="-122"/>
                <a:cs typeface="Microsoft YaHei"/>
              </a:rPr>
              <a:t>案例：</a:t>
            </a:r>
            <a:endParaRPr lang="en-US" altLang="zh-CN" dirty="0">
              <a:latin typeface="黑体" panose="02010609060101010101" pitchFamily="49" charset="-122"/>
              <a:ea typeface="黑体" panose="02010609060101010101" pitchFamily="49" charset="-122"/>
              <a:cs typeface="Microsoft YaHei"/>
            </a:endParaRPr>
          </a:p>
        </p:txBody>
      </p:sp>
      <p:pic>
        <p:nvPicPr>
          <p:cNvPr id="9" name="图片 8">
            <a:extLst>
              <a:ext uri="{FF2B5EF4-FFF2-40B4-BE49-F238E27FC236}">
                <a16:creationId xmlns:a16="http://schemas.microsoft.com/office/drawing/2014/main" id="{B713F07A-53BC-48AE-BA92-DD8D7EC66792}"/>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7507600" y="1014297"/>
            <a:ext cx="4023201" cy="2763736"/>
          </a:xfrm>
          <a:prstGeom prst="rect">
            <a:avLst/>
          </a:prstGeom>
          <a:noFill/>
          <a:ln>
            <a:noFill/>
          </a:ln>
        </p:spPr>
      </p:pic>
      <p:sp>
        <p:nvSpPr>
          <p:cNvPr id="13" name="矩形 12">
            <a:extLst>
              <a:ext uri="{FF2B5EF4-FFF2-40B4-BE49-F238E27FC236}">
                <a16:creationId xmlns:a16="http://schemas.microsoft.com/office/drawing/2014/main" id="{3A1C4EAF-59B4-40DD-B935-7774CF504390}"/>
              </a:ext>
            </a:extLst>
          </p:cNvPr>
          <p:cNvSpPr/>
          <p:nvPr/>
        </p:nvSpPr>
        <p:spPr>
          <a:xfrm>
            <a:off x="7882430" y="3886725"/>
            <a:ext cx="2954655" cy="369332"/>
          </a:xfrm>
          <a:prstGeom prst="rect">
            <a:avLst/>
          </a:prstGeom>
        </p:spPr>
        <p:txBody>
          <a:bodyPr wrap="none">
            <a:spAutoFit/>
          </a:bodyPr>
          <a:lstStyle/>
          <a:p>
            <a:r>
              <a:rPr lang="zh-CN" altLang="zh-CN" kern="100" dirty="0">
                <a:latin typeface="黑体" panose="02010609060101010101" pitchFamily="49" charset="-122"/>
                <a:ea typeface="黑体" panose="02010609060101010101" pitchFamily="49" charset="-122"/>
                <a:cs typeface="Times New Roman" panose="02020603050405020304" pitchFamily="18" charset="0"/>
              </a:rPr>
              <a:t>（灰色节点为受影响节点）</a:t>
            </a:r>
            <a:endParaRPr lang="zh-CN" altLang="en-US" dirty="0">
              <a:latin typeface="黑体" panose="02010609060101010101" pitchFamily="49" charset="-122"/>
              <a:ea typeface="黑体" panose="02010609060101010101" pitchFamily="49" charset="-122"/>
            </a:endParaRPr>
          </a:p>
        </p:txBody>
      </p:sp>
      <p:sp>
        <p:nvSpPr>
          <p:cNvPr id="14" name="TextBox 35">
            <a:extLst>
              <a:ext uri="{FF2B5EF4-FFF2-40B4-BE49-F238E27FC236}">
                <a16:creationId xmlns:a16="http://schemas.microsoft.com/office/drawing/2014/main" id="{B54A749A-53E2-4E55-9C4D-A8C6E9DA080B}"/>
              </a:ext>
            </a:extLst>
          </p:cNvPr>
          <p:cNvSpPr txBox="1"/>
          <p:nvPr/>
        </p:nvSpPr>
        <p:spPr>
          <a:xfrm>
            <a:off x="711720" y="4405521"/>
            <a:ext cx="11324949" cy="2294217"/>
          </a:xfrm>
          <a:prstGeom prst="rect">
            <a:avLst/>
          </a:prstGeom>
        </p:spPr>
        <p:txBody>
          <a:bodyPr wrap="square" rtlCol="0">
            <a:noAutofit/>
          </a:bodyPr>
          <a:lstStyle/>
          <a:p>
            <a:pPr marL="228594" indent="-228594">
              <a:lnSpc>
                <a:spcPct val="15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cs typeface="Microsoft YaHei"/>
              </a:rPr>
              <a:t>可以将右图中的流程模型分解为两条独立的流程执行路径。假设任务节点</a:t>
            </a:r>
            <a:r>
              <a:rPr lang="en-US" altLang="zh-CN" dirty="0">
                <a:latin typeface="黑体" panose="02010609060101010101" pitchFamily="49" charset="-122"/>
                <a:ea typeface="黑体" panose="02010609060101010101" pitchFamily="49" charset="-122"/>
                <a:cs typeface="Microsoft YaHei"/>
              </a:rPr>
              <a:t>B</a:t>
            </a:r>
            <a:r>
              <a:rPr lang="zh-CN" altLang="en-US" dirty="0">
                <a:latin typeface="黑体" panose="02010609060101010101" pitchFamily="49" charset="-122"/>
                <a:ea typeface="黑体" panose="02010609060101010101" pitchFamily="49" charset="-122"/>
                <a:cs typeface="Microsoft YaHei"/>
              </a:rPr>
              <a:t>、</a:t>
            </a:r>
            <a:r>
              <a:rPr lang="en-US" altLang="zh-CN" dirty="0">
                <a:latin typeface="黑体" panose="02010609060101010101" pitchFamily="49" charset="-122"/>
                <a:ea typeface="黑体" panose="02010609060101010101" pitchFamily="49" charset="-122"/>
                <a:cs typeface="Microsoft YaHei"/>
              </a:rPr>
              <a:t>C</a:t>
            </a:r>
            <a:r>
              <a:rPr lang="zh-CN" altLang="en-US" dirty="0">
                <a:latin typeface="黑体" panose="02010609060101010101" pitchFamily="49" charset="-122"/>
                <a:ea typeface="黑体" panose="02010609060101010101" pitchFamily="49" charset="-122"/>
                <a:cs typeface="Microsoft YaHei"/>
              </a:rPr>
              <a:t>和</a:t>
            </a:r>
            <a:r>
              <a:rPr lang="en-US" altLang="zh-CN" dirty="0">
                <a:latin typeface="黑体" panose="02010609060101010101" pitchFamily="49" charset="-122"/>
                <a:ea typeface="黑体" panose="02010609060101010101" pitchFamily="49" charset="-122"/>
                <a:cs typeface="Microsoft YaHei"/>
              </a:rPr>
              <a:t>F</a:t>
            </a:r>
            <a:r>
              <a:rPr lang="zh-CN" altLang="en-US" dirty="0">
                <a:latin typeface="黑体" panose="02010609060101010101" pitchFamily="49" charset="-122"/>
                <a:ea typeface="黑体" panose="02010609060101010101" pitchFamily="49" charset="-122"/>
                <a:cs typeface="Microsoft YaHei"/>
              </a:rPr>
              <a:t>是受组织架构变更影响的节点。</a:t>
            </a:r>
            <a:endParaRPr lang="en-US" altLang="zh-CN" dirty="0">
              <a:latin typeface="黑体" panose="02010609060101010101" pitchFamily="49" charset="-122"/>
              <a:ea typeface="黑体" panose="02010609060101010101" pitchFamily="49" charset="-122"/>
              <a:cs typeface="Microsoft YaHei"/>
            </a:endParaRPr>
          </a:p>
          <a:p>
            <a:pPr marL="228594" indent="-228594">
              <a:lnSpc>
                <a:spcPct val="15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cs typeface="Microsoft YaHei"/>
              </a:rPr>
              <a:t>若实例当前处于节点</a:t>
            </a:r>
            <a:r>
              <a:rPr lang="en-US" altLang="zh-CN" dirty="0">
                <a:latin typeface="黑体" panose="02010609060101010101" pitchFamily="49" charset="-122"/>
                <a:ea typeface="黑体" panose="02010609060101010101" pitchFamily="49" charset="-122"/>
                <a:cs typeface="Microsoft YaHei"/>
              </a:rPr>
              <a:t>C</a:t>
            </a:r>
            <a:r>
              <a:rPr lang="zh-CN" altLang="en-US" dirty="0">
                <a:latin typeface="黑体" panose="02010609060101010101" pitchFamily="49" charset="-122"/>
                <a:ea typeface="黑体" panose="02010609060101010101" pitchFamily="49" charset="-122"/>
                <a:cs typeface="Microsoft YaHei"/>
              </a:rPr>
              <a:t>，可知该实例对应路径</a:t>
            </a:r>
            <a:r>
              <a:rPr lang="en-US" altLang="zh-CN" dirty="0">
                <a:latin typeface="黑体" panose="02010609060101010101" pitchFamily="49" charset="-122"/>
                <a:ea typeface="黑体" panose="02010609060101010101" pitchFamily="49" charset="-122"/>
                <a:cs typeface="Microsoft YaHei"/>
              </a:rPr>
              <a:t>1</a:t>
            </a:r>
            <a:r>
              <a:rPr lang="zh-CN" altLang="en-US" dirty="0">
                <a:latin typeface="黑体" panose="02010609060101010101" pitchFamily="49" charset="-122"/>
                <a:ea typeface="黑体" panose="02010609060101010101" pitchFamily="49" charset="-122"/>
                <a:cs typeface="Microsoft YaHei"/>
              </a:rPr>
              <a:t>，需将实例数据回滚到节点</a:t>
            </a:r>
            <a:r>
              <a:rPr lang="en-US" altLang="zh-CN" dirty="0">
                <a:latin typeface="黑体" panose="02010609060101010101" pitchFamily="49" charset="-122"/>
                <a:ea typeface="黑体" panose="02010609060101010101" pitchFamily="49" charset="-122"/>
                <a:cs typeface="Microsoft YaHei"/>
              </a:rPr>
              <a:t>A</a:t>
            </a:r>
            <a:r>
              <a:rPr lang="zh-CN" altLang="en-US" dirty="0">
                <a:latin typeface="黑体" panose="02010609060101010101" pitchFamily="49" charset="-122"/>
                <a:ea typeface="黑体" panose="02010609060101010101" pitchFamily="49" charset="-122"/>
                <a:cs typeface="Microsoft YaHei"/>
              </a:rPr>
              <a:t>，并迁移到新的流程模型上；</a:t>
            </a:r>
            <a:endParaRPr lang="en-US" altLang="zh-CN" dirty="0">
              <a:latin typeface="黑体" panose="02010609060101010101" pitchFamily="49" charset="-122"/>
              <a:ea typeface="黑体" panose="02010609060101010101" pitchFamily="49" charset="-122"/>
              <a:cs typeface="Microsoft YaHei"/>
            </a:endParaRPr>
          </a:p>
          <a:p>
            <a:pPr marL="228594" indent="-228594">
              <a:lnSpc>
                <a:spcPct val="15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cs typeface="Microsoft YaHei"/>
              </a:rPr>
              <a:t>若实例当前处于节点</a:t>
            </a:r>
            <a:r>
              <a:rPr lang="en-US" altLang="zh-CN" dirty="0">
                <a:latin typeface="黑体" panose="02010609060101010101" pitchFamily="49" charset="-122"/>
                <a:ea typeface="黑体" panose="02010609060101010101" pitchFamily="49" charset="-122"/>
                <a:cs typeface="Microsoft YaHei"/>
              </a:rPr>
              <a:t>G</a:t>
            </a:r>
            <a:r>
              <a:rPr lang="zh-CN" altLang="en-US" dirty="0">
                <a:latin typeface="黑体" panose="02010609060101010101" pitchFamily="49" charset="-122"/>
                <a:ea typeface="黑体" panose="02010609060101010101" pitchFamily="49" charset="-122"/>
                <a:cs typeface="Microsoft YaHei"/>
              </a:rPr>
              <a:t>，可知该实例对应路径</a:t>
            </a:r>
            <a:r>
              <a:rPr lang="en-US" altLang="zh-CN" dirty="0">
                <a:latin typeface="黑体" panose="02010609060101010101" pitchFamily="49" charset="-122"/>
                <a:ea typeface="黑体" panose="02010609060101010101" pitchFamily="49" charset="-122"/>
                <a:cs typeface="Microsoft YaHei"/>
              </a:rPr>
              <a:t>2</a:t>
            </a:r>
            <a:r>
              <a:rPr lang="zh-CN" altLang="en-US" dirty="0">
                <a:latin typeface="黑体" panose="02010609060101010101" pitchFamily="49" charset="-122"/>
                <a:ea typeface="黑体" panose="02010609060101010101" pitchFamily="49" charset="-122"/>
                <a:cs typeface="Microsoft YaHei"/>
              </a:rPr>
              <a:t>，由于实例已经流转到影响域之后，故不进行处理。</a:t>
            </a:r>
            <a:endParaRPr lang="en-US" altLang="zh-CN" dirty="0">
              <a:latin typeface="黑体" panose="02010609060101010101" pitchFamily="49" charset="-122"/>
              <a:ea typeface="黑体" panose="02010609060101010101" pitchFamily="49" charset="-122"/>
              <a:cs typeface="Microsoft YaHei"/>
            </a:endParaRPr>
          </a:p>
        </p:txBody>
      </p:sp>
    </p:spTree>
    <p:extLst>
      <p:ext uri="{BB962C8B-B14F-4D97-AF65-F5344CB8AC3E}">
        <p14:creationId xmlns:p14="http://schemas.microsoft.com/office/powerpoint/2010/main" val="421686392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7331" y="207375"/>
            <a:ext cx="5676552" cy="545741"/>
          </a:xfrm>
        </p:spPr>
        <p:txBody>
          <a:bodyPr>
            <a:normAutofit/>
          </a:bodyPr>
          <a:lstStyle/>
          <a:p>
            <a:r>
              <a:rPr lang="zh-CN" altLang="en-US" dirty="0">
                <a:latin typeface="微软雅黑" panose="020B0503020204020204" pitchFamily="34" charset="-122"/>
                <a:ea typeface="微软雅黑" panose="020B0503020204020204" pitchFamily="34" charset="-122"/>
              </a:rPr>
              <a:t>资产云中台</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模块划分</a:t>
            </a:r>
          </a:p>
        </p:txBody>
      </p:sp>
      <p:pic>
        <p:nvPicPr>
          <p:cNvPr id="5" name="图片 4">
            <a:extLst>
              <a:ext uri="{FF2B5EF4-FFF2-40B4-BE49-F238E27FC236}">
                <a16:creationId xmlns:a16="http://schemas.microsoft.com/office/drawing/2014/main" id="{D58666BE-1672-4EAA-84C5-61C5F5E83B02}"/>
              </a:ext>
            </a:extLst>
          </p:cNvPr>
          <p:cNvPicPr>
            <a:picLocks noChangeAspect="1"/>
          </p:cNvPicPr>
          <p:nvPr/>
        </p:nvPicPr>
        <p:blipFill>
          <a:blip r:embed="rId3"/>
          <a:stretch>
            <a:fillRect/>
          </a:stretch>
        </p:blipFill>
        <p:spPr>
          <a:xfrm>
            <a:off x="175056" y="1528610"/>
            <a:ext cx="7667851" cy="3463200"/>
          </a:xfrm>
          <a:prstGeom prst="rect">
            <a:avLst/>
          </a:prstGeom>
        </p:spPr>
      </p:pic>
      <p:sp>
        <p:nvSpPr>
          <p:cNvPr id="6" name="TextBox 7">
            <a:extLst>
              <a:ext uri="{FF2B5EF4-FFF2-40B4-BE49-F238E27FC236}">
                <a16:creationId xmlns:a16="http://schemas.microsoft.com/office/drawing/2014/main" id="{E3E7BD67-38A5-42E8-AEE9-2CC8FBB64F55}"/>
              </a:ext>
            </a:extLst>
          </p:cNvPr>
          <p:cNvSpPr txBox="1"/>
          <p:nvPr/>
        </p:nvSpPr>
        <p:spPr>
          <a:xfrm>
            <a:off x="7975506" y="1720840"/>
            <a:ext cx="4109916" cy="38318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rPr>
              <a:t>资产云中台基于</a:t>
            </a:r>
            <a:r>
              <a:rPr lang="en-US" altLang="zh-CN" dirty="0">
                <a:latin typeface="黑体" panose="02010609060101010101" pitchFamily="49" charset="-122"/>
                <a:ea typeface="黑体" panose="02010609060101010101" pitchFamily="49" charset="-122"/>
              </a:rPr>
              <a:t>Flowable</a:t>
            </a:r>
            <a:r>
              <a:rPr lang="zh-CN" altLang="en-US" dirty="0">
                <a:latin typeface="黑体" panose="02010609060101010101" pitchFamily="49" charset="-122"/>
                <a:ea typeface="黑体" panose="02010609060101010101" pitchFamily="49" charset="-122"/>
              </a:rPr>
              <a:t>工作流引擎开发，主要划分为三大模块：组织架构管理、影响域检测、流程实例迁移。</a:t>
            </a:r>
            <a:endParaRPr lang="en-US" altLang="zh-CN" dirty="0">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rPr>
              <a:t>组织架构管理包含用户管理、权限管理、用户组管理等模块。</a:t>
            </a:r>
            <a:endParaRPr lang="en-US" altLang="zh-CN" dirty="0">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rPr>
              <a:t>影响域检测和流程实例迁移模块为面向组织架构变更的自适应业务流程提供支持。</a:t>
            </a:r>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5159043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7331" y="207375"/>
            <a:ext cx="5676552" cy="545741"/>
          </a:xfrm>
        </p:spPr>
        <p:txBody>
          <a:bodyPr>
            <a:normAutofit/>
          </a:bodyPr>
          <a:lstStyle/>
          <a:p>
            <a:r>
              <a:rPr lang="zh-CN" altLang="en-US" dirty="0">
                <a:latin typeface="微软雅黑" panose="020B0503020204020204" pitchFamily="34" charset="-122"/>
                <a:ea typeface="微软雅黑" panose="020B0503020204020204" pitchFamily="34" charset="-122"/>
              </a:rPr>
              <a:t>计划</a:t>
            </a:r>
          </a:p>
        </p:txBody>
      </p:sp>
      <p:sp>
        <p:nvSpPr>
          <p:cNvPr id="3" name="TextBox 35">
            <a:extLst>
              <a:ext uri="{FF2B5EF4-FFF2-40B4-BE49-F238E27FC236}">
                <a16:creationId xmlns:a16="http://schemas.microsoft.com/office/drawing/2014/main" id="{B54A749A-53E2-4E55-9C4D-A8C6E9DA080B}"/>
              </a:ext>
            </a:extLst>
          </p:cNvPr>
          <p:cNvSpPr txBox="1"/>
          <p:nvPr/>
        </p:nvSpPr>
        <p:spPr>
          <a:xfrm>
            <a:off x="690908" y="753116"/>
            <a:ext cx="10835807" cy="5832375"/>
          </a:xfrm>
          <a:prstGeom prst="rect">
            <a:avLst/>
          </a:prstGeom>
        </p:spPr>
        <p:txBody>
          <a:bodyPr wrap="square" rtlCol="0">
            <a:noAutofit/>
          </a:bodyPr>
          <a:lstStyle/>
          <a:p>
            <a:pPr>
              <a:lnSpc>
                <a:spcPct val="150000"/>
              </a:lnSpc>
            </a:pPr>
            <a:endParaRPr lang="en-US" altLang="zh-CN" dirty="0">
              <a:latin typeface="黑体" panose="02010609060101010101" pitchFamily="49" charset="-122"/>
              <a:ea typeface="黑体" panose="02010609060101010101" pitchFamily="49" charset="-122"/>
              <a:cs typeface="Microsoft YaHei"/>
            </a:endParaRPr>
          </a:p>
          <a:p>
            <a:pPr marL="228594" indent="-228594">
              <a:lnSpc>
                <a:spcPct val="150000"/>
              </a:lnSpc>
              <a:buFont typeface="Arial" panose="020B0604020202020204" pitchFamily="34" charset="0"/>
              <a:buChar char="•"/>
            </a:pPr>
            <a:r>
              <a:rPr lang="zh-CN" altLang="en-US" sz="2800" dirty="0">
                <a:latin typeface="黑体" panose="02010609060101010101" pitchFamily="49" charset="-122"/>
                <a:ea typeface="黑体" panose="02010609060101010101" pitchFamily="49" charset="-122"/>
                <a:cs typeface="Microsoft YaHei"/>
              </a:rPr>
              <a:t>组织架构的真实场景建模；</a:t>
            </a:r>
            <a:endParaRPr lang="en-US" altLang="zh-CN" sz="2800" dirty="0">
              <a:latin typeface="黑体" panose="02010609060101010101" pitchFamily="49" charset="-122"/>
              <a:ea typeface="黑体" panose="02010609060101010101" pitchFamily="49" charset="-122"/>
              <a:cs typeface="Microsoft YaHei"/>
            </a:endParaRPr>
          </a:p>
          <a:p>
            <a:pPr marL="228594" indent="-228594">
              <a:lnSpc>
                <a:spcPct val="150000"/>
              </a:lnSpc>
              <a:buFont typeface="Arial" panose="020B0604020202020204" pitchFamily="34" charset="0"/>
              <a:buChar char="•"/>
            </a:pPr>
            <a:r>
              <a:rPr lang="zh-CN" altLang="en-US" sz="2800" dirty="0">
                <a:latin typeface="黑体" panose="02010609060101010101" pitchFamily="49" charset="-122"/>
                <a:ea typeface="黑体" panose="02010609060101010101" pitchFamily="49" charset="-122"/>
                <a:cs typeface="Microsoft YaHei"/>
              </a:rPr>
              <a:t>细化自适应业务流程模型的变更模式，包括组织架构变更与任务变更之间的映射关系、任务变更与流程变更之间的映射关系；</a:t>
            </a:r>
            <a:endParaRPr lang="en-US" altLang="zh-CN" sz="2800" dirty="0">
              <a:latin typeface="黑体" panose="02010609060101010101" pitchFamily="49" charset="-122"/>
              <a:ea typeface="黑体" panose="02010609060101010101" pitchFamily="49" charset="-122"/>
              <a:cs typeface="Microsoft YaHei"/>
            </a:endParaRPr>
          </a:p>
          <a:p>
            <a:pPr marL="228594" indent="-228594">
              <a:lnSpc>
                <a:spcPct val="150000"/>
              </a:lnSpc>
              <a:buFont typeface="Arial" panose="020B0604020202020204" pitchFamily="34" charset="0"/>
              <a:buChar char="•"/>
            </a:pPr>
            <a:r>
              <a:rPr lang="zh-CN" altLang="en-US" sz="2800" dirty="0">
                <a:solidFill>
                  <a:srgbClr val="FF0000"/>
                </a:solidFill>
                <a:latin typeface="黑体" panose="02010609060101010101" pitchFamily="49" charset="-122"/>
                <a:ea typeface="黑体" panose="02010609060101010101" pitchFamily="49" charset="-122"/>
                <a:cs typeface="Microsoft YaHei"/>
              </a:rPr>
              <a:t>提出表单系统设计方案；</a:t>
            </a:r>
            <a:endParaRPr lang="en-US" altLang="zh-CN" sz="2800" dirty="0">
              <a:solidFill>
                <a:srgbClr val="FF0000"/>
              </a:solidFill>
              <a:latin typeface="黑体" panose="02010609060101010101" pitchFamily="49" charset="-122"/>
              <a:ea typeface="黑体" panose="02010609060101010101" pitchFamily="49" charset="-122"/>
              <a:cs typeface="Microsoft YaHei"/>
            </a:endParaRPr>
          </a:p>
          <a:p>
            <a:pPr marL="228594" indent="-228594">
              <a:lnSpc>
                <a:spcPct val="150000"/>
              </a:lnSpc>
              <a:buFont typeface="Arial" panose="020B0604020202020204" pitchFamily="34" charset="0"/>
              <a:buChar char="•"/>
            </a:pPr>
            <a:r>
              <a:rPr lang="zh-CN" altLang="en-US" sz="2800" dirty="0">
                <a:solidFill>
                  <a:srgbClr val="FF0000"/>
                </a:solidFill>
                <a:latin typeface="黑体" panose="02010609060101010101" pitchFamily="49" charset="-122"/>
                <a:ea typeface="黑体" panose="02010609060101010101" pitchFamily="49" charset="-122"/>
                <a:cs typeface="Microsoft YaHei"/>
              </a:rPr>
              <a:t>设计基于资产云业务中台的业务快速构建模式；</a:t>
            </a:r>
            <a:endParaRPr lang="en-US" altLang="zh-CN" sz="2800" dirty="0">
              <a:solidFill>
                <a:srgbClr val="FF0000"/>
              </a:solidFill>
              <a:latin typeface="黑体" panose="02010609060101010101" pitchFamily="49" charset="-122"/>
              <a:ea typeface="黑体" panose="02010609060101010101" pitchFamily="49" charset="-122"/>
              <a:cs typeface="Microsoft YaHei"/>
            </a:endParaRPr>
          </a:p>
          <a:p>
            <a:pPr marL="228594" indent="-228594">
              <a:lnSpc>
                <a:spcPct val="150000"/>
              </a:lnSpc>
              <a:buFont typeface="Arial" panose="020B0604020202020204" pitchFamily="34" charset="0"/>
              <a:buChar char="•"/>
            </a:pPr>
            <a:r>
              <a:rPr lang="zh-CN" altLang="en-US" sz="2800">
                <a:solidFill>
                  <a:srgbClr val="FF0000"/>
                </a:solidFill>
                <a:latin typeface="黑体" panose="02010609060101010101" pitchFamily="49" charset="-122"/>
                <a:ea typeface="黑体" panose="02010609060101010101" pitchFamily="49" charset="-122"/>
                <a:cs typeface="Microsoft YaHei"/>
              </a:rPr>
              <a:t>业务流程的微服务化改造方案。</a:t>
            </a:r>
            <a:endParaRPr lang="en-US" altLang="zh-CN" sz="2800" dirty="0">
              <a:solidFill>
                <a:srgbClr val="FF0000"/>
              </a:solidFill>
              <a:latin typeface="黑体" panose="02010609060101010101" pitchFamily="49" charset="-122"/>
              <a:ea typeface="黑体" panose="02010609060101010101" pitchFamily="49" charset="-122"/>
              <a:cs typeface="Microsoft YaHei"/>
            </a:endParaRPr>
          </a:p>
          <a:p>
            <a:pPr marL="228594" indent="-228594">
              <a:lnSpc>
                <a:spcPct val="150000"/>
              </a:lnSpc>
              <a:buFont typeface="Arial" panose="020B0604020202020204" pitchFamily="34" charset="0"/>
              <a:buChar char="•"/>
            </a:pPr>
            <a:endParaRPr lang="en-US" altLang="zh-CN" sz="2800" dirty="0">
              <a:solidFill>
                <a:srgbClr val="FF0000"/>
              </a:solidFill>
              <a:latin typeface="黑体" panose="02010609060101010101" pitchFamily="49" charset="-122"/>
              <a:ea typeface="黑体" panose="02010609060101010101" pitchFamily="49" charset="-122"/>
              <a:cs typeface="Microsoft YaHei"/>
            </a:endParaRPr>
          </a:p>
          <a:p>
            <a:pPr marL="228594" indent="-228594">
              <a:lnSpc>
                <a:spcPct val="150000"/>
              </a:lnSpc>
              <a:buFont typeface="Arial" panose="020B0604020202020204" pitchFamily="34" charset="0"/>
              <a:buChar char="•"/>
            </a:pPr>
            <a:endParaRPr lang="en-US" altLang="zh-CN" dirty="0">
              <a:latin typeface="黑体" panose="02010609060101010101" pitchFamily="49" charset="-122"/>
              <a:ea typeface="黑体" panose="02010609060101010101" pitchFamily="49" charset="-122"/>
              <a:cs typeface="Microsoft YaHei"/>
            </a:endParaRPr>
          </a:p>
          <a:p>
            <a:pPr marL="228594" indent="-228594">
              <a:lnSpc>
                <a:spcPct val="150000"/>
              </a:lnSpc>
              <a:buFont typeface="Arial" panose="020B0604020202020204" pitchFamily="34" charset="0"/>
              <a:buChar char="•"/>
            </a:pPr>
            <a:endParaRPr lang="en-US" altLang="zh-CN" dirty="0">
              <a:latin typeface="黑体" panose="02010609060101010101" pitchFamily="49" charset="-122"/>
              <a:ea typeface="黑体" panose="02010609060101010101" pitchFamily="49" charset="-122"/>
              <a:cs typeface="Microsoft YaHei"/>
            </a:endParaRPr>
          </a:p>
          <a:p>
            <a:pPr marL="228594" indent="-228594">
              <a:lnSpc>
                <a:spcPct val="150000"/>
              </a:lnSpc>
              <a:buFont typeface="Arial" panose="020B0604020202020204" pitchFamily="34" charset="0"/>
              <a:buChar char="•"/>
            </a:pPr>
            <a:endParaRPr lang="en-US" altLang="zh-CN" dirty="0">
              <a:latin typeface="黑体" panose="02010609060101010101" pitchFamily="49" charset="-122"/>
              <a:ea typeface="黑体" panose="02010609060101010101" pitchFamily="49" charset="-122"/>
              <a:cs typeface="Microsoft YaHei"/>
            </a:endParaRPr>
          </a:p>
          <a:p>
            <a:pPr marL="228594" indent="-228594">
              <a:lnSpc>
                <a:spcPct val="150000"/>
              </a:lnSpc>
              <a:buFont typeface="Arial" panose="020B0604020202020204" pitchFamily="34" charset="0"/>
              <a:buChar char="•"/>
            </a:pPr>
            <a:endParaRPr lang="en-US" altLang="zh-CN" dirty="0">
              <a:latin typeface="黑体" panose="02010609060101010101" pitchFamily="49" charset="-122"/>
              <a:ea typeface="黑体" panose="02010609060101010101" pitchFamily="49" charset="-122"/>
              <a:cs typeface="Microsoft YaHei"/>
            </a:endParaRPr>
          </a:p>
        </p:txBody>
      </p:sp>
    </p:spTree>
    <p:extLst>
      <p:ext uri="{BB962C8B-B14F-4D97-AF65-F5344CB8AC3E}">
        <p14:creationId xmlns:p14="http://schemas.microsoft.com/office/powerpoint/2010/main" val="431726591"/>
      </p:ext>
    </p:extLst>
  </p:cSld>
  <p:clrMapOvr>
    <a:masterClrMapping/>
  </p:clrMapOvr>
  <p:transition spd="med"/>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1123</TotalTime>
  <Words>877</Words>
  <Application>Microsoft Office PowerPoint</Application>
  <PresentationFormat>宽屏</PresentationFormat>
  <Paragraphs>60</Paragraphs>
  <Slides>10</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Helvetica Light</vt:lpstr>
      <vt:lpstr>等线</vt:lpstr>
      <vt:lpstr>等线 Light</vt:lpstr>
      <vt:lpstr>黑体</vt:lpstr>
      <vt:lpstr>微软雅黑</vt:lpstr>
      <vt:lpstr>微软雅黑</vt:lpstr>
      <vt:lpstr>Arial</vt:lpstr>
      <vt:lpstr>Calibri</vt:lpstr>
      <vt:lpstr>Office 主题​​</vt:lpstr>
      <vt:lpstr>PowerPoint 演示文稿</vt:lpstr>
      <vt:lpstr>支持组织架构变更的业务流程自适应模型</vt:lpstr>
      <vt:lpstr>组织架构管理</vt:lpstr>
      <vt:lpstr>业务流程变更类型</vt:lpstr>
      <vt:lpstr>流程实例迁移</vt:lpstr>
      <vt:lpstr>流程实例迁移</vt:lpstr>
      <vt:lpstr>流程实例迁移</vt:lpstr>
      <vt:lpstr>资产云中台-模块划分</vt:lpstr>
      <vt:lpstr>计划</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支持组织架构变更的自适应业务流程引擎 </dc:title>
  <dc:creator>Ye Ricardo</dc:creator>
  <cp:lastModifiedBy>Yin YuYu</cp:lastModifiedBy>
  <cp:revision>600</cp:revision>
  <dcterms:created xsi:type="dcterms:W3CDTF">2019-04-17T01:39:23Z</dcterms:created>
  <dcterms:modified xsi:type="dcterms:W3CDTF">2019-04-19T07:38:44Z</dcterms:modified>
</cp:coreProperties>
</file>