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49"/>
  </p:notesMasterIdLst>
  <p:sldIdLst>
    <p:sldId id="256" r:id="rId2"/>
    <p:sldId id="257" r:id="rId3"/>
    <p:sldId id="276" r:id="rId4"/>
    <p:sldId id="277" r:id="rId5"/>
    <p:sldId id="278" r:id="rId6"/>
    <p:sldId id="285" r:id="rId7"/>
    <p:sldId id="279" r:id="rId8"/>
    <p:sldId id="258" r:id="rId9"/>
    <p:sldId id="280" r:id="rId10"/>
    <p:sldId id="281" r:id="rId11"/>
    <p:sldId id="260" r:id="rId12"/>
    <p:sldId id="302" r:id="rId13"/>
    <p:sldId id="282" r:id="rId14"/>
    <p:sldId id="283" r:id="rId15"/>
    <p:sldId id="284" r:id="rId16"/>
    <p:sldId id="261" r:id="rId17"/>
    <p:sldId id="286" r:id="rId18"/>
    <p:sldId id="287" r:id="rId19"/>
    <p:sldId id="288" r:id="rId20"/>
    <p:sldId id="289" r:id="rId21"/>
    <p:sldId id="262" r:id="rId22"/>
    <p:sldId id="304" r:id="rId23"/>
    <p:sldId id="292" r:id="rId24"/>
    <p:sldId id="290" r:id="rId25"/>
    <p:sldId id="293" r:id="rId26"/>
    <p:sldId id="295" r:id="rId27"/>
    <p:sldId id="296" r:id="rId28"/>
    <p:sldId id="294" r:id="rId29"/>
    <p:sldId id="297" r:id="rId30"/>
    <p:sldId id="263" r:id="rId31"/>
    <p:sldId id="298" r:id="rId32"/>
    <p:sldId id="299" r:id="rId33"/>
    <p:sldId id="300" r:id="rId34"/>
    <p:sldId id="301" r:id="rId35"/>
    <p:sldId id="264" r:id="rId36"/>
    <p:sldId id="303" r:id="rId37"/>
    <p:sldId id="306" r:id="rId38"/>
    <p:sldId id="307" r:id="rId39"/>
    <p:sldId id="308" r:id="rId40"/>
    <p:sldId id="309" r:id="rId41"/>
    <p:sldId id="310" r:id="rId42"/>
    <p:sldId id="265" r:id="rId43"/>
    <p:sldId id="272" r:id="rId44"/>
    <p:sldId id="274" r:id="rId45"/>
    <p:sldId id="273" r:id="rId46"/>
    <p:sldId id="275" r:id="rId47"/>
    <p:sldId id="27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31"/>
    <p:restoredTop sz="86438"/>
  </p:normalViewPr>
  <p:slideViewPr>
    <p:cSldViewPr snapToGrid="0" snapToObjects="1">
      <p:cViewPr varScale="1">
        <p:scale>
          <a:sx n="90" d="100"/>
          <a:sy n="90" d="100"/>
        </p:scale>
        <p:origin x="344" y="192"/>
      </p:cViewPr>
      <p:guideLst/>
    </p:cSldViewPr>
  </p:slideViewPr>
  <p:outlineViewPr>
    <p:cViewPr>
      <p:scale>
        <a:sx n="33" d="100"/>
        <a:sy n="33" d="100"/>
      </p:scale>
      <p:origin x="0" y="-52568"/>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57219-BF08-5747-B344-B17BBED7F242}" type="datetimeFigureOut">
              <a:rPr lang="en-US" smtClean="0"/>
              <a:t>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0D075-67FD-3A49-9B05-277E4DD9B339}" type="slidenum">
              <a:rPr lang="en-US" smtClean="0"/>
              <a:t>‹#›</a:t>
            </a:fld>
            <a:endParaRPr lang="en-US"/>
          </a:p>
        </p:txBody>
      </p:sp>
    </p:spTree>
    <p:extLst>
      <p:ext uri="{BB962C8B-B14F-4D97-AF65-F5344CB8AC3E}">
        <p14:creationId xmlns:p14="http://schemas.microsoft.com/office/powerpoint/2010/main" val="417880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Anecdotes of events of threat, grief, arousal, mourning, personal danger, reunion precede sudden death.(Engel, 1971)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the Northridge earthquake in 1994, there was an increase in number of SCD, even after accounting for trauma or physical exertion.(Leor, Poole, &amp; </a:t>
            </a:r>
            <a:r>
              <a:rPr lang="en-US" sz="1200" kern="1200" dirty="0" err="1">
                <a:solidFill>
                  <a:schemeClr val="tx1"/>
                </a:solidFill>
                <a:effectLst/>
                <a:latin typeface="+mn-lt"/>
                <a:ea typeface="+mn-ea"/>
                <a:cs typeface="+mn-cs"/>
              </a:rPr>
              <a:t>Kloner</a:t>
            </a:r>
            <a:r>
              <a:rPr lang="en-US" sz="1200" kern="1200" dirty="0">
                <a:solidFill>
                  <a:schemeClr val="tx1"/>
                </a:solidFill>
                <a:effectLst/>
                <a:latin typeface="+mn-lt"/>
                <a:ea typeface="+mn-ea"/>
                <a:cs typeface="+mn-cs"/>
              </a:rPr>
              <a:t>, 1996)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an industrial plant in Rochester, NY, there were 26 reported cases of sudden death. Interviews with family noted that these individuals had been depressed over the past several weeks, and the events happened in the setting of acute arousal, either through increased work, anxiety, or anger.(Greene, Goldstein, &amp; Moss, 1972)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Increasing stress has been shown to precede SCD,(Rahe, Bennett, </a:t>
            </a:r>
            <a:r>
              <a:rPr lang="en-US" sz="1200" kern="1200" dirty="0" err="1">
                <a:solidFill>
                  <a:schemeClr val="tx1"/>
                </a:solidFill>
                <a:effectLst/>
                <a:latin typeface="+mn-lt"/>
                <a:ea typeface="+mn-ea"/>
                <a:cs typeface="+mn-cs"/>
              </a:rPr>
              <a:t>Romo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Siltanen</a:t>
            </a:r>
            <a:r>
              <a:rPr lang="en-US" sz="1200" kern="1200" dirty="0">
                <a:solidFill>
                  <a:schemeClr val="tx1"/>
                </a:solidFill>
                <a:effectLst/>
                <a:latin typeface="+mn-lt"/>
                <a:ea typeface="+mn-ea"/>
                <a:cs typeface="+mn-cs"/>
              </a:rPr>
              <a:t>, &amp; Arthur, 1973) and when measured in patients with ICD, VT and VF showed a similar pattern.(Lampert et al., 2002; Peter Taggart, Boyett, </a:t>
            </a:r>
            <a:r>
              <a:rPr lang="en-US" sz="1200" kern="1200" dirty="0" err="1">
                <a:solidFill>
                  <a:schemeClr val="tx1"/>
                </a:solidFill>
                <a:effectLst/>
                <a:latin typeface="+mn-lt"/>
                <a:ea typeface="+mn-ea"/>
                <a:cs typeface="+mn-cs"/>
              </a:rPr>
              <a:t>Logantha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Lambiase</a:t>
            </a:r>
            <a:r>
              <a:rPr lang="en-US" sz="1200" kern="1200" dirty="0">
                <a:solidFill>
                  <a:schemeClr val="tx1"/>
                </a:solidFill>
                <a:effectLst/>
                <a:latin typeface="+mn-lt"/>
                <a:ea typeface="+mn-ea"/>
                <a:cs typeface="+mn-cs"/>
              </a:rPr>
              <a:t>, 2011)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events also follow a circadian rhythm. Peak events of MACE occur from 6 AM to 10 AM, followed by a secondary peak of events from 6 PM to 8 PM.(Boudreau, Dumont, Kin, Walker, &amp; Boivin, 2011; Muller, 1999; </a:t>
            </a:r>
            <a:r>
              <a:rPr lang="en-US" sz="1200" kern="1200" dirty="0" err="1">
                <a:solidFill>
                  <a:schemeClr val="tx1"/>
                </a:solidFill>
                <a:effectLst/>
                <a:latin typeface="+mn-lt"/>
                <a:ea typeface="+mn-ea"/>
                <a:cs typeface="+mn-cs"/>
              </a:rPr>
              <a:t>Portaluppi</a:t>
            </a:r>
            <a:r>
              <a:rPr lang="en-US" sz="1200" kern="1200" dirty="0">
                <a:solidFill>
                  <a:schemeClr val="tx1"/>
                </a:solidFill>
                <a:effectLst/>
                <a:latin typeface="+mn-lt"/>
                <a:ea typeface="+mn-ea"/>
                <a:cs typeface="+mn-cs"/>
              </a:rPr>
              <a:t> et al., 2012)</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12</a:t>
            </a:fld>
            <a:endParaRPr lang="en-US"/>
          </a:p>
        </p:txBody>
      </p:sp>
    </p:spTree>
    <p:extLst>
      <p:ext uri="{BB962C8B-B14F-4D97-AF65-F5344CB8AC3E}">
        <p14:creationId xmlns:p14="http://schemas.microsoft.com/office/powerpoint/2010/main" val="116445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37</a:t>
            </a:fld>
            <a:endParaRPr lang="en-US"/>
          </a:p>
        </p:txBody>
      </p:sp>
    </p:spTree>
    <p:extLst>
      <p:ext uri="{BB962C8B-B14F-4D97-AF65-F5344CB8AC3E}">
        <p14:creationId xmlns:p14="http://schemas.microsoft.com/office/powerpoint/2010/main" val="314299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38</a:t>
            </a:fld>
            <a:endParaRPr lang="en-US"/>
          </a:p>
        </p:txBody>
      </p:sp>
    </p:spTree>
    <p:extLst>
      <p:ext uri="{BB962C8B-B14F-4D97-AF65-F5344CB8AC3E}">
        <p14:creationId xmlns:p14="http://schemas.microsoft.com/office/powerpoint/2010/main" val="120350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Two </a:t>
            </a:r>
            <a:r>
              <a:rPr lang="en-US" sz="1200" kern="1200" dirty="0" err="1">
                <a:solidFill>
                  <a:schemeClr val="tx1"/>
                </a:solidFill>
                <a:effectLst/>
                <a:latin typeface="+mn-lt"/>
                <a:ea typeface="+mn-ea"/>
                <a:cs typeface="+mn-cs"/>
              </a:rPr>
              <a:t>Poincaré</a:t>
            </a:r>
            <a:r>
              <a:rPr lang="en-US" sz="1200" kern="1200" dirty="0">
                <a:solidFill>
                  <a:schemeClr val="tx1"/>
                </a:solidFill>
                <a:effectLst/>
                <a:latin typeface="+mn-lt"/>
                <a:ea typeface="+mn-ea"/>
                <a:cs typeface="+mn-cs"/>
              </a:rPr>
              <a:t> plots that represent one hour of ECG data at 7 AM between a twin pair discordant for myocardial stress perfusion abnormalities. Each point represents an RR interval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on the x-axis plotted against the following RR interval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on the y-axis over the course of the recording. The first twin (left) was negative for myocardial stress perfusion deficits (</a:t>
            </a:r>
            <a:r>
              <a:rPr lang="en-US" sz="1200" kern="1200" dirty="0" err="1">
                <a:solidFill>
                  <a:schemeClr val="tx1"/>
                </a:solidFill>
                <a:effectLst/>
                <a:latin typeface="+mn-lt"/>
                <a:ea typeface="+mn-ea"/>
                <a:cs typeface="+mn-cs"/>
              </a:rPr>
              <a:t>Dyx</a:t>
            </a:r>
            <a:r>
              <a:rPr lang="en-US" sz="1200" kern="1200" dirty="0">
                <a:solidFill>
                  <a:schemeClr val="tx1"/>
                </a:solidFill>
                <a:effectLst/>
                <a:latin typeface="+mn-lt"/>
                <a:ea typeface="+mn-ea"/>
                <a:cs typeface="+mn-cs"/>
              </a:rPr>
              <a:t> = 3.7), and the second twin (right) was positive for myocardial perfusion deficits (</a:t>
            </a:r>
            <a:r>
              <a:rPr lang="en-US" sz="1200" kern="1200" dirty="0" err="1">
                <a:solidFill>
                  <a:schemeClr val="tx1"/>
                </a:solidFill>
                <a:effectLst/>
                <a:latin typeface="+mn-lt"/>
                <a:ea typeface="+mn-ea"/>
                <a:cs typeface="+mn-cs"/>
              </a:rPr>
              <a:t>Dyx</a:t>
            </a:r>
            <a:r>
              <a:rPr lang="en-US" sz="1200" kern="1200" dirty="0">
                <a:solidFill>
                  <a:schemeClr val="tx1"/>
                </a:solidFill>
                <a:effectLst/>
                <a:latin typeface="+mn-lt"/>
                <a:ea typeface="+mn-ea"/>
                <a:cs typeface="+mn-cs"/>
              </a:rPr>
              <a:t> = 1.7).</a:t>
            </a:r>
          </a:p>
        </p:txBody>
      </p:sp>
      <p:sp>
        <p:nvSpPr>
          <p:cNvPr id="4" name="Slide Number Placeholder 3"/>
          <p:cNvSpPr>
            <a:spLocks noGrp="1"/>
          </p:cNvSpPr>
          <p:nvPr>
            <p:ph type="sldNum" sz="quarter" idx="5"/>
          </p:nvPr>
        </p:nvSpPr>
        <p:spPr/>
        <p:txBody>
          <a:bodyPr/>
          <a:lstStyle/>
          <a:p>
            <a:fld id="{C920D075-67FD-3A49-9B05-277E4DD9B339}" type="slidenum">
              <a:rPr lang="en-US" smtClean="0"/>
              <a:t>25</a:t>
            </a:fld>
            <a:endParaRPr lang="en-US"/>
          </a:p>
        </p:txBody>
      </p:sp>
    </p:spTree>
    <p:extLst>
      <p:ext uri="{BB962C8B-B14F-4D97-AF65-F5344CB8AC3E}">
        <p14:creationId xmlns:p14="http://schemas.microsoft.com/office/powerpoint/2010/main" val="267258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Very low frequency (VLF) is between 0.0033 and &lt; 0.04 Hz; low frequency (LF) is between 0.04 and &lt; 0.15 Hz; and high frequency (HF) is between 0.15 and &lt; 0.40 Hz. These frequency bands integrate heart rate in response to physiologic stimuli, including influences of the renin-angiotensin-aldosterone system (VLF), baroreceptor activity (LF), and respiration (HF).</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26</a:t>
            </a:fld>
            <a:endParaRPr lang="en-US"/>
          </a:p>
        </p:txBody>
      </p:sp>
    </p:spTree>
    <p:extLst>
      <p:ext uri="{BB962C8B-B14F-4D97-AF65-F5344CB8AC3E}">
        <p14:creationId xmlns:p14="http://schemas.microsoft.com/office/powerpoint/2010/main" val="28846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Measure the different components is quite useful, particularly in teasing apart the effects. This study uses a conscious canine model to demonstrate an important, summative concept of </a:t>
            </a:r>
            <a:r>
              <a:rPr lang="en-US" sz="1200" i="1" kern="1200" dirty="0">
                <a:solidFill>
                  <a:schemeClr val="tx1"/>
                </a:solidFill>
                <a:effectLst/>
                <a:latin typeface="+mn-lt"/>
                <a:ea typeface="+mn-ea"/>
                <a:cs typeface="+mn-cs"/>
              </a:rPr>
              <a:t>accentuated antagonism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Stramba-Badiale</a:t>
            </a:r>
            <a:r>
              <a:rPr lang="en-US" sz="1200" kern="1200" dirty="0">
                <a:solidFill>
                  <a:schemeClr val="tx1"/>
                </a:solidFill>
                <a:effectLst/>
                <a:latin typeface="+mn-lt"/>
                <a:ea typeface="+mn-ea"/>
                <a:cs typeface="+mn-cs"/>
              </a:rPr>
              <a:t> et al., 1991) Each dog has had a vagal nerve stimulator implanted in the cervical region, and subsequently had this activated during exercise versus at rest. 1) Immediately there is a change in heart rate with stimulation, suggesting that vagal activity is very rapid in its effect, almost instantaneous. 2) The effect was over-proportional to the amount of sympathetic tone (e.g. at higher heart rates, a larger bradycardic response occurred)</a:t>
            </a:r>
            <a:r>
              <a:rPr lang="en-US" dirty="0">
                <a:effectLst/>
              </a:rPr>
              <a:t> </a:t>
            </a:r>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27</a:t>
            </a:fld>
            <a:endParaRPr lang="en-US"/>
          </a:p>
        </p:txBody>
      </p:sp>
    </p:spTree>
    <p:extLst>
      <p:ext uri="{BB962C8B-B14F-4D97-AF65-F5344CB8AC3E}">
        <p14:creationId xmlns:p14="http://schemas.microsoft.com/office/powerpoint/2010/main" val="193641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Very low frequency (VLF) is between 0.0033 and &lt; 0.04 Hz; low frequency (LF) is between 0.04 and &lt; 0.15 Hz; and high frequency (HF) is between 0.15 and &lt; 0.40 Hz. These frequency bands integrate heart rate in response to physiologic stimuli, including influences of the renin-angiotensin-aldosterone system (VLF), baroreceptor activity (LF), and respiration (HF).</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29</a:t>
            </a:fld>
            <a:endParaRPr lang="en-US"/>
          </a:p>
        </p:txBody>
      </p:sp>
    </p:spTree>
    <p:extLst>
      <p:ext uri="{BB962C8B-B14F-4D97-AF65-F5344CB8AC3E}">
        <p14:creationId xmlns:p14="http://schemas.microsoft.com/office/powerpoint/2010/main" val="404116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Very low frequency (VLF) is between 0.0033 and &lt; 0.04 Hz; low frequency (LF) is between 0.04 and &lt; 0.15 Hz; and high frequency (HF) is between 0.15 and &lt; 0.40 Hz. These frequency bands integrate heart rate in response to physiologic stimuli, including influences of the renin-angiotensin-aldosterone system (VLF), baroreceptor activity (LF), and respiration (HF).</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31</a:t>
            </a:fld>
            <a:endParaRPr lang="en-US"/>
          </a:p>
        </p:txBody>
      </p:sp>
    </p:spTree>
    <p:extLst>
      <p:ext uri="{BB962C8B-B14F-4D97-AF65-F5344CB8AC3E}">
        <p14:creationId xmlns:p14="http://schemas.microsoft.com/office/powerpoint/2010/main" val="282758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Very low frequency (VLF) is between 0.0033 and &lt; 0.04 Hz; low frequency (LF) is between 0.04 and &lt; 0.15 Hz; and high frequency (HF) is between 0.15 and &lt; 0.40 Hz. These frequency bands integrate heart rate in response to physiologic stimuli, including influences of the renin-angiotensin-aldosterone system (VLF), baroreceptor activity (LF), and respiration (HF).</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32</a:t>
            </a:fld>
            <a:endParaRPr lang="en-US"/>
          </a:p>
        </p:txBody>
      </p:sp>
    </p:spTree>
    <p:extLst>
      <p:ext uri="{BB962C8B-B14F-4D97-AF65-F5344CB8AC3E}">
        <p14:creationId xmlns:p14="http://schemas.microsoft.com/office/powerpoint/2010/main" val="53437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depth of ischemia is important. Transmural infraction leads to sympathetic denervation, unlike subendocardial ischemia, which may only damage vagal efferent nerves (as seen in figure).(</a:t>
            </a:r>
            <a:r>
              <a:rPr lang="en-US" sz="1200" kern="1200" dirty="0" err="1">
                <a:solidFill>
                  <a:schemeClr val="tx1"/>
                </a:solidFill>
                <a:effectLst/>
                <a:latin typeface="+mn-lt"/>
                <a:ea typeface="+mn-ea"/>
                <a:cs typeface="+mn-cs"/>
              </a:rPr>
              <a:t>Herre</a:t>
            </a:r>
            <a:r>
              <a:rPr lang="en-US" sz="1200" kern="1200" dirty="0">
                <a:solidFill>
                  <a:schemeClr val="tx1"/>
                </a:solidFill>
                <a:effectLst/>
                <a:latin typeface="+mn-lt"/>
                <a:ea typeface="+mn-ea"/>
                <a:cs typeface="+mn-cs"/>
              </a:rPr>
              <a:t> et al., 1988; Zipes, 1990)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Response to ischemia can be both denervation as well as hyperinnervation, which leads to tissue that has heterogenous sympathetic fibers, leading to arrhythmogenesis.(Huang, Boyle, &amp; </a:t>
            </a:r>
            <a:r>
              <a:rPr lang="en-US" sz="1200" kern="1200" dirty="0" err="1">
                <a:solidFill>
                  <a:schemeClr val="tx1"/>
                </a:solidFill>
                <a:effectLst/>
                <a:latin typeface="+mn-lt"/>
                <a:ea typeface="+mn-ea"/>
                <a:cs typeface="+mn-cs"/>
              </a:rPr>
              <a:t>Vaseghi</a:t>
            </a:r>
            <a:r>
              <a:rPr lang="en-US" sz="1200" kern="1200" dirty="0">
                <a:solidFill>
                  <a:schemeClr val="tx1"/>
                </a:solidFill>
                <a:effectLst/>
                <a:latin typeface="+mn-lt"/>
                <a:ea typeface="+mn-ea"/>
                <a:cs typeface="+mn-cs"/>
              </a:rPr>
              <a:t>, 2017) The location of ischemia is also important, as measuring postganglionic activity shows differences in activity depending on whether it serves ischemic versus </a:t>
            </a:r>
            <a:r>
              <a:rPr lang="en-US" sz="1200" kern="1200" dirty="0" err="1">
                <a:solidFill>
                  <a:schemeClr val="tx1"/>
                </a:solidFill>
                <a:effectLst/>
                <a:latin typeface="+mn-lt"/>
                <a:ea typeface="+mn-ea"/>
                <a:cs typeface="+mn-cs"/>
              </a:rPr>
              <a:t>nonischemic</a:t>
            </a:r>
            <a:r>
              <a:rPr lang="en-US" sz="1200" kern="1200" dirty="0">
                <a:solidFill>
                  <a:schemeClr val="tx1"/>
                </a:solidFill>
                <a:effectLst/>
                <a:latin typeface="+mn-lt"/>
                <a:ea typeface="+mn-ea"/>
                <a:cs typeface="+mn-cs"/>
              </a:rPr>
              <a:t> territory.(Neely &amp; Hageman, 1990)</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33</a:t>
            </a:fld>
            <a:endParaRPr lang="en-US"/>
          </a:p>
        </p:txBody>
      </p:sp>
    </p:spTree>
    <p:extLst>
      <p:ext uri="{BB962C8B-B14F-4D97-AF65-F5344CB8AC3E}">
        <p14:creationId xmlns:p14="http://schemas.microsoft.com/office/powerpoint/2010/main" val="1166904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Anecdotes of events of threat, grief, arousal, mourning, personal danger, reunion precede sudden death.(Engel, 1971)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the Northridge earthquake in 1994, there was an increase in number of SCD, even after accounting for trauma or physical exertion.(Leor, Poole, &amp; </a:t>
            </a:r>
            <a:r>
              <a:rPr lang="en-US" sz="1200" kern="1200" dirty="0" err="1">
                <a:solidFill>
                  <a:schemeClr val="tx1"/>
                </a:solidFill>
                <a:effectLst/>
                <a:latin typeface="+mn-lt"/>
                <a:ea typeface="+mn-ea"/>
                <a:cs typeface="+mn-cs"/>
              </a:rPr>
              <a:t>Kloner</a:t>
            </a:r>
            <a:r>
              <a:rPr lang="en-US" sz="1200" kern="1200" dirty="0">
                <a:solidFill>
                  <a:schemeClr val="tx1"/>
                </a:solidFill>
                <a:effectLst/>
                <a:latin typeface="+mn-lt"/>
                <a:ea typeface="+mn-ea"/>
                <a:cs typeface="+mn-cs"/>
              </a:rPr>
              <a:t>, 1996)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an industrial plant in Rochester, NY, there were 26 reported cases of sudden death. Interviews with family noted that these individuals had been depressed over the past several weeks, and the events happened in the setting of acute arousal, either through increased work, anxiety, or anger.(Greene, Goldstein, &amp; Moss, 1972)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Increasing stress has been shown to precede SCD,(Rahe, Bennett, </a:t>
            </a:r>
            <a:r>
              <a:rPr lang="en-US" sz="1200" kern="1200" dirty="0" err="1">
                <a:solidFill>
                  <a:schemeClr val="tx1"/>
                </a:solidFill>
                <a:effectLst/>
                <a:latin typeface="+mn-lt"/>
                <a:ea typeface="+mn-ea"/>
                <a:cs typeface="+mn-cs"/>
              </a:rPr>
              <a:t>Romo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Siltanen</a:t>
            </a:r>
            <a:r>
              <a:rPr lang="en-US" sz="1200" kern="1200" dirty="0">
                <a:solidFill>
                  <a:schemeClr val="tx1"/>
                </a:solidFill>
                <a:effectLst/>
                <a:latin typeface="+mn-lt"/>
                <a:ea typeface="+mn-ea"/>
                <a:cs typeface="+mn-cs"/>
              </a:rPr>
              <a:t>, &amp; Arthur, 1973) and when measured in patients with ICD, VT and VF showed a similar pattern.(Lampert et al., 2002; Peter Taggart, Boyett, </a:t>
            </a:r>
            <a:r>
              <a:rPr lang="en-US" sz="1200" kern="1200" dirty="0" err="1">
                <a:solidFill>
                  <a:schemeClr val="tx1"/>
                </a:solidFill>
                <a:effectLst/>
                <a:latin typeface="+mn-lt"/>
                <a:ea typeface="+mn-ea"/>
                <a:cs typeface="+mn-cs"/>
              </a:rPr>
              <a:t>Logantha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Lambiase</a:t>
            </a:r>
            <a:r>
              <a:rPr lang="en-US" sz="1200" kern="1200" dirty="0">
                <a:solidFill>
                  <a:schemeClr val="tx1"/>
                </a:solidFill>
                <a:effectLst/>
                <a:latin typeface="+mn-lt"/>
                <a:ea typeface="+mn-ea"/>
                <a:cs typeface="+mn-cs"/>
              </a:rPr>
              <a:t>, 2011)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events also follow a circadian rhythm. Peak events of MACE occur from 6 AM to 10 AM, followed by a secondary peak of events from 6 PM to 8 PM.(Boudreau, Dumont, Kin, Walker, &amp; Boivin, 2011; Muller, 1999; </a:t>
            </a:r>
            <a:r>
              <a:rPr lang="en-US" sz="1200" kern="1200" dirty="0" err="1">
                <a:solidFill>
                  <a:schemeClr val="tx1"/>
                </a:solidFill>
                <a:effectLst/>
                <a:latin typeface="+mn-lt"/>
                <a:ea typeface="+mn-ea"/>
                <a:cs typeface="+mn-cs"/>
              </a:rPr>
              <a:t>Portaluppi</a:t>
            </a:r>
            <a:r>
              <a:rPr lang="en-US" sz="1200" kern="1200" dirty="0">
                <a:solidFill>
                  <a:schemeClr val="tx1"/>
                </a:solidFill>
                <a:effectLst/>
                <a:latin typeface="+mn-lt"/>
                <a:ea typeface="+mn-ea"/>
                <a:cs typeface="+mn-cs"/>
              </a:rPr>
              <a:t> et al., 2012)</a:t>
            </a:r>
          </a:p>
          <a:p>
            <a:endParaRPr lang="en-US" dirty="0"/>
          </a:p>
        </p:txBody>
      </p:sp>
      <p:sp>
        <p:nvSpPr>
          <p:cNvPr id="4" name="Slide Number Placeholder 3"/>
          <p:cNvSpPr>
            <a:spLocks noGrp="1"/>
          </p:cNvSpPr>
          <p:nvPr>
            <p:ph type="sldNum" sz="quarter" idx="5"/>
          </p:nvPr>
        </p:nvSpPr>
        <p:spPr/>
        <p:txBody>
          <a:bodyPr/>
          <a:lstStyle/>
          <a:p>
            <a:fld id="{C920D075-67FD-3A49-9B05-277E4DD9B339}" type="slidenum">
              <a:rPr lang="en-US" smtClean="0"/>
              <a:t>36</a:t>
            </a:fld>
            <a:endParaRPr lang="en-US"/>
          </a:p>
        </p:txBody>
      </p:sp>
    </p:spTree>
    <p:extLst>
      <p:ext uri="{BB962C8B-B14F-4D97-AF65-F5344CB8AC3E}">
        <p14:creationId xmlns:p14="http://schemas.microsoft.com/office/powerpoint/2010/main" val="348208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319453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E46BDE-71E1-0941-9CD6-9BD2412BC0EE}"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369531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3801362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2455402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1645734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397250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91027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482917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130095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269032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E46BDE-71E1-0941-9CD6-9BD2412BC0EE}"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232205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46BDE-71E1-0941-9CD6-9BD2412BC0EE}"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19680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46BDE-71E1-0941-9CD6-9BD2412BC0EE}" type="datetimeFigureOut">
              <a:rPr lang="en-US" smtClean="0"/>
              <a:t>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397030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46BDE-71E1-0941-9CD6-9BD2412BC0EE}" type="datetimeFigureOut">
              <a:rPr lang="en-US" smtClean="0"/>
              <a:t>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388271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46BDE-71E1-0941-9CD6-9BD2412BC0EE}" type="datetimeFigureOut">
              <a:rPr lang="en-US" smtClean="0"/>
              <a:t>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184808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E46BDE-71E1-0941-9CD6-9BD2412BC0EE}"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119891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EEE46BDE-71E1-0941-9CD6-9BD2412BC0EE}" type="datetimeFigureOut">
              <a:rPr lang="en-US" smtClean="0"/>
              <a:t>2/13/19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37FCA08-C84C-5A41-B204-4A295CC1BFD7}" type="slidenum">
              <a:rPr lang="en-US" smtClean="0"/>
              <a:t>‹#›</a:t>
            </a:fld>
            <a:endParaRPr lang="en-US"/>
          </a:p>
        </p:txBody>
      </p:sp>
    </p:spTree>
    <p:extLst>
      <p:ext uri="{BB962C8B-B14F-4D97-AF65-F5344CB8AC3E}">
        <p14:creationId xmlns:p14="http://schemas.microsoft.com/office/powerpoint/2010/main" val="178761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EE46BDE-71E1-0941-9CD6-9BD2412BC0EE}" type="datetimeFigureOut">
              <a:rPr lang="en-US" smtClean="0"/>
              <a:t>2/13/19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37FCA08-C84C-5A41-B204-4A295CC1BFD7}" type="slidenum">
              <a:rPr lang="en-US" smtClean="0"/>
              <a:t>‹#›</a:t>
            </a:fld>
            <a:endParaRPr lang="en-US"/>
          </a:p>
        </p:txBody>
      </p:sp>
    </p:spTree>
    <p:extLst>
      <p:ext uri="{BB962C8B-B14F-4D97-AF65-F5344CB8AC3E}">
        <p14:creationId xmlns:p14="http://schemas.microsoft.com/office/powerpoint/2010/main" val="1475623644"/>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http://www.heartviews.org/articles/2010/11/3/images/HeartViews_2010_11_3_103_76801_f1.jpg" TargetMode="Externa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http://www.columbia.edu/~kj3/Figures/Figure4-4.jpg" TargetMode="External"/><Relationship Id="rId5" Type="http://schemas.openxmlformats.org/officeDocument/2006/relationships/image" Target="../media/image8.jpeg"/><Relationship Id="rId4" Type="http://schemas.openxmlformats.org/officeDocument/2006/relationships/image" Target="http://www.columbia.edu/~kj3/Figures/Figure4-1.jp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file:////var/folders/c5/zg7f9fms09s7238gs_x5qq0m0000gn/T/com.microsoft.Word/WebArchiveCopyPasteTempFiles/p2405"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file:////var/folders/c5/zg7f9fms09s7238gs_x5qq0m0000gn/T/com.microsoft.Word/WebArchiveCopyPasteTempFiles/p240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C5FD-52EB-7849-B44D-3DC2A18024AB}"/>
              </a:ext>
            </a:extLst>
          </p:cNvPr>
          <p:cNvSpPr>
            <a:spLocks noGrp="1"/>
          </p:cNvSpPr>
          <p:nvPr>
            <p:ph type="ctrTitle"/>
          </p:nvPr>
        </p:nvSpPr>
        <p:spPr/>
        <p:txBody>
          <a:bodyPr>
            <a:normAutofit/>
          </a:bodyPr>
          <a:lstStyle/>
          <a:p>
            <a:r>
              <a:rPr lang="en-US" sz="6000" b="1" dirty="0"/>
              <a:t>A History of Sudden Cardiac Death</a:t>
            </a:r>
          </a:p>
        </p:txBody>
      </p:sp>
      <p:sp>
        <p:nvSpPr>
          <p:cNvPr id="3" name="Subtitle 2">
            <a:extLst>
              <a:ext uri="{FF2B5EF4-FFF2-40B4-BE49-F238E27FC236}">
                <a16:creationId xmlns:a16="http://schemas.microsoft.com/office/drawing/2014/main" id="{774265D2-6077-8B42-ADB2-DD0435B547F2}"/>
              </a:ext>
            </a:extLst>
          </p:cNvPr>
          <p:cNvSpPr>
            <a:spLocks noGrp="1"/>
          </p:cNvSpPr>
          <p:nvPr>
            <p:ph type="subTitle" idx="1"/>
          </p:nvPr>
        </p:nvSpPr>
        <p:spPr>
          <a:xfrm>
            <a:off x="1751012" y="3886199"/>
            <a:ext cx="8676222" cy="2362199"/>
          </a:xfrm>
        </p:spPr>
        <p:txBody>
          <a:bodyPr>
            <a:normAutofit/>
          </a:bodyPr>
          <a:lstStyle/>
          <a:p>
            <a:r>
              <a:rPr lang="en-US" sz="3200" dirty="0"/>
              <a:t>The role of the autonomic nervous system</a:t>
            </a:r>
          </a:p>
          <a:p>
            <a:endParaRPr lang="en-US" dirty="0"/>
          </a:p>
          <a:p>
            <a:r>
              <a:rPr lang="en-US" dirty="0"/>
              <a:t>Anish Shah MD</a:t>
            </a:r>
          </a:p>
          <a:p>
            <a:r>
              <a:rPr lang="en-US" dirty="0"/>
              <a:t>February 18, 2019</a:t>
            </a:r>
          </a:p>
        </p:txBody>
      </p:sp>
    </p:spTree>
    <p:extLst>
      <p:ext uri="{BB962C8B-B14F-4D97-AF65-F5344CB8AC3E}">
        <p14:creationId xmlns:p14="http://schemas.microsoft.com/office/powerpoint/2010/main" val="45549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a:xfrm>
            <a:off x="1141413" y="4672008"/>
            <a:ext cx="9905998" cy="990600"/>
          </a:xfrm>
        </p:spPr>
        <p:txBody>
          <a:bodyPr>
            <a:normAutofit/>
          </a:bodyPr>
          <a:lstStyle/>
          <a:p>
            <a:pPr marL="0" indent="0">
              <a:buNone/>
            </a:pPr>
            <a:r>
              <a:rPr lang="en-US" sz="3200" cap="none" dirty="0"/>
              <a:t>VT corrected with a precordial thump…1970</a:t>
            </a:r>
          </a:p>
        </p:txBody>
      </p:sp>
      <p:pic>
        <p:nvPicPr>
          <p:cNvPr id="4" name="Picture 3">
            <a:extLst>
              <a:ext uri="{FF2B5EF4-FFF2-40B4-BE49-F238E27FC236}">
                <a16:creationId xmlns:a16="http://schemas.microsoft.com/office/drawing/2014/main" id="{5A902ABC-B285-744F-B762-0E5DA941CDBC}"/>
              </a:ext>
            </a:extLst>
          </p:cNvPr>
          <p:cNvPicPr/>
          <p:nvPr/>
        </p:nvPicPr>
        <p:blipFill>
          <a:blip r:embed="rId2">
            <a:extLst>
              <a:ext uri="{28A0092B-C50C-407E-A947-70E740481C1C}">
                <a14:useLocalDpi xmlns:a14="http://schemas.microsoft.com/office/drawing/2010/main" val="0"/>
              </a:ext>
            </a:extLst>
          </a:blip>
          <a:stretch>
            <a:fillRect/>
          </a:stretch>
        </p:blipFill>
        <p:spPr>
          <a:xfrm>
            <a:off x="1141411" y="1166812"/>
            <a:ext cx="9905999" cy="3124201"/>
          </a:xfrm>
          <a:prstGeom prst="rect">
            <a:avLst/>
          </a:prstGeom>
        </p:spPr>
      </p:pic>
      <p:sp>
        <p:nvSpPr>
          <p:cNvPr id="5" name="TextBox 4">
            <a:extLst>
              <a:ext uri="{FF2B5EF4-FFF2-40B4-BE49-F238E27FC236}">
                <a16:creationId xmlns:a16="http://schemas.microsoft.com/office/drawing/2014/main" id="{8B8C4306-1502-EE45-BAF6-4163448D323F}"/>
              </a:ext>
            </a:extLst>
          </p:cNvPr>
          <p:cNvSpPr txBox="1"/>
          <p:nvPr/>
        </p:nvSpPr>
        <p:spPr>
          <a:xfrm>
            <a:off x="0" y="6488668"/>
            <a:ext cx="6300788" cy="369332"/>
          </a:xfrm>
          <a:prstGeom prst="rect">
            <a:avLst/>
          </a:prstGeom>
          <a:noFill/>
        </p:spPr>
        <p:txBody>
          <a:bodyPr wrap="square" rtlCol="0">
            <a:spAutoFit/>
          </a:bodyPr>
          <a:lstStyle/>
          <a:p>
            <a:r>
              <a:rPr lang="en-US" dirty="0"/>
              <a:t>Pennington et al 1970</a:t>
            </a:r>
          </a:p>
        </p:txBody>
      </p:sp>
    </p:spTree>
    <p:extLst>
      <p:ext uri="{BB962C8B-B14F-4D97-AF65-F5344CB8AC3E}">
        <p14:creationId xmlns:p14="http://schemas.microsoft.com/office/powerpoint/2010/main" val="240293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Autofit/>
          </a:bodyPr>
          <a:lstStyle/>
          <a:p>
            <a:r>
              <a:rPr lang="en-US" sz="5400" dirty="0"/>
              <a:t>A model of </a:t>
            </a:r>
            <a:br>
              <a:rPr lang="en-US" sz="5400" dirty="0"/>
            </a:br>
            <a:r>
              <a:rPr lang="en-US" sz="5400" dirty="0"/>
              <a:t>sudden Death</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Autofit/>
          </a:bodyPr>
          <a:lstStyle/>
          <a:p>
            <a:r>
              <a:rPr lang="en-US" sz="3200" dirty="0"/>
              <a:t>Coronary care unit, electrical accidents, Susceptibility to Fibrillation </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312373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Precipitating events</a:t>
            </a:r>
          </a:p>
        </p:txBody>
      </p:sp>
      <p:sp>
        <p:nvSpPr>
          <p:cNvPr id="6" name="TextBox 5">
            <a:extLst>
              <a:ext uri="{FF2B5EF4-FFF2-40B4-BE49-F238E27FC236}">
                <a16:creationId xmlns:a16="http://schemas.microsoft.com/office/drawing/2014/main" id="{9FA08291-0B47-3E47-8205-0C57A251460F}"/>
              </a:ext>
            </a:extLst>
          </p:cNvPr>
          <p:cNvSpPr txBox="1"/>
          <p:nvPr/>
        </p:nvSpPr>
        <p:spPr>
          <a:xfrm>
            <a:off x="-1" y="6488668"/>
            <a:ext cx="11650134" cy="369332"/>
          </a:xfrm>
          <a:prstGeom prst="rect">
            <a:avLst/>
          </a:prstGeom>
          <a:noFill/>
        </p:spPr>
        <p:txBody>
          <a:bodyPr wrap="square" rtlCol="0">
            <a:spAutoFit/>
          </a:bodyPr>
          <a:lstStyle/>
          <a:p>
            <a:r>
              <a:rPr lang="en-US" dirty="0"/>
              <a:t>Engel 1971; Green et al 1972; Rahe et al 1973; Lampert et al 2002, Taggart et al 2011; Muller 1999</a:t>
            </a:r>
          </a:p>
        </p:txBody>
      </p:sp>
      <p:sp>
        <p:nvSpPr>
          <p:cNvPr id="8" name="Content Placeholder 2">
            <a:extLst>
              <a:ext uri="{FF2B5EF4-FFF2-40B4-BE49-F238E27FC236}">
                <a16:creationId xmlns:a16="http://schemas.microsoft.com/office/drawing/2014/main" id="{8DD2A5BB-C68C-6246-AE1C-4BF8FD2676A8}"/>
              </a:ext>
            </a:extLst>
          </p:cNvPr>
          <p:cNvSpPr>
            <a:spLocks noGrp="1"/>
          </p:cNvSpPr>
          <p:nvPr>
            <p:ph idx="1"/>
          </p:nvPr>
        </p:nvSpPr>
        <p:spPr/>
        <p:txBody>
          <a:bodyPr>
            <a:normAutofit fontScale="92500" lnSpcReduction="20000"/>
          </a:bodyPr>
          <a:lstStyle/>
          <a:p>
            <a:r>
              <a:rPr lang="en-US" sz="2600" cap="none" dirty="0"/>
              <a:t>Threat, grief, arousal, personal danger, reunion precede sudden death… 8 cases, 1971</a:t>
            </a:r>
          </a:p>
          <a:p>
            <a:r>
              <a:rPr lang="en-US" sz="2600" cap="none" dirty="0"/>
              <a:t>Anxiety/anger precipitated SCD in depressed factory workers… 26 cases, 1972</a:t>
            </a:r>
          </a:p>
          <a:p>
            <a:r>
              <a:rPr lang="en-US" sz="2600" cap="none" dirty="0"/>
              <a:t>Increased stress precedes SCD, and matches data from ICD shocks</a:t>
            </a:r>
          </a:p>
          <a:p>
            <a:r>
              <a:rPr lang="en-US" sz="2600" cap="none" dirty="0"/>
              <a:t>MACE follows circadian pattern, peaking from 6 AM to 10 AM, followed by 6 PM to 8 PM</a:t>
            </a:r>
          </a:p>
          <a:p>
            <a:endParaRPr lang="en-US" sz="2600" cap="none" dirty="0"/>
          </a:p>
        </p:txBody>
      </p:sp>
    </p:spTree>
    <p:extLst>
      <p:ext uri="{BB962C8B-B14F-4D97-AF65-F5344CB8AC3E}">
        <p14:creationId xmlns:p14="http://schemas.microsoft.com/office/powerpoint/2010/main" val="145142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Coronary care unit</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fontScale="92500" lnSpcReduction="10000"/>
          </a:bodyPr>
          <a:lstStyle/>
          <a:p>
            <a:r>
              <a:rPr lang="en-US" sz="3200" cap="none" dirty="0"/>
              <a:t>70-90% post-MI have ventricular </a:t>
            </a:r>
            <a:r>
              <a:rPr lang="en-US" sz="3200" cap="none" dirty="0" err="1"/>
              <a:t>extrasystole</a:t>
            </a:r>
            <a:endParaRPr lang="en-US" sz="3200" cap="none" dirty="0"/>
          </a:p>
          <a:p>
            <a:r>
              <a:rPr lang="en-US" sz="3200" cap="none" dirty="0"/>
              <a:t>Bernie </a:t>
            </a:r>
            <a:r>
              <a:rPr lang="en-US" sz="3200" cap="none" dirty="0" err="1"/>
              <a:t>Lown</a:t>
            </a:r>
            <a:r>
              <a:rPr lang="en-US" sz="3200" cap="none" dirty="0"/>
              <a:t> proposed CCU would reduce mortality after myocardial ischemia</a:t>
            </a:r>
          </a:p>
          <a:p>
            <a:pPr lvl="1"/>
            <a:r>
              <a:rPr lang="en-US" sz="3000" cap="none" dirty="0"/>
              <a:t>Premises: restful rooms, cardiac monitoring, cardiac nurses, arrhythmia prophylaxis</a:t>
            </a:r>
          </a:p>
          <a:p>
            <a:pPr lvl="1"/>
            <a:r>
              <a:rPr lang="en-US" sz="3000" cap="none" dirty="0"/>
              <a:t>Reduced mortality &gt;30% to &lt;20%</a:t>
            </a:r>
          </a:p>
        </p:txBody>
      </p:sp>
      <p:sp>
        <p:nvSpPr>
          <p:cNvPr id="4" name="TextBox 3">
            <a:extLst>
              <a:ext uri="{FF2B5EF4-FFF2-40B4-BE49-F238E27FC236}">
                <a16:creationId xmlns:a16="http://schemas.microsoft.com/office/drawing/2014/main" id="{DF386236-87D9-D243-8526-B5B5FDEEE846}"/>
              </a:ext>
            </a:extLst>
          </p:cNvPr>
          <p:cNvSpPr txBox="1"/>
          <p:nvPr/>
        </p:nvSpPr>
        <p:spPr>
          <a:xfrm>
            <a:off x="0" y="6488668"/>
            <a:ext cx="3859802" cy="369332"/>
          </a:xfrm>
          <a:prstGeom prst="rect">
            <a:avLst/>
          </a:prstGeom>
          <a:noFill/>
        </p:spPr>
        <p:txBody>
          <a:bodyPr wrap="square" rtlCol="0">
            <a:spAutoFit/>
          </a:bodyPr>
          <a:lstStyle/>
          <a:p>
            <a:r>
              <a:rPr lang="en-US" dirty="0" err="1"/>
              <a:t>Lown</a:t>
            </a:r>
            <a:r>
              <a:rPr lang="en-US" dirty="0"/>
              <a:t> &amp; Selzer 1968</a:t>
            </a:r>
          </a:p>
        </p:txBody>
      </p:sp>
    </p:spTree>
    <p:extLst>
      <p:ext uri="{BB962C8B-B14F-4D97-AF65-F5344CB8AC3E}">
        <p14:creationId xmlns:p14="http://schemas.microsoft.com/office/powerpoint/2010/main" val="234737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Premises of sudden death</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lnSpcReduction="10000"/>
          </a:bodyPr>
          <a:lstStyle/>
          <a:p>
            <a:pPr marL="514350" indent="-514350">
              <a:buFont typeface="+mj-lt"/>
              <a:buAutoNum type="arabicPeriod"/>
            </a:pPr>
            <a:r>
              <a:rPr lang="en-US" sz="3000" cap="none" dirty="0"/>
              <a:t>Mechanism of SCD is VF</a:t>
            </a:r>
          </a:p>
          <a:p>
            <a:pPr marL="514350" indent="-514350">
              <a:buFont typeface="+mj-lt"/>
              <a:buAutoNum type="arabicPeriod"/>
            </a:pPr>
            <a:r>
              <a:rPr lang="en-US" sz="3000" cap="none" dirty="0"/>
              <a:t>Electrical instability precedes catastrophe</a:t>
            </a:r>
          </a:p>
          <a:p>
            <a:pPr marL="514350" indent="-514350">
              <a:buFont typeface="+mj-lt"/>
              <a:buAutoNum type="arabicPeriod"/>
            </a:pPr>
            <a:r>
              <a:rPr lang="en-US" sz="3000" cap="none" dirty="0"/>
              <a:t>Ventricular beats predispose the vulnerable heart to VT/VF</a:t>
            </a:r>
          </a:p>
          <a:p>
            <a:pPr marL="514350" indent="-514350">
              <a:buFont typeface="+mj-lt"/>
              <a:buAutoNum type="arabicPeriod"/>
            </a:pPr>
            <a:r>
              <a:rPr lang="en-US" sz="3000" b="1" cap="none" dirty="0"/>
              <a:t>Transient nervous risk factors induce electrical instability</a:t>
            </a:r>
          </a:p>
        </p:txBody>
      </p:sp>
      <p:sp>
        <p:nvSpPr>
          <p:cNvPr id="4" name="TextBox 3">
            <a:extLst>
              <a:ext uri="{FF2B5EF4-FFF2-40B4-BE49-F238E27FC236}">
                <a16:creationId xmlns:a16="http://schemas.microsoft.com/office/drawing/2014/main" id="{DF386236-87D9-D243-8526-B5B5FDEEE846}"/>
              </a:ext>
            </a:extLst>
          </p:cNvPr>
          <p:cNvSpPr txBox="1"/>
          <p:nvPr/>
        </p:nvSpPr>
        <p:spPr>
          <a:xfrm>
            <a:off x="0" y="6488668"/>
            <a:ext cx="3859802" cy="369332"/>
          </a:xfrm>
          <a:prstGeom prst="rect">
            <a:avLst/>
          </a:prstGeom>
          <a:noFill/>
        </p:spPr>
        <p:txBody>
          <a:bodyPr wrap="square" rtlCol="0">
            <a:spAutoFit/>
          </a:bodyPr>
          <a:lstStyle/>
          <a:p>
            <a:r>
              <a:rPr lang="en-US" dirty="0" err="1"/>
              <a:t>Lown</a:t>
            </a:r>
            <a:r>
              <a:rPr lang="en-US" dirty="0"/>
              <a:t> et al. 1977</a:t>
            </a:r>
          </a:p>
        </p:txBody>
      </p:sp>
    </p:spTree>
    <p:extLst>
      <p:ext uri="{BB962C8B-B14F-4D97-AF65-F5344CB8AC3E}">
        <p14:creationId xmlns:p14="http://schemas.microsoft.com/office/powerpoint/2010/main" val="269318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Premises of sudden death</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lnSpcReduction="10000"/>
          </a:bodyPr>
          <a:lstStyle/>
          <a:p>
            <a:pPr marL="514350" indent="-514350">
              <a:buFont typeface="+mj-lt"/>
              <a:buAutoNum type="arabicPeriod"/>
            </a:pPr>
            <a:r>
              <a:rPr lang="en-US" sz="3000" cap="none" dirty="0"/>
              <a:t>Mechanism of SCD is VF</a:t>
            </a:r>
          </a:p>
          <a:p>
            <a:pPr marL="514350" indent="-514350">
              <a:buFont typeface="+mj-lt"/>
              <a:buAutoNum type="arabicPeriod"/>
            </a:pPr>
            <a:r>
              <a:rPr lang="en-US" sz="3000" cap="none" dirty="0"/>
              <a:t>Electrical instability precedes catastrophe</a:t>
            </a:r>
          </a:p>
          <a:p>
            <a:pPr marL="514350" indent="-514350">
              <a:buFont typeface="+mj-lt"/>
              <a:buAutoNum type="arabicPeriod"/>
            </a:pPr>
            <a:r>
              <a:rPr lang="en-US" sz="3000" cap="none" dirty="0"/>
              <a:t>Ventricular beats predispose the vulnerable heart to VT/VF</a:t>
            </a:r>
          </a:p>
          <a:p>
            <a:pPr marL="514350" indent="-514350">
              <a:buFont typeface="+mj-lt"/>
              <a:buAutoNum type="arabicPeriod"/>
            </a:pPr>
            <a:r>
              <a:rPr lang="en-US" sz="3000" b="1" cap="none" dirty="0"/>
              <a:t>Transient nervous risk factors induce electrical instability</a:t>
            </a:r>
          </a:p>
        </p:txBody>
      </p:sp>
      <p:sp>
        <p:nvSpPr>
          <p:cNvPr id="4" name="TextBox 3">
            <a:extLst>
              <a:ext uri="{FF2B5EF4-FFF2-40B4-BE49-F238E27FC236}">
                <a16:creationId xmlns:a16="http://schemas.microsoft.com/office/drawing/2014/main" id="{DF386236-87D9-D243-8526-B5B5FDEEE846}"/>
              </a:ext>
            </a:extLst>
          </p:cNvPr>
          <p:cNvSpPr txBox="1"/>
          <p:nvPr/>
        </p:nvSpPr>
        <p:spPr>
          <a:xfrm>
            <a:off x="0" y="6488668"/>
            <a:ext cx="3859802" cy="369332"/>
          </a:xfrm>
          <a:prstGeom prst="rect">
            <a:avLst/>
          </a:prstGeom>
          <a:noFill/>
        </p:spPr>
        <p:txBody>
          <a:bodyPr wrap="square" rtlCol="0">
            <a:spAutoFit/>
          </a:bodyPr>
          <a:lstStyle/>
          <a:p>
            <a:r>
              <a:rPr lang="en-US" dirty="0" err="1"/>
              <a:t>Kolman</a:t>
            </a:r>
            <a:r>
              <a:rPr lang="en-US" dirty="0"/>
              <a:t> et al. 1975</a:t>
            </a:r>
          </a:p>
        </p:txBody>
      </p:sp>
      <p:pic>
        <p:nvPicPr>
          <p:cNvPr id="5" name="Picture 4">
            <a:extLst>
              <a:ext uri="{FF2B5EF4-FFF2-40B4-BE49-F238E27FC236}">
                <a16:creationId xmlns:a16="http://schemas.microsoft.com/office/drawing/2014/main" id="{8FF4E215-0405-614A-95A7-BCAA402AA57D}"/>
              </a:ext>
            </a:extLst>
          </p:cNvPr>
          <p:cNvPicPr/>
          <p:nvPr/>
        </p:nvPicPr>
        <p:blipFill>
          <a:blip r:embed="rId2">
            <a:extLst>
              <a:ext uri="{28A0092B-C50C-407E-A947-70E740481C1C}">
                <a14:useLocalDpi xmlns:a14="http://schemas.microsoft.com/office/drawing/2010/main" val="0"/>
              </a:ext>
            </a:extLst>
          </a:blip>
          <a:stretch>
            <a:fillRect/>
          </a:stretch>
        </p:blipFill>
        <p:spPr>
          <a:xfrm>
            <a:off x="1141413" y="457201"/>
            <a:ext cx="9920284" cy="5791199"/>
          </a:xfrm>
          <a:prstGeom prst="rect">
            <a:avLst/>
          </a:prstGeom>
        </p:spPr>
      </p:pic>
    </p:spTree>
    <p:extLst>
      <p:ext uri="{BB962C8B-B14F-4D97-AF65-F5344CB8AC3E}">
        <p14:creationId xmlns:p14="http://schemas.microsoft.com/office/powerpoint/2010/main" val="117661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Autofit/>
          </a:bodyPr>
          <a:lstStyle/>
          <a:p>
            <a:r>
              <a:rPr lang="en-US" sz="5400" dirty="0"/>
              <a:t>Autonomic </a:t>
            </a:r>
            <a:br>
              <a:rPr lang="en-US" sz="5400" dirty="0"/>
            </a:br>
            <a:r>
              <a:rPr lang="en-US" sz="5400" dirty="0"/>
              <a:t>Nervous System</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Autofit/>
          </a:bodyPr>
          <a:lstStyle/>
          <a:p>
            <a:r>
              <a:rPr lang="en-US" sz="2800" dirty="0"/>
              <a:t>Neurocardiac axis, </a:t>
            </a:r>
            <a:r>
              <a:rPr lang="en-US" sz="2800" dirty="0" err="1"/>
              <a:t>Sympathovagal</a:t>
            </a:r>
            <a:r>
              <a:rPr lang="en-US" sz="2800" dirty="0"/>
              <a:t> balance</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320142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Neurocardiac axis</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pPr marL="514350" indent="-514350">
              <a:buFont typeface="+mj-lt"/>
              <a:buAutoNum type="arabicPeriod"/>
            </a:pPr>
            <a:r>
              <a:rPr lang="en-US" sz="3000" cap="none" dirty="0"/>
              <a:t>Extends from brain to heart</a:t>
            </a:r>
          </a:p>
          <a:p>
            <a:pPr lvl="1"/>
            <a:r>
              <a:rPr lang="en-US" sz="2800" cap="none" dirty="0"/>
              <a:t>Intrinsic cardiac ganglia</a:t>
            </a:r>
          </a:p>
          <a:p>
            <a:pPr lvl="1"/>
            <a:r>
              <a:rPr lang="en-US" sz="2800" cap="none" dirty="0"/>
              <a:t>Intrathoracic extracardiac ganglia</a:t>
            </a:r>
          </a:p>
          <a:p>
            <a:pPr lvl="1"/>
            <a:r>
              <a:rPr lang="en-US" sz="2800" cap="none" dirty="0"/>
              <a:t>CNS (medulla, spinal column)</a:t>
            </a:r>
          </a:p>
          <a:p>
            <a:pPr marL="514350" indent="-514350">
              <a:buFont typeface="+mj-lt"/>
              <a:buAutoNum type="arabicPeriod"/>
            </a:pPr>
            <a:r>
              <a:rPr lang="en-US" sz="3000" cap="none" dirty="0"/>
              <a:t>Complex, bidirectional, hierarchical</a:t>
            </a:r>
          </a:p>
        </p:txBody>
      </p:sp>
      <p:sp>
        <p:nvSpPr>
          <p:cNvPr id="5" name="TextBox 4">
            <a:extLst>
              <a:ext uri="{FF2B5EF4-FFF2-40B4-BE49-F238E27FC236}">
                <a16:creationId xmlns:a16="http://schemas.microsoft.com/office/drawing/2014/main" id="{18E29712-7ADF-B84A-A02C-6DEB277E9E2C}"/>
              </a:ext>
            </a:extLst>
          </p:cNvPr>
          <p:cNvSpPr txBox="1"/>
          <p:nvPr/>
        </p:nvSpPr>
        <p:spPr>
          <a:xfrm>
            <a:off x="-1" y="6488668"/>
            <a:ext cx="5589431" cy="369332"/>
          </a:xfrm>
          <a:prstGeom prst="rect">
            <a:avLst/>
          </a:prstGeom>
          <a:noFill/>
        </p:spPr>
        <p:txBody>
          <a:bodyPr wrap="square" rtlCol="0">
            <a:spAutoFit/>
          </a:bodyPr>
          <a:lstStyle/>
          <a:p>
            <a:r>
              <a:rPr lang="en-US" dirty="0" err="1"/>
              <a:t>Armour</a:t>
            </a:r>
            <a:r>
              <a:rPr lang="en-US" dirty="0"/>
              <a:t> 2010; Davis &amp; </a:t>
            </a:r>
            <a:r>
              <a:rPr lang="en-US" dirty="0" err="1"/>
              <a:t>Natelson</a:t>
            </a:r>
            <a:r>
              <a:rPr lang="en-US" dirty="0"/>
              <a:t> 1993</a:t>
            </a:r>
          </a:p>
        </p:txBody>
      </p:sp>
    </p:spTree>
    <p:extLst>
      <p:ext uri="{BB962C8B-B14F-4D97-AF65-F5344CB8AC3E}">
        <p14:creationId xmlns:p14="http://schemas.microsoft.com/office/powerpoint/2010/main" val="166437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6DD7D5-BD2B-A245-B3D6-233D160625F1}"/>
              </a:ext>
            </a:extLst>
          </p:cNvPr>
          <p:cNvPicPr/>
          <p:nvPr/>
        </p:nvPicPr>
        <p:blipFill>
          <a:blip r:embed="rId2">
            <a:extLst>
              <a:ext uri="{28A0092B-C50C-407E-A947-70E740481C1C}">
                <a14:useLocalDpi xmlns:a14="http://schemas.microsoft.com/office/drawing/2010/main" val="0"/>
              </a:ext>
            </a:extLst>
          </a:blip>
          <a:stretch>
            <a:fillRect/>
          </a:stretch>
        </p:blipFill>
        <p:spPr>
          <a:xfrm>
            <a:off x="3581400" y="486918"/>
            <a:ext cx="4936068" cy="5969570"/>
          </a:xfrm>
          <a:prstGeom prst="rect">
            <a:avLst/>
          </a:prstGeom>
        </p:spPr>
      </p:pic>
      <p:pic>
        <p:nvPicPr>
          <p:cNvPr id="4" name="Picture 3">
            <a:extLst>
              <a:ext uri="{FF2B5EF4-FFF2-40B4-BE49-F238E27FC236}">
                <a16:creationId xmlns:a16="http://schemas.microsoft.com/office/drawing/2014/main" id="{5AEF6CB1-4C4D-FA4B-B7B8-0650D6787C2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89402" y="401513"/>
            <a:ext cx="9013196" cy="6054974"/>
          </a:xfrm>
          <a:prstGeom prst="rect">
            <a:avLst/>
          </a:prstGeom>
        </p:spPr>
      </p:pic>
      <p:sp>
        <p:nvSpPr>
          <p:cNvPr id="6" name="Rectangle 4">
            <a:extLst>
              <a:ext uri="{FF2B5EF4-FFF2-40B4-BE49-F238E27FC236}">
                <a16:creationId xmlns:a16="http://schemas.microsoft.com/office/drawing/2014/main" id="{9DE5C597-D83A-F84E-BD3B-385A6A1C8EB5}"/>
              </a:ext>
            </a:extLst>
          </p:cNvPr>
          <p:cNvSpPr>
            <a:spLocks noChangeArrowheads="1"/>
          </p:cNvSpPr>
          <p:nvPr/>
        </p:nvSpPr>
        <p:spPr bwMode="auto">
          <a:xfrm>
            <a:off x="1598694" y="21701"/>
            <a:ext cx="522801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7" descr="Figure 1: Long-axis parasternal view from transthoracic echocardiogram. The arrow points to the epicardial fat over the free wall of the right ventricle, appearing as the echo-free space between the outer layer of the myocardial wall and the visceral layer of the pericardium">
            <a:extLst>
              <a:ext uri="{FF2B5EF4-FFF2-40B4-BE49-F238E27FC236}">
                <a16:creationId xmlns:a16="http://schemas.microsoft.com/office/drawing/2014/main" id="{62958194-9092-9B47-91D1-09E1C3B2CE71}"/>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577911" y="21702"/>
            <a:ext cx="9207853" cy="6836298"/>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a:extLst>
              <a:ext uri="{FF2B5EF4-FFF2-40B4-BE49-F238E27FC236}">
                <a16:creationId xmlns:a16="http://schemas.microsoft.com/office/drawing/2014/main" id="{ACEF44FE-1D5E-EB41-834E-F8679DB8336D}"/>
              </a:ext>
            </a:extLst>
          </p:cNvPr>
          <p:cNvSpPr/>
          <p:nvPr/>
        </p:nvSpPr>
        <p:spPr>
          <a:xfrm>
            <a:off x="5284381" y="669851"/>
            <a:ext cx="1945759" cy="797442"/>
          </a:xfrm>
          <a:custGeom>
            <a:avLst/>
            <a:gdLst>
              <a:gd name="connsiteX0" fmla="*/ 1648047 w 1945759"/>
              <a:gd name="connsiteY0" fmla="*/ 0 h 797442"/>
              <a:gd name="connsiteX1" fmla="*/ 1594884 w 1945759"/>
              <a:gd name="connsiteY1" fmla="*/ 31898 h 797442"/>
              <a:gd name="connsiteX2" fmla="*/ 1244010 w 1945759"/>
              <a:gd name="connsiteY2" fmla="*/ 42530 h 797442"/>
              <a:gd name="connsiteX3" fmla="*/ 1180214 w 1945759"/>
              <a:gd name="connsiteY3" fmla="*/ 74428 h 797442"/>
              <a:gd name="connsiteX4" fmla="*/ 148856 w 1945759"/>
              <a:gd name="connsiteY4" fmla="*/ 329609 h 797442"/>
              <a:gd name="connsiteX5" fmla="*/ 0 w 1945759"/>
              <a:gd name="connsiteY5" fmla="*/ 584791 h 797442"/>
              <a:gd name="connsiteX6" fmla="*/ 361507 w 1945759"/>
              <a:gd name="connsiteY6" fmla="*/ 797442 h 797442"/>
              <a:gd name="connsiteX7" fmla="*/ 1073889 w 1945759"/>
              <a:gd name="connsiteY7" fmla="*/ 744279 h 797442"/>
              <a:gd name="connsiteX8" fmla="*/ 1573619 w 1945759"/>
              <a:gd name="connsiteY8" fmla="*/ 552893 h 797442"/>
              <a:gd name="connsiteX9" fmla="*/ 1945759 w 1945759"/>
              <a:gd name="connsiteY9" fmla="*/ 350875 h 797442"/>
              <a:gd name="connsiteX10" fmla="*/ 1648047 w 1945759"/>
              <a:gd name="connsiteY10" fmla="*/ 0 h 79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5759" h="797442">
                <a:moveTo>
                  <a:pt x="1648047" y="0"/>
                </a:moveTo>
                <a:lnTo>
                  <a:pt x="1594884" y="31898"/>
                </a:lnTo>
                <a:cubicBezTo>
                  <a:pt x="1477926" y="35442"/>
                  <a:pt x="1360677" y="33556"/>
                  <a:pt x="1244010" y="42530"/>
                </a:cubicBezTo>
                <a:cubicBezTo>
                  <a:pt x="1176852" y="47696"/>
                  <a:pt x="1180214" y="44103"/>
                  <a:pt x="1180214" y="74428"/>
                </a:cubicBezTo>
                <a:lnTo>
                  <a:pt x="148856" y="329609"/>
                </a:lnTo>
                <a:lnTo>
                  <a:pt x="0" y="584791"/>
                </a:lnTo>
                <a:lnTo>
                  <a:pt x="361507" y="797442"/>
                </a:lnTo>
                <a:lnTo>
                  <a:pt x="1073889" y="744279"/>
                </a:lnTo>
                <a:lnTo>
                  <a:pt x="1573619" y="552893"/>
                </a:lnTo>
                <a:lnTo>
                  <a:pt x="1945759" y="350875"/>
                </a:lnTo>
                <a:lnTo>
                  <a:pt x="1648047" y="0"/>
                </a:lnTo>
                <a:close/>
              </a:path>
            </a:pathLst>
          </a:custGeom>
          <a:solidFill>
            <a:schemeClr val="accent5">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36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dissolv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Sympathetic TONE LEADS TO VF</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fontScale="92500"/>
          </a:bodyPr>
          <a:lstStyle/>
          <a:p>
            <a:r>
              <a:rPr lang="en-US" sz="3000" cap="none" dirty="0"/>
              <a:t>Stellate ganglion stimulation increases VF, particularly after coronary occlusion</a:t>
            </a:r>
          </a:p>
          <a:p>
            <a:r>
              <a:rPr lang="en-US" sz="3000" cap="none" dirty="0"/>
              <a:t>Stellate ganglion carry sympathetic fibers, and after ganglionectomy, VF threshold increased (31% to 11%)</a:t>
            </a:r>
          </a:p>
          <a:p>
            <a:r>
              <a:rPr lang="en-US" sz="3000" cap="none" dirty="0"/>
              <a:t>Complicated… unilateral </a:t>
            </a:r>
            <a:r>
              <a:rPr lang="en-US" sz="3000" cap="none" dirty="0" err="1"/>
              <a:t>stellectomy</a:t>
            </a:r>
            <a:r>
              <a:rPr lang="en-US" sz="3000" cap="none" dirty="0"/>
              <a:t> may have compensatory lateral hyperactivity</a:t>
            </a:r>
          </a:p>
          <a:p>
            <a:endParaRPr lang="en-US" sz="3000" cap="none" dirty="0"/>
          </a:p>
        </p:txBody>
      </p:sp>
      <p:sp>
        <p:nvSpPr>
          <p:cNvPr id="5" name="TextBox 4">
            <a:extLst>
              <a:ext uri="{FF2B5EF4-FFF2-40B4-BE49-F238E27FC236}">
                <a16:creationId xmlns:a16="http://schemas.microsoft.com/office/drawing/2014/main" id="{18E29712-7ADF-B84A-A02C-6DEB277E9E2C}"/>
              </a:ext>
            </a:extLst>
          </p:cNvPr>
          <p:cNvSpPr txBox="1"/>
          <p:nvPr/>
        </p:nvSpPr>
        <p:spPr>
          <a:xfrm>
            <a:off x="-1" y="6488668"/>
            <a:ext cx="9905998" cy="369332"/>
          </a:xfrm>
          <a:prstGeom prst="rect">
            <a:avLst/>
          </a:prstGeom>
          <a:noFill/>
        </p:spPr>
        <p:txBody>
          <a:bodyPr wrap="square" rtlCol="0">
            <a:spAutoFit/>
          </a:bodyPr>
          <a:lstStyle/>
          <a:p>
            <a:r>
              <a:rPr lang="en-US" dirty="0"/>
              <a:t>Harris, Otero, &amp; Bocage, 1971; </a:t>
            </a:r>
            <a:r>
              <a:rPr lang="en-US" dirty="0" err="1"/>
              <a:t>Kliks</a:t>
            </a:r>
            <a:r>
              <a:rPr lang="en-US" dirty="0"/>
              <a:t>, Burgess, &amp; </a:t>
            </a:r>
            <a:r>
              <a:rPr lang="en-US" dirty="0" err="1"/>
              <a:t>Abildskov</a:t>
            </a:r>
            <a:r>
              <a:rPr lang="en-US" dirty="0"/>
              <a:t>, 1975) </a:t>
            </a:r>
          </a:p>
        </p:txBody>
      </p:sp>
    </p:spTree>
    <p:extLst>
      <p:ext uri="{BB962C8B-B14F-4D97-AF65-F5344CB8AC3E}">
        <p14:creationId xmlns:p14="http://schemas.microsoft.com/office/powerpoint/2010/main" val="120077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rmAutofit/>
          </a:bodyPr>
          <a:lstStyle/>
          <a:p>
            <a:r>
              <a:rPr lang="en-US" sz="5400" dirty="0"/>
              <a:t>introduction</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rmAutofit/>
          </a:bodyPr>
          <a:lstStyle/>
          <a:p>
            <a:r>
              <a:rPr lang="en-US" sz="3200" dirty="0"/>
              <a:t>Important concepts, Objectives, Outline</a:t>
            </a:r>
          </a:p>
        </p:txBody>
      </p:sp>
    </p:spTree>
    <p:extLst>
      <p:ext uri="{BB962C8B-B14F-4D97-AF65-F5344CB8AC3E}">
        <p14:creationId xmlns:p14="http://schemas.microsoft.com/office/powerpoint/2010/main" val="412813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Vagal tone can be protective</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fontScale="85000" lnSpcReduction="10000"/>
          </a:bodyPr>
          <a:lstStyle/>
          <a:p>
            <a:r>
              <a:rPr lang="en-US" sz="3000" cap="none" dirty="0"/>
              <a:t>Vagal tone only salutary with increased sympathetic tone</a:t>
            </a:r>
          </a:p>
          <a:p>
            <a:r>
              <a:rPr lang="en-US" sz="3000" cap="none" dirty="0" err="1"/>
              <a:t>Vagus</a:t>
            </a:r>
            <a:r>
              <a:rPr lang="en-US" sz="3000" cap="none" dirty="0"/>
              <a:t> acts through muscarinic, nicotinic, adrenergic, nitrergic signaling paths</a:t>
            </a:r>
          </a:p>
          <a:p>
            <a:pPr lvl="1"/>
            <a:r>
              <a:rPr lang="en-US" sz="2600" cap="none" dirty="0"/>
              <a:t>Methacholine raises VFT</a:t>
            </a:r>
          </a:p>
          <a:p>
            <a:pPr lvl="1"/>
            <a:r>
              <a:rPr lang="en-US" sz="2800" cap="none" dirty="0"/>
              <a:t>Atropine reduces VFT</a:t>
            </a:r>
          </a:p>
          <a:p>
            <a:r>
              <a:rPr lang="en-US" sz="3000" cap="none" dirty="0"/>
              <a:t>Multiple types of vagal neurons in medulla, some affected by respiration, others not (feline)</a:t>
            </a:r>
          </a:p>
        </p:txBody>
      </p:sp>
      <p:sp>
        <p:nvSpPr>
          <p:cNvPr id="5" name="TextBox 4">
            <a:extLst>
              <a:ext uri="{FF2B5EF4-FFF2-40B4-BE49-F238E27FC236}">
                <a16:creationId xmlns:a16="http://schemas.microsoft.com/office/drawing/2014/main" id="{18E29712-7ADF-B84A-A02C-6DEB277E9E2C}"/>
              </a:ext>
            </a:extLst>
          </p:cNvPr>
          <p:cNvSpPr txBox="1"/>
          <p:nvPr/>
        </p:nvSpPr>
        <p:spPr>
          <a:xfrm>
            <a:off x="-1" y="6488668"/>
            <a:ext cx="10844012" cy="369332"/>
          </a:xfrm>
          <a:prstGeom prst="rect">
            <a:avLst/>
          </a:prstGeom>
          <a:noFill/>
        </p:spPr>
        <p:txBody>
          <a:bodyPr wrap="square" rtlCol="0">
            <a:spAutoFit/>
          </a:bodyPr>
          <a:lstStyle/>
          <a:p>
            <a:r>
              <a:rPr lang="en-US" dirty="0" err="1"/>
              <a:t>Kolman</a:t>
            </a:r>
            <a:r>
              <a:rPr lang="en-US" dirty="0"/>
              <a:t> et al., 1975; Rabinowitz, Verrier, &amp; </a:t>
            </a:r>
            <a:r>
              <a:rPr lang="en-US" dirty="0" err="1"/>
              <a:t>Lown</a:t>
            </a:r>
            <a:r>
              <a:rPr lang="en-US" dirty="0"/>
              <a:t>, 1976 ; </a:t>
            </a:r>
            <a:r>
              <a:rPr lang="en-US" dirty="0" err="1"/>
              <a:t>Brack</a:t>
            </a:r>
            <a:r>
              <a:rPr lang="en-US" dirty="0"/>
              <a:t> &amp; </a:t>
            </a:r>
            <a:r>
              <a:rPr lang="en-US" dirty="0" err="1"/>
              <a:t>Coote</a:t>
            </a:r>
            <a:r>
              <a:rPr lang="en-US" dirty="0"/>
              <a:t> 2011; Daly &amp; Kirkman 1989</a:t>
            </a:r>
          </a:p>
        </p:txBody>
      </p:sp>
    </p:spTree>
    <p:extLst>
      <p:ext uri="{BB962C8B-B14F-4D97-AF65-F5344CB8AC3E}">
        <p14:creationId xmlns:p14="http://schemas.microsoft.com/office/powerpoint/2010/main" val="342377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rmAutofit/>
          </a:bodyPr>
          <a:lstStyle/>
          <a:p>
            <a:r>
              <a:rPr lang="en-US" sz="5400" dirty="0"/>
              <a:t>Heart rate variability</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Autofit/>
          </a:bodyPr>
          <a:lstStyle/>
          <a:p>
            <a:r>
              <a:rPr lang="en-US" sz="3200" dirty="0"/>
              <a:t>Definition, Measurement, Application</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1846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213C9F-F1B6-4980-95B6-4F07946C5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0" descr="http://www.columbia.edu/~kj3/Figures/Figure4-1.jpg">
            <a:extLst>
              <a:ext uri="{FF2B5EF4-FFF2-40B4-BE49-F238E27FC236}">
                <a16:creationId xmlns:a16="http://schemas.microsoft.com/office/drawing/2014/main" id="{662754E1-7F58-0B46-B996-DB5C3976261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12115" y="811505"/>
            <a:ext cx="3932680" cy="52435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AA28026-5AE8-4702-8944-83B64C486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5"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http://www.columbia.edu/~kj3/Figures/Figure4-4.jpg">
            <a:extLst>
              <a:ext uri="{FF2B5EF4-FFF2-40B4-BE49-F238E27FC236}">
                <a16:creationId xmlns:a16="http://schemas.microsoft.com/office/drawing/2014/main" id="{CD994A7D-4CEA-404F-B477-C8141008C4DC}"/>
              </a:ext>
            </a:extLst>
          </p:cNvPr>
          <p:cNvPicPr>
            <a:picLocks noChangeAspect="1" noChangeArrowheads="1"/>
          </p:cNvPicPr>
          <p:nvPr/>
        </p:nvPicPr>
        <p:blipFill rotWithShape="1">
          <a:blip r:embed="rId5" r:link="rId6">
            <a:extLst>
              <a:ext uri="{28A0092B-C50C-407E-A947-70E740481C1C}">
                <a14:useLocalDpi xmlns:a14="http://schemas.microsoft.com/office/drawing/2010/main" val="0"/>
              </a:ext>
            </a:extLst>
          </a:blip>
          <a:srcRect l="16420" r="18797"/>
          <a:stretch>
            <a:fillRect/>
          </a:stretch>
        </p:blipFill>
        <p:spPr bwMode="auto">
          <a:xfrm>
            <a:off x="6627224" y="811505"/>
            <a:ext cx="4529258" cy="524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341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Purpose of HRV</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r>
              <a:rPr lang="en-US" sz="3000" cap="none" dirty="0"/>
              <a:t>Multiple factors influence CV control, including complicated reflex arches</a:t>
            </a:r>
          </a:p>
          <a:p>
            <a:r>
              <a:rPr lang="en-US" sz="3000" cap="none" dirty="0"/>
              <a:t>Eventually ANS integrates on the SA node</a:t>
            </a:r>
          </a:p>
          <a:p>
            <a:r>
              <a:rPr lang="en-US" sz="3000" cap="none" dirty="0"/>
              <a:t>HRV is summation of multiple levels of information (essentially a </a:t>
            </a:r>
            <a:r>
              <a:rPr lang="en-US" sz="3000" cap="none"/>
              <a:t>dynamic check-sum of the ANS)</a:t>
            </a:r>
            <a:endParaRPr lang="en-US" sz="3000" cap="none" dirty="0"/>
          </a:p>
          <a:p>
            <a:endParaRPr lang="en-US" sz="3000" cap="none" dirty="0"/>
          </a:p>
        </p:txBody>
      </p:sp>
      <p:sp>
        <p:nvSpPr>
          <p:cNvPr id="5" name="TextBox 4">
            <a:extLst>
              <a:ext uri="{FF2B5EF4-FFF2-40B4-BE49-F238E27FC236}">
                <a16:creationId xmlns:a16="http://schemas.microsoft.com/office/drawing/2014/main" id="{18E29712-7ADF-B84A-A02C-6DEB277E9E2C}"/>
              </a:ext>
            </a:extLst>
          </p:cNvPr>
          <p:cNvSpPr txBox="1"/>
          <p:nvPr/>
        </p:nvSpPr>
        <p:spPr>
          <a:xfrm>
            <a:off x="-1" y="6488668"/>
            <a:ext cx="9905998" cy="369332"/>
          </a:xfrm>
          <a:prstGeom prst="rect">
            <a:avLst/>
          </a:prstGeom>
          <a:noFill/>
        </p:spPr>
        <p:txBody>
          <a:bodyPr wrap="square" rtlCol="0">
            <a:spAutoFit/>
          </a:bodyPr>
          <a:lstStyle/>
          <a:p>
            <a:r>
              <a:rPr lang="en-US" dirty="0"/>
              <a:t>Harris, Otero, &amp; Bocage, 1971; </a:t>
            </a:r>
            <a:r>
              <a:rPr lang="en-US" dirty="0" err="1"/>
              <a:t>Kliks</a:t>
            </a:r>
            <a:r>
              <a:rPr lang="en-US" dirty="0"/>
              <a:t>, Burgess, &amp; </a:t>
            </a:r>
            <a:r>
              <a:rPr lang="en-US" dirty="0" err="1"/>
              <a:t>Abildskov</a:t>
            </a:r>
            <a:r>
              <a:rPr lang="en-US" dirty="0"/>
              <a:t>, 1975) </a:t>
            </a:r>
          </a:p>
        </p:txBody>
      </p:sp>
    </p:spTree>
    <p:extLst>
      <p:ext uri="{BB962C8B-B14F-4D97-AF65-F5344CB8AC3E}">
        <p14:creationId xmlns:p14="http://schemas.microsoft.com/office/powerpoint/2010/main" val="218488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MEASUREMENT</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r>
              <a:rPr lang="en-US" sz="3000" cap="none" dirty="0"/>
              <a:t>Geometric domain (e.g. SDNN)</a:t>
            </a:r>
          </a:p>
          <a:p>
            <a:r>
              <a:rPr lang="en-US" sz="3000" cap="none" dirty="0"/>
              <a:t>Non-linear domain</a:t>
            </a:r>
          </a:p>
          <a:p>
            <a:r>
              <a:rPr lang="en-US" sz="3000" cap="none" dirty="0"/>
              <a:t>Frequency domain</a:t>
            </a:r>
          </a:p>
          <a:p>
            <a:endParaRPr lang="en-US" sz="3000" cap="none" dirty="0"/>
          </a:p>
        </p:txBody>
      </p:sp>
      <p:sp>
        <p:nvSpPr>
          <p:cNvPr id="6" name="TextBox 5">
            <a:extLst>
              <a:ext uri="{FF2B5EF4-FFF2-40B4-BE49-F238E27FC236}">
                <a16:creationId xmlns:a16="http://schemas.microsoft.com/office/drawing/2014/main" id="{9FA08291-0B47-3E47-8205-0C57A251460F}"/>
              </a:ext>
            </a:extLst>
          </p:cNvPr>
          <p:cNvSpPr txBox="1"/>
          <p:nvPr/>
        </p:nvSpPr>
        <p:spPr>
          <a:xfrm>
            <a:off x="-1" y="6488668"/>
            <a:ext cx="9905998" cy="369332"/>
          </a:xfrm>
          <a:prstGeom prst="rect">
            <a:avLst/>
          </a:prstGeom>
          <a:noFill/>
        </p:spPr>
        <p:txBody>
          <a:bodyPr wrap="square" rtlCol="0">
            <a:spAutoFit/>
          </a:bodyPr>
          <a:lstStyle/>
          <a:p>
            <a:r>
              <a:rPr lang="en-US" dirty="0" err="1"/>
              <a:t>Kleiger</a:t>
            </a:r>
            <a:r>
              <a:rPr lang="en-US" dirty="0"/>
              <a:t>, Miller, Bigger, &amp; Moss, 1987; Lombardi et al., 1987</a:t>
            </a:r>
          </a:p>
        </p:txBody>
      </p:sp>
    </p:spTree>
    <p:extLst>
      <p:ext uri="{BB962C8B-B14F-4D97-AF65-F5344CB8AC3E}">
        <p14:creationId xmlns:p14="http://schemas.microsoft.com/office/powerpoint/2010/main" val="337211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3" name="Picture 11" descr="/var/folders/c5/zg7f9fms09s7238gs_x5qq0m0000gn/T/com.microsoft.Word/WebArchiveCopyPasteTempFiles/p2405">
            <a:extLst>
              <a:ext uri="{FF2B5EF4-FFF2-40B4-BE49-F238E27FC236}">
                <a16:creationId xmlns:a16="http://schemas.microsoft.com/office/drawing/2014/main" id="{4E39D514-3C63-9845-8E85-3BE49AC312A3}"/>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31396" y="643467"/>
            <a:ext cx="10129208"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C45F6E5D-0A8B-5E4E-9312-78C7E44119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C1BAF61A-E144-424F-94A2-3442E245AA1F}"/>
              </a:ext>
            </a:extLst>
          </p:cNvPr>
          <p:cNvSpPr txBox="1"/>
          <p:nvPr/>
        </p:nvSpPr>
        <p:spPr>
          <a:xfrm>
            <a:off x="-1" y="6488668"/>
            <a:ext cx="9905998" cy="369332"/>
          </a:xfrm>
          <a:prstGeom prst="rect">
            <a:avLst/>
          </a:prstGeom>
          <a:noFill/>
        </p:spPr>
        <p:txBody>
          <a:bodyPr wrap="square" rtlCol="0">
            <a:spAutoFit/>
          </a:bodyPr>
          <a:lstStyle/>
          <a:p>
            <a:r>
              <a:rPr lang="en-US" dirty="0" err="1"/>
              <a:t>Tayel</a:t>
            </a:r>
            <a:r>
              <a:rPr lang="en-US" dirty="0"/>
              <a:t> &amp; </a:t>
            </a:r>
            <a:r>
              <a:rPr lang="en-US" dirty="0" err="1"/>
              <a:t>AlSaba</a:t>
            </a:r>
            <a:r>
              <a:rPr lang="en-US" dirty="0"/>
              <a:t>, 2015</a:t>
            </a:r>
          </a:p>
        </p:txBody>
      </p:sp>
      <p:sp>
        <p:nvSpPr>
          <p:cNvPr id="3" name="TextBox 2">
            <a:extLst>
              <a:ext uri="{FF2B5EF4-FFF2-40B4-BE49-F238E27FC236}">
                <a16:creationId xmlns:a16="http://schemas.microsoft.com/office/drawing/2014/main" id="{E3A9AB5F-AC5F-8143-B04D-C89A3FC17E14}"/>
              </a:ext>
            </a:extLst>
          </p:cNvPr>
          <p:cNvSpPr txBox="1"/>
          <p:nvPr/>
        </p:nvSpPr>
        <p:spPr>
          <a:xfrm>
            <a:off x="6539947" y="1918310"/>
            <a:ext cx="4620657" cy="584775"/>
          </a:xfrm>
          <a:prstGeom prst="rect">
            <a:avLst/>
          </a:prstGeom>
          <a:noFill/>
        </p:spPr>
        <p:txBody>
          <a:bodyPr wrap="square" rtlCol="0">
            <a:spAutoFit/>
          </a:bodyPr>
          <a:lstStyle/>
          <a:p>
            <a:r>
              <a:rPr lang="en-US" sz="3200" b="1" dirty="0">
                <a:solidFill>
                  <a:schemeClr val="accent6"/>
                </a:solidFill>
              </a:rPr>
              <a:t>Non-linear HRV (</a:t>
            </a:r>
            <a:r>
              <a:rPr lang="en-US" sz="3200" b="1" dirty="0" err="1">
                <a:solidFill>
                  <a:schemeClr val="accent6"/>
                </a:solidFill>
              </a:rPr>
              <a:t>Dyx</a:t>
            </a:r>
            <a:r>
              <a:rPr lang="en-US" sz="3200" b="1" dirty="0">
                <a:solidFill>
                  <a:schemeClr val="accent6"/>
                </a:solidFill>
              </a:rPr>
              <a:t>)</a:t>
            </a:r>
          </a:p>
        </p:txBody>
      </p:sp>
    </p:spTree>
    <p:extLst>
      <p:ext uri="{BB962C8B-B14F-4D97-AF65-F5344CB8AC3E}">
        <p14:creationId xmlns:p14="http://schemas.microsoft.com/office/powerpoint/2010/main" val="202688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Power spectral analysis</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r>
              <a:rPr lang="en-US" sz="3000" cap="none" dirty="0"/>
              <a:t>VLF is between 0.0033 and &lt; 0.04 Hz (RAAS)</a:t>
            </a:r>
          </a:p>
          <a:p>
            <a:r>
              <a:rPr lang="en-US" sz="3000" cap="none" dirty="0"/>
              <a:t>LF is between 0.04 and &lt; 0.15 Hz (baroreceptor)</a:t>
            </a:r>
          </a:p>
          <a:p>
            <a:r>
              <a:rPr lang="en-US" sz="3000" cap="none" dirty="0"/>
              <a:t>HF is between 0.15 and &lt; 0.40 Hz (respiration)</a:t>
            </a:r>
          </a:p>
        </p:txBody>
      </p:sp>
      <p:sp>
        <p:nvSpPr>
          <p:cNvPr id="6" name="TextBox 5">
            <a:extLst>
              <a:ext uri="{FF2B5EF4-FFF2-40B4-BE49-F238E27FC236}">
                <a16:creationId xmlns:a16="http://schemas.microsoft.com/office/drawing/2014/main" id="{9FA08291-0B47-3E47-8205-0C57A251460F}"/>
              </a:ext>
            </a:extLst>
          </p:cNvPr>
          <p:cNvSpPr txBox="1"/>
          <p:nvPr/>
        </p:nvSpPr>
        <p:spPr>
          <a:xfrm>
            <a:off x="-1" y="6488668"/>
            <a:ext cx="9905998" cy="369332"/>
          </a:xfrm>
          <a:prstGeom prst="rect">
            <a:avLst/>
          </a:prstGeom>
          <a:noFill/>
        </p:spPr>
        <p:txBody>
          <a:bodyPr wrap="square" rtlCol="0">
            <a:spAutoFit/>
          </a:bodyPr>
          <a:lstStyle/>
          <a:p>
            <a:r>
              <a:rPr lang="en-US" dirty="0" err="1"/>
              <a:t>Akselrod</a:t>
            </a:r>
            <a:r>
              <a:rPr lang="en-US" dirty="0"/>
              <a:t> et al 1981</a:t>
            </a:r>
          </a:p>
        </p:txBody>
      </p:sp>
    </p:spTree>
    <p:extLst>
      <p:ext uri="{BB962C8B-B14F-4D97-AF65-F5344CB8AC3E}">
        <p14:creationId xmlns:p14="http://schemas.microsoft.com/office/powerpoint/2010/main" val="3523976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3516BD-64C7-48EF-A342-9F00D167E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6E27D72-0DBD-4844-8C97-9DFD34E9F64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337163" y="811505"/>
            <a:ext cx="7517672" cy="5243574"/>
          </a:xfrm>
          <a:prstGeom prst="rect">
            <a:avLst/>
          </a:prstGeom>
        </p:spPr>
      </p:pic>
      <p:sp>
        <p:nvSpPr>
          <p:cNvPr id="13" name="TextBox 12">
            <a:extLst>
              <a:ext uri="{FF2B5EF4-FFF2-40B4-BE49-F238E27FC236}">
                <a16:creationId xmlns:a16="http://schemas.microsoft.com/office/drawing/2014/main" id="{5C104098-AEDD-1D4F-8B94-045EDD28BCCD}"/>
              </a:ext>
            </a:extLst>
          </p:cNvPr>
          <p:cNvSpPr txBox="1"/>
          <p:nvPr/>
        </p:nvSpPr>
        <p:spPr>
          <a:xfrm>
            <a:off x="-1" y="6488668"/>
            <a:ext cx="9905998" cy="369332"/>
          </a:xfrm>
          <a:prstGeom prst="rect">
            <a:avLst/>
          </a:prstGeom>
          <a:noFill/>
        </p:spPr>
        <p:txBody>
          <a:bodyPr wrap="square" rtlCol="0">
            <a:spAutoFit/>
          </a:bodyPr>
          <a:lstStyle/>
          <a:p>
            <a:r>
              <a:rPr lang="en-US" dirty="0" err="1"/>
              <a:t>Stramba-Badiale</a:t>
            </a:r>
            <a:r>
              <a:rPr lang="en-US" dirty="0"/>
              <a:t> et al., 1991 </a:t>
            </a:r>
          </a:p>
        </p:txBody>
      </p:sp>
      <p:sp>
        <p:nvSpPr>
          <p:cNvPr id="14" name="TextBox 13">
            <a:extLst>
              <a:ext uri="{FF2B5EF4-FFF2-40B4-BE49-F238E27FC236}">
                <a16:creationId xmlns:a16="http://schemas.microsoft.com/office/drawing/2014/main" id="{4BC634EF-0B1E-024D-ADEF-7C8F8514EF58}"/>
              </a:ext>
            </a:extLst>
          </p:cNvPr>
          <p:cNvSpPr txBox="1"/>
          <p:nvPr/>
        </p:nvSpPr>
        <p:spPr>
          <a:xfrm>
            <a:off x="8546913" y="2890391"/>
            <a:ext cx="3001618" cy="1077218"/>
          </a:xfrm>
          <a:prstGeom prst="rect">
            <a:avLst/>
          </a:prstGeom>
          <a:noFill/>
        </p:spPr>
        <p:txBody>
          <a:bodyPr wrap="square" rtlCol="0">
            <a:spAutoFit/>
          </a:bodyPr>
          <a:lstStyle/>
          <a:p>
            <a:r>
              <a:rPr lang="en-US" sz="3200" b="1" dirty="0">
                <a:solidFill>
                  <a:schemeClr val="accent6"/>
                </a:solidFill>
              </a:rPr>
              <a:t>Accentuated Antagonism</a:t>
            </a:r>
          </a:p>
        </p:txBody>
      </p:sp>
    </p:spTree>
    <p:extLst>
      <p:ext uri="{BB962C8B-B14F-4D97-AF65-F5344CB8AC3E}">
        <p14:creationId xmlns:p14="http://schemas.microsoft.com/office/powerpoint/2010/main" val="3131598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6FECC48-BCC6-A241-8BC3-7AAA8440A2C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7019" y="643467"/>
            <a:ext cx="10037961" cy="5571066"/>
          </a:xfrm>
          <a:prstGeom prst="rect">
            <a:avLst/>
          </a:prstGeom>
        </p:spPr>
      </p:pic>
      <p:sp>
        <p:nvSpPr>
          <p:cNvPr id="5" name="TextBox 4">
            <a:extLst>
              <a:ext uri="{FF2B5EF4-FFF2-40B4-BE49-F238E27FC236}">
                <a16:creationId xmlns:a16="http://schemas.microsoft.com/office/drawing/2014/main" id="{E752DEE9-BFD7-5E42-A6CE-1EA0D80EE6D6}"/>
              </a:ext>
            </a:extLst>
          </p:cNvPr>
          <p:cNvSpPr txBox="1"/>
          <p:nvPr/>
        </p:nvSpPr>
        <p:spPr>
          <a:xfrm>
            <a:off x="-1" y="6488668"/>
            <a:ext cx="9905998" cy="369332"/>
          </a:xfrm>
          <a:prstGeom prst="rect">
            <a:avLst/>
          </a:prstGeom>
          <a:noFill/>
        </p:spPr>
        <p:txBody>
          <a:bodyPr wrap="square" rtlCol="0">
            <a:spAutoFit/>
          </a:bodyPr>
          <a:lstStyle/>
          <a:p>
            <a:r>
              <a:rPr lang="en-US" dirty="0" err="1"/>
              <a:t>Akselrod</a:t>
            </a:r>
            <a:r>
              <a:rPr lang="en-US" dirty="0"/>
              <a:t> et al 1981</a:t>
            </a:r>
          </a:p>
        </p:txBody>
      </p:sp>
      <p:sp>
        <p:nvSpPr>
          <p:cNvPr id="6" name="TextBox 5">
            <a:extLst>
              <a:ext uri="{FF2B5EF4-FFF2-40B4-BE49-F238E27FC236}">
                <a16:creationId xmlns:a16="http://schemas.microsoft.com/office/drawing/2014/main" id="{F71107AE-941C-BE43-A8C9-97B12EE10575}"/>
              </a:ext>
            </a:extLst>
          </p:cNvPr>
          <p:cNvSpPr txBox="1"/>
          <p:nvPr/>
        </p:nvSpPr>
        <p:spPr>
          <a:xfrm>
            <a:off x="7332837" y="1938188"/>
            <a:ext cx="3782143" cy="584775"/>
          </a:xfrm>
          <a:prstGeom prst="rect">
            <a:avLst/>
          </a:prstGeom>
          <a:noFill/>
        </p:spPr>
        <p:txBody>
          <a:bodyPr wrap="square" rtlCol="0">
            <a:spAutoFit/>
          </a:bodyPr>
          <a:lstStyle/>
          <a:p>
            <a:r>
              <a:rPr lang="en-US" sz="3200" b="1" dirty="0">
                <a:solidFill>
                  <a:schemeClr val="accent6"/>
                </a:solidFill>
              </a:rPr>
              <a:t>Fourier Transform</a:t>
            </a:r>
          </a:p>
        </p:txBody>
      </p:sp>
    </p:spTree>
    <p:extLst>
      <p:ext uri="{BB962C8B-B14F-4D97-AF65-F5344CB8AC3E}">
        <p14:creationId xmlns:p14="http://schemas.microsoft.com/office/powerpoint/2010/main" val="2711772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HRV</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r>
              <a:rPr lang="en-US" sz="3000" cap="none" dirty="0"/>
              <a:t>Integration of the ANS on SA node</a:t>
            </a:r>
          </a:p>
          <a:p>
            <a:r>
              <a:rPr lang="en-US" sz="3000" cap="none" dirty="0"/>
              <a:t>Vagal tone is sudden, sympathetic tone is slow</a:t>
            </a:r>
          </a:p>
          <a:p>
            <a:r>
              <a:rPr lang="en-US" sz="3000" cap="none" dirty="0"/>
              <a:t>Abnormal HRV is associated with mortality</a:t>
            </a:r>
          </a:p>
        </p:txBody>
      </p:sp>
    </p:spTree>
    <p:extLst>
      <p:ext uri="{BB962C8B-B14F-4D97-AF65-F5344CB8AC3E}">
        <p14:creationId xmlns:p14="http://schemas.microsoft.com/office/powerpoint/2010/main" val="12412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DA93-B0B4-D34C-B595-BF56F0EFB559}"/>
              </a:ext>
            </a:extLst>
          </p:cNvPr>
          <p:cNvSpPr>
            <a:spLocks noGrp="1"/>
          </p:cNvSpPr>
          <p:nvPr>
            <p:ph type="title"/>
          </p:nvPr>
        </p:nvSpPr>
        <p:spPr/>
        <p:txBody>
          <a:bodyPr>
            <a:normAutofit/>
          </a:bodyPr>
          <a:lstStyle/>
          <a:p>
            <a:r>
              <a:rPr lang="en-US" sz="4400" i="1" cap="none" dirty="0"/>
              <a:t>Why did he die on Tuesday and not on Monday?</a:t>
            </a:r>
          </a:p>
        </p:txBody>
      </p:sp>
      <p:sp>
        <p:nvSpPr>
          <p:cNvPr id="3" name="Text Placeholder 2">
            <a:extLst>
              <a:ext uri="{FF2B5EF4-FFF2-40B4-BE49-F238E27FC236}">
                <a16:creationId xmlns:a16="http://schemas.microsoft.com/office/drawing/2014/main" id="{9133E272-7544-834B-A899-456364440F44}"/>
              </a:ext>
            </a:extLst>
          </p:cNvPr>
          <p:cNvSpPr>
            <a:spLocks noGrp="1"/>
          </p:cNvSpPr>
          <p:nvPr>
            <p:ph type="body" idx="1"/>
          </p:nvPr>
        </p:nvSpPr>
        <p:spPr>
          <a:xfrm>
            <a:off x="1674812" y="3352800"/>
            <a:ext cx="8839202" cy="977900"/>
          </a:xfrm>
        </p:spPr>
        <p:txBody>
          <a:bodyPr>
            <a:normAutofit/>
          </a:bodyPr>
          <a:lstStyle/>
          <a:p>
            <a:pPr algn="r"/>
            <a:r>
              <a:rPr lang="en-US" sz="3200" cap="none" dirty="0"/>
              <a:t>~ Douglas P. Zipes</a:t>
            </a:r>
          </a:p>
        </p:txBody>
      </p:sp>
    </p:spTree>
    <p:extLst>
      <p:ext uri="{BB962C8B-B14F-4D97-AF65-F5344CB8AC3E}">
        <p14:creationId xmlns:p14="http://schemas.microsoft.com/office/powerpoint/2010/main" val="3186859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rmAutofit/>
          </a:bodyPr>
          <a:lstStyle/>
          <a:p>
            <a:r>
              <a:rPr lang="en-US" sz="5400" dirty="0"/>
              <a:t>Ventricular Substrate</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Autofit/>
          </a:bodyPr>
          <a:lstStyle/>
          <a:p>
            <a:r>
              <a:rPr lang="en-US" sz="3200" dirty="0"/>
              <a:t>Innervation of the heart, Ventricular size, Effect of Ischemia</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326075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Differential innervation</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r>
              <a:rPr lang="en-US" sz="3000" cap="none" dirty="0"/>
              <a:t>Inferior wall of the LV has higher proportion of vagal afferents (canine, human)… pattern seen on MIBG scans as well</a:t>
            </a:r>
            <a:endParaRPr lang="en-US" sz="2800" cap="none" dirty="0"/>
          </a:p>
          <a:p>
            <a:pPr lvl="1">
              <a:buFontTx/>
              <a:buChar char="-"/>
            </a:pPr>
            <a:r>
              <a:rPr lang="en-US" sz="2600" cap="none" dirty="0"/>
              <a:t>Sinus bradycardia in inferior ischemia?</a:t>
            </a:r>
          </a:p>
          <a:p>
            <a:pPr lvl="1">
              <a:buFontTx/>
              <a:buChar char="-"/>
            </a:pPr>
            <a:r>
              <a:rPr lang="en-US" sz="2600" cap="none" dirty="0"/>
              <a:t>Hypotension in RCA infarct?</a:t>
            </a:r>
          </a:p>
        </p:txBody>
      </p:sp>
      <p:sp>
        <p:nvSpPr>
          <p:cNvPr id="6" name="TextBox 5">
            <a:extLst>
              <a:ext uri="{FF2B5EF4-FFF2-40B4-BE49-F238E27FC236}">
                <a16:creationId xmlns:a16="http://schemas.microsoft.com/office/drawing/2014/main" id="{9FA08291-0B47-3E47-8205-0C57A251460F}"/>
              </a:ext>
            </a:extLst>
          </p:cNvPr>
          <p:cNvSpPr txBox="1"/>
          <p:nvPr/>
        </p:nvSpPr>
        <p:spPr>
          <a:xfrm>
            <a:off x="-1" y="6488668"/>
            <a:ext cx="9905998" cy="369332"/>
          </a:xfrm>
          <a:prstGeom prst="rect">
            <a:avLst/>
          </a:prstGeom>
          <a:noFill/>
        </p:spPr>
        <p:txBody>
          <a:bodyPr wrap="square" rtlCol="0">
            <a:spAutoFit/>
          </a:bodyPr>
          <a:lstStyle/>
          <a:p>
            <a:r>
              <a:rPr lang="en-US" dirty="0"/>
              <a:t>Walker, Thames, </a:t>
            </a:r>
            <a:r>
              <a:rPr lang="en-US" dirty="0" err="1"/>
              <a:t>Abboud</a:t>
            </a:r>
            <a:r>
              <a:rPr lang="en-US" dirty="0"/>
              <a:t>, Mark, &amp; </a:t>
            </a:r>
            <a:r>
              <a:rPr lang="en-US" dirty="0" err="1"/>
              <a:t>Kloppenstein</a:t>
            </a:r>
            <a:r>
              <a:rPr lang="en-US" dirty="0"/>
              <a:t>, 1978; </a:t>
            </a:r>
            <a:r>
              <a:rPr lang="en-US" dirty="0" err="1"/>
              <a:t>Morozumi</a:t>
            </a:r>
            <a:r>
              <a:rPr lang="en-US" dirty="0"/>
              <a:t> et al., 1997 </a:t>
            </a:r>
          </a:p>
        </p:txBody>
      </p:sp>
    </p:spTree>
    <p:extLst>
      <p:ext uri="{BB962C8B-B14F-4D97-AF65-F5344CB8AC3E}">
        <p14:creationId xmlns:p14="http://schemas.microsoft.com/office/powerpoint/2010/main" val="193863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LV size</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a:xfrm>
            <a:off x="1141414" y="2666999"/>
            <a:ext cx="3815597" cy="3124201"/>
          </a:xfrm>
        </p:spPr>
        <p:txBody>
          <a:bodyPr>
            <a:normAutofit fontScale="92500" lnSpcReduction="20000"/>
          </a:bodyPr>
          <a:lstStyle/>
          <a:p>
            <a:r>
              <a:rPr lang="en-US" sz="3200" cap="none" dirty="0"/>
              <a:t>&gt;4 cm needed to sustain VF</a:t>
            </a:r>
          </a:p>
          <a:p>
            <a:r>
              <a:rPr lang="en-US" sz="3200" cap="none" dirty="0"/>
              <a:t>Higher LV volume/mass increases susceptibility to VF</a:t>
            </a:r>
          </a:p>
          <a:p>
            <a:pPr marL="0" indent="0">
              <a:buNone/>
            </a:pPr>
            <a:endParaRPr lang="en-US" sz="3200" cap="none" dirty="0"/>
          </a:p>
        </p:txBody>
      </p:sp>
      <p:sp>
        <p:nvSpPr>
          <p:cNvPr id="6" name="TextBox 5">
            <a:extLst>
              <a:ext uri="{FF2B5EF4-FFF2-40B4-BE49-F238E27FC236}">
                <a16:creationId xmlns:a16="http://schemas.microsoft.com/office/drawing/2014/main" id="{9FA08291-0B47-3E47-8205-0C57A251460F}"/>
              </a:ext>
            </a:extLst>
          </p:cNvPr>
          <p:cNvSpPr txBox="1"/>
          <p:nvPr/>
        </p:nvSpPr>
        <p:spPr>
          <a:xfrm>
            <a:off x="-2" y="6488668"/>
            <a:ext cx="12192001" cy="369332"/>
          </a:xfrm>
          <a:prstGeom prst="rect">
            <a:avLst/>
          </a:prstGeom>
          <a:noFill/>
        </p:spPr>
        <p:txBody>
          <a:bodyPr wrap="square" rtlCol="0">
            <a:spAutoFit/>
          </a:bodyPr>
          <a:lstStyle/>
          <a:p>
            <a:r>
              <a:rPr lang="en-US" dirty="0"/>
              <a:t>Walker, Thames, </a:t>
            </a:r>
            <a:r>
              <a:rPr lang="en-US" dirty="0" err="1"/>
              <a:t>Abboud</a:t>
            </a:r>
            <a:r>
              <a:rPr lang="en-US" dirty="0"/>
              <a:t>, Mark, &amp; </a:t>
            </a:r>
            <a:r>
              <a:rPr lang="en-US" dirty="0" err="1"/>
              <a:t>Kloppenstein</a:t>
            </a:r>
            <a:r>
              <a:rPr lang="en-US" dirty="0"/>
              <a:t>, 1978; </a:t>
            </a:r>
            <a:r>
              <a:rPr lang="en-US" dirty="0" err="1"/>
              <a:t>Morozumi</a:t>
            </a:r>
            <a:r>
              <a:rPr lang="en-US" dirty="0"/>
              <a:t> et al., 1997; Narayanan et al., 2014 </a:t>
            </a:r>
          </a:p>
        </p:txBody>
      </p:sp>
      <p:pic>
        <p:nvPicPr>
          <p:cNvPr id="10" name="Picture 9" descr="A screenshot of a cell phone&#13;&#10;&#13;&#10;Description automatically generated">
            <a:extLst>
              <a:ext uri="{FF2B5EF4-FFF2-40B4-BE49-F238E27FC236}">
                <a16:creationId xmlns:a16="http://schemas.microsoft.com/office/drawing/2014/main" id="{A67FFC70-C569-0B4F-BDC7-FA8A8C64D32F}"/>
              </a:ext>
            </a:extLst>
          </p:cNvPr>
          <p:cNvPicPr>
            <a:picLocks noChangeAspect="1"/>
          </p:cNvPicPr>
          <p:nvPr/>
        </p:nvPicPr>
        <p:blipFill rotWithShape="1">
          <a:blip r:embed="rId3"/>
          <a:srcRect l="2661" t="12119" r="5179" b="4299"/>
          <a:stretch/>
        </p:blipFill>
        <p:spPr>
          <a:xfrm>
            <a:off x="4989097" y="1192768"/>
            <a:ext cx="6576632" cy="4686300"/>
          </a:xfrm>
          <a:prstGeom prst="rect">
            <a:avLst/>
          </a:prstGeom>
        </p:spPr>
      </p:pic>
    </p:spTree>
    <p:extLst>
      <p:ext uri="{BB962C8B-B14F-4D97-AF65-F5344CB8AC3E}">
        <p14:creationId xmlns:p14="http://schemas.microsoft.com/office/powerpoint/2010/main" val="144476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Ischemia</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a:xfrm>
            <a:off x="1141413" y="2666999"/>
            <a:ext cx="9905998" cy="3124201"/>
          </a:xfrm>
        </p:spPr>
        <p:txBody>
          <a:bodyPr>
            <a:normAutofit lnSpcReduction="10000"/>
          </a:bodyPr>
          <a:lstStyle/>
          <a:p>
            <a:r>
              <a:rPr lang="en-US" sz="2600" cap="none" dirty="0"/>
              <a:t>Transmural: leads to sympathetic denervation/reinnervation</a:t>
            </a:r>
          </a:p>
          <a:p>
            <a:r>
              <a:rPr lang="en-US" sz="2600" cap="none" dirty="0"/>
              <a:t>Subendocardial: may only damage vagal efferent</a:t>
            </a:r>
          </a:p>
          <a:p>
            <a:r>
              <a:rPr lang="en-US" sz="2600" cap="none" dirty="0"/>
              <a:t>Denervation and hyperinnervation lead to heterogenous sympathetic fibers = arrhythmogenesis</a:t>
            </a:r>
          </a:p>
          <a:p>
            <a:r>
              <a:rPr lang="en-US" sz="2600" cap="none" dirty="0"/>
              <a:t>Ischemia location leads to changes in tone in </a:t>
            </a:r>
            <a:r>
              <a:rPr lang="en-US" sz="2600" cap="none" dirty="0" err="1"/>
              <a:t>nonischemic</a:t>
            </a:r>
            <a:r>
              <a:rPr lang="en-US" sz="2600" cap="none" dirty="0"/>
              <a:t> territory</a:t>
            </a:r>
          </a:p>
        </p:txBody>
      </p:sp>
      <p:sp>
        <p:nvSpPr>
          <p:cNvPr id="6" name="TextBox 5">
            <a:extLst>
              <a:ext uri="{FF2B5EF4-FFF2-40B4-BE49-F238E27FC236}">
                <a16:creationId xmlns:a16="http://schemas.microsoft.com/office/drawing/2014/main" id="{9FA08291-0B47-3E47-8205-0C57A251460F}"/>
              </a:ext>
            </a:extLst>
          </p:cNvPr>
          <p:cNvSpPr txBox="1"/>
          <p:nvPr/>
        </p:nvSpPr>
        <p:spPr>
          <a:xfrm>
            <a:off x="-1" y="6488668"/>
            <a:ext cx="9905998" cy="369332"/>
          </a:xfrm>
          <a:prstGeom prst="rect">
            <a:avLst/>
          </a:prstGeom>
          <a:noFill/>
        </p:spPr>
        <p:txBody>
          <a:bodyPr wrap="square" rtlCol="0">
            <a:spAutoFit/>
          </a:bodyPr>
          <a:lstStyle/>
          <a:p>
            <a:r>
              <a:rPr lang="en-US" dirty="0" err="1"/>
              <a:t>Herre</a:t>
            </a:r>
            <a:r>
              <a:rPr lang="en-US" dirty="0"/>
              <a:t> et al., 1988; Zipes, 1990; Huang, Boyle, &amp; </a:t>
            </a:r>
            <a:r>
              <a:rPr lang="en-US" dirty="0" err="1"/>
              <a:t>Vaseghi</a:t>
            </a:r>
            <a:r>
              <a:rPr lang="en-US" dirty="0"/>
              <a:t>, 2017; Neely &amp; Hageman, 1990</a:t>
            </a:r>
          </a:p>
        </p:txBody>
      </p:sp>
    </p:spTree>
    <p:extLst>
      <p:ext uri="{BB962C8B-B14F-4D97-AF65-F5344CB8AC3E}">
        <p14:creationId xmlns:p14="http://schemas.microsoft.com/office/powerpoint/2010/main" val="1255990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C3213C9F-F1B6-4980-95B6-4F07946C5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4576A4D-A39C-A449-99A6-7A84AF617333}"/>
              </a:ext>
            </a:extLst>
          </p:cNvPr>
          <p:cNvPicPr/>
          <p:nvPr/>
        </p:nvPicPr>
        <p:blipFill>
          <a:blip r:embed="rId3">
            <a:extLst>
              <a:ext uri="{28A0092B-C50C-407E-A947-70E740481C1C}">
                <a14:useLocalDpi xmlns:a14="http://schemas.microsoft.com/office/drawing/2010/main" val="0"/>
              </a:ext>
            </a:extLst>
          </a:blip>
          <a:stretch>
            <a:fillRect/>
          </a:stretch>
        </p:blipFill>
        <p:spPr>
          <a:xfrm>
            <a:off x="1207243" y="811505"/>
            <a:ext cx="4142423" cy="5243574"/>
          </a:xfrm>
          <a:prstGeom prst="rect">
            <a:avLst/>
          </a:prstGeom>
        </p:spPr>
      </p:pic>
      <p:sp>
        <p:nvSpPr>
          <p:cNvPr id="13" name="Rectangle 9">
            <a:extLst>
              <a:ext uri="{FF2B5EF4-FFF2-40B4-BE49-F238E27FC236}">
                <a16:creationId xmlns:a16="http://schemas.microsoft.com/office/drawing/2014/main" id="{2AA28026-5AE8-4702-8944-83B64C486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5"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F6E68B-EE7C-2B4F-A4D6-91342543F87C}"/>
              </a:ext>
            </a:extLst>
          </p:cNvPr>
          <p:cNvPicPr/>
          <p:nvPr/>
        </p:nvPicPr>
        <p:blipFill>
          <a:blip r:embed="rId4">
            <a:extLst>
              <a:ext uri="{28A0092B-C50C-407E-A947-70E740481C1C}">
                <a14:useLocalDpi xmlns:a14="http://schemas.microsoft.com/office/drawing/2010/main" val="0"/>
              </a:ext>
            </a:extLst>
          </a:blip>
          <a:stretch>
            <a:fillRect/>
          </a:stretch>
        </p:blipFill>
        <p:spPr>
          <a:xfrm>
            <a:off x="6417732" y="1300941"/>
            <a:ext cx="4948242" cy="4264701"/>
          </a:xfrm>
          <a:prstGeom prst="rect">
            <a:avLst/>
          </a:prstGeom>
        </p:spPr>
      </p:pic>
    </p:spTree>
    <p:extLst>
      <p:ext uri="{BB962C8B-B14F-4D97-AF65-F5344CB8AC3E}">
        <p14:creationId xmlns:p14="http://schemas.microsoft.com/office/powerpoint/2010/main" val="4136345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Autofit/>
          </a:bodyPr>
          <a:lstStyle/>
          <a:p>
            <a:r>
              <a:rPr lang="en-US" sz="5400" dirty="0"/>
              <a:t>Triggering sudden death</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rmAutofit/>
          </a:bodyPr>
          <a:lstStyle/>
          <a:p>
            <a:r>
              <a:rPr lang="en-US" sz="3200" dirty="0"/>
              <a:t>Precipitating events, Autonomic Risk</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188218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3516BD-64C7-48EF-A342-9F00D167E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87D6B9-E9E3-9A4D-8F3D-5E35905CE88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414234" y="811505"/>
            <a:ext cx="9363530" cy="5243574"/>
          </a:xfrm>
          <a:prstGeom prst="rect">
            <a:avLst/>
          </a:prstGeom>
        </p:spPr>
      </p:pic>
      <p:sp>
        <p:nvSpPr>
          <p:cNvPr id="9" name="TextBox 8">
            <a:extLst>
              <a:ext uri="{FF2B5EF4-FFF2-40B4-BE49-F238E27FC236}">
                <a16:creationId xmlns:a16="http://schemas.microsoft.com/office/drawing/2014/main" id="{E14A3637-EB47-1842-8BB7-8A9EC523D5DD}"/>
              </a:ext>
            </a:extLst>
          </p:cNvPr>
          <p:cNvSpPr txBox="1"/>
          <p:nvPr/>
        </p:nvSpPr>
        <p:spPr>
          <a:xfrm>
            <a:off x="-1" y="6488668"/>
            <a:ext cx="11650134" cy="369332"/>
          </a:xfrm>
          <a:prstGeom prst="rect">
            <a:avLst/>
          </a:prstGeom>
          <a:noFill/>
        </p:spPr>
        <p:txBody>
          <a:bodyPr wrap="square" rtlCol="0">
            <a:spAutoFit/>
          </a:bodyPr>
          <a:lstStyle/>
          <a:p>
            <a:r>
              <a:rPr lang="en-US" dirty="0"/>
              <a:t>Leor et al 1996</a:t>
            </a:r>
          </a:p>
        </p:txBody>
      </p:sp>
    </p:spTree>
    <p:extLst>
      <p:ext uri="{BB962C8B-B14F-4D97-AF65-F5344CB8AC3E}">
        <p14:creationId xmlns:p14="http://schemas.microsoft.com/office/powerpoint/2010/main" val="4197432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213C9F-F1B6-4980-95B6-4F07946C5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6A113F-BE57-824C-BDCE-A982E64D6226}"/>
              </a:ext>
            </a:extLst>
          </p:cNvPr>
          <p:cNvPicPr/>
          <p:nvPr/>
        </p:nvPicPr>
        <p:blipFill>
          <a:blip r:embed="rId4">
            <a:extLst>
              <a:ext uri="{28A0092B-C50C-407E-A947-70E740481C1C}">
                <a14:useLocalDpi xmlns:a14="http://schemas.microsoft.com/office/drawing/2010/main" val="0"/>
              </a:ext>
            </a:extLst>
          </a:blip>
          <a:stretch>
            <a:fillRect/>
          </a:stretch>
        </p:blipFill>
        <p:spPr>
          <a:xfrm>
            <a:off x="804334" y="1423069"/>
            <a:ext cx="4948242" cy="4020446"/>
          </a:xfrm>
          <a:prstGeom prst="rect">
            <a:avLst/>
          </a:prstGeom>
        </p:spPr>
      </p:pic>
      <p:sp>
        <p:nvSpPr>
          <p:cNvPr id="12" name="Rectangle 11">
            <a:extLst>
              <a:ext uri="{FF2B5EF4-FFF2-40B4-BE49-F238E27FC236}">
                <a16:creationId xmlns:a16="http://schemas.microsoft.com/office/drawing/2014/main" id="{2AA28026-5AE8-4702-8944-83B64C486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5"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DBAB33-6470-C146-AC6D-828A01639389}"/>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56865" y="1831463"/>
            <a:ext cx="5291665" cy="3173674"/>
          </a:xfrm>
          <a:prstGeom prst="rect">
            <a:avLst/>
          </a:prstGeom>
        </p:spPr>
      </p:pic>
      <p:sp>
        <p:nvSpPr>
          <p:cNvPr id="11" name="TextBox 10">
            <a:extLst>
              <a:ext uri="{FF2B5EF4-FFF2-40B4-BE49-F238E27FC236}">
                <a16:creationId xmlns:a16="http://schemas.microsoft.com/office/drawing/2014/main" id="{6E816F1F-8309-8340-BF60-E92B48B5A3AE}"/>
              </a:ext>
            </a:extLst>
          </p:cNvPr>
          <p:cNvSpPr txBox="1"/>
          <p:nvPr/>
        </p:nvSpPr>
        <p:spPr>
          <a:xfrm>
            <a:off x="-1" y="6488668"/>
            <a:ext cx="11650134" cy="369332"/>
          </a:xfrm>
          <a:prstGeom prst="rect">
            <a:avLst/>
          </a:prstGeom>
          <a:noFill/>
        </p:spPr>
        <p:txBody>
          <a:bodyPr wrap="square" rtlCol="0">
            <a:spAutoFit/>
          </a:bodyPr>
          <a:lstStyle/>
          <a:p>
            <a:r>
              <a:rPr lang="en-US" dirty="0" err="1"/>
              <a:t>Lown</a:t>
            </a:r>
            <a:r>
              <a:rPr lang="en-US" dirty="0"/>
              <a:t>, Verrier, &amp; </a:t>
            </a:r>
            <a:r>
              <a:rPr lang="en-US" dirty="0" err="1"/>
              <a:t>Corbalan</a:t>
            </a:r>
            <a:r>
              <a:rPr lang="en-US" dirty="0"/>
              <a:t>, 1973; </a:t>
            </a:r>
            <a:r>
              <a:rPr lang="en-US" dirty="0" err="1"/>
              <a:t>Lown</a:t>
            </a:r>
            <a:r>
              <a:rPr lang="en-US" dirty="0"/>
              <a:t> et al., 1977; Verrier, Calvert, &amp; </a:t>
            </a:r>
            <a:r>
              <a:rPr lang="en-US" dirty="0" err="1"/>
              <a:t>Lown</a:t>
            </a:r>
            <a:r>
              <a:rPr lang="en-US" dirty="0"/>
              <a:t>, 1975 </a:t>
            </a:r>
          </a:p>
        </p:txBody>
      </p:sp>
    </p:spTree>
    <p:extLst>
      <p:ext uri="{BB962C8B-B14F-4D97-AF65-F5344CB8AC3E}">
        <p14:creationId xmlns:p14="http://schemas.microsoft.com/office/powerpoint/2010/main" val="387490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Autonomic risk</a:t>
            </a:r>
          </a:p>
        </p:txBody>
      </p:sp>
      <p:sp>
        <p:nvSpPr>
          <p:cNvPr id="8" name="Content Placeholder 2">
            <a:extLst>
              <a:ext uri="{FF2B5EF4-FFF2-40B4-BE49-F238E27FC236}">
                <a16:creationId xmlns:a16="http://schemas.microsoft.com/office/drawing/2014/main" id="{8DD2A5BB-C68C-6246-AE1C-4BF8FD2676A8}"/>
              </a:ext>
            </a:extLst>
          </p:cNvPr>
          <p:cNvSpPr>
            <a:spLocks noGrp="1"/>
          </p:cNvSpPr>
          <p:nvPr>
            <p:ph idx="1"/>
          </p:nvPr>
        </p:nvSpPr>
        <p:spPr/>
        <p:txBody>
          <a:bodyPr>
            <a:normAutofit/>
          </a:bodyPr>
          <a:lstStyle/>
          <a:p>
            <a:pPr marL="0" indent="0">
              <a:buNone/>
            </a:pPr>
            <a:r>
              <a:rPr lang="en-US" sz="3200" cap="none" dirty="0"/>
              <a:t>Are there patients at additional risk for SCD independent of traditional risk factors?</a:t>
            </a:r>
          </a:p>
        </p:txBody>
      </p:sp>
      <p:sp>
        <p:nvSpPr>
          <p:cNvPr id="9" name="TextBox 8">
            <a:extLst>
              <a:ext uri="{FF2B5EF4-FFF2-40B4-BE49-F238E27FC236}">
                <a16:creationId xmlns:a16="http://schemas.microsoft.com/office/drawing/2014/main" id="{66AAC67A-94F0-3B40-9393-55862CADBCAA}"/>
              </a:ext>
            </a:extLst>
          </p:cNvPr>
          <p:cNvSpPr txBox="1"/>
          <p:nvPr/>
        </p:nvSpPr>
        <p:spPr>
          <a:xfrm>
            <a:off x="-1" y="6488668"/>
            <a:ext cx="11650134" cy="369332"/>
          </a:xfrm>
          <a:prstGeom prst="rect">
            <a:avLst/>
          </a:prstGeom>
          <a:noFill/>
        </p:spPr>
        <p:txBody>
          <a:bodyPr wrap="square" rtlCol="0">
            <a:spAutoFit/>
          </a:bodyPr>
          <a:lstStyle/>
          <a:p>
            <a:r>
              <a:rPr lang="en-US" dirty="0"/>
              <a:t>La </a:t>
            </a:r>
            <a:r>
              <a:rPr lang="en-US" dirty="0" err="1"/>
              <a:t>Rovere</a:t>
            </a:r>
            <a:r>
              <a:rPr lang="en-US" dirty="0"/>
              <a:t> et al 1998; Bauer 2017; De Ferrari et al 2007</a:t>
            </a:r>
          </a:p>
        </p:txBody>
      </p:sp>
    </p:spTree>
    <p:extLst>
      <p:ext uri="{BB962C8B-B14F-4D97-AF65-F5344CB8AC3E}">
        <p14:creationId xmlns:p14="http://schemas.microsoft.com/office/powerpoint/2010/main" val="418704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3516BD-64C7-48EF-A342-9F00D167E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A8D34C-A2A2-574C-A4E2-ED4E83DA31B1}"/>
              </a:ext>
            </a:extLst>
          </p:cNvPr>
          <p:cNvPicPr/>
          <p:nvPr/>
        </p:nvPicPr>
        <p:blipFill>
          <a:blip r:embed="rId3">
            <a:extLst>
              <a:ext uri="{28A0092B-C50C-407E-A947-70E740481C1C}">
                <a14:useLocalDpi xmlns:a14="http://schemas.microsoft.com/office/drawing/2010/main" val="0"/>
              </a:ext>
            </a:extLst>
          </a:blip>
          <a:stretch>
            <a:fillRect/>
          </a:stretch>
        </p:blipFill>
        <p:spPr>
          <a:xfrm>
            <a:off x="2211870" y="811505"/>
            <a:ext cx="7768258" cy="5243574"/>
          </a:xfrm>
          <a:prstGeom prst="rect">
            <a:avLst/>
          </a:prstGeom>
        </p:spPr>
      </p:pic>
      <p:sp>
        <p:nvSpPr>
          <p:cNvPr id="5" name="TextBox 4">
            <a:extLst>
              <a:ext uri="{FF2B5EF4-FFF2-40B4-BE49-F238E27FC236}">
                <a16:creationId xmlns:a16="http://schemas.microsoft.com/office/drawing/2014/main" id="{A97C2708-03FC-9D4D-8ECD-458428E13F82}"/>
              </a:ext>
            </a:extLst>
          </p:cNvPr>
          <p:cNvSpPr txBox="1"/>
          <p:nvPr/>
        </p:nvSpPr>
        <p:spPr>
          <a:xfrm>
            <a:off x="-1" y="6488668"/>
            <a:ext cx="11650134" cy="369332"/>
          </a:xfrm>
          <a:prstGeom prst="rect">
            <a:avLst/>
          </a:prstGeom>
          <a:noFill/>
        </p:spPr>
        <p:txBody>
          <a:bodyPr wrap="square" rtlCol="0">
            <a:spAutoFit/>
          </a:bodyPr>
          <a:lstStyle/>
          <a:p>
            <a:r>
              <a:rPr lang="en-US" dirty="0"/>
              <a:t>Houle &amp; </a:t>
            </a:r>
            <a:r>
              <a:rPr lang="en-US" dirty="0" err="1"/>
              <a:t>Billman</a:t>
            </a:r>
            <a:r>
              <a:rPr lang="en-US" dirty="0"/>
              <a:t> 1999</a:t>
            </a:r>
          </a:p>
        </p:txBody>
      </p:sp>
    </p:spTree>
    <p:extLst>
      <p:ext uri="{BB962C8B-B14F-4D97-AF65-F5344CB8AC3E}">
        <p14:creationId xmlns:p14="http://schemas.microsoft.com/office/powerpoint/2010/main" val="325201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Important concepts</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r>
              <a:rPr lang="en-US" sz="3200" cap="none" dirty="0"/>
              <a:t>Role of ANS in developing arrhythmia</a:t>
            </a:r>
          </a:p>
          <a:p>
            <a:r>
              <a:rPr lang="en-US" sz="3200" cap="none" dirty="0"/>
              <a:t>Measuring balance of autonomic tone</a:t>
            </a:r>
          </a:p>
        </p:txBody>
      </p:sp>
    </p:spTree>
    <p:extLst>
      <p:ext uri="{BB962C8B-B14F-4D97-AF65-F5344CB8AC3E}">
        <p14:creationId xmlns:p14="http://schemas.microsoft.com/office/powerpoint/2010/main" val="2958196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3516BD-64C7-48EF-A342-9F00D167E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7C2708-03FC-9D4D-8ECD-458428E13F82}"/>
              </a:ext>
            </a:extLst>
          </p:cNvPr>
          <p:cNvSpPr txBox="1"/>
          <p:nvPr/>
        </p:nvSpPr>
        <p:spPr>
          <a:xfrm>
            <a:off x="-1" y="6488668"/>
            <a:ext cx="11650134" cy="369332"/>
          </a:xfrm>
          <a:prstGeom prst="rect">
            <a:avLst/>
          </a:prstGeom>
          <a:noFill/>
        </p:spPr>
        <p:txBody>
          <a:bodyPr wrap="square" rtlCol="0">
            <a:spAutoFit/>
          </a:bodyPr>
          <a:lstStyle/>
          <a:p>
            <a:r>
              <a:rPr lang="en-US" dirty="0" err="1"/>
              <a:t>Jørgensen</a:t>
            </a:r>
            <a:r>
              <a:rPr lang="en-US" dirty="0"/>
              <a:t> et al 2016</a:t>
            </a:r>
          </a:p>
        </p:txBody>
      </p:sp>
      <p:pic>
        <p:nvPicPr>
          <p:cNvPr id="6" name="Picture 5">
            <a:extLst>
              <a:ext uri="{FF2B5EF4-FFF2-40B4-BE49-F238E27FC236}">
                <a16:creationId xmlns:a16="http://schemas.microsoft.com/office/drawing/2014/main" id="{E7A6741F-0DCE-7D40-84B5-A7E912266FA2}"/>
              </a:ext>
            </a:extLst>
          </p:cNvPr>
          <p:cNvPicPr/>
          <p:nvPr/>
        </p:nvPicPr>
        <p:blipFill rotWithShape="1">
          <a:blip r:embed="rId3" cstate="print">
            <a:extLst>
              <a:ext uri="{28A0092B-C50C-407E-A947-70E740481C1C}">
                <a14:useLocalDpi xmlns:a14="http://schemas.microsoft.com/office/drawing/2010/main" val="0"/>
              </a:ext>
            </a:extLst>
          </a:blip>
          <a:srcRect b="13937"/>
          <a:stretch/>
        </p:blipFill>
        <p:spPr>
          <a:xfrm>
            <a:off x="2640872" y="711854"/>
            <a:ext cx="6368388" cy="5434291"/>
          </a:xfrm>
          <a:prstGeom prst="rect">
            <a:avLst/>
          </a:prstGeom>
        </p:spPr>
      </p:pic>
    </p:spTree>
    <p:extLst>
      <p:ext uri="{BB962C8B-B14F-4D97-AF65-F5344CB8AC3E}">
        <p14:creationId xmlns:p14="http://schemas.microsoft.com/office/powerpoint/2010/main" val="275550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3516BD-64C7-48EF-A342-9F00D167E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7C2708-03FC-9D4D-8ECD-458428E13F82}"/>
              </a:ext>
            </a:extLst>
          </p:cNvPr>
          <p:cNvSpPr txBox="1"/>
          <p:nvPr/>
        </p:nvSpPr>
        <p:spPr>
          <a:xfrm>
            <a:off x="-1" y="6488668"/>
            <a:ext cx="11650134" cy="369332"/>
          </a:xfrm>
          <a:prstGeom prst="rect">
            <a:avLst/>
          </a:prstGeom>
          <a:noFill/>
        </p:spPr>
        <p:txBody>
          <a:bodyPr wrap="square" rtlCol="0">
            <a:spAutoFit/>
          </a:bodyPr>
          <a:lstStyle/>
          <a:p>
            <a:r>
              <a:rPr lang="en-US" dirty="0" err="1"/>
              <a:t>Jørgensen</a:t>
            </a:r>
            <a:r>
              <a:rPr lang="en-US" dirty="0"/>
              <a:t> et al 2016</a:t>
            </a:r>
          </a:p>
        </p:txBody>
      </p:sp>
      <p:pic>
        <p:nvPicPr>
          <p:cNvPr id="26625" name="Picture 17" descr="/var/folders/c5/zg7f9fms09s7238gs_x5qq0m0000gn/T/com.microsoft.Word/WebArchiveCopyPasteTempFiles/p2406">
            <a:extLst>
              <a:ext uri="{FF2B5EF4-FFF2-40B4-BE49-F238E27FC236}">
                <a16:creationId xmlns:a16="http://schemas.microsoft.com/office/drawing/2014/main" id="{446BD152-ADE3-D045-902D-DDB82805BE1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518140" y="742235"/>
            <a:ext cx="5155719" cy="5472298"/>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3" descr="p2408">
            <a:extLst>
              <a:ext uri="{FF2B5EF4-FFF2-40B4-BE49-F238E27FC236}">
                <a16:creationId xmlns:a16="http://schemas.microsoft.com/office/drawing/2014/main" id="{F4F521FC-852E-524B-89A9-00D33AAF5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369800" cy="66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706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rmAutofit/>
          </a:bodyPr>
          <a:lstStyle/>
          <a:p>
            <a:r>
              <a:rPr lang="en-US" sz="5400" dirty="0"/>
              <a:t>References</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rmAutofit/>
          </a:bodyPr>
          <a:lstStyle/>
          <a:p>
            <a:r>
              <a:rPr lang="en-US" sz="3200" dirty="0"/>
              <a:t>Heroes and legends</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3463433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EED10-D96A-3449-B543-3EDAAE93B5A6}"/>
              </a:ext>
            </a:extLst>
          </p:cNvPr>
          <p:cNvSpPr>
            <a:spLocks noGrp="1"/>
          </p:cNvSpPr>
          <p:nvPr>
            <p:ph idx="1"/>
          </p:nvPr>
        </p:nvSpPr>
        <p:spPr>
          <a:xfrm>
            <a:off x="450760" y="324091"/>
            <a:ext cx="11320529" cy="6076709"/>
          </a:xfrm>
        </p:spPr>
        <p:txBody>
          <a:bodyPr>
            <a:normAutofit fontScale="55000" lnSpcReduction="20000"/>
          </a:bodyPr>
          <a:lstStyle/>
          <a:p>
            <a:r>
              <a:rPr lang="en-US" sz="2900" b="1" cap="none" dirty="0" err="1">
                <a:solidFill>
                  <a:schemeClr val="accent5"/>
                </a:solidFill>
                <a:effectLst/>
              </a:rPr>
              <a:t>Akselrod</a:t>
            </a:r>
            <a:r>
              <a:rPr lang="en-US" sz="2900" b="1" cap="none" dirty="0">
                <a:solidFill>
                  <a:schemeClr val="accent5"/>
                </a:solidFill>
                <a:effectLst/>
              </a:rPr>
              <a:t>, S., Gordon, D., </a:t>
            </a:r>
            <a:r>
              <a:rPr lang="en-US" sz="2900" b="1" cap="none" dirty="0" err="1">
                <a:solidFill>
                  <a:schemeClr val="accent5"/>
                </a:solidFill>
                <a:effectLst/>
              </a:rPr>
              <a:t>Ubel</a:t>
            </a:r>
            <a:r>
              <a:rPr lang="en-US" sz="2900" b="1" cap="none" dirty="0">
                <a:solidFill>
                  <a:schemeClr val="accent5"/>
                </a:solidFill>
                <a:effectLst/>
              </a:rPr>
              <a:t>, F. A., Shannon, D. C., Barger, A. C., &amp; Cohen, R. J. (1981). Power spectrum analysis of heart rate fluctuation: A quantitative probe of beat-to-beat cardiovascular control. </a:t>
            </a:r>
            <a:r>
              <a:rPr lang="en-US" sz="2900" b="1" i="1" cap="none" dirty="0">
                <a:solidFill>
                  <a:schemeClr val="accent5"/>
                </a:solidFill>
                <a:effectLst/>
              </a:rPr>
              <a:t>Science</a:t>
            </a:r>
            <a:r>
              <a:rPr lang="en-US" sz="2900" b="1" cap="none" dirty="0">
                <a:solidFill>
                  <a:schemeClr val="accent5"/>
                </a:solidFill>
                <a:effectLst/>
              </a:rPr>
              <a:t>, </a:t>
            </a:r>
            <a:r>
              <a:rPr lang="en-US" sz="2900" b="1" i="1" cap="none" dirty="0">
                <a:solidFill>
                  <a:schemeClr val="accent5"/>
                </a:solidFill>
                <a:effectLst/>
              </a:rPr>
              <a:t>213</a:t>
            </a:r>
            <a:r>
              <a:rPr lang="en-US" sz="2900" b="1" cap="none" dirty="0">
                <a:solidFill>
                  <a:schemeClr val="accent5"/>
                </a:solidFill>
                <a:effectLst/>
              </a:rPr>
              <a:t>(4504), 220–222. https://</a:t>
            </a:r>
            <a:r>
              <a:rPr lang="en-US" sz="2900" b="1" cap="none" dirty="0" err="1">
                <a:solidFill>
                  <a:schemeClr val="accent5"/>
                </a:solidFill>
                <a:effectLst/>
              </a:rPr>
              <a:t>doi.org</a:t>
            </a:r>
            <a:r>
              <a:rPr lang="en-US" sz="2900" b="1" cap="none" dirty="0">
                <a:solidFill>
                  <a:schemeClr val="accent5"/>
                </a:solidFill>
                <a:effectLst/>
              </a:rPr>
              <a:t>/10.1126/science.6166045</a:t>
            </a:r>
          </a:p>
          <a:p>
            <a:r>
              <a:rPr lang="en-US" cap="none" dirty="0">
                <a:effectLst/>
              </a:rPr>
              <a:t>Aras, K. K., Faye, N. R., Cathey, B., &amp; </a:t>
            </a:r>
            <a:r>
              <a:rPr lang="en-US" cap="none" dirty="0" err="1">
                <a:effectLst/>
              </a:rPr>
              <a:t>Efimov</a:t>
            </a:r>
            <a:r>
              <a:rPr lang="en-US" cap="none" dirty="0">
                <a:effectLst/>
              </a:rPr>
              <a:t>, I. R. (2018). Critical Volume of Human Myocardium Necessary to Maintain Ventricular Fibrillation. </a:t>
            </a:r>
            <a:r>
              <a:rPr lang="en-US" i="1" cap="none" dirty="0">
                <a:effectLst/>
              </a:rPr>
              <a:t>Circulation. Arrhythmia and Electrophysiology</a:t>
            </a:r>
            <a:r>
              <a:rPr lang="en-US" cap="none" dirty="0">
                <a:effectLst/>
              </a:rPr>
              <a:t>, </a:t>
            </a:r>
            <a:r>
              <a:rPr lang="en-US" i="1" cap="none" dirty="0">
                <a:effectLst/>
              </a:rPr>
              <a:t>11</a:t>
            </a:r>
            <a:r>
              <a:rPr lang="en-US" cap="none" dirty="0">
                <a:effectLst/>
              </a:rPr>
              <a:t>(11), e006692. https://</a:t>
            </a:r>
            <a:r>
              <a:rPr lang="en-US" cap="none" dirty="0" err="1">
                <a:effectLst/>
              </a:rPr>
              <a:t>doi.org</a:t>
            </a:r>
            <a:r>
              <a:rPr lang="en-US" cap="none" dirty="0">
                <a:effectLst/>
              </a:rPr>
              <a:t>/10.1161/CIRCEP.118.006692</a:t>
            </a:r>
          </a:p>
          <a:p>
            <a:r>
              <a:rPr lang="en-US" sz="2900" b="1" cap="none" dirty="0" err="1">
                <a:solidFill>
                  <a:schemeClr val="accent5"/>
                </a:solidFill>
                <a:effectLst/>
              </a:rPr>
              <a:t>Armour</a:t>
            </a:r>
            <a:r>
              <a:rPr lang="en-US" sz="2900" b="1" cap="none" dirty="0">
                <a:solidFill>
                  <a:schemeClr val="accent5"/>
                </a:solidFill>
                <a:effectLst/>
              </a:rPr>
              <a:t>, J. A. (2010). Functional anatomy of intrathoracic neurons innervating the atria and ventricles. </a:t>
            </a:r>
            <a:r>
              <a:rPr lang="en-US" sz="2900" b="1" i="1" cap="none" dirty="0">
                <a:solidFill>
                  <a:schemeClr val="accent5"/>
                </a:solidFill>
                <a:effectLst/>
              </a:rPr>
              <a:t>Heart Rhythm</a:t>
            </a:r>
            <a:r>
              <a:rPr lang="en-US" sz="2900" b="1" cap="none" dirty="0">
                <a:solidFill>
                  <a:schemeClr val="accent5"/>
                </a:solidFill>
                <a:effectLst/>
              </a:rPr>
              <a:t>, </a:t>
            </a:r>
            <a:r>
              <a:rPr lang="en-US" sz="2900" b="1" i="1" cap="none" dirty="0">
                <a:solidFill>
                  <a:schemeClr val="accent5"/>
                </a:solidFill>
                <a:effectLst/>
              </a:rPr>
              <a:t>7</a:t>
            </a:r>
            <a:r>
              <a:rPr lang="en-US" sz="2900" b="1" cap="none" dirty="0">
                <a:solidFill>
                  <a:schemeClr val="accent5"/>
                </a:solidFill>
                <a:effectLst/>
              </a:rPr>
              <a:t>(7), 994–996. https://</a:t>
            </a:r>
            <a:r>
              <a:rPr lang="en-US" sz="2900" b="1" cap="none" dirty="0" err="1">
                <a:solidFill>
                  <a:schemeClr val="accent5"/>
                </a:solidFill>
                <a:effectLst/>
              </a:rPr>
              <a:t>doi.org</a:t>
            </a:r>
            <a:r>
              <a:rPr lang="en-US" sz="2900" b="1" cap="none" dirty="0">
                <a:solidFill>
                  <a:schemeClr val="accent5"/>
                </a:solidFill>
                <a:effectLst/>
              </a:rPr>
              <a:t>/10.1016/j.hrthm.2010.02.014</a:t>
            </a:r>
          </a:p>
          <a:p>
            <a:r>
              <a:rPr lang="en-US" cap="none" dirty="0">
                <a:effectLst/>
              </a:rPr>
              <a:t>Bauer, A. (2017). Identifying high-risk post-infarction patients by autonomic testing — Below the tip of the iceberg. </a:t>
            </a:r>
            <a:r>
              <a:rPr lang="en-US" i="1" cap="none" dirty="0">
                <a:effectLst/>
              </a:rPr>
              <a:t>International Journal of Cardiology</a:t>
            </a:r>
            <a:r>
              <a:rPr lang="en-US" cap="none" dirty="0">
                <a:effectLst/>
              </a:rPr>
              <a:t>, </a:t>
            </a:r>
            <a:r>
              <a:rPr lang="en-US" i="1" cap="none" dirty="0">
                <a:effectLst/>
              </a:rPr>
              <a:t>237</a:t>
            </a:r>
            <a:r>
              <a:rPr lang="en-US" cap="none" dirty="0">
                <a:effectLst/>
              </a:rPr>
              <a:t>, 19–21. https://</a:t>
            </a:r>
            <a:r>
              <a:rPr lang="en-US" cap="none" dirty="0" err="1">
                <a:effectLst/>
              </a:rPr>
              <a:t>doi.org</a:t>
            </a:r>
            <a:r>
              <a:rPr lang="en-US" cap="none" dirty="0">
                <a:effectLst/>
              </a:rPr>
              <a:t>/10.1016/j.ijcard.2017.03.087</a:t>
            </a:r>
          </a:p>
          <a:p>
            <a:r>
              <a:rPr lang="en-US" cap="none" dirty="0">
                <a:effectLst/>
              </a:rPr>
              <a:t>Boudreau, P., Dumont, G., Kin, N. M. K. N. Y., Walker, C.-D. D., &amp; Boivin, D. B. (2011). Correlation of heart rate variability and circadian markers in humans. In </a:t>
            </a:r>
            <a:r>
              <a:rPr lang="en-US" i="1" cap="none" dirty="0">
                <a:effectLst/>
              </a:rPr>
              <a:t>2011 Annual International Conference of the IEEE Engineering in Medicine and Biology Society</a:t>
            </a:r>
            <a:r>
              <a:rPr lang="en-US" cap="none" dirty="0">
                <a:effectLst/>
              </a:rPr>
              <a:t> (pp. 681–682). IEEE. https://</a:t>
            </a:r>
            <a:r>
              <a:rPr lang="en-US" cap="none" dirty="0" err="1">
                <a:effectLst/>
              </a:rPr>
              <a:t>doi.org</a:t>
            </a:r>
            <a:r>
              <a:rPr lang="en-US" cap="none" dirty="0">
                <a:effectLst/>
              </a:rPr>
              <a:t>/10.1109/IEMBS.2011.6090153</a:t>
            </a:r>
          </a:p>
          <a:p>
            <a:r>
              <a:rPr lang="en-US" cap="none" dirty="0" err="1">
                <a:effectLst/>
              </a:rPr>
              <a:t>Brack</a:t>
            </a:r>
            <a:r>
              <a:rPr lang="en-US" cap="none" dirty="0">
                <a:effectLst/>
              </a:rPr>
              <a:t>, K. E., </a:t>
            </a:r>
            <a:r>
              <a:rPr lang="en-US" cap="none" dirty="0" err="1">
                <a:effectLst/>
              </a:rPr>
              <a:t>Coote</a:t>
            </a:r>
            <a:r>
              <a:rPr lang="en-US" cap="none" dirty="0">
                <a:effectLst/>
              </a:rPr>
              <a:t>, J. H., &amp; Ng, G. A. (2011). </a:t>
            </a:r>
            <a:r>
              <a:rPr lang="en-US" cap="none" dirty="0" err="1">
                <a:effectLst/>
              </a:rPr>
              <a:t>Vagus</a:t>
            </a:r>
            <a:r>
              <a:rPr lang="en-US" cap="none" dirty="0">
                <a:effectLst/>
              </a:rPr>
              <a:t> nerve stimulation protects against ventricular fibrillation independent of muscarinic receptor activation. </a:t>
            </a:r>
            <a:r>
              <a:rPr lang="en-US" i="1" cap="none" dirty="0">
                <a:effectLst/>
              </a:rPr>
              <a:t>Cardiovascular Research</a:t>
            </a:r>
            <a:r>
              <a:rPr lang="en-US" cap="none" dirty="0">
                <a:effectLst/>
              </a:rPr>
              <a:t>, </a:t>
            </a:r>
            <a:r>
              <a:rPr lang="en-US" i="1" cap="none" dirty="0">
                <a:effectLst/>
              </a:rPr>
              <a:t>91</a:t>
            </a:r>
            <a:r>
              <a:rPr lang="en-US" cap="none" dirty="0">
                <a:effectLst/>
              </a:rPr>
              <a:t>(3), 437–446. https://</a:t>
            </a:r>
            <a:r>
              <a:rPr lang="en-US" cap="none" dirty="0" err="1">
                <a:effectLst/>
              </a:rPr>
              <a:t>doi.org</a:t>
            </a:r>
            <a:r>
              <a:rPr lang="en-US" cap="none" dirty="0">
                <a:effectLst/>
              </a:rPr>
              <a:t>/10.1093/</a:t>
            </a:r>
            <a:r>
              <a:rPr lang="en-US" cap="none" dirty="0" err="1">
                <a:effectLst/>
              </a:rPr>
              <a:t>cvr</a:t>
            </a:r>
            <a:r>
              <a:rPr lang="en-US" cap="none" dirty="0">
                <a:effectLst/>
              </a:rPr>
              <a:t>/cvr105</a:t>
            </a:r>
          </a:p>
          <a:p>
            <a:r>
              <a:rPr lang="en-US" cap="none" dirty="0" err="1">
                <a:effectLst/>
              </a:rPr>
              <a:t>Brack</a:t>
            </a:r>
            <a:r>
              <a:rPr lang="en-US" cap="none" dirty="0">
                <a:effectLst/>
              </a:rPr>
              <a:t>, K. E., Patel, V. H., </a:t>
            </a:r>
            <a:r>
              <a:rPr lang="en-US" cap="none" dirty="0" err="1">
                <a:effectLst/>
              </a:rPr>
              <a:t>Coote</a:t>
            </a:r>
            <a:r>
              <a:rPr lang="en-US" cap="none" dirty="0">
                <a:effectLst/>
              </a:rPr>
              <a:t>, J. H., &amp; Ng, G. A. (2007). Nitric oxide mediates the vagal protective effect on ventricular fibrillation via effects on action potential duration restitution in the rabbit heart. </a:t>
            </a:r>
            <a:r>
              <a:rPr lang="en-US" i="1" cap="none" dirty="0">
                <a:effectLst/>
              </a:rPr>
              <a:t>Journal of Physiology</a:t>
            </a:r>
            <a:r>
              <a:rPr lang="en-US" cap="none" dirty="0">
                <a:effectLst/>
              </a:rPr>
              <a:t>, </a:t>
            </a:r>
            <a:r>
              <a:rPr lang="en-US" i="1" cap="none" dirty="0">
                <a:effectLst/>
              </a:rPr>
              <a:t>583</a:t>
            </a:r>
            <a:r>
              <a:rPr lang="en-US" cap="none" dirty="0">
                <a:effectLst/>
              </a:rPr>
              <a:t>(2), 695–704. https://</a:t>
            </a:r>
            <a:r>
              <a:rPr lang="en-US" cap="none" dirty="0" err="1">
                <a:effectLst/>
              </a:rPr>
              <a:t>doi.org</a:t>
            </a:r>
            <a:r>
              <a:rPr lang="en-US" cap="none" dirty="0">
                <a:effectLst/>
              </a:rPr>
              <a:t>/10.1113/jphysiol.2007.138461</a:t>
            </a:r>
          </a:p>
          <a:p>
            <a:r>
              <a:rPr lang="en-US" cap="none" dirty="0">
                <a:effectLst/>
              </a:rPr>
              <a:t>Daly, M. B., &amp; Kirkman, E. (1989). Differential modulation by pulmonary stretch afferents of some reflex cardioinhibitory responses in the cat. </a:t>
            </a:r>
            <a:r>
              <a:rPr lang="en-US" i="1" cap="none" dirty="0">
                <a:effectLst/>
              </a:rPr>
              <a:t>The Journal of Physiology</a:t>
            </a:r>
            <a:r>
              <a:rPr lang="en-US" cap="none" dirty="0">
                <a:effectLst/>
              </a:rPr>
              <a:t>, </a:t>
            </a:r>
            <a:r>
              <a:rPr lang="en-US" i="1" cap="none" dirty="0">
                <a:effectLst/>
              </a:rPr>
              <a:t>417</a:t>
            </a:r>
            <a:r>
              <a:rPr lang="en-US" cap="none" dirty="0">
                <a:effectLst/>
              </a:rPr>
              <a:t>, 323–341.</a:t>
            </a:r>
          </a:p>
          <a:p>
            <a:r>
              <a:rPr lang="en-US" cap="none" dirty="0">
                <a:effectLst/>
              </a:rPr>
              <a:t>Davis, A. M., &amp; </a:t>
            </a:r>
            <a:r>
              <a:rPr lang="en-US" cap="none" dirty="0" err="1">
                <a:effectLst/>
              </a:rPr>
              <a:t>Natelson</a:t>
            </a:r>
            <a:r>
              <a:rPr lang="en-US" cap="none" dirty="0">
                <a:effectLst/>
              </a:rPr>
              <a:t>, B. H. (1993). Brain-heart interactions. The </a:t>
            </a:r>
            <a:r>
              <a:rPr lang="en-US" cap="none" dirty="0" err="1">
                <a:effectLst/>
              </a:rPr>
              <a:t>neurocardiology</a:t>
            </a:r>
            <a:r>
              <a:rPr lang="en-US" cap="none" dirty="0">
                <a:effectLst/>
              </a:rPr>
              <a:t> of arrhythmia and sudden cardiac death. </a:t>
            </a:r>
            <a:r>
              <a:rPr lang="en-US" i="1" cap="none" dirty="0">
                <a:effectLst/>
              </a:rPr>
              <a:t>Texas Heart Institute Journal</a:t>
            </a:r>
            <a:r>
              <a:rPr lang="en-US" cap="none" dirty="0">
                <a:effectLst/>
              </a:rPr>
              <a:t>, </a:t>
            </a:r>
            <a:r>
              <a:rPr lang="en-US" i="1" cap="none" dirty="0">
                <a:effectLst/>
              </a:rPr>
              <a:t>20</a:t>
            </a:r>
            <a:r>
              <a:rPr lang="en-US" cap="none" dirty="0">
                <a:effectLst/>
              </a:rPr>
              <a:t>(3), 158–169.</a:t>
            </a:r>
          </a:p>
          <a:p>
            <a:r>
              <a:rPr lang="en-US" cap="none" dirty="0">
                <a:effectLst/>
              </a:rPr>
              <a:t>De Ferrari, G. M., </a:t>
            </a:r>
            <a:r>
              <a:rPr lang="en-US" cap="none" dirty="0" err="1">
                <a:effectLst/>
              </a:rPr>
              <a:t>Sanzo</a:t>
            </a:r>
            <a:r>
              <a:rPr lang="en-US" cap="none" dirty="0">
                <a:effectLst/>
              </a:rPr>
              <a:t>, A., </a:t>
            </a:r>
            <a:r>
              <a:rPr lang="en-US" cap="none" dirty="0" err="1">
                <a:effectLst/>
              </a:rPr>
              <a:t>Bertoletti</a:t>
            </a:r>
            <a:r>
              <a:rPr lang="en-US" cap="none" dirty="0">
                <a:effectLst/>
              </a:rPr>
              <a:t>, A., </a:t>
            </a:r>
            <a:r>
              <a:rPr lang="en-US" cap="none" dirty="0" err="1">
                <a:effectLst/>
              </a:rPr>
              <a:t>Specchia</a:t>
            </a:r>
            <a:r>
              <a:rPr lang="en-US" cap="none" dirty="0">
                <a:effectLst/>
              </a:rPr>
              <a:t>, G., </a:t>
            </a:r>
            <a:r>
              <a:rPr lang="en-US" cap="none" dirty="0" err="1">
                <a:effectLst/>
              </a:rPr>
              <a:t>Vanoli</a:t>
            </a:r>
            <a:r>
              <a:rPr lang="en-US" cap="none" dirty="0">
                <a:effectLst/>
              </a:rPr>
              <a:t>, E., &amp; Schwartz, P. J. (2007). Baroreflex Sensitivity Predicts Long-Term Cardiovascular Mortality After Myocardial Infarction Even in Patients With Preserved Left Ventricular Function. </a:t>
            </a:r>
            <a:r>
              <a:rPr lang="en-US" i="1" cap="none" dirty="0">
                <a:effectLst/>
              </a:rPr>
              <a:t>Journal of the American College of Cardiology</a:t>
            </a:r>
            <a:r>
              <a:rPr lang="en-US" cap="none" dirty="0">
                <a:effectLst/>
              </a:rPr>
              <a:t>, </a:t>
            </a:r>
            <a:r>
              <a:rPr lang="en-US" i="1" cap="none" dirty="0">
                <a:effectLst/>
              </a:rPr>
              <a:t>50</a:t>
            </a:r>
            <a:r>
              <a:rPr lang="en-US" cap="none" dirty="0">
                <a:effectLst/>
              </a:rPr>
              <a:t>(24), 2285–2290. https://</a:t>
            </a:r>
            <a:r>
              <a:rPr lang="en-US" cap="none" dirty="0" err="1">
                <a:effectLst/>
              </a:rPr>
              <a:t>doi.org</a:t>
            </a:r>
            <a:r>
              <a:rPr lang="en-US" cap="none" dirty="0">
                <a:effectLst/>
              </a:rPr>
              <a:t>/10.1016/j.jacc.2007.08.043</a:t>
            </a:r>
          </a:p>
          <a:p>
            <a:r>
              <a:rPr lang="en-US" sz="2900" b="1" cap="none" dirty="0">
                <a:solidFill>
                  <a:schemeClr val="accent5"/>
                </a:solidFill>
                <a:effectLst/>
              </a:rPr>
              <a:t>de Silva, R. A. (1989). John </a:t>
            </a:r>
            <a:r>
              <a:rPr lang="en-US" sz="2900" b="1" cap="none" dirty="0" err="1">
                <a:solidFill>
                  <a:schemeClr val="accent5"/>
                </a:solidFill>
                <a:effectLst/>
              </a:rPr>
              <a:t>MacWilliam</a:t>
            </a:r>
            <a:r>
              <a:rPr lang="en-US" sz="2900" b="1" cap="none" dirty="0">
                <a:solidFill>
                  <a:schemeClr val="accent5"/>
                </a:solidFill>
                <a:effectLst/>
              </a:rPr>
              <a:t>, evolutionary biology and sudden cardiac death. </a:t>
            </a:r>
            <a:r>
              <a:rPr lang="en-US" sz="2900" b="1" i="1" cap="none" dirty="0">
                <a:solidFill>
                  <a:schemeClr val="accent5"/>
                </a:solidFill>
                <a:effectLst/>
              </a:rPr>
              <a:t>Journal of the American College of Cardiology</a:t>
            </a:r>
            <a:r>
              <a:rPr lang="en-US" sz="2900" b="1" cap="none" dirty="0">
                <a:solidFill>
                  <a:schemeClr val="accent5"/>
                </a:solidFill>
                <a:effectLst/>
              </a:rPr>
              <a:t>, </a:t>
            </a:r>
            <a:r>
              <a:rPr lang="en-US" sz="2900" b="1" i="1" cap="none" dirty="0">
                <a:solidFill>
                  <a:schemeClr val="accent5"/>
                </a:solidFill>
                <a:effectLst/>
              </a:rPr>
              <a:t>14</a:t>
            </a:r>
            <a:r>
              <a:rPr lang="en-US" sz="2900" b="1" cap="none" dirty="0">
                <a:solidFill>
                  <a:schemeClr val="accent5"/>
                </a:solidFill>
                <a:effectLst/>
              </a:rPr>
              <a:t>(7), 1843–1849. https://</a:t>
            </a:r>
            <a:r>
              <a:rPr lang="en-US" sz="2900" b="1" cap="none" dirty="0" err="1">
                <a:solidFill>
                  <a:schemeClr val="accent5"/>
                </a:solidFill>
                <a:effectLst/>
              </a:rPr>
              <a:t>doi.org</a:t>
            </a:r>
            <a:r>
              <a:rPr lang="en-US" sz="2900" b="1" cap="none" dirty="0">
                <a:solidFill>
                  <a:schemeClr val="accent5"/>
                </a:solidFill>
                <a:effectLst/>
              </a:rPr>
              <a:t>/10.1016/0735-1097(89)90041-7</a:t>
            </a:r>
          </a:p>
          <a:p>
            <a:r>
              <a:rPr lang="en-US" cap="none" dirty="0">
                <a:effectLst/>
              </a:rPr>
              <a:t>Engel, G. L. (1971). Sudden and rapid death during psychological stress. Folklore or folk wisdom? </a:t>
            </a:r>
            <a:r>
              <a:rPr lang="en-US" i="1" cap="none" dirty="0">
                <a:effectLst/>
              </a:rPr>
              <a:t>Annals of Internal Medicine</a:t>
            </a:r>
            <a:r>
              <a:rPr lang="en-US" cap="none" dirty="0">
                <a:effectLst/>
              </a:rPr>
              <a:t>, </a:t>
            </a:r>
            <a:r>
              <a:rPr lang="en-US" i="1" cap="none" dirty="0">
                <a:effectLst/>
              </a:rPr>
              <a:t>74</a:t>
            </a:r>
            <a:r>
              <a:rPr lang="en-US" cap="none" dirty="0">
                <a:effectLst/>
              </a:rPr>
              <a:t>(5), 771–782. https://</a:t>
            </a:r>
            <a:r>
              <a:rPr lang="en-US" cap="none" dirty="0" err="1">
                <a:effectLst/>
              </a:rPr>
              <a:t>doi.org</a:t>
            </a:r>
            <a:r>
              <a:rPr lang="en-US" cap="none" dirty="0">
                <a:effectLst/>
              </a:rPr>
              <a:t>/10.7326/0003-4819-74-5-771</a:t>
            </a:r>
          </a:p>
        </p:txBody>
      </p:sp>
    </p:spTree>
    <p:extLst>
      <p:ext uri="{BB962C8B-B14F-4D97-AF65-F5344CB8AC3E}">
        <p14:creationId xmlns:p14="http://schemas.microsoft.com/office/powerpoint/2010/main" val="404586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EED10-D96A-3449-B543-3EDAAE93B5A6}"/>
              </a:ext>
            </a:extLst>
          </p:cNvPr>
          <p:cNvSpPr>
            <a:spLocks noGrp="1"/>
          </p:cNvSpPr>
          <p:nvPr>
            <p:ph idx="1"/>
          </p:nvPr>
        </p:nvSpPr>
        <p:spPr>
          <a:xfrm>
            <a:off x="450760" y="324091"/>
            <a:ext cx="11320529" cy="6076709"/>
          </a:xfrm>
        </p:spPr>
        <p:txBody>
          <a:bodyPr>
            <a:normAutofit fontScale="55000" lnSpcReduction="20000"/>
          </a:bodyPr>
          <a:lstStyle/>
          <a:p>
            <a:r>
              <a:rPr lang="en-US" sz="2900" b="1" cap="none" dirty="0">
                <a:solidFill>
                  <a:schemeClr val="accent5"/>
                </a:solidFill>
                <a:effectLst/>
              </a:rPr>
              <a:t>Greene, W. A., Goldstein, S., &amp; Moss, A. J. (1972). Psychosocial Aspects of Sudden Death: A Preliminary Report. </a:t>
            </a:r>
            <a:r>
              <a:rPr lang="en-US" sz="2900" b="1" i="1" cap="none" dirty="0">
                <a:solidFill>
                  <a:schemeClr val="accent5"/>
                </a:solidFill>
                <a:effectLst/>
              </a:rPr>
              <a:t>Archives of Internal Medicine</a:t>
            </a:r>
            <a:r>
              <a:rPr lang="en-US" sz="2900" b="1" cap="none" dirty="0">
                <a:solidFill>
                  <a:schemeClr val="accent5"/>
                </a:solidFill>
                <a:effectLst/>
              </a:rPr>
              <a:t>, </a:t>
            </a:r>
            <a:r>
              <a:rPr lang="en-US" sz="2900" b="1" i="1" cap="none" dirty="0">
                <a:solidFill>
                  <a:schemeClr val="accent5"/>
                </a:solidFill>
                <a:effectLst/>
              </a:rPr>
              <a:t>129</a:t>
            </a:r>
            <a:r>
              <a:rPr lang="en-US" sz="2900" b="1" cap="none" dirty="0">
                <a:solidFill>
                  <a:schemeClr val="accent5"/>
                </a:solidFill>
                <a:effectLst/>
              </a:rPr>
              <a:t>(5), 725–731. https://</a:t>
            </a:r>
            <a:r>
              <a:rPr lang="en-US" sz="2900" b="1" cap="none" dirty="0" err="1">
                <a:solidFill>
                  <a:schemeClr val="accent5"/>
                </a:solidFill>
                <a:effectLst/>
              </a:rPr>
              <a:t>doi.org</a:t>
            </a:r>
            <a:r>
              <a:rPr lang="en-US" sz="2900" b="1" cap="none" dirty="0">
                <a:solidFill>
                  <a:schemeClr val="accent5"/>
                </a:solidFill>
                <a:effectLst/>
              </a:rPr>
              <a:t>/10.1001/archinte.1972.00320050049005</a:t>
            </a:r>
          </a:p>
          <a:p>
            <a:r>
              <a:rPr lang="en-US" cap="none" dirty="0">
                <a:effectLst/>
              </a:rPr>
              <a:t>Harris, A. S., Otero, H., &amp; Bocage, A. J. (1971). The induction of arrhythmias by sympathetic activity before and after occlusion of a coronary artery in the canine heart. </a:t>
            </a:r>
            <a:r>
              <a:rPr lang="en-US" i="1" cap="none" dirty="0">
                <a:effectLst/>
              </a:rPr>
              <a:t>Journal of </a:t>
            </a:r>
            <a:r>
              <a:rPr lang="en-US" i="1" cap="none" dirty="0" err="1">
                <a:effectLst/>
              </a:rPr>
              <a:t>Electrocardiology</a:t>
            </a:r>
            <a:r>
              <a:rPr lang="en-US" cap="none" dirty="0">
                <a:effectLst/>
              </a:rPr>
              <a:t>, </a:t>
            </a:r>
            <a:r>
              <a:rPr lang="en-US" i="1" cap="none" dirty="0">
                <a:effectLst/>
              </a:rPr>
              <a:t>4</a:t>
            </a:r>
            <a:r>
              <a:rPr lang="en-US" cap="none" dirty="0">
                <a:effectLst/>
              </a:rPr>
              <a:t>(1), 34–43. https://</a:t>
            </a:r>
            <a:r>
              <a:rPr lang="en-US" cap="none" dirty="0" err="1">
                <a:effectLst/>
              </a:rPr>
              <a:t>doi.org</a:t>
            </a:r>
            <a:r>
              <a:rPr lang="en-US" cap="none" dirty="0">
                <a:effectLst/>
              </a:rPr>
              <a:t>/10.1016/S0022-0736(71)80048-1</a:t>
            </a:r>
          </a:p>
          <a:p>
            <a:r>
              <a:rPr lang="en-US" cap="none" dirty="0" err="1">
                <a:effectLst/>
              </a:rPr>
              <a:t>Herre</a:t>
            </a:r>
            <a:r>
              <a:rPr lang="en-US" cap="none" dirty="0">
                <a:effectLst/>
              </a:rPr>
              <a:t>, J. M., </a:t>
            </a:r>
            <a:r>
              <a:rPr lang="en-US" cap="none" dirty="0" err="1">
                <a:effectLst/>
              </a:rPr>
              <a:t>Wetstein</a:t>
            </a:r>
            <a:r>
              <a:rPr lang="en-US" cap="none" dirty="0">
                <a:effectLst/>
              </a:rPr>
              <a:t>, L., Lin, Y. L., Mills, A. S., </a:t>
            </a:r>
            <a:r>
              <a:rPr lang="en-US" cap="none" dirty="0" err="1">
                <a:effectLst/>
              </a:rPr>
              <a:t>Dae</a:t>
            </a:r>
            <a:r>
              <a:rPr lang="en-US" cap="none" dirty="0">
                <a:effectLst/>
              </a:rPr>
              <a:t>, M., &amp; Thames, M. D. (1988). Effect of transmural versus </a:t>
            </a:r>
            <a:r>
              <a:rPr lang="en-US" cap="none" dirty="0" err="1">
                <a:effectLst/>
              </a:rPr>
              <a:t>nontransmural</a:t>
            </a:r>
            <a:r>
              <a:rPr lang="en-US" cap="none" dirty="0">
                <a:effectLst/>
              </a:rPr>
              <a:t> myocardial infarction on inducibility of ventricular arrhythmias during sympathetic stimulation in dogs. </a:t>
            </a:r>
            <a:r>
              <a:rPr lang="en-US" i="1" cap="none" dirty="0">
                <a:effectLst/>
              </a:rPr>
              <a:t>Journal of the American College of Cardiology</a:t>
            </a:r>
            <a:r>
              <a:rPr lang="en-US" cap="none" dirty="0">
                <a:effectLst/>
              </a:rPr>
              <a:t>, </a:t>
            </a:r>
            <a:r>
              <a:rPr lang="en-US" i="1" cap="none" dirty="0">
                <a:effectLst/>
              </a:rPr>
              <a:t>11</a:t>
            </a:r>
            <a:r>
              <a:rPr lang="en-US" cap="none" dirty="0">
                <a:effectLst/>
              </a:rPr>
              <a:t>(2), 414–421. https://</a:t>
            </a:r>
            <a:r>
              <a:rPr lang="en-US" cap="none" dirty="0" err="1">
                <a:effectLst/>
              </a:rPr>
              <a:t>doi.org</a:t>
            </a:r>
            <a:r>
              <a:rPr lang="en-US" cap="none" dirty="0">
                <a:effectLst/>
              </a:rPr>
              <a:t>/10.1016/0735-1097(88)90110-6</a:t>
            </a:r>
          </a:p>
          <a:p>
            <a:r>
              <a:rPr lang="en-US" cap="none" dirty="0">
                <a:effectLst/>
              </a:rPr>
              <a:t>Houle, M. S., &amp; </a:t>
            </a:r>
            <a:r>
              <a:rPr lang="en-US" cap="none" dirty="0" err="1">
                <a:effectLst/>
              </a:rPr>
              <a:t>Billman</a:t>
            </a:r>
            <a:r>
              <a:rPr lang="en-US" cap="none" dirty="0">
                <a:effectLst/>
              </a:rPr>
              <a:t>, G. E. (1999). Low-frequency component of the heart rate variability spectrum: a poor marker of sympathetic activity. </a:t>
            </a:r>
            <a:r>
              <a:rPr lang="en-US" i="1" cap="none" dirty="0">
                <a:effectLst/>
              </a:rPr>
              <a:t>American Journal of Physiology-Heart and Circulatory Physiology</a:t>
            </a:r>
            <a:r>
              <a:rPr lang="en-US" cap="none" dirty="0">
                <a:effectLst/>
              </a:rPr>
              <a:t>, </a:t>
            </a:r>
            <a:r>
              <a:rPr lang="en-US" i="1" cap="none" dirty="0">
                <a:effectLst/>
              </a:rPr>
              <a:t>276</a:t>
            </a:r>
            <a:r>
              <a:rPr lang="en-US" cap="none" dirty="0">
                <a:effectLst/>
              </a:rPr>
              <a:t>(1), H215–H223. https://</a:t>
            </a:r>
            <a:r>
              <a:rPr lang="en-US" cap="none" dirty="0" err="1">
                <a:effectLst/>
              </a:rPr>
              <a:t>doi.org</a:t>
            </a:r>
            <a:r>
              <a:rPr lang="en-US" cap="none" dirty="0">
                <a:effectLst/>
              </a:rPr>
              <a:t>/10.1152/ajpheart.1999.276.1.H215</a:t>
            </a:r>
          </a:p>
          <a:p>
            <a:r>
              <a:rPr lang="en-US" cap="none" dirty="0">
                <a:effectLst/>
              </a:rPr>
              <a:t>Huang, W. A., Boyle, N. G., &amp; </a:t>
            </a:r>
            <a:r>
              <a:rPr lang="en-US" cap="none" dirty="0" err="1">
                <a:effectLst/>
              </a:rPr>
              <a:t>Vaseghi</a:t>
            </a:r>
            <a:r>
              <a:rPr lang="en-US" cap="none" dirty="0">
                <a:effectLst/>
              </a:rPr>
              <a:t>, M. (2017). Cardiac Innervation and the Autonomic Nervous System in Sudden Cardiac Death. </a:t>
            </a:r>
            <a:r>
              <a:rPr lang="en-US" i="1" cap="none" dirty="0">
                <a:effectLst/>
              </a:rPr>
              <a:t>Cardiac Electrophysiology Clinics</a:t>
            </a:r>
            <a:r>
              <a:rPr lang="en-US" cap="none" dirty="0">
                <a:effectLst/>
              </a:rPr>
              <a:t>. https://</a:t>
            </a:r>
            <a:r>
              <a:rPr lang="en-US" cap="none" dirty="0" err="1">
                <a:effectLst/>
              </a:rPr>
              <a:t>doi.org</a:t>
            </a:r>
            <a:r>
              <a:rPr lang="en-US" cap="none" dirty="0">
                <a:effectLst/>
              </a:rPr>
              <a:t>/10.1016/j.ccep.2017.08.002</a:t>
            </a:r>
          </a:p>
          <a:p>
            <a:r>
              <a:rPr lang="en-US" cap="none" dirty="0" err="1">
                <a:effectLst/>
              </a:rPr>
              <a:t>Jørgensen</a:t>
            </a:r>
            <a:r>
              <a:rPr lang="en-US" cap="none" dirty="0">
                <a:effectLst/>
              </a:rPr>
              <a:t>, R. M., </a:t>
            </a:r>
            <a:r>
              <a:rPr lang="en-US" cap="none" dirty="0" err="1">
                <a:effectLst/>
              </a:rPr>
              <a:t>Abildstrøm</a:t>
            </a:r>
            <a:r>
              <a:rPr lang="en-US" cap="none" dirty="0">
                <a:effectLst/>
              </a:rPr>
              <a:t>, S. Z., Levitan, J., Kobo, R., </a:t>
            </a:r>
            <a:r>
              <a:rPr lang="en-US" cap="none" dirty="0" err="1">
                <a:effectLst/>
              </a:rPr>
              <a:t>Puzanov</a:t>
            </a:r>
            <a:r>
              <a:rPr lang="en-US" cap="none" dirty="0">
                <a:effectLst/>
              </a:rPr>
              <a:t>, N., </a:t>
            </a:r>
            <a:r>
              <a:rPr lang="en-US" cap="none" dirty="0" err="1">
                <a:effectLst/>
              </a:rPr>
              <a:t>Lewkowicz</a:t>
            </a:r>
            <a:r>
              <a:rPr lang="en-US" cap="none" dirty="0">
                <a:effectLst/>
              </a:rPr>
              <a:t>, M., … Group, N. I. C. D. pilot study. (2016). Heart Rate Variability Density Analysis (</a:t>
            </a:r>
            <a:r>
              <a:rPr lang="en-US" cap="none" dirty="0" err="1">
                <a:effectLst/>
              </a:rPr>
              <a:t>Dyx</a:t>
            </a:r>
            <a:r>
              <a:rPr lang="en-US" cap="none" dirty="0">
                <a:effectLst/>
              </a:rPr>
              <a:t>) and Prediction of Long-Term Mortality after Acute Myocardial Infarction. </a:t>
            </a:r>
            <a:r>
              <a:rPr lang="en-US" i="1" cap="none" dirty="0">
                <a:effectLst/>
              </a:rPr>
              <a:t>Annals of Noninvasive </a:t>
            </a:r>
            <a:r>
              <a:rPr lang="en-US" i="1" cap="none" dirty="0" err="1">
                <a:effectLst/>
              </a:rPr>
              <a:t>Electrocardiology</a:t>
            </a:r>
            <a:r>
              <a:rPr lang="en-US" i="1" cap="none" dirty="0">
                <a:effectLst/>
              </a:rPr>
              <a:t> : The Official Journal of the International Society for Holter and Noninvasive </a:t>
            </a:r>
            <a:r>
              <a:rPr lang="en-US" i="1" cap="none" dirty="0" err="1">
                <a:effectLst/>
              </a:rPr>
              <a:t>Electrocardiology</a:t>
            </a:r>
            <a:r>
              <a:rPr lang="en-US" i="1" cap="none" dirty="0">
                <a:effectLst/>
              </a:rPr>
              <a:t>, Inc</a:t>
            </a:r>
            <a:r>
              <a:rPr lang="en-US" cap="none" dirty="0">
                <a:effectLst/>
              </a:rPr>
              <a:t>, </a:t>
            </a:r>
            <a:r>
              <a:rPr lang="en-US" i="1" cap="none" dirty="0">
                <a:effectLst/>
              </a:rPr>
              <a:t>21</a:t>
            </a:r>
            <a:r>
              <a:rPr lang="en-US" cap="none" dirty="0">
                <a:effectLst/>
              </a:rPr>
              <a:t>(1), 60–68. https://</a:t>
            </a:r>
            <a:r>
              <a:rPr lang="en-US" cap="none" dirty="0" err="1">
                <a:effectLst/>
              </a:rPr>
              <a:t>doi.org</a:t>
            </a:r>
            <a:r>
              <a:rPr lang="en-US" cap="none" dirty="0">
                <a:effectLst/>
              </a:rPr>
              <a:t>/10.1111/anec.12297</a:t>
            </a:r>
          </a:p>
          <a:p>
            <a:r>
              <a:rPr lang="en-US" sz="2900" b="1" cap="none" dirty="0" err="1">
                <a:solidFill>
                  <a:schemeClr val="accent5"/>
                </a:solidFill>
                <a:effectLst/>
              </a:rPr>
              <a:t>Kleiger</a:t>
            </a:r>
            <a:r>
              <a:rPr lang="en-US" sz="2900" b="1" cap="none" dirty="0">
                <a:solidFill>
                  <a:schemeClr val="accent5"/>
                </a:solidFill>
                <a:effectLst/>
              </a:rPr>
              <a:t>, R. E., Miller, J. P., Bigger, J. T., &amp; Moss, A. J. (1987). Decreased heart rate variability and its association with increased mortality after acute myocardial infarction. </a:t>
            </a:r>
            <a:r>
              <a:rPr lang="en-US" sz="2900" b="1" i="1" cap="none" dirty="0">
                <a:solidFill>
                  <a:schemeClr val="accent5"/>
                </a:solidFill>
                <a:effectLst/>
              </a:rPr>
              <a:t>The American Journal of Cardiology</a:t>
            </a:r>
            <a:r>
              <a:rPr lang="en-US" sz="2900" b="1" cap="none" dirty="0">
                <a:solidFill>
                  <a:schemeClr val="accent5"/>
                </a:solidFill>
                <a:effectLst/>
              </a:rPr>
              <a:t>, </a:t>
            </a:r>
            <a:r>
              <a:rPr lang="en-US" sz="2900" b="1" i="1" cap="none" dirty="0">
                <a:solidFill>
                  <a:schemeClr val="accent5"/>
                </a:solidFill>
                <a:effectLst/>
              </a:rPr>
              <a:t>59</a:t>
            </a:r>
            <a:r>
              <a:rPr lang="en-US" sz="2900" b="1" cap="none" dirty="0">
                <a:solidFill>
                  <a:schemeClr val="accent5"/>
                </a:solidFill>
                <a:effectLst/>
              </a:rPr>
              <a:t>(4), 256–262. https://</a:t>
            </a:r>
            <a:r>
              <a:rPr lang="en-US" sz="2900" b="1" cap="none" dirty="0" err="1">
                <a:solidFill>
                  <a:schemeClr val="accent5"/>
                </a:solidFill>
                <a:effectLst/>
              </a:rPr>
              <a:t>doi.org</a:t>
            </a:r>
            <a:r>
              <a:rPr lang="en-US" sz="2900" b="1" cap="none" dirty="0">
                <a:solidFill>
                  <a:schemeClr val="accent5"/>
                </a:solidFill>
                <a:effectLst/>
              </a:rPr>
              <a:t>/10.1016/0002-9149(87)90795-8</a:t>
            </a:r>
          </a:p>
          <a:p>
            <a:r>
              <a:rPr lang="en-US" cap="none" dirty="0" err="1">
                <a:effectLst/>
              </a:rPr>
              <a:t>Kliks</a:t>
            </a:r>
            <a:r>
              <a:rPr lang="en-US" cap="none" dirty="0">
                <a:effectLst/>
              </a:rPr>
              <a:t>, B. R., Burgess, M. J., &amp; </a:t>
            </a:r>
            <a:r>
              <a:rPr lang="en-US" cap="none" dirty="0" err="1">
                <a:effectLst/>
              </a:rPr>
              <a:t>Abildskov</a:t>
            </a:r>
            <a:r>
              <a:rPr lang="en-US" cap="none" dirty="0">
                <a:effectLst/>
              </a:rPr>
              <a:t>, J. A. (1975). Influence of sympathetic tone on ventricular fibrillation threshold during experimental coronary occlusion. </a:t>
            </a:r>
            <a:r>
              <a:rPr lang="en-US" i="1" cap="none" dirty="0">
                <a:effectLst/>
              </a:rPr>
              <a:t>The American Journal of Cardiology</a:t>
            </a:r>
            <a:r>
              <a:rPr lang="en-US" cap="none" dirty="0">
                <a:effectLst/>
              </a:rPr>
              <a:t>, </a:t>
            </a:r>
            <a:r>
              <a:rPr lang="en-US" i="1" cap="none" dirty="0">
                <a:effectLst/>
              </a:rPr>
              <a:t>36</a:t>
            </a:r>
            <a:r>
              <a:rPr lang="en-US" cap="none" dirty="0">
                <a:effectLst/>
              </a:rPr>
              <a:t>(1), 45–49. https://</a:t>
            </a:r>
            <a:r>
              <a:rPr lang="en-US" cap="none" dirty="0" err="1">
                <a:effectLst/>
              </a:rPr>
              <a:t>doi.org</a:t>
            </a:r>
            <a:r>
              <a:rPr lang="en-US" cap="none" dirty="0">
                <a:effectLst/>
              </a:rPr>
              <a:t>/10.1016/0002-9149(75)90866-8</a:t>
            </a:r>
          </a:p>
          <a:p>
            <a:r>
              <a:rPr lang="en-US" cap="none" dirty="0" err="1">
                <a:effectLst/>
              </a:rPr>
              <a:t>Koene</a:t>
            </a:r>
            <a:r>
              <a:rPr lang="en-US" cap="none" dirty="0">
                <a:effectLst/>
              </a:rPr>
              <a:t>, R. J., </a:t>
            </a:r>
            <a:r>
              <a:rPr lang="en-US" cap="none" dirty="0" err="1">
                <a:effectLst/>
              </a:rPr>
              <a:t>Adkisson</a:t>
            </a:r>
            <a:r>
              <a:rPr lang="en-US" cap="none" dirty="0">
                <a:effectLst/>
              </a:rPr>
              <a:t>, W. O., &amp; </a:t>
            </a:r>
            <a:r>
              <a:rPr lang="en-US" cap="none" dirty="0" err="1">
                <a:effectLst/>
              </a:rPr>
              <a:t>Benditt</a:t>
            </a:r>
            <a:r>
              <a:rPr lang="en-US" cap="none" dirty="0">
                <a:effectLst/>
              </a:rPr>
              <a:t>, D. G. (2017, December). Syncope and the risk of sudden cardiac death: Evaluation, management, and prevention. </a:t>
            </a:r>
            <a:r>
              <a:rPr lang="en-US" i="1" cap="none" dirty="0">
                <a:effectLst/>
              </a:rPr>
              <a:t>Journal of Arrhythmia</a:t>
            </a:r>
            <a:r>
              <a:rPr lang="en-US" cap="none" dirty="0">
                <a:effectLst/>
              </a:rPr>
              <a:t>. https://</a:t>
            </a:r>
            <a:r>
              <a:rPr lang="en-US" cap="none" dirty="0" err="1">
                <a:effectLst/>
              </a:rPr>
              <a:t>doi.org</a:t>
            </a:r>
            <a:r>
              <a:rPr lang="en-US" cap="none" dirty="0">
                <a:effectLst/>
              </a:rPr>
              <a:t>/10.1016/j.joa.2017.07.005</a:t>
            </a:r>
          </a:p>
          <a:p>
            <a:r>
              <a:rPr lang="en-US" cap="none" dirty="0" err="1">
                <a:effectLst/>
              </a:rPr>
              <a:t>Kolman</a:t>
            </a:r>
            <a:r>
              <a:rPr lang="en-US" cap="none" dirty="0">
                <a:effectLst/>
              </a:rPr>
              <a:t>, B. S., Verrier, R. L., &amp; </a:t>
            </a:r>
            <a:r>
              <a:rPr lang="en-US" cap="none" dirty="0" err="1">
                <a:effectLst/>
              </a:rPr>
              <a:t>Lown</a:t>
            </a:r>
            <a:r>
              <a:rPr lang="en-US" cap="none" dirty="0">
                <a:effectLst/>
              </a:rPr>
              <a:t>, B. (1975). The effect of </a:t>
            </a:r>
            <a:r>
              <a:rPr lang="en-US" cap="none" dirty="0" err="1">
                <a:effectLst/>
              </a:rPr>
              <a:t>vagus</a:t>
            </a:r>
            <a:r>
              <a:rPr lang="en-US" cap="none" dirty="0">
                <a:effectLst/>
              </a:rPr>
              <a:t> nerve stimulation upon vulnerability of the canine ventricle. </a:t>
            </a:r>
            <a:r>
              <a:rPr lang="en-US" i="1" cap="none" dirty="0">
                <a:effectLst/>
              </a:rPr>
              <a:t>Circulation</a:t>
            </a:r>
            <a:r>
              <a:rPr lang="en-US" cap="none" dirty="0">
                <a:effectLst/>
              </a:rPr>
              <a:t>, </a:t>
            </a:r>
            <a:r>
              <a:rPr lang="en-US" i="1" cap="none" dirty="0">
                <a:effectLst/>
              </a:rPr>
              <a:t>52</a:t>
            </a:r>
            <a:r>
              <a:rPr lang="en-US" cap="none" dirty="0">
                <a:effectLst/>
              </a:rPr>
              <a:t>(4), 578–585. https://</a:t>
            </a:r>
            <a:r>
              <a:rPr lang="en-US" cap="none" dirty="0" err="1">
                <a:effectLst/>
              </a:rPr>
              <a:t>doi.org</a:t>
            </a:r>
            <a:r>
              <a:rPr lang="en-US" cap="none" dirty="0">
                <a:effectLst/>
              </a:rPr>
              <a:t>/10.1161/01.CIR.52.4.578</a:t>
            </a:r>
          </a:p>
          <a:p>
            <a:r>
              <a:rPr lang="en-US" cap="none" dirty="0">
                <a:effectLst/>
              </a:rPr>
              <a:t>La </a:t>
            </a:r>
            <a:r>
              <a:rPr lang="en-US" cap="none" dirty="0" err="1">
                <a:effectLst/>
              </a:rPr>
              <a:t>Rovere</a:t>
            </a:r>
            <a:r>
              <a:rPr lang="en-US" cap="none" dirty="0">
                <a:effectLst/>
              </a:rPr>
              <a:t>, M. T., Bigger, J. T., Marcus, F. I., </a:t>
            </a:r>
            <a:r>
              <a:rPr lang="en-US" cap="none" dirty="0" err="1">
                <a:effectLst/>
              </a:rPr>
              <a:t>Mortara</a:t>
            </a:r>
            <a:r>
              <a:rPr lang="en-US" cap="none" dirty="0">
                <a:effectLst/>
              </a:rPr>
              <a:t>, A., &amp; Schwartz, P. J. (1998). Baroreflex sensitivity and heart-rate variability in prediction of total cardiac mortality after myocardial infarction. </a:t>
            </a:r>
            <a:r>
              <a:rPr lang="en-US" i="1" cap="none" dirty="0">
                <a:effectLst/>
              </a:rPr>
              <a:t>Lancet</a:t>
            </a:r>
            <a:r>
              <a:rPr lang="en-US" cap="none" dirty="0">
                <a:effectLst/>
              </a:rPr>
              <a:t>, </a:t>
            </a:r>
            <a:r>
              <a:rPr lang="en-US" i="1" cap="none" dirty="0">
                <a:effectLst/>
              </a:rPr>
              <a:t>351</a:t>
            </a:r>
            <a:r>
              <a:rPr lang="en-US" cap="none" dirty="0">
                <a:effectLst/>
              </a:rPr>
              <a:t>(9101), 478–484. https://</a:t>
            </a:r>
            <a:r>
              <a:rPr lang="en-US" cap="none" dirty="0" err="1">
                <a:effectLst/>
              </a:rPr>
              <a:t>doi.org</a:t>
            </a:r>
            <a:r>
              <a:rPr lang="en-US" cap="none" dirty="0">
                <a:effectLst/>
              </a:rPr>
              <a:t>/10.1016/S0140-6736(97)11144-8</a:t>
            </a:r>
          </a:p>
          <a:p>
            <a:r>
              <a:rPr lang="en-US" cap="none" dirty="0">
                <a:effectLst/>
              </a:rPr>
              <a:t>Lampert, R., </a:t>
            </a:r>
            <a:r>
              <a:rPr lang="en-US" cap="none" dirty="0" err="1">
                <a:effectLst/>
              </a:rPr>
              <a:t>Joska</a:t>
            </a:r>
            <a:r>
              <a:rPr lang="en-US" cap="none" dirty="0">
                <a:effectLst/>
              </a:rPr>
              <a:t>, T., Burg, M. M., </a:t>
            </a:r>
            <a:r>
              <a:rPr lang="en-US" cap="none" dirty="0" err="1">
                <a:effectLst/>
              </a:rPr>
              <a:t>Batsford</a:t>
            </a:r>
            <a:r>
              <a:rPr lang="en-US" cap="none" dirty="0">
                <a:effectLst/>
              </a:rPr>
              <a:t>, W. P., McPherson, C. A., &amp; Jain, D. (2002). Emotional and physical precipitants of ventricular arrhythmia. </a:t>
            </a:r>
            <a:r>
              <a:rPr lang="en-US" i="1" cap="none" dirty="0">
                <a:effectLst/>
              </a:rPr>
              <a:t>Circulation</a:t>
            </a:r>
            <a:r>
              <a:rPr lang="en-US" cap="none" dirty="0">
                <a:effectLst/>
              </a:rPr>
              <a:t>, </a:t>
            </a:r>
            <a:r>
              <a:rPr lang="en-US" i="1" cap="none" dirty="0">
                <a:effectLst/>
              </a:rPr>
              <a:t>106</a:t>
            </a:r>
            <a:r>
              <a:rPr lang="en-US" cap="none" dirty="0">
                <a:effectLst/>
              </a:rPr>
              <a:t>(14), 1800–1805. https://</a:t>
            </a:r>
            <a:r>
              <a:rPr lang="en-US" cap="none" dirty="0" err="1">
                <a:effectLst/>
              </a:rPr>
              <a:t>doi.org</a:t>
            </a:r>
            <a:r>
              <a:rPr lang="en-US" cap="none" dirty="0">
                <a:effectLst/>
              </a:rPr>
              <a:t>/10.1161/01.CIR.0000031733.51374.C1</a:t>
            </a:r>
          </a:p>
        </p:txBody>
      </p:sp>
    </p:spTree>
    <p:extLst>
      <p:ext uri="{BB962C8B-B14F-4D97-AF65-F5344CB8AC3E}">
        <p14:creationId xmlns:p14="http://schemas.microsoft.com/office/powerpoint/2010/main" val="295103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EED10-D96A-3449-B543-3EDAAE93B5A6}"/>
              </a:ext>
            </a:extLst>
          </p:cNvPr>
          <p:cNvSpPr>
            <a:spLocks noGrp="1"/>
          </p:cNvSpPr>
          <p:nvPr>
            <p:ph idx="1"/>
          </p:nvPr>
        </p:nvSpPr>
        <p:spPr>
          <a:xfrm>
            <a:off x="450760" y="324091"/>
            <a:ext cx="11320529" cy="6076709"/>
          </a:xfrm>
        </p:spPr>
        <p:txBody>
          <a:bodyPr>
            <a:normAutofit fontScale="62500" lnSpcReduction="20000"/>
          </a:bodyPr>
          <a:lstStyle/>
          <a:p>
            <a:r>
              <a:rPr lang="en-US" cap="none" dirty="0">
                <a:effectLst/>
              </a:rPr>
              <a:t>Leor, J., Poole, W. K., &amp; </a:t>
            </a:r>
            <a:r>
              <a:rPr lang="en-US" cap="none" dirty="0" err="1">
                <a:effectLst/>
              </a:rPr>
              <a:t>Kloner</a:t>
            </a:r>
            <a:r>
              <a:rPr lang="en-US" cap="none" dirty="0">
                <a:effectLst/>
              </a:rPr>
              <a:t>, R. A. (1996). Sudden Cardiac Death Triggered by an Earthquake. </a:t>
            </a:r>
            <a:r>
              <a:rPr lang="en-US" i="1" cap="none" dirty="0">
                <a:effectLst/>
              </a:rPr>
              <a:t>New England Journal of Medicine</a:t>
            </a:r>
            <a:r>
              <a:rPr lang="en-US" cap="none" dirty="0">
                <a:effectLst/>
              </a:rPr>
              <a:t>, </a:t>
            </a:r>
            <a:r>
              <a:rPr lang="en-US" i="1" cap="none" dirty="0">
                <a:effectLst/>
              </a:rPr>
              <a:t>334</a:t>
            </a:r>
            <a:r>
              <a:rPr lang="en-US" cap="none" dirty="0">
                <a:effectLst/>
              </a:rPr>
              <a:t>(7), 413–419. https://</a:t>
            </a:r>
            <a:r>
              <a:rPr lang="en-US" cap="none" dirty="0" err="1">
                <a:effectLst/>
              </a:rPr>
              <a:t>doi.org</a:t>
            </a:r>
            <a:r>
              <a:rPr lang="en-US" cap="none" dirty="0">
                <a:effectLst/>
              </a:rPr>
              <a:t>/10.1056/NEJM199602153340701</a:t>
            </a:r>
          </a:p>
          <a:p>
            <a:r>
              <a:rPr lang="en-US" cap="none" dirty="0">
                <a:effectLst/>
              </a:rPr>
              <a:t>Lombardi, F., </a:t>
            </a:r>
            <a:r>
              <a:rPr lang="en-US" cap="none" dirty="0" err="1">
                <a:effectLst/>
              </a:rPr>
              <a:t>Sandrone</a:t>
            </a:r>
            <a:r>
              <a:rPr lang="en-US" cap="none" dirty="0">
                <a:effectLst/>
              </a:rPr>
              <a:t>, G., </a:t>
            </a:r>
            <a:r>
              <a:rPr lang="en-US" cap="none" dirty="0" err="1">
                <a:effectLst/>
              </a:rPr>
              <a:t>Pernpruner</a:t>
            </a:r>
            <a:r>
              <a:rPr lang="en-US" cap="none" dirty="0">
                <a:effectLst/>
              </a:rPr>
              <a:t>, S., Sala, R., </a:t>
            </a:r>
            <a:r>
              <a:rPr lang="en-US" cap="none" dirty="0" err="1">
                <a:effectLst/>
              </a:rPr>
              <a:t>Garimoldi</a:t>
            </a:r>
            <a:r>
              <a:rPr lang="en-US" cap="none" dirty="0">
                <a:effectLst/>
              </a:rPr>
              <a:t>, M., </a:t>
            </a:r>
            <a:r>
              <a:rPr lang="en-US" cap="none" dirty="0" err="1">
                <a:effectLst/>
              </a:rPr>
              <a:t>Cerutti</a:t>
            </a:r>
            <a:r>
              <a:rPr lang="en-US" cap="none" dirty="0">
                <a:effectLst/>
              </a:rPr>
              <a:t>, S., … </a:t>
            </a:r>
            <a:r>
              <a:rPr lang="en-US" cap="none" dirty="0" err="1">
                <a:effectLst/>
              </a:rPr>
              <a:t>Malliani</a:t>
            </a:r>
            <a:r>
              <a:rPr lang="en-US" cap="none" dirty="0">
                <a:effectLst/>
              </a:rPr>
              <a:t>, A. (1987). Heart rate variability as an index of </a:t>
            </a:r>
            <a:r>
              <a:rPr lang="en-US" cap="none" dirty="0" err="1">
                <a:effectLst/>
              </a:rPr>
              <a:t>sympathovagal</a:t>
            </a:r>
            <a:r>
              <a:rPr lang="en-US" cap="none" dirty="0">
                <a:effectLst/>
              </a:rPr>
              <a:t> interaction after acute myocardial infarction. </a:t>
            </a:r>
            <a:r>
              <a:rPr lang="en-US" i="1" cap="none" dirty="0">
                <a:effectLst/>
              </a:rPr>
              <a:t>The American Journal of Cardiology</a:t>
            </a:r>
            <a:r>
              <a:rPr lang="en-US" cap="none" dirty="0">
                <a:effectLst/>
              </a:rPr>
              <a:t>, </a:t>
            </a:r>
            <a:r>
              <a:rPr lang="en-US" i="1" cap="none" dirty="0">
                <a:effectLst/>
              </a:rPr>
              <a:t>60</a:t>
            </a:r>
            <a:r>
              <a:rPr lang="en-US" cap="none" dirty="0">
                <a:effectLst/>
              </a:rPr>
              <a:t>(16), 1239–1245. https://</a:t>
            </a:r>
            <a:r>
              <a:rPr lang="en-US" cap="none" dirty="0" err="1">
                <a:effectLst/>
              </a:rPr>
              <a:t>doi.org</a:t>
            </a:r>
            <a:r>
              <a:rPr lang="en-US" cap="none" dirty="0">
                <a:effectLst/>
              </a:rPr>
              <a:t>/10.1016/0002-9149(87)90601-1</a:t>
            </a:r>
          </a:p>
          <a:p>
            <a:r>
              <a:rPr lang="en-US" cap="none" dirty="0" err="1">
                <a:effectLst/>
              </a:rPr>
              <a:t>Lown</a:t>
            </a:r>
            <a:r>
              <a:rPr lang="en-US" cap="none" dirty="0">
                <a:effectLst/>
              </a:rPr>
              <a:t>, B., &amp; Selzer, A. (1968). The coronary care unit. </a:t>
            </a:r>
            <a:r>
              <a:rPr lang="en-US" i="1" cap="none" dirty="0">
                <a:effectLst/>
              </a:rPr>
              <a:t>The American Journal of Cardiology</a:t>
            </a:r>
            <a:r>
              <a:rPr lang="en-US" cap="none" dirty="0">
                <a:effectLst/>
              </a:rPr>
              <a:t>, </a:t>
            </a:r>
            <a:r>
              <a:rPr lang="en-US" i="1" cap="none" dirty="0">
                <a:effectLst/>
              </a:rPr>
              <a:t>22</a:t>
            </a:r>
            <a:r>
              <a:rPr lang="en-US" cap="none" dirty="0">
                <a:effectLst/>
              </a:rPr>
              <a:t>(4), 597–602. https://</a:t>
            </a:r>
            <a:r>
              <a:rPr lang="en-US" cap="none" dirty="0" err="1">
                <a:effectLst/>
              </a:rPr>
              <a:t>doi.org</a:t>
            </a:r>
            <a:r>
              <a:rPr lang="en-US" cap="none" dirty="0">
                <a:effectLst/>
              </a:rPr>
              <a:t>/10.1016/0002-9149(68)90167-7</a:t>
            </a:r>
          </a:p>
          <a:p>
            <a:r>
              <a:rPr lang="en-US" sz="2600" b="1" cap="none" dirty="0" err="1">
                <a:solidFill>
                  <a:schemeClr val="accent5"/>
                </a:solidFill>
                <a:effectLst/>
              </a:rPr>
              <a:t>Lown</a:t>
            </a:r>
            <a:r>
              <a:rPr lang="en-US" sz="2600" b="1" cap="none" dirty="0">
                <a:solidFill>
                  <a:schemeClr val="accent5"/>
                </a:solidFill>
                <a:effectLst/>
              </a:rPr>
              <a:t>, B., Verrier, R., &amp; </a:t>
            </a:r>
            <a:r>
              <a:rPr lang="en-US" sz="2600" b="1" cap="none" dirty="0" err="1">
                <a:solidFill>
                  <a:schemeClr val="accent5"/>
                </a:solidFill>
                <a:effectLst/>
              </a:rPr>
              <a:t>Corbalan</a:t>
            </a:r>
            <a:r>
              <a:rPr lang="en-US" sz="2600" b="1" cap="none" dirty="0">
                <a:solidFill>
                  <a:schemeClr val="accent5"/>
                </a:solidFill>
                <a:effectLst/>
              </a:rPr>
              <a:t>, R. (1973). Psychologic stress and threshold for repetitive ventricular response. </a:t>
            </a:r>
            <a:r>
              <a:rPr lang="en-US" sz="2600" b="1" i="1" cap="none" dirty="0">
                <a:solidFill>
                  <a:schemeClr val="accent5"/>
                </a:solidFill>
                <a:effectLst/>
              </a:rPr>
              <a:t>Science</a:t>
            </a:r>
            <a:r>
              <a:rPr lang="en-US" sz="2600" b="1" cap="none" dirty="0">
                <a:solidFill>
                  <a:schemeClr val="accent5"/>
                </a:solidFill>
                <a:effectLst/>
              </a:rPr>
              <a:t>, </a:t>
            </a:r>
            <a:r>
              <a:rPr lang="en-US" sz="2600" b="1" i="1" cap="none" dirty="0">
                <a:solidFill>
                  <a:schemeClr val="accent5"/>
                </a:solidFill>
                <a:effectLst/>
              </a:rPr>
              <a:t>182</a:t>
            </a:r>
            <a:r>
              <a:rPr lang="en-US" sz="2600" b="1" cap="none" dirty="0">
                <a:solidFill>
                  <a:schemeClr val="accent5"/>
                </a:solidFill>
                <a:effectLst/>
              </a:rPr>
              <a:t>(4114), 834–836. https://</a:t>
            </a:r>
            <a:r>
              <a:rPr lang="en-US" sz="2600" b="1" cap="none" dirty="0" err="1">
                <a:solidFill>
                  <a:schemeClr val="accent5"/>
                </a:solidFill>
                <a:effectLst/>
              </a:rPr>
              <a:t>doi.org</a:t>
            </a:r>
            <a:r>
              <a:rPr lang="en-US" sz="2600" b="1" cap="none" dirty="0">
                <a:solidFill>
                  <a:schemeClr val="accent5"/>
                </a:solidFill>
                <a:effectLst/>
              </a:rPr>
              <a:t>/10.1126/science.182.4114.834</a:t>
            </a:r>
          </a:p>
          <a:p>
            <a:r>
              <a:rPr lang="en-US" cap="none" dirty="0" err="1">
                <a:effectLst/>
              </a:rPr>
              <a:t>Lown</a:t>
            </a:r>
            <a:r>
              <a:rPr lang="en-US" cap="none" dirty="0">
                <a:effectLst/>
              </a:rPr>
              <a:t>, B., Verrier, R. L., &amp; Rabinowitz, S. H. (1977). Neural and psychologic mechanisms and the problem of sudden cardiac death. </a:t>
            </a:r>
            <a:r>
              <a:rPr lang="en-US" i="1" cap="none" dirty="0">
                <a:effectLst/>
              </a:rPr>
              <a:t>The American Journal of Cardiology</a:t>
            </a:r>
            <a:r>
              <a:rPr lang="en-US" cap="none" dirty="0">
                <a:effectLst/>
              </a:rPr>
              <a:t>, </a:t>
            </a:r>
            <a:r>
              <a:rPr lang="en-US" i="1" cap="none" dirty="0">
                <a:effectLst/>
              </a:rPr>
              <a:t>39</a:t>
            </a:r>
            <a:r>
              <a:rPr lang="en-US" cap="none" dirty="0">
                <a:effectLst/>
              </a:rPr>
              <a:t>(6), 890–902. https://</a:t>
            </a:r>
            <a:r>
              <a:rPr lang="en-US" cap="none" dirty="0" err="1">
                <a:effectLst/>
              </a:rPr>
              <a:t>doi.org</a:t>
            </a:r>
            <a:r>
              <a:rPr lang="en-US" cap="none" dirty="0">
                <a:effectLst/>
              </a:rPr>
              <a:t>/10.1016/S0002-9149(77)80044-1</a:t>
            </a:r>
          </a:p>
          <a:p>
            <a:r>
              <a:rPr lang="en-US" cap="none" dirty="0">
                <a:effectLst/>
              </a:rPr>
              <a:t>Meyer, J. A. (1988). Claude Beck and Cardiac Resuscitation. </a:t>
            </a:r>
            <a:r>
              <a:rPr lang="en-US" i="1" cap="none" dirty="0">
                <a:effectLst/>
              </a:rPr>
              <a:t>Annals of Thoracic Surgery</a:t>
            </a:r>
            <a:r>
              <a:rPr lang="en-US" cap="none" dirty="0">
                <a:effectLst/>
              </a:rPr>
              <a:t>, </a:t>
            </a:r>
            <a:r>
              <a:rPr lang="en-US" i="1" cap="none" dirty="0">
                <a:effectLst/>
              </a:rPr>
              <a:t>45</a:t>
            </a:r>
            <a:r>
              <a:rPr lang="en-US" cap="none" dirty="0">
                <a:effectLst/>
              </a:rPr>
              <a:t>(1), 103–105. https://</a:t>
            </a:r>
            <a:r>
              <a:rPr lang="en-US" cap="none" dirty="0" err="1">
                <a:effectLst/>
              </a:rPr>
              <a:t>doi.org</a:t>
            </a:r>
            <a:r>
              <a:rPr lang="en-US" cap="none" dirty="0">
                <a:effectLst/>
              </a:rPr>
              <a:t>/10.1016/S0003-4975(10)62412-5</a:t>
            </a:r>
          </a:p>
          <a:p>
            <a:r>
              <a:rPr lang="en-US" cap="none" dirty="0" err="1">
                <a:effectLst/>
              </a:rPr>
              <a:t>Morozumi</a:t>
            </a:r>
            <a:r>
              <a:rPr lang="en-US" cap="none" dirty="0">
                <a:effectLst/>
              </a:rPr>
              <a:t>, T., </a:t>
            </a:r>
            <a:r>
              <a:rPr lang="en-US" cap="none" dirty="0" err="1">
                <a:effectLst/>
              </a:rPr>
              <a:t>Kusuoka</a:t>
            </a:r>
            <a:r>
              <a:rPr lang="en-US" cap="none" dirty="0">
                <a:effectLst/>
              </a:rPr>
              <a:t>, H., Fukuchi, K., </a:t>
            </a:r>
            <a:r>
              <a:rPr lang="en-US" cap="none" dirty="0" err="1">
                <a:effectLst/>
              </a:rPr>
              <a:t>Tani</a:t>
            </a:r>
            <a:r>
              <a:rPr lang="en-US" cap="none" dirty="0">
                <a:effectLst/>
              </a:rPr>
              <a:t>, A., Uehara, T., Matsuda, S., … Nishimura, T. (1997). Myocardial iodine-123-metaiodobenzylguanidine images and autonomic nerve activity in normal subjects. </a:t>
            </a:r>
            <a:r>
              <a:rPr lang="en-US" i="1" cap="none" dirty="0">
                <a:effectLst/>
              </a:rPr>
              <a:t>Journal of Nuclear Medicine : Official Publication, Society of Nuclear Medicine</a:t>
            </a:r>
            <a:r>
              <a:rPr lang="en-US" cap="none" dirty="0">
                <a:effectLst/>
              </a:rPr>
              <a:t>, </a:t>
            </a:r>
            <a:r>
              <a:rPr lang="en-US" i="1" cap="none" dirty="0">
                <a:effectLst/>
              </a:rPr>
              <a:t>38</a:t>
            </a:r>
            <a:r>
              <a:rPr lang="en-US" cap="none" dirty="0">
                <a:effectLst/>
              </a:rPr>
              <a:t>(1), 49–52.</a:t>
            </a:r>
          </a:p>
          <a:p>
            <a:r>
              <a:rPr lang="en-US" sz="2600" b="1" cap="none" dirty="0">
                <a:solidFill>
                  <a:schemeClr val="accent5"/>
                </a:solidFill>
                <a:effectLst/>
              </a:rPr>
              <a:t>Muller, J. E. (1999). Circadian variation in cardiovascular events. </a:t>
            </a:r>
            <a:r>
              <a:rPr lang="en-US" sz="2600" b="1" i="1" cap="none" dirty="0">
                <a:solidFill>
                  <a:schemeClr val="accent5"/>
                </a:solidFill>
                <a:effectLst/>
              </a:rPr>
              <a:t>American Journal of Hypertension</a:t>
            </a:r>
            <a:r>
              <a:rPr lang="en-US" sz="2600" b="1" cap="none" dirty="0">
                <a:solidFill>
                  <a:schemeClr val="accent5"/>
                </a:solidFill>
                <a:effectLst/>
              </a:rPr>
              <a:t>, </a:t>
            </a:r>
            <a:r>
              <a:rPr lang="en-US" sz="2600" b="1" i="1" cap="none" dirty="0">
                <a:solidFill>
                  <a:schemeClr val="accent5"/>
                </a:solidFill>
                <a:effectLst/>
              </a:rPr>
              <a:t>12</a:t>
            </a:r>
            <a:r>
              <a:rPr lang="en-US" sz="2600" b="1" cap="none" dirty="0">
                <a:solidFill>
                  <a:schemeClr val="accent5"/>
                </a:solidFill>
                <a:effectLst/>
              </a:rPr>
              <a:t>(2 Pt 2), 35S–42S. https://</a:t>
            </a:r>
            <a:r>
              <a:rPr lang="en-US" sz="2600" b="1" cap="none" dirty="0" err="1">
                <a:solidFill>
                  <a:schemeClr val="accent5"/>
                </a:solidFill>
                <a:effectLst/>
              </a:rPr>
              <a:t>doi.org</a:t>
            </a:r>
            <a:r>
              <a:rPr lang="en-US" sz="2600" b="1" cap="none" dirty="0">
                <a:solidFill>
                  <a:schemeClr val="accent5"/>
                </a:solidFill>
                <a:effectLst/>
              </a:rPr>
              <a:t>/10.1016/S0895-7061(98)00278-7</a:t>
            </a:r>
          </a:p>
          <a:p>
            <a:r>
              <a:rPr lang="en-US" cap="none" dirty="0">
                <a:effectLst/>
              </a:rPr>
              <a:t>Neely, B. H., &amp; Hageman, G. R. (1990). Differential cardiac sympathetic activity during acute myocardial ischemia. </a:t>
            </a:r>
            <a:r>
              <a:rPr lang="en-US" i="1" cap="none" dirty="0">
                <a:effectLst/>
              </a:rPr>
              <a:t>The American Journal of Physiology</a:t>
            </a:r>
            <a:r>
              <a:rPr lang="en-US" cap="none" dirty="0">
                <a:effectLst/>
              </a:rPr>
              <a:t>, </a:t>
            </a:r>
            <a:r>
              <a:rPr lang="en-US" i="1" cap="none" dirty="0">
                <a:effectLst/>
              </a:rPr>
              <a:t>258</a:t>
            </a:r>
            <a:r>
              <a:rPr lang="en-US" cap="none" dirty="0">
                <a:effectLst/>
              </a:rPr>
              <a:t>(5 Pt 2), H1534-41. https://</a:t>
            </a:r>
            <a:r>
              <a:rPr lang="en-US" cap="none" dirty="0" err="1">
                <a:effectLst/>
              </a:rPr>
              <a:t>doi.org</a:t>
            </a:r>
            <a:r>
              <a:rPr lang="en-US" cap="none" dirty="0">
                <a:effectLst/>
              </a:rPr>
              <a:t>/10.1152/ajpheart.1990.258.5.H1534</a:t>
            </a:r>
          </a:p>
          <a:p>
            <a:r>
              <a:rPr lang="en-US" cap="none" dirty="0">
                <a:effectLst/>
              </a:rPr>
              <a:t>Ng, G. A., </a:t>
            </a:r>
            <a:r>
              <a:rPr lang="en-US" cap="none" dirty="0" err="1">
                <a:effectLst/>
              </a:rPr>
              <a:t>Brack</a:t>
            </a:r>
            <a:r>
              <a:rPr lang="en-US" cap="none" dirty="0">
                <a:effectLst/>
              </a:rPr>
              <a:t>, K. E., &amp; </a:t>
            </a:r>
            <a:r>
              <a:rPr lang="en-US" cap="none" dirty="0" err="1">
                <a:effectLst/>
              </a:rPr>
              <a:t>Coote</a:t>
            </a:r>
            <a:r>
              <a:rPr lang="en-US" cap="none" dirty="0">
                <a:effectLst/>
              </a:rPr>
              <a:t>, J. H. (2001). Effects of direct sympathetic and </a:t>
            </a:r>
            <a:r>
              <a:rPr lang="en-US" cap="none" dirty="0" err="1">
                <a:effectLst/>
              </a:rPr>
              <a:t>vagus</a:t>
            </a:r>
            <a:r>
              <a:rPr lang="en-US" cap="none" dirty="0">
                <a:effectLst/>
              </a:rPr>
              <a:t> nerve stimulation on the physiology of the whole heart - A novel model of isolated </a:t>
            </a:r>
            <a:r>
              <a:rPr lang="en-US" cap="none" dirty="0" err="1">
                <a:effectLst/>
              </a:rPr>
              <a:t>Langendorff</a:t>
            </a:r>
            <a:r>
              <a:rPr lang="en-US" cap="none" dirty="0">
                <a:effectLst/>
              </a:rPr>
              <a:t> perfused rabbit heart with intact dual autonomic innervation. </a:t>
            </a:r>
            <a:r>
              <a:rPr lang="en-US" i="1" cap="none" dirty="0">
                <a:effectLst/>
              </a:rPr>
              <a:t>Experimental Physiology</a:t>
            </a:r>
            <a:r>
              <a:rPr lang="en-US" cap="none" dirty="0">
                <a:effectLst/>
              </a:rPr>
              <a:t>, </a:t>
            </a:r>
            <a:r>
              <a:rPr lang="en-US" i="1" cap="none" dirty="0">
                <a:effectLst/>
              </a:rPr>
              <a:t>86</a:t>
            </a:r>
            <a:r>
              <a:rPr lang="en-US" cap="none" dirty="0">
                <a:effectLst/>
              </a:rPr>
              <a:t>(3), 319–329. https://</a:t>
            </a:r>
            <a:r>
              <a:rPr lang="en-US" cap="none" dirty="0" err="1">
                <a:effectLst/>
              </a:rPr>
              <a:t>doi.org</a:t>
            </a:r>
            <a:r>
              <a:rPr lang="en-US" cap="none" dirty="0">
                <a:effectLst/>
              </a:rPr>
              <a:t>/10.1113/eph8602146</a:t>
            </a:r>
          </a:p>
          <a:p>
            <a:r>
              <a:rPr lang="en-US" cap="none" dirty="0">
                <a:effectLst/>
              </a:rPr>
              <a:t>Pennington, J. E., Taylor, J., &amp; </a:t>
            </a:r>
            <a:r>
              <a:rPr lang="en-US" cap="none" dirty="0" err="1">
                <a:effectLst/>
              </a:rPr>
              <a:t>Lown</a:t>
            </a:r>
            <a:r>
              <a:rPr lang="en-US" cap="none" dirty="0">
                <a:effectLst/>
              </a:rPr>
              <a:t>, B. (1970). Chest Thump for Reverting Ventricular Tachycardia. </a:t>
            </a:r>
            <a:r>
              <a:rPr lang="en-US" i="1" cap="none" dirty="0">
                <a:effectLst/>
              </a:rPr>
              <a:t>New England Journal of Medicine</a:t>
            </a:r>
            <a:r>
              <a:rPr lang="en-US" cap="none" dirty="0">
                <a:effectLst/>
              </a:rPr>
              <a:t>, </a:t>
            </a:r>
            <a:r>
              <a:rPr lang="en-US" i="1" cap="none" dirty="0">
                <a:effectLst/>
              </a:rPr>
              <a:t>283</a:t>
            </a:r>
            <a:r>
              <a:rPr lang="en-US" cap="none" dirty="0">
                <a:effectLst/>
              </a:rPr>
              <a:t>(22), 1192–1195. https://</a:t>
            </a:r>
            <a:r>
              <a:rPr lang="en-US" cap="none" dirty="0" err="1">
                <a:effectLst/>
              </a:rPr>
              <a:t>doi.org</a:t>
            </a:r>
            <a:r>
              <a:rPr lang="en-US" cap="none" dirty="0">
                <a:effectLst/>
              </a:rPr>
              <a:t>/10.1056/NEJM197011262832204</a:t>
            </a:r>
          </a:p>
          <a:p>
            <a:r>
              <a:rPr lang="en-US" cap="none" dirty="0" err="1">
                <a:effectLst/>
              </a:rPr>
              <a:t>Portaluppi</a:t>
            </a:r>
            <a:r>
              <a:rPr lang="en-US" cap="none" dirty="0">
                <a:effectLst/>
              </a:rPr>
              <a:t>, F., </a:t>
            </a:r>
            <a:r>
              <a:rPr lang="en-US" cap="none" dirty="0" err="1">
                <a:effectLst/>
              </a:rPr>
              <a:t>Tiseo</a:t>
            </a:r>
            <a:r>
              <a:rPr lang="en-US" cap="none" dirty="0">
                <a:effectLst/>
              </a:rPr>
              <a:t>, R., </a:t>
            </a:r>
            <a:r>
              <a:rPr lang="en-US" cap="none" dirty="0" err="1">
                <a:effectLst/>
              </a:rPr>
              <a:t>Smolensky</a:t>
            </a:r>
            <a:r>
              <a:rPr lang="en-US" cap="none" dirty="0">
                <a:effectLst/>
              </a:rPr>
              <a:t>, M. H., </a:t>
            </a:r>
            <a:r>
              <a:rPr lang="en-US" cap="none" dirty="0" err="1">
                <a:effectLst/>
              </a:rPr>
              <a:t>Hermida</a:t>
            </a:r>
            <a:r>
              <a:rPr lang="en-US" cap="none" dirty="0">
                <a:effectLst/>
              </a:rPr>
              <a:t>, R. C., Ayala, D. E., &amp; </a:t>
            </a:r>
            <a:r>
              <a:rPr lang="en-US" cap="none" dirty="0" err="1">
                <a:effectLst/>
              </a:rPr>
              <a:t>Fabbian</a:t>
            </a:r>
            <a:r>
              <a:rPr lang="en-US" cap="none" dirty="0">
                <a:effectLst/>
              </a:rPr>
              <a:t>, F. (2012). Circadian rhythms and cardiovascular health. </a:t>
            </a:r>
            <a:r>
              <a:rPr lang="en-US" i="1" cap="none" dirty="0">
                <a:effectLst/>
              </a:rPr>
              <a:t>Sleep Medicine Reviews</a:t>
            </a:r>
            <a:r>
              <a:rPr lang="en-US" cap="none" dirty="0">
                <a:effectLst/>
              </a:rPr>
              <a:t>. https://</a:t>
            </a:r>
            <a:r>
              <a:rPr lang="en-US" cap="none" dirty="0" err="1">
                <a:effectLst/>
              </a:rPr>
              <a:t>doi.org</a:t>
            </a:r>
            <a:r>
              <a:rPr lang="en-US" cap="none" dirty="0">
                <a:effectLst/>
              </a:rPr>
              <a:t>/10.1016/j.smrv.2011.04.003</a:t>
            </a:r>
          </a:p>
        </p:txBody>
      </p:sp>
    </p:spTree>
    <p:extLst>
      <p:ext uri="{BB962C8B-B14F-4D97-AF65-F5344CB8AC3E}">
        <p14:creationId xmlns:p14="http://schemas.microsoft.com/office/powerpoint/2010/main" val="46973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EED10-D96A-3449-B543-3EDAAE93B5A6}"/>
              </a:ext>
            </a:extLst>
          </p:cNvPr>
          <p:cNvSpPr>
            <a:spLocks noGrp="1"/>
          </p:cNvSpPr>
          <p:nvPr>
            <p:ph idx="1"/>
          </p:nvPr>
        </p:nvSpPr>
        <p:spPr>
          <a:xfrm>
            <a:off x="450760" y="324091"/>
            <a:ext cx="11320529" cy="6076709"/>
          </a:xfrm>
        </p:spPr>
        <p:txBody>
          <a:bodyPr>
            <a:normAutofit fontScale="70000" lnSpcReduction="20000"/>
          </a:bodyPr>
          <a:lstStyle/>
          <a:p>
            <a:r>
              <a:rPr lang="en-US" cap="none" dirty="0">
                <a:effectLst/>
              </a:rPr>
              <a:t>Rabinowitz, S. H., Verrier, R. L., &amp; </a:t>
            </a:r>
            <a:r>
              <a:rPr lang="en-US" cap="none" dirty="0" err="1">
                <a:effectLst/>
              </a:rPr>
              <a:t>Lown</a:t>
            </a:r>
            <a:r>
              <a:rPr lang="en-US" cap="none" dirty="0">
                <a:effectLst/>
              </a:rPr>
              <a:t>, B. Muscarinic effects of </a:t>
            </a:r>
            <a:r>
              <a:rPr lang="en-US" cap="none" dirty="0" err="1">
                <a:effectLst/>
              </a:rPr>
              <a:t>vagosympathetic</a:t>
            </a:r>
            <a:r>
              <a:rPr lang="en-US" cap="none" dirty="0">
                <a:effectLst/>
              </a:rPr>
              <a:t> trunk stimulation on the repetitive </a:t>
            </a:r>
            <a:r>
              <a:rPr lang="en-US" cap="none" dirty="0" err="1">
                <a:effectLst/>
              </a:rPr>
              <a:t>extrasystole</a:t>
            </a:r>
            <a:r>
              <a:rPr lang="en-US" cap="none" dirty="0">
                <a:effectLst/>
              </a:rPr>
              <a:t> (RE) threshold., 53 Circulation § (1976).</a:t>
            </a:r>
          </a:p>
          <a:p>
            <a:r>
              <a:rPr lang="en-US" cap="none" dirty="0">
                <a:effectLst/>
              </a:rPr>
              <a:t>Rahe, R. H., Bennett, L., </a:t>
            </a:r>
            <a:r>
              <a:rPr lang="en-US" cap="none" dirty="0" err="1">
                <a:effectLst/>
              </a:rPr>
              <a:t>Romo</a:t>
            </a:r>
            <a:r>
              <a:rPr lang="en-US" cap="none" dirty="0">
                <a:effectLst/>
              </a:rPr>
              <a:t>, M., </a:t>
            </a:r>
            <a:r>
              <a:rPr lang="en-US" cap="none" dirty="0" err="1">
                <a:effectLst/>
              </a:rPr>
              <a:t>Siltanen</a:t>
            </a:r>
            <a:r>
              <a:rPr lang="en-US" cap="none" dirty="0">
                <a:effectLst/>
              </a:rPr>
              <a:t>, P., &amp; Arthur, R. J. (1973). Subjects’ recent life changes and coronary heart disease in Finland. </a:t>
            </a:r>
            <a:r>
              <a:rPr lang="en-US" i="1" cap="none" dirty="0">
                <a:effectLst/>
              </a:rPr>
              <a:t>American Journal of Psychiatry</a:t>
            </a:r>
            <a:r>
              <a:rPr lang="en-US" cap="none" dirty="0">
                <a:effectLst/>
              </a:rPr>
              <a:t>, </a:t>
            </a:r>
            <a:r>
              <a:rPr lang="en-US" i="1" cap="none" dirty="0">
                <a:effectLst/>
              </a:rPr>
              <a:t>130</a:t>
            </a:r>
            <a:r>
              <a:rPr lang="en-US" cap="none" dirty="0">
                <a:effectLst/>
              </a:rPr>
              <a:t>(11), 1222–1226. https://</a:t>
            </a:r>
            <a:r>
              <a:rPr lang="en-US" cap="none" dirty="0" err="1">
                <a:effectLst/>
              </a:rPr>
              <a:t>doi.org</a:t>
            </a:r>
            <a:r>
              <a:rPr lang="en-US" cap="none" dirty="0">
                <a:effectLst/>
              </a:rPr>
              <a:t>/10.1176/ajp.130.11.1222</a:t>
            </a:r>
          </a:p>
          <a:p>
            <a:r>
              <a:rPr lang="en-US" cap="none" dirty="0">
                <a:effectLst/>
              </a:rPr>
              <a:t>Schwartz, P. J., Verrier, R. L., &amp; </a:t>
            </a:r>
            <a:r>
              <a:rPr lang="en-US" cap="none" dirty="0" err="1">
                <a:effectLst/>
              </a:rPr>
              <a:t>Lown</a:t>
            </a:r>
            <a:r>
              <a:rPr lang="en-US" cap="none" dirty="0">
                <a:effectLst/>
              </a:rPr>
              <a:t>, B. (1977). Effect of </a:t>
            </a:r>
            <a:r>
              <a:rPr lang="en-US" cap="none" dirty="0" err="1">
                <a:effectLst/>
              </a:rPr>
              <a:t>stellectomy</a:t>
            </a:r>
            <a:r>
              <a:rPr lang="en-US" cap="none" dirty="0">
                <a:effectLst/>
              </a:rPr>
              <a:t> and vagotomy on ventricular refractoriness in dogs. </a:t>
            </a:r>
            <a:r>
              <a:rPr lang="en-US" i="1" cap="none" dirty="0">
                <a:effectLst/>
              </a:rPr>
              <a:t>Circulation Research</a:t>
            </a:r>
            <a:r>
              <a:rPr lang="en-US" cap="none" dirty="0">
                <a:effectLst/>
              </a:rPr>
              <a:t>, </a:t>
            </a:r>
            <a:r>
              <a:rPr lang="en-US" i="1" cap="none" dirty="0">
                <a:effectLst/>
              </a:rPr>
              <a:t>40</a:t>
            </a:r>
            <a:r>
              <a:rPr lang="en-US" cap="none" dirty="0">
                <a:effectLst/>
              </a:rPr>
              <a:t>(6), 536–540. https://</a:t>
            </a:r>
            <a:r>
              <a:rPr lang="en-US" cap="none" dirty="0" err="1">
                <a:effectLst/>
              </a:rPr>
              <a:t>doi.org</a:t>
            </a:r>
            <a:r>
              <a:rPr lang="en-US" cap="none" dirty="0">
                <a:effectLst/>
              </a:rPr>
              <a:t>/10.1161/01.RES.40.6.536</a:t>
            </a:r>
          </a:p>
          <a:p>
            <a:r>
              <a:rPr lang="en-US" cap="none" dirty="0" err="1">
                <a:effectLst/>
              </a:rPr>
              <a:t>Shenasa</a:t>
            </a:r>
            <a:r>
              <a:rPr lang="en-US" cap="none" dirty="0">
                <a:effectLst/>
              </a:rPr>
              <a:t>, M., &amp; </a:t>
            </a:r>
            <a:r>
              <a:rPr lang="en-US" cap="none" dirty="0" err="1">
                <a:effectLst/>
              </a:rPr>
              <a:t>Shenasa</a:t>
            </a:r>
            <a:r>
              <a:rPr lang="en-US" cap="none" dirty="0">
                <a:effectLst/>
              </a:rPr>
              <a:t>, H. (2017). Hypertension, left ventricular hypertrophy, and sudden cardiac death. </a:t>
            </a:r>
            <a:r>
              <a:rPr lang="en-US" i="1" cap="none" dirty="0">
                <a:effectLst/>
              </a:rPr>
              <a:t>International Journal of Cardiology</a:t>
            </a:r>
            <a:r>
              <a:rPr lang="en-US" cap="none" dirty="0">
                <a:effectLst/>
              </a:rPr>
              <a:t>, </a:t>
            </a:r>
            <a:r>
              <a:rPr lang="en-US" i="1" cap="none" dirty="0">
                <a:effectLst/>
              </a:rPr>
              <a:t>237</a:t>
            </a:r>
            <a:r>
              <a:rPr lang="en-US" cap="none" dirty="0">
                <a:effectLst/>
              </a:rPr>
              <a:t>, 60–63. https://</a:t>
            </a:r>
            <a:r>
              <a:rPr lang="en-US" cap="none" dirty="0" err="1">
                <a:effectLst/>
              </a:rPr>
              <a:t>doi.org</a:t>
            </a:r>
            <a:r>
              <a:rPr lang="en-US" cap="none" dirty="0">
                <a:effectLst/>
              </a:rPr>
              <a:t>/10.1016/j.ijcard.2017.03.002</a:t>
            </a:r>
          </a:p>
          <a:p>
            <a:r>
              <a:rPr lang="en-US" sz="2300" b="1" cap="none" dirty="0" err="1">
                <a:solidFill>
                  <a:schemeClr val="accent5"/>
                </a:solidFill>
                <a:effectLst/>
              </a:rPr>
              <a:t>Stramba-Badiale</a:t>
            </a:r>
            <a:r>
              <a:rPr lang="en-US" sz="2300" b="1" cap="none" dirty="0">
                <a:solidFill>
                  <a:schemeClr val="accent5"/>
                </a:solidFill>
                <a:effectLst/>
              </a:rPr>
              <a:t>, M., </a:t>
            </a:r>
            <a:r>
              <a:rPr lang="en-US" sz="2300" b="1" cap="none" dirty="0" err="1">
                <a:solidFill>
                  <a:schemeClr val="accent5"/>
                </a:solidFill>
                <a:effectLst/>
              </a:rPr>
              <a:t>Vanoli</a:t>
            </a:r>
            <a:r>
              <a:rPr lang="en-US" sz="2300" b="1" cap="none" dirty="0">
                <a:solidFill>
                  <a:schemeClr val="accent5"/>
                </a:solidFill>
                <a:effectLst/>
              </a:rPr>
              <a:t>, E., De Ferrari, G. M., </a:t>
            </a:r>
            <a:r>
              <a:rPr lang="en-US" sz="2300" b="1" cap="none" dirty="0" err="1">
                <a:solidFill>
                  <a:schemeClr val="accent5"/>
                </a:solidFill>
                <a:effectLst/>
              </a:rPr>
              <a:t>Cerati</a:t>
            </a:r>
            <a:r>
              <a:rPr lang="en-US" sz="2300" b="1" cap="none" dirty="0">
                <a:solidFill>
                  <a:schemeClr val="accent5"/>
                </a:solidFill>
                <a:effectLst/>
              </a:rPr>
              <a:t>, D., Foreman, R. D., &amp; Schwartz, P. J. (1991). Sympathetic-parasympathetic interaction and accentuated antagonism in conscious dogs. </a:t>
            </a:r>
            <a:r>
              <a:rPr lang="en-US" sz="2300" b="1" i="1" cap="none" dirty="0">
                <a:solidFill>
                  <a:schemeClr val="accent5"/>
                </a:solidFill>
                <a:effectLst/>
              </a:rPr>
              <a:t>American Journal of Physiology-Heart and Circulatory Physiology</a:t>
            </a:r>
            <a:r>
              <a:rPr lang="en-US" sz="2300" b="1" cap="none" dirty="0">
                <a:solidFill>
                  <a:schemeClr val="accent5"/>
                </a:solidFill>
                <a:effectLst/>
              </a:rPr>
              <a:t>, </a:t>
            </a:r>
            <a:r>
              <a:rPr lang="en-US" sz="2300" b="1" i="1" cap="none" dirty="0">
                <a:solidFill>
                  <a:schemeClr val="accent5"/>
                </a:solidFill>
                <a:effectLst/>
              </a:rPr>
              <a:t>260</a:t>
            </a:r>
            <a:r>
              <a:rPr lang="en-US" sz="2300" b="1" cap="none" dirty="0">
                <a:solidFill>
                  <a:schemeClr val="accent5"/>
                </a:solidFill>
                <a:effectLst/>
              </a:rPr>
              <a:t>(2), H335–H340. https://</a:t>
            </a:r>
            <a:r>
              <a:rPr lang="en-US" sz="2300" b="1" cap="none" dirty="0" err="1">
                <a:solidFill>
                  <a:schemeClr val="accent5"/>
                </a:solidFill>
                <a:effectLst/>
              </a:rPr>
              <a:t>doi.org</a:t>
            </a:r>
            <a:r>
              <a:rPr lang="en-US" sz="2300" b="1" cap="none" dirty="0">
                <a:solidFill>
                  <a:schemeClr val="accent5"/>
                </a:solidFill>
                <a:effectLst/>
              </a:rPr>
              <a:t>/10.1152/ajpheart.1991.260.2.H335</a:t>
            </a:r>
          </a:p>
          <a:p>
            <a:r>
              <a:rPr lang="en-US" cap="none" dirty="0">
                <a:effectLst/>
              </a:rPr>
              <a:t>Taggart, P., Boyett, M. R., </a:t>
            </a:r>
            <a:r>
              <a:rPr lang="en-US" cap="none" dirty="0" err="1">
                <a:effectLst/>
              </a:rPr>
              <a:t>Logantha</a:t>
            </a:r>
            <a:r>
              <a:rPr lang="en-US" cap="none" dirty="0">
                <a:effectLst/>
              </a:rPr>
              <a:t>, S. J. R. J., &amp; </a:t>
            </a:r>
            <a:r>
              <a:rPr lang="en-US" cap="none" dirty="0" err="1">
                <a:effectLst/>
              </a:rPr>
              <a:t>Lambiase</a:t>
            </a:r>
            <a:r>
              <a:rPr lang="en-US" cap="none" dirty="0">
                <a:effectLst/>
              </a:rPr>
              <a:t>, P. D. (2011). Anger, emotion, and arrhythmias: From brain to heart. </a:t>
            </a:r>
            <a:r>
              <a:rPr lang="en-US" i="1" cap="none" dirty="0">
                <a:effectLst/>
              </a:rPr>
              <a:t>Frontiers in Physiology</a:t>
            </a:r>
            <a:r>
              <a:rPr lang="en-US" cap="none" dirty="0">
                <a:effectLst/>
              </a:rPr>
              <a:t>, </a:t>
            </a:r>
            <a:r>
              <a:rPr lang="en-US" i="1" cap="none" dirty="0">
                <a:effectLst/>
              </a:rPr>
              <a:t>2 OCT</a:t>
            </a:r>
            <a:r>
              <a:rPr lang="en-US" cap="none" dirty="0">
                <a:effectLst/>
              </a:rPr>
              <a:t>. https://</a:t>
            </a:r>
            <a:r>
              <a:rPr lang="en-US" cap="none" dirty="0" err="1">
                <a:effectLst/>
              </a:rPr>
              <a:t>doi.org</a:t>
            </a:r>
            <a:r>
              <a:rPr lang="en-US" cap="none" dirty="0">
                <a:effectLst/>
              </a:rPr>
              <a:t>/10.3389/fphys.2011.00067</a:t>
            </a:r>
          </a:p>
          <a:p>
            <a:r>
              <a:rPr lang="en-US" cap="none" dirty="0">
                <a:effectLst/>
              </a:rPr>
              <a:t>Taggart, P., Critchley, H., &amp; </a:t>
            </a:r>
            <a:r>
              <a:rPr lang="en-US" cap="none" dirty="0" err="1">
                <a:effectLst/>
              </a:rPr>
              <a:t>Lambiase</a:t>
            </a:r>
            <a:r>
              <a:rPr lang="en-US" cap="none" dirty="0">
                <a:effectLst/>
              </a:rPr>
              <a:t>, P. D. (2011). Heart-brain interactions in cardiac arrhythmia. </a:t>
            </a:r>
            <a:r>
              <a:rPr lang="en-US" i="1" cap="none" dirty="0">
                <a:effectLst/>
              </a:rPr>
              <a:t>Heart</a:t>
            </a:r>
            <a:r>
              <a:rPr lang="en-US" cap="none" dirty="0">
                <a:effectLst/>
              </a:rPr>
              <a:t>, </a:t>
            </a:r>
            <a:r>
              <a:rPr lang="en-US" i="1" cap="none" dirty="0">
                <a:effectLst/>
              </a:rPr>
              <a:t>97</a:t>
            </a:r>
            <a:r>
              <a:rPr lang="en-US" cap="none" dirty="0">
                <a:effectLst/>
              </a:rPr>
              <a:t>(9), 698–708. https://</a:t>
            </a:r>
            <a:r>
              <a:rPr lang="en-US" cap="none" dirty="0" err="1">
                <a:effectLst/>
              </a:rPr>
              <a:t>doi.org</a:t>
            </a:r>
            <a:r>
              <a:rPr lang="en-US" cap="none" dirty="0">
                <a:effectLst/>
              </a:rPr>
              <a:t>/10.1136/hrt.2010.209304</a:t>
            </a:r>
          </a:p>
          <a:p>
            <a:r>
              <a:rPr lang="en-US" cap="none" dirty="0" err="1">
                <a:effectLst/>
              </a:rPr>
              <a:t>Tayel</a:t>
            </a:r>
            <a:r>
              <a:rPr lang="en-US" cap="none" dirty="0">
                <a:effectLst/>
              </a:rPr>
              <a:t>, M., &amp; </a:t>
            </a:r>
            <a:r>
              <a:rPr lang="en-US" cap="none" dirty="0" err="1">
                <a:effectLst/>
              </a:rPr>
              <a:t>AlSaba</a:t>
            </a:r>
            <a:r>
              <a:rPr lang="en-US" cap="none" dirty="0">
                <a:effectLst/>
              </a:rPr>
              <a:t>, E. (2015). </a:t>
            </a:r>
            <a:r>
              <a:rPr lang="en-US" cap="none" dirty="0" err="1">
                <a:effectLst/>
              </a:rPr>
              <a:t>Poincaré</a:t>
            </a:r>
            <a:r>
              <a:rPr lang="en-US" cap="none" dirty="0">
                <a:effectLst/>
              </a:rPr>
              <a:t> Plot for Heart Rate Variability. </a:t>
            </a:r>
            <a:r>
              <a:rPr lang="en-US" i="1" cap="none" dirty="0">
                <a:effectLst/>
              </a:rPr>
              <a:t>International Journal of Medical, Health, Biomedical, Bioengineering and Pharmaceutical Engineering</a:t>
            </a:r>
            <a:r>
              <a:rPr lang="en-US" cap="none" dirty="0">
                <a:effectLst/>
              </a:rPr>
              <a:t>, </a:t>
            </a:r>
            <a:r>
              <a:rPr lang="en-US" i="1" cap="none" dirty="0">
                <a:effectLst/>
              </a:rPr>
              <a:t>9</a:t>
            </a:r>
            <a:r>
              <a:rPr lang="en-US" cap="none" dirty="0">
                <a:effectLst/>
              </a:rPr>
              <a:t>(9), 708–711.</a:t>
            </a:r>
          </a:p>
          <a:p>
            <a:r>
              <a:rPr lang="en-US" cap="none" dirty="0">
                <a:effectLst/>
              </a:rPr>
              <a:t>Verrier, R. L., Calvert, A., &amp; </a:t>
            </a:r>
            <a:r>
              <a:rPr lang="en-US" cap="none" dirty="0" err="1">
                <a:effectLst/>
              </a:rPr>
              <a:t>Lown</a:t>
            </a:r>
            <a:r>
              <a:rPr lang="en-US" cap="none" dirty="0">
                <a:effectLst/>
              </a:rPr>
              <a:t>, B. (1975). Effect of posterior hypothalamic stimulation on ventricular fibrillation threshold. </a:t>
            </a:r>
            <a:r>
              <a:rPr lang="en-US" i="1" cap="none" dirty="0">
                <a:effectLst/>
              </a:rPr>
              <a:t>American Journal of Physiology</a:t>
            </a:r>
            <a:r>
              <a:rPr lang="en-US" cap="none" dirty="0">
                <a:effectLst/>
              </a:rPr>
              <a:t>, </a:t>
            </a:r>
            <a:r>
              <a:rPr lang="en-US" i="1" cap="none" dirty="0">
                <a:effectLst/>
              </a:rPr>
              <a:t>228</a:t>
            </a:r>
            <a:r>
              <a:rPr lang="en-US" cap="none" dirty="0">
                <a:effectLst/>
              </a:rPr>
              <a:t>(3), 923–927.</a:t>
            </a:r>
          </a:p>
          <a:p>
            <a:r>
              <a:rPr lang="en-US" cap="none" dirty="0">
                <a:effectLst/>
              </a:rPr>
              <a:t>Walker, J. L., Thames, M. D., </a:t>
            </a:r>
            <a:r>
              <a:rPr lang="en-US" cap="none" dirty="0" err="1">
                <a:effectLst/>
              </a:rPr>
              <a:t>Abboud</a:t>
            </a:r>
            <a:r>
              <a:rPr lang="en-US" cap="none" dirty="0">
                <a:effectLst/>
              </a:rPr>
              <a:t>, F. M., Mark, A. L., &amp; </a:t>
            </a:r>
            <a:r>
              <a:rPr lang="en-US" cap="none" dirty="0" err="1">
                <a:effectLst/>
              </a:rPr>
              <a:t>Kloppenstein</a:t>
            </a:r>
            <a:r>
              <a:rPr lang="en-US" cap="none" dirty="0">
                <a:effectLst/>
              </a:rPr>
              <a:t>, H. S. (1978). Preferential distribution of inhibitory cardiac receptors in the left ventricle of the dog. </a:t>
            </a:r>
            <a:r>
              <a:rPr lang="en-US" i="1" cap="none" dirty="0">
                <a:effectLst/>
              </a:rPr>
              <a:t>American Journal of Physiology</a:t>
            </a:r>
            <a:r>
              <a:rPr lang="en-US" cap="none" dirty="0">
                <a:effectLst/>
              </a:rPr>
              <a:t>, </a:t>
            </a:r>
            <a:r>
              <a:rPr lang="en-US" i="1" cap="none" dirty="0">
                <a:effectLst/>
              </a:rPr>
              <a:t>235</a:t>
            </a:r>
            <a:r>
              <a:rPr lang="en-US" cap="none" dirty="0">
                <a:effectLst/>
              </a:rPr>
              <a:t>(2), H188–H192. https://</a:t>
            </a:r>
            <a:r>
              <a:rPr lang="en-US" cap="none" dirty="0" err="1">
                <a:effectLst/>
              </a:rPr>
              <a:t>doi.org</a:t>
            </a:r>
            <a:r>
              <a:rPr lang="en-US" cap="none" dirty="0">
                <a:effectLst/>
              </a:rPr>
              <a:t>/10.1152/ajpheart.1978.235.2.H188</a:t>
            </a:r>
          </a:p>
          <a:p>
            <a:r>
              <a:rPr lang="en-US" sz="2300" b="1" cap="none" dirty="0">
                <a:solidFill>
                  <a:schemeClr val="accent5"/>
                </a:solidFill>
                <a:effectLst/>
              </a:rPr>
              <a:t>Zipes, D. P. (1990). Influence of myocardial ischemia and infarction on autonomic innervation of heart. </a:t>
            </a:r>
            <a:r>
              <a:rPr lang="en-US" sz="2300" b="1" i="1" cap="none" dirty="0">
                <a:solidFill>
                  <a:schemeClr val="accent5"/>
                </a:solidFill>
                <a:effectLst/>
              </a:rPr>
              <a:t>Circulation</a:t>
            </a:r>
            <a:r>
              <a:rPr lang="en-US" sz="2300" b="1" cap="none" dirty="0">
                <a:solidFill>
                  <a:schemeClr val="accent5"/>
                </a:solidFill>
                <a:effectLst/>
              </a:rPr>
              <a:t>, </a:t>
            </a:r>
            <a:r>
              <a:rPr lang="en-US" sz="2300" b="1" i="1" cap="none" dirty="0">
                <a:solidFill>
                  <a:schemeClr val="accent5"/>
                </a:solidFill>
                <a:effectLst/>
              </a:rPr>
              <a:t>82</a:t>
            </a:r>
            <a:r>
              <a:rPr lang="en-US" sz="2300" b="1" cap="none" dirty="0">
                <a:solidFill>
                  <a:schemeClr val="accent5"/>
                </a:solidFill>
                <a:effectLst/>
              </a:rPr>
              <a:t>(4), 1095–1105. https://</a:t>
            </a:r>
            <a:r>
              <a:rPr lang="en-US" sz="2300" b="1" cap="none" dirty="0" err="1">
                <a:solidFill>
                  <a:schemeClr val="accent5"/>
                </a:solidFill>
                <a:effectLst/>
              </a:rPr>
              <a:t>doi.org</a:t>
            </a:r>
            <a:r>
              <a:rPr lang="en-US" sz="2300" b="1" cap="none" dirty="0">
                <a:solidFill>
                  <a:schemeClr val="accent5"/>
                </a:solidFill>
                <a:effectLst/>
              </a:rPr>
              <a:t>/10.1161/01.CIR.82.4.1095</a:t>
            </a:r>
          </a:p>
          <a:p>
            <a:endParaRPr lang="en-US" cap="none" dirty="0">
              <a:effectLst/>
            </a:endParaRPr>
          </a:p>
        </p:txBody>
      </p:sp>
    </p:spTree>
    <p:extLst>
      <p:ext uri="{BB962C8B-B14F-4D97-AF65-F5344CB8AC3E}">
        <p14:creationId xmlns:p14="http://schemas.microsoft.com/office/powerpoint/2010/main" val="1386947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C805-40F1-0241-852A-D7B86FADD8EB}"/>
              </a:ext>
            </a:extLst>
          </p:cNvPr>
          <p:cNvSpPr>
            <a:spLocks noGrp="1"/>
          </p:cNvSpPr>
          <p:nvPr>
            <p:ph type="title"/>
          </p:nvPr>
        </p:nvSpPr>
        <p:spPr>
          <a:xfrm>
            <a:off x="1751013" y="2245659"/>
            <a:ext cx="8686800" cy="1600200"/>
          </a:xfrm>
        </p:spPr>
        <p:txBody>
          <a:bodyPr>
            <a:normAutofit/>
          </a:bodyPr>
          <a:lstStyle/>
          <a:p>
            <a:pPr algn="ctr"/>
            <a:r>
              <a:rPr lang="en-US" sz="6400" b="1" dirty="0"/>
              <a:t>Thank you</a:t>
            </a:r>
          </a:p>
        </p:txBody>
      </p:sp>
      <p:sp>
        <p:nvSpPr>
          <p:cNvPr id="3" name="Text Placeholder 2">
            <a:extLst>
              <a:ext uri="{FF2B5EF4-FFF2-40B4-BE49-F238E27FC236}">
                <a16:creationId xmlns:a16="http://schemas.microsoft.com/office/drawing/2014/main" id="{81A5B6E4-CED2-4A4C-A2C2-155F89911E86}"/>
              </a:ext>
            </a:extLst>
          </p:cNvPr>
          <p:cNvSpPr>
            <a:spLocks noGrp="1"/>
          </p:cNvSpPr>
          <p:nvPr>
            <p:ph type="body" idx="1"/>
          </p:nvPr>
        </p:nvSpPr>
        <p:spPr>
          <a:xfrm>
            <a:off x="1751011" y="3845859"/>
            <a:ext cx="8686801" cy="1791922"/>
          </a:xfrm>
        </p:spPr>
        <p:txBody>
          <a:bodyPr>
            <a:normAutofit/>
          </a:bodyPr>
          <a:lstStyle/>
          <a:p>
            <a:pPr algn="ctr"/>
            <a:r>
              <a:rPr lang="en-US" dirty="0"/>
              <a:t>Special thanks to:</a:t>
            </a:r>
          </a:p>
          <a:p>
            <a:pPr algn="ctr"/>
            <a:r>
              <a:rPr lang="en-US" dirty="0"/>
              <a:t>Marc D. Thames MD and Amit shah MD, MSCR for mentorship</a:t>
            </a:r>
          </a:p>
          <a:p>
            <a:pPr algn="ctr"/>
            <a:r>
              <a:rPr lang="en-US" dirty="0"/>
              <a:t>Chiefs and Program Administration</a:t>
            </a:r>
          </a:p>
          <a:p>
            <a:pPr algn="ctr"/>
            <a:r>
              <a:rPr lang="en-US" dirty="0"/>
              <a:t>My colleagues</a:t>
            </a:r>
          </a:p>
        </p:txBody>
      </p:sp>
    </p:spTree>
    <p:extLst>
      <p:ext uri="{BB962C8B-B14F-4D97-AF65-F5344CB8AC3E}">
        <p14:creationId xmlns:p14="http://schemas.microsoft.com/office/powerpoint/2010/main" val="152722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Objectives</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pPr marL="514350" indent="-514350">
              <a:buFont typeface="+mj-lt"/>
              <a:buAutoNum type="arabicPeriod"/>
            </a:pPr>
            <a:r>
              <a:rPr lang="en-US" sz="3200" cap="none" dirty="0"/>
              <a:t>Understand mechanisms behind triggers of SCD</a:t>
            </a:r>
          </a:p>
          <a:p>
            <a:pPr marL="514350" indent="-514350">
              <a:buFont typeface="+mj-lt"/>
              <a:buAutoNum type="arabicPeriod"/>
            </a:pPr>
            <a:r>
              <a:rPr lang="en-US" sz="3200" cap="none" dirty="0"/>
              <a:t>Autonomic imbalance may be a risk factor for SCD</a:t>
            </a:r>
          </a:p>
        </p:txBody>
      </p:sp>
    </p:spTree>
    <p:extLst>
      <p:ext uri="{BB962C8B-B14F-4D97-AF65-F5344CB8AC3E}">
        <p14:creationId xmlns:p14="http://schemas.microsoft.com/office/powerpoint/2010/main" val="367804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7AAACF3-78D8-A54D-8B66-175A10813621}"/>
              </a:ext>
            </a:extLst>
          </p:cNvPr>
          <p:cNvSpPr/>
          <p:nvPr/>
        </p:nvSpPr>
        <p:spPr>
          <a:xfrm>
            <a:off x="3057745" y="2629099"/>
            <a:ext cx="1514470" cy="1514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dirty="0"/>
              <a:t>Substrate</a:t>
            </a:r>
          </a:p>
        </p:txBody>
      </p:sp>
      <p:cxnSp>
        <p:nvCxnSpPr>
          <p:cNvPr id="11" name="Straight Arrow Connector 10">
            <a:extLst>
              <a:ext uri="{FF2B5EF4-FFF2-40B4-BE49-F238E27FC236}">
                <a16:creationId xmlns:a16="http://schemas.microsoft.com/office/drawing/2014/main" id="{F8D81734-6CDC-5842-B694-AB34C0F660A2}"/>
              </a:ext>
            </a:extLst>
          </p:cNvPr>
          <p:cNvCxnSpPr>
            <a:cxnSpLocks/>
          </p:cNvCxnSpPr>
          <p:nvPr/>
        </p:nvCxnSpPr>
        <p:spPr>
          <a:xfrm flipV="1">
            <a:off x="4875997" y="3386339"/>
            <a:ext cx="3952873" cy="7144"/>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Explosion 1 14">
            <a:extLst>
              <a:ext uri="{FF2B5EF4-FFF2-40B4-BE49-F238E27FC236}">
                <a16:creationId xmlns:a16="http://schemas.microsoft.com/office/drawing/2014/main" id="{5BCA6D37-5D61-AA4E-A315-898375B38DFB}"/>
              </a:ext>
            </a:extLst>
          </p:cNvPr>
          <p:cNvSpPr/>
          <p:nvPr/>
        </p:nvSpPr>
        <p:spPr>
          <a:xfrm>
            <a:off x="9027676" y="2101712"/>
            <a:ext cx="2543167" cy="2569250"/>
          </a:xfrm>
          <a:prstGeom prst="irregularSeal1">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en-US" sz="3200" dirty="0"/>
              <a:t>VT/VF</a:t>
            </a:r>
          </a:p>
        </p:txBody>
      </p:sp>
      <p:sp>
        <p:nvSpPr>
          <p:cNvPr id="20" name="Right Arrow 19">
            <a:extLst>
              <a:ext uri="{FF2B5EF4-FFF2-40B4-BE49-F238E27FC236}">
                <a16:creationId xmlns:a16="http://schemas.microsoft.com/office/drawing/2014/main" id="{2DBD5092-186E-4F40-9494-A525189401B2}"/>
              </a:ext>
            </a:extLst>
          </p:cNvPr>
          <p:cNvSpPr/>
          <p:nvPr/>
        </p:nvSpPr>
        <p:spPr>
          <a:xfrm rot="16200000">
            <a:off x="6485720" y="4286453"/>
            <a:ext cx="2271710" cy="11430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vert="vert" wrap="none" rtlCol="0" anchor="ctr"/>
          <a:lstStyle/>
          <a:p>
            <a:pPr algn="ctr"/>
            <a:r>
              <a:rPr lang="en-US" sz="3200" dirty="0"/>
              <a:t>Autonomic </a:t>
            </a:r>
          </a:p>
          <a:p>
            <a:pPr algn="ctr"/>
            <a:r>
              <a:rPr lang="en-US" sz="3200" dirty="0"/>
              <a:t>Modulation</a:t>
            </a:r>
          </a:p>
        </p:txBody>
      </p:sp>
      <p:sp>
        <p:nvSpPr>
          <p:cNvPr id="21" name="Rectangle 20">
            <a:extLst>
              <a:ext uri="{FF2B5EF4-FFF2-40B4-BE49-F238E27FC236}">
                <a16:creationId xmlns:a16="http://schemas.microsoft.com/office/drawing/2014/main" id="{7D08E4F5-8AB6-E045-BABA-817B4CC58E9D}"/>
              </a:ext>
            </a:extLst>
          </p:cNvPr>
          <p:cNvSpPr/>
          <p:nvPr/>
        </p:nvSpPr>
        <p:spPr>
          <a:xfrm>
            <a:off x="339575" y="338336"/>
            <a:ext cx="1269206" cy="12692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3200" dirty="0"/>
              <a:t>MI</a:t>
            </a:r>
          </a:p>
        </p:txBody>
      </p:sp>
      <p:sp>
        <p:nvSpPr>
          <p:cNvPr id="28" name="Rectangle 27">
            <a:extLst>
              <a:ext uri="{FF2B5EF4-FFF2-40B4-BE49-F238E27FC236}">
                <a16:creationId xmlns:a16="http://schemas.microsoft.com/office/drawing/2014/main" id="{A3D6F717-BB0F-3241-86E8-B74961469153}"/>
              </a:ext>
            </a:extLst>
          </p:cNvPr>
          <p:cNvSpPr/>
          <p:nvPr/>
        </p:nvSpPr>
        <p:spPr>
          <a:xfrm>
            <a:off x="339575" y="1994496"/>
            <a:ext cx="1269206" cy="12692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3200" dirty="0"/>
              <a:t>LV</a:t>
            </a:r>
          </a:p>
          <a:p>
            <a:pPr algn="ctr"/>
            <a:r>
              <a:rPr lang="en-US" sz="3200" dirty="0"/>
              <a:t>mass</a:t>
            </a:r>
          </a:p>
        </p:txBody>
      </p:sp>
      <p:sp>
        <p:nvSpPr>
          <p:cNvPr id="29" name="Rectangle 28">
            <a:extLst>
              <a:ext uri="{FF2B5EF4-FFF2-40B4-BE49-F238E27FC236}">
                <a16:creationId xmlns:a16="http://schemas.microsoft.com/office/drawing/2014/main" id="{4CD9ABA3-8447-E648-8136-8EC98CED3082}"/>
              </a:ext>
            </a:extLst>
          </p:cNvPr>
          <p:cNvSpPr/>
          <p:nvPr/>
        </p:nvSpPr>
        <p:spPr>
          <a:xfrm>
            <a:off x="327580" y="3508971"/>
            <a:ext cx="1269206" cy="12692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3200" dirty="0"/>
              <a:t>Stress</a:t>
            </a:r>
          </a:p>
        </p:txBody>
      </p:sp>
      <p:sp>
        <p:nvSpPr>
          <p:cNvPr id="30" name="Right Brace 29">
            <a:extLst>
              <a:ext uri="{FF2B5EF4-FFF2-40B4-BE49-F238E27FC236}">
                <a16:creationId xmlns:a16="http://schemas.microsoft.com/office/drawing/2014/main" id="{B00702ED-E8B7-A043-A38C-0BD0294E4A34}"/>
              </a:ext>
            </a:extLst>
          </p:cNvPr>
          <p:cNvSpPr/>
          <p:nvPr/>
        </p:nvSpPr>
        <p:spPr>
          <a:xfrm>
            <a:off x="1773828" y="886026"/>
            <a:ext cx="994423" cy="5200651"/>
          </a:xfrm>
          <a:prstGeom prst="rightBrace">
            <a:avLst>
              <a:gd name="adj1" fmla="val 25529"/>
              <a:gd name="adj2" fmla="val 491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Arrow 11">
            <a:extLst>
              <a:ext uri="{FF2B5EF4-FFF2-40B4-BE49-F238E27FC236}">
                <a16:creationId xmlns:a16="http://schemas.microsoft.com/office/drawing/2014/main" id="{AB9F2B85-06C2-CC43-ABEF-72CA11747B88}"/>
              </a:ext>
            </a:extLst>
          </p:cNvPr>
          <p:cNvSpPr/>
          <p:nvPr/>
        </p:nvSpPr>
        <p:spPr>
          <a:xfrm rot="16200000" flipH="1">
            <a:off x="4126510" y="1373091"/>
            <a:ext cx="2226267" cy="11430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vert="vert" wrap="none" rtlCol="0" anchor="ctr"/>
          <a:lstStyle/>
          <a:p>
            <a:pPr algn="ctr"/>
            <a:r>
              <a:rPr lang="en-US" sz="3200" dirty="0"/>
              <a:t>Stimuli</a:t>
            </a:r>
          </a:p>
        </p:txBody>
      </p:sp>
      <p:sp>
        <p:nvSpPr>
          <p:cNvPr id="13" name="Right Arrow 12">
            <a:extLst>
              <a:ext uri="{FF2B5EF4-FFF2-40B4-BE49-F238E27FC236}">
                <a16:creationId xmlns:a16="http://schemas.microsoft.com/office/drawing/2014/main" id="{ECFE1630-808F-8A47-9D61-CD6DD6E34B09}"/>
              </a:ext>
            </a:extLst>
          </p:cNvPr>
          <p:cNvSpPr/>
          <p:nvPr/>
        </p:nvSpPr>
        <p:spPr>
          <a:xfrm rot="16200000" flipH="1">
            <a:off x="5756208" y="1373091"/>
            <a:ext cx="2183404" cy="11430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vert="vert" wrap="none" rtlCol="0" anchor="ctr"/>
          <a:lstStyle/>
          <a:p>
            <a:pPr algn="ctr"/>
            <a:r>
              <a:rPr lang="en-US" sz="3200" dirty="0"/>
              <a:t>Triggers</a:t>
            </a:r>
          </a:p>
        </p:txBody>
      </p:sp>
      <p:sp>
        <p:nvSpPr>
          <p:cNvPr id="14" name="Rectangle 13">
            <a:extLst>
              <a:ext uri="{FF2B5EF4-FFF2-40B4-BE49-F238E27FC236}">
                <a16:creationId xmlns:a16="http://schemas.microsoft.com/office/drawing/2014/main" id="{C4081F58-AAA2-AB4A-8488-A6E3A1093A1F}"/>
              </a:ext>
            </a:extLst>
          </p:cNvPr>
          <p:cNvSpPr/>
          <p:nvPr/>
        </p:nvSpPr>
        <p:spPr>
          <a:xfrm>
            <a:off x="300434" y="5023446"/>
            <a:ext cx="1269206" cy="12692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3200" dirty="0"/>
              <a:t>QTI</a:t>
            </a:r>
          </a:p>
        </p:txBody>
      </p:sp>
    </p:spTree>
    <p:extLst>
      <p:ext uri="{BB962C8B-B14F-4D97-AF65-F5344CB8AC3E}">
        <p14:creationId xmlns:p14="http://schemas.microsoft.com/office/powerpoint/2010/main" val="191832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0" grpId="0" animBg="1"/>
      <p:bldP spid="21" grpId="0" animBg="1"/>
      <p:bldP spid="28" grpId="0" animBg="1"/>
      <p:bldP spid="29" grpId="0" animBg="1"/>
      <p:bldP spid="30"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Outline</a:t>
            </a:r>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a:bodyPr>
          <a:lstStyle/>
          <a:p>
            <a:pPr marL="514350" indent="-514350">
              <a:buFont typeface="+mj-lt"/>
              <a:buAutoNum type="arabicPeriod"/>
            </a:pPr>
            <a:r>
              <a:rPr lang="en-US" sz="3200" cap="none" dirty="0"/>
              <a:t>Current model of sudden cardiac death</a:t>
            </a:r>
          </a:p>
          <a:p>
            <a:pPr marL="514350" indent="-514350">
              <a:buFont typeface="+mj-lt"/>
              <a:buAutoNum type="arabicPeriod"/>
            </a:pPr>
            <a:r>
              <a:rPr lang="en-US" sz="3200" cap="none" dirty="0"/>
              <a:t>Relevant anatomy and physiology of ANS</a:t>
            </a:r>
          </a:p>
          <a:p>
            <a:pPr marL="514350" indent="-514350">
              <a:buFont typeface="+mj-lt"/>
              <a:buAutoNum type="arabicPeriod"/>
            </a:pPr>
            <a:r>
              <a:rPr lang="en-US" sz="3200" cap="none" dirty="0"/>
              <a:t>Ventricular substrate</a:t>
            </a:r>
          </a:p>
          <a:p>
            <a:pPr marL="514350" indent="-514350">
              <a:buFont typeface="+mj-lt"/>
              <a:buAutoNum type="arabicPeriod"/>
            </a:pPr>
            <a:r>
              <a:rPr lang="en-US" sz="3200" cap="none" dirty="0"/>
              <a:t>Triggers that lead to sudden death</a:t>
            </a:r>
          </a:p>
        </p:txBody>
      </p:sp>
    </p:spTree>
    <p:extLst>
      <p:ext uri="{BB962C8B-B14F-4D97-AF65-F5344CB8AC3E}">
        <p14:creationId xmlns:p14="http://schemas.microsoft.com/office/powerpoint/2010/main" val="282047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EB5-51AD-2046-8A5F-BEA021B26E59}"/>
              </a:ext>
            </a:extLst>
          </p:cNvPr>
          <p:cNvSpPr>
            <a:spLocks noGrp="1"/>
          </p:cNvSpPr>
          <p:nvPr>
            <p:ph type="title"/>
          </p:nvPr>
        </p:nvSpPr>
        <p:spPr/>
        <p:txBody>
          <a:bodyPr>
            <a:normAutofit/>
          </a:bodyPr>
          <a:lstStyle/>
          <a:p>
            <a:r>
              <a:rPr lang="en-US" sz="5400" dirty="0"/>
              <a:t>History</a:t>
            </a:r>
          </a:p>
        </p:txBody>
      </p:sp>
      <p:sp>
        <p:nvSpPr>
          <p:cNvPr id="3" name="Text Placeholder 2">
            <a:extLst>
              <a:ext uri="{FF2B5EF4-FFF2-40B4-BE49-F238E27FC236}">
                <a16:creationId xmlns:a16="http://schemas.microsoft.com/office/drawing/2014/main" id="{8ED5C22B-DCC3-E74E-8F4C-0D92BA8A5925}"/>
              </a:ext>
            </a:extLst>
          </p:cNvPr>
          <p:cNvSpPr>
            <a:spLocks noGrp="1"/>
          </p:cNvSpPr>
          <p:nvPr>
            <p:ph type="body" idx="1"/>
          </p:nvPr>
        </p:nvSpPr>
        <p:spPr/>
        <p:txBody>
          <a:bodyPr>
            <a:normAutofit/>
          </a:bodyPr>
          <a:lstStyle/>
          <a:p>
            <a:r>
              <a:rPr lang="en-US" sz="3200" dirty="0"/>
              <a:t>Fatal syncope to Ventricular Fibrillation </a:t>
            </a:r>
          </a:p>
        </p:txBody>
      </p:sp>
      <p:sp>
        <p:nvSpPr>
          <p:cNvPr id="4" name="TextBox 3">
            <a:extLst>
              <a:ext uri="{FF2B5EF4-FFF2-40B4-BE49-F238E27FC236}">
                <a16:creationId xmlns:a16="http://schemas.microsoft.com/office/drawing/2014/main" id="{AC738FC5-3DCC-CC48-B2A0-42B7BDB6A35E}"/>
              </a:ext>
            </a:extLst>
          </p:cNvPr>
          <p:cNvSpPr txBox="1"/>
          <p:nvPr/>
        </p:nvSpPr>
        <p:spPr>
          <a:xfrm>
            <a:off x="6874329" y="-571500"/>
            <a:ext cx="184731" cy="523220"/>
          </a:xfrm>
          <a:prstGeom prst="rect">
            <a:avLst/>
          </a:prstGeom>
          <a:noFill/>
        </p:spPr>
        <p:txBody>
          <a:bodyPr wrap="none" rtlCol="0">
            <a:spAutoFit/>
          </a:bodyPr>
          <a:lstStyle/>
          <a:p>
            <a:endParaRPr lang="en-US" sz="2800" dirty="0"/>
          </a:p>
        </p:txBody>
      </p:sp>
    </p:spTree>
    <p:extLst>
      <p:ext uri="{BB962C8B-B14F-4D97-AF65-F5344CB8AC3E}">
        <p14:creationId xmlns:p14="http://schemas.microsoft.com/office/powerpoint/2010/main" val="322991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F53D-0113-DD41-A002-090D955C9C5F}"/>
              </a:ext>
            </a:extLst>
          </p:cNvPr>
          <p:cNvSpPr>
            <a:spLocks noGrp="1"/>
          </p:cNvSpPr>
          <p:nvPr>
            <p:ph type="title"/>
          </p:nvPr>
        </p:nvSpPr>
        <p:spPr/>
        <p:txBody>
          <a:bodyPr>
            <a:normAutofit/>
          </a:bodyPr>
          <a:lstStyle/>
          <a:p>
            <a:r>
              <a:rPr lang="en-US" sz="4400" dirty="0"/>
              <a:t>John </a:t>
            </a:r>
            <a:r>
              <a:rPr lang="en-US" sz="4400" dirty="0" err="1"/>
              <a:t>Macwilliam</a:t>
            </a:r>
            <a:endParaRPr lang="en-US" sz="4400" dirty="0"/>
          </a:p>
        </p:txBody>
      </p:sp>
      <p:sp>
        <p:nvSpPr>
          <p:cNvPr id="3" name="Content Placeholder 2">
            <a:extLst>
              <a:ext uri="{FF2B5EF4-FFF2-40B4-BE49-F238E27FC236}">
                <a16:creationId xmlns:a16="http://schemas.microsoft.com/office/drawing/2014/main" id="{E8511329-05D3-7E49-A6A3-558A0B4307D3}"/>
              </a:ext>
            </a:extLst>
          </p:cNvPr>
          <p:cNvSpPr>
            <a:spLocks noGrp="1"/>
          </p:cNvSpPr>
          <p:nvPr>
            <p:ph idx="1"/>
          </p:nvPr>
        </p:nvSpPr>
        <p:spPr/>
        <p:txBody>
          <a:bodyPr>
            <a:normAutofit fontScale="85000" lnSpcReduction="20000"/>
          </a:bodyPr>
          <a:lstStyle/>
          <a:p>
            <a:r>
              <a:rPr lang="en-US" sz="3200" cap="none" dirty="0"/>
              <a:t>Trained at Ludwig Institute of Physiology, home of</a:t>
            </a:r>
            <a:r>
              <a:rPr lang="en-US" sz="3000" cap="none" dirty="0"/>
              <a:t> Fick, Pavlov, Kronecker</a:t>
            </a:r>
          </a:p>
          <a:p>
            <a:r>
              <a:rPr lang="en-US" sz="3200" cap="none" dirty="0"/>
              <a:t>First proposed that VF was mechanism of SCD in 1889</a:t>
            </a:r>
          </a:p>
          <a:p>
            <a:r>
              <a:rPr lang="en-US" sz="3200" i="1" cap="none" dirty="0"/>
              <a:t>Fatal syncope</a:t>
            </a:r>
            <a:r>
              <a:rPr lang="en-US" sz="3200" cap="none" dirty="0"/>
              <a:t>, </a:t>
            </a:r>
            <a:r>
              <a:rPr lang="en-US" sz="3200" i="1" cap="none" dirty="0"/>
              <a:t>delirium cordis, circus contraction, </a:t>
            </a:r>
            <a:r>
              <a:rPr lang="en-US" sz="3200" i="1" cap="none" dirty="0" err="1"/>
              <a:t>intervermiform</a:t>
            </a:r>
            <a:r>
              <a:rPr lang="en-US" sz="3200" i="1" cap="none" dirty="0"/>
              <a:t> movement</a:t>
            </a:r>
          </a:p>
          <a:p>
            <a:r>
              <a:rPr lang="en-US" sz="3200" cap="none" dirty="0"/>
              <a:t>Induction of cardiac tetany through electricity</a:t>
            </a:r>
          </a:p>
          <a:p>
            <a:r>
              <a:rPr lang="en-US" sz="3200" cap="none" dirty="0"/>
              <a:t>First successful VF defibrillation (1947)</a:t>
            </a:r>
          </a:p>
        </p:txBody>
      </p:sp>
      <p:sp>
        <p:nvSpPr>
          <p:cNvPr id="4" name="TextBox 3">
            <a:extLst>
              <a:ext uri="{FF2B5EF4-FFF2-40B4-BE49-F238E27FC236}">
                <a16:creationId xmlns:a16="http://schemas.microsoft.com/office/drawing/2014/main" id="{DF386236-87D9-D243-8526-B5B5FDEEE846}"/>
              </a:ext>
            </a:extLst>
          </p:cNvPr>
          <p:cNvSpPr txBox="1"/>
          <p:nvPr/>
        </p:nvSpPr>
        <p:spPr>
          <a:xfrm>
            <a:off x="0" y="6488668"/>
            <a:ext cx="3859802" cy="369332"/>
          </a:xfrm>
          <a:prstGeom prst="rect">
            <a:avLst/>
          </a:prstGeom>
          <a:noFill/>
        </p:spPr>
        <p:txBody>
          <a:bodyPr wrap="square" rtlCol="0">
            <a:spAutoFit/>
          </a:bodyPr>
          <a:lstStyle/>
          <a:p>
            <a:r>
              <a:rPr lang="en-US" dirty="0"/>
              <a:t>de Silva 1989; Meyer 1988</a:t>
            </a:r>
          </a:p>
        </p:txBody>
      </p:sp>
    </p:spTree>
    <p:extLst>
      <p:ext uri="{BB962C8B-B14F-4D97-AF65-F5344CB8AC3E}">
        <p14:creationId xmlns:p14="http://schemas.microsoft.com/office/powerpoint/2010/main" val="3802027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4617</Words>
  <Application>Microsoft Macintosh PowerPoint</Application>
  <PresentationFormat>Widescreen</PresentationFormat>
  <Paragraphs>235</Paragraphs>
  <Slides>47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Century Gothic</vt:lpstr>
      <vt:lpstr>Mesh</vt:lpstr>
      <vt:lpstr>A History of Sudden Cardiac Death</vt:lpstr>
      <vt:lpstr>introduction</vt:lpstr>
      <vt:lpstr>Why did he die on Tuesday and not on Monday?</vt:lpstr>
      <vt:lpstr>Important concepts</vt:lpstr>
      <vt:lpstr>Objectives</vt:lpstr>
      <vt:lpstr>PowerPoint Presentation</vt:lpstr>
      <vt:lpstr>Outline</vt:lpstr>
      <vt:lpstr>History</vt:lpstr>
      <vt:lpstr>John Macwilliam</vt:lpstr>
      <vt:lpstr>PowerPoint Presentation</vt:lpstr>
      <vt:lpstr>A model of  sudden Death</vt:lpstr>
      <vt:lpstr>Precipitating events</vt:lpstr>
      <vt:lpstr>Coronary care unit</vt:lpstr>
      <vt:lpstr>Premises of sudden death</vt:lpstr>
      <vt:lpstr>Premises of sudden death</vt:lpstr>
      <vt:lpstr>Autonomic  Nervous System</vt:lpstr>
      <vt:lpstr>Neurocardiac axis</vt:lpstr>
      <vt:lpstr>PowerPoint Presentation</vt:lpstr>
      <vt:lpstr>Sympathetic TONE LEADS TO VF</vt:lpstr>
      <vt:lpstr>Vagal tone can be protective</vt:lpstr>
      <vt:lpstr>Heart rate variability</vt:lpstr>
      <vt:lpstr>PowerPoint Presentation</vt:lpstr>
      <vt:lpstr>Purpose of HRV</vt:lpstr>
      <vt:lpstr>MEASUREMENT</vt:lpstr>
      <vt:lpstr>PowerPoint Presentation</vt:lpstr>
      <vt:lpstr>Power spectral analysis</vt:lpstr>
      <vt:lpstr>PowerPoint Presentation</vt:lpstr>
      <vt:lpstr>PowerPoint Presentation</vt:lpstr>
      <vt:lpstr>HRV</vt:lpstr>
      <vt:lpstr>Ventricular Substrate</vt:lpstr>
      <vt:lpstr>Differential innervation</vt:lpstr>
      <vt:lpstr>LV size</vt:lpstr>
      <vt:lpstr>Ischemia</vt:lpstr>
      <vt:lpstr>PowerPoint Presentation</vt:lpstr>
      <vt:lpstr>Triggering sudden death</vt:lpstr>
      <vt:lpstr>PowerPoint Presentation</vt:lpstr>
      <vt:lpstr>PowerPoint Presentation</vt:lpstr>
      <vt:lpstr>Autonomic risk</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History of Sudden Cardiac Death</dc:title>
  <dc:creator>Shah, Anish S.</dc:creator>
  <cp:lastModifiedBy>Shah, Anish S.</cp:lastModifiedBy>
  <cp:revision>12</cp:revision>
  <dcterms:created xsi:type="dcterms:W3CDTF">2019-02-12T01:50:32Z</dcterms:created>
  <dcterms:modified xsi:type="dcterms:W3CDTF">2019-02-14T04:21:25Z</dcterms:modified>
</cp:coreProperties>
</file>