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663BBFF-77C1-4BF1-A3B2-2505841100BA}" type="datetimeFigureOut">
              <a:rPr lang="en-US" dirty="0"/>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C93879-1153-42D3-8EC7-7A3CC94658D3}" type="datetimeFigureOut">
              <a:rPr lang="en-US" dirty="0"/>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2E1496-D8B1-4FDC-98A5-AD2561A2EE12}" type="datetimeFigureOut">
              <a:rPr lang="en-US" dirty="0"/>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AD3855-5B08-4570-810C-DE4498675D2C}" type="datetimeFigureOut">
              <a:rPr lang="en-US" dirty="0"/>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FC1B1A-3400-4A09-B018-5620D6ADA4AF}" type="datetimeFigureOut">
              <a:rPr lang="en-US" dirty="0"/>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33EE65E-8B04-4250-B4A9-5C65F355F1A2}" type="datetimeFigureOut">
              <a:rPr lang="en-US" dirty="0"/>
              <a:t>6/6/2020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4F5881F-8E44-4F15-AB98-80B7869E49CA}" type="datetimeFigureOut">
              <a:rPr lang="en-US" dirty="0"/>
              <a:t>6/6/2020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7D2069-43FA-49C5-9F0E-58E1EB237AEF}" type="datetimeFigureOut">
              <a:rPr lang="en-US" dirty="0"/>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05854CA-19F4-4771-B6A2-DA5C0742B220}" type="datetimeFigureOut">
              <a:rPr lang="en-US" dirty="0"/>
              <a:t>6/6/2020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ED2BB1-BB31-4EB8-A961-18800A74EAA8}" type="datetimeFigureOut">
              <a:rPr lang="en-US" dirty="0"/>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40B886-74BB-4D5E-9EA9-584482FE40E6}" type="datetimeFigureOut">
              <a:rPr lang="en-US" dirty="0"/>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A4CCD1-3502-4C30-947C-75FC88992007}" type="datetimeFigureOut">
              <a:rPr lang="en-US" dirty="0"/>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0B797A-E8AF-4231-9C64-308C5BB9ED3E}" type="datetimeFigureOut">
              <a:rPr lang="en-US" dirty="0"/>
              <a:t>6/6/2020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EB24146-07E2-48CA-8629-5887ED47FCDB}" type="datetimeFigureOut">
              <a:rPr lang="en-US" dirty="0"/>
              <a:t>6/6/2020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407E718-B4F0-433E-A285-0013249184C0}" type="datetimeFigureOut">
              <a:rPr lang="en-US" dirty="0"/>
              <a:t>6/6/2020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8E44C4-3D72-4D6E-86A4-F5491DC49E6D}" type="datetimeFigureOut">
              <a:rPr lang="en-US" dirty="0"/>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B8EA14-E6AC-4B59-973C-7A06B0EDE3E3}" type="datetimeFigureOut">
              <a:rPr lang="en-US" dirty="0"/>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3BB3B3F-C0CE-47CB-BCED-F49A710726FF}" type="datetimeFigureOut">
              <a:rPr lang="en-US" dirty="0"/>
              <a:t>6/6/2020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r-Latn-RS" dirty="0" smtClean="0"/>
              <a:t>Roll20 aplikacija </a:t>
            </a:r>
            <a:endParaRPr lang="en-US" dirty="0"/>
          </a:p>
        </p:txBody>
      </p:sp>
      <p:sp>
        <p:nvSpPr>
          <p:cNvPr id="3" name="Subtitle 2"/>
          <p:cNvSpPr>
            <a:spLocks noGrp="1"/>
          </p:cNvSpPr>
          <p:nvPr>
            <p:ph type="subTitle" idx="1"/>
          </p:nvPr>
        </p:nvSpPr>
        <p:spPr/>
        <p:txBody>
          <a:bodyPr/>
          <a:lstStyle/>
          <a:p>
            <a:r>
              <a:rPr lang="sr-Latn-RS" dirty="0" smtClean="0"/>
              <a:t>Projektna prezentacija iz predmeta Internet i softverske arh.</a:t>
            </a:r>
          </a:p>
          <a:p>
            <a:r>
              <a:rPr lang="sr-Latn-RS" dirty="0" smtClean="0"/>
              <a:t>Autor: Anđela Jovanović SII (2017200827)</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9951307" y="2808377"/>
            <a:ext cx="1359243" cy="1223733"/>
          </a:xfrm>
          <a:prstGeom prst="rect">
            <a:avLst/>
          </a:prstGeom>
        </p:spPr>
      </p:pic>
    </p:spTree>
    <p:extLst>
      <p:ext uri="{BB962C8B-B14F-4D97-AF65-F5344CB8AC3E}">
        <p14:creationId xmlns:p14="http://schemas.microsoft.com/office/powerpoint/2010/main" val="10859759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Baza i tehnologije</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742140" y="2809102"/>
            <a:ext cx="1359243" cy="1223733"/>
          </a:xfrm>
          <a:prstGeom prst="rect">
            <a:avLst/>
          </a:prstGeom>
        </p:spPr>
      </p:pic>
    </p:spTree>
    <p:extLst>
      <p:ext uri="{BB962C8B-B14F-4D97-AF65-F5344CB8AC3E}">
        <p14:creationId xmlns:p14="http://schemas.microsoft.com/office/powerpoint/2010/main" val="14237375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Implementacija</a:t>
            </a:r>
            <a:r>
              <a:rPr lang="en-US" b="1" dirty="0"/>
              <a:t> </a:t>
            </a:r>
            <a:r>
              <a:rPr lang="en-US" b="1" dirty="0" err="1"/>
              <a:t>baze</a:t>
            </a:r>
            <a:r>
              <a:rPr lang="en-US" b="1" dirty="0"/>
              <a:t> </a:t>
            </a:r>
            <a:r>
              <a:rPr lang="en-US" b="1" dirty="0" err="1"/>
              <a:t>i</a:t>
            </a:r>
            <a:r>
              <a:rPr lang="en-US" b="1" dirty="0"/>
              <a:t> rad </a:t>
            </a:r>
            <a:r>
              <a:rPr lang="en-US" b="1" dirty="0" err="1"/>
              <a:t>sa</a:t>
            </a:r>
            <a:r>
              <a:rPr lang="en-US" b="1" dirty="0"/>
              <a:t> </a:t>
            </a:r>
            <a:r>
              <a:rPr lang="en-US" b="1" dirty="0" err="1"/>
              <a:t>podacima</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err="1"/>
              <a:t>Sama</a:t>
            </a:r>
            <a:r>
              <a:rPr lang="en-US" dirty="0"/>
              <a:t> </a:t>
            </a:r>
            <a:r>
              <a:rPr lang="en-US" dirty="0" err="1"/>
              <a:t>aplikacija</a:t>
            </a:r>
            <a:r>
              <a:rPr lang="en-US" dirty="0"/>
              <a:t> </a:t>
            </a:r>
            <a:r>
              <a:rPr lang="en-US" dirty="0" err="1"/>
              <a:t>radi</a:t>
            </a:r>
            <a:r>
              <a:rPr lang="en-US" dirty="0"/>
              <a:t> </a:t>
            </a:r>
            <a:r>
              <a:rPr lang="en-US" dirty="0" err="1"/>
              <a:t>sa</a:t>
            </a:r>
            <a:r>
              <a:rPr lang="en-US" dirty="0"/>
              <a:t> </a:t>
            </a:r>
            <a:r>
              <a:rPr lang="en-US" dirty="0" err="1"/>
              <a:t>značajnom</a:t>
            </a:r>
            <a:r>
              <a:rPr lang="en-US" dirty="0"/>
              <a:t> </a:t>
            </a:r>
            <a:r>
              <a:rPr lang="en-US" dirty="0" err="1"/>
              <a:t>količinom</a:t>
            </a:r>
            <a:r>
              <a:rPr lang="en-US" dirty="0"/>
              <a:t> </a:t>
            </a:r>
            <a:r>
              <a:rPr lang="en-US" dirty="0" err="1"/>
              <a:t>podataka</a:t>
            </a:r>
            <a:r>
              <a:rPr lang="en-US" dirty="0"/>
              <a:t>, </a:t>
            </a:r>
            <a:r>
              <a:rPr lang="en-US" dirty="0" err="1"/>
              <a:t>te</a:t>
            </a:r>
            <a:r>
              <a:rPr lang="en-US" dirty="0"/>
              <a:t> je </a:t>
            </a:r>
            <a:r>
              <a:rPr lang="en-US" dirty="0" err="1"/>
              <a:t>neophodno</a:t>
            </a:r>
            <a:r>
              <a:rPr lang="en-US" dirty="0"/>
              <a:t> da </a:t>
            </a:r>
            <a:r>
              <a:rPr lang="en-US" dirty="0" err="1"/>
              <a:t>postoji</a:t>
            </a:r>
            <a:r>
              <a:rPr lang="en-US" dirty="0"/>
              <a:t> </a:t>
            </a:r>
            <a:r>
              <a:rPr lang="en-US" dirty="0" err="1"/>
              <a:t>određeni</a:t>
            </a:r>
            <a:r>
              <a:rPr lang="en-US" dirty="0"/>
              <a:t> </a:t>
            </a:r>
            <a:r>
              <a:rPr lang="en-US" dirty="0" err="1"/>
              <a:t>mehanizam</a:t>
            </a:r>
            <a:r>
              <a:rPr lang="en-US" dirty="0"/>
              <a:t> </a:t>
            </a:r>
            <a:r>
              <a:rPr lang="en-US" dirty="0" err="1"/>
              <a:t>kako</a:t>
            </a:r>
            <a:r>
              <a:rPr lang="en-US" dirty="0"/>
              <a:t> bi se </a:t>
            </a:r>
            <a:r>
              <a:rPr lang="en-US" dirty="0" err="1"/>
              <a:t>ti</a:t>
            </a:r>
            <a:r>
              <a:rPr lang="en-US" dirty="0"/>
              <a:t> </a:t>
            </a:r>
            <a:r>
              <a:rPr lang="en-US" dirty="0" err="1"/>
              <a:t>podaci</a:t>
            </a:r>
            <a:r>
              <a:rPr lang="en-US" dirty="0"/>
              <a:t> </a:t>
            </a:r>
            <a:r>
              <a:rPr lang="en-US" dirty="0" err="1"/>
              <a:t>negde</a:t>
            </a:r>
            <a:r>
              <a:rPr lang="en-US" dirty="0"/>
              <a:t> </a:t>
            </a:r>
            <a:r>
              <a:rPr lang="en-US" dirty="0" err="1" smtClean="0"/>
              <a:t>uskladištili</a:t>
            </a:r>
            <a:r>
              <a:rPr lang="en-US" dirty="0" smtClean="0"/>
              <a:t> </a:t>
            </a:r>
            <a:r>
              <a:rPr lang="en-US" dirty="0"/>
              <a:t>I </a:t>
            </a:r>
            <a:r>
              <a:rPr lang="en-US" dirty="0" err="1"/>
              <a:t>po</a:t>
            </a:r>
            <a:r>
              <a:rPr lang="en-US" dirty="0"/>
              <a:t> </a:t>
            </a:r>
            <a:r>
              <a:rPr lang="en-US" dirty="0" err="1"/>
              <a:t>potrebi</a:t>
            </a:r>
            <a:r>
              <a:rPr lang="en-US" dirty="0"/>
              <a:t> </a:t>
            </a:r>
            <a:r>
              <a:rPr lang="en-US" dirty="0" err="1"/>
              <a:t>dobavili</a:t>
            </a:r>
            <a:r>
              <a:rPr lang="en-US" dirty="0"/>
              <a:t>. </a:t>
            </a:r>
            <a:endParaRPr lang="sr-Latn-RS" dirty="0" smtClean="0"/>
          </a:p>
          <a:p>
            <a:r>
              <a:rPr lang="en-US" dirty="0" err="1"/>
              <a:t>Za</a:t>
            </a:r>
            <a:r>
              <a:rPr lang="en-US" dirty="0"/>
              <a:t> </a:t>
            </a:r>
            <a:r>
              <a:rPr lang="en-US" dirty="0" err="1"/>
              <a:t>potrebe</a:t>
            </a:r>
            <a:r>
              <a:rPr lang="en-US" dirty="0"/>
              <a:t> </a:t>
            </a:r>
            <a:r>
              <a:rPr lang="en-US" dirty="0" err="1"/>
              <a:t>ovog</a:t>
            </a:r>
            <a:r>
              <a:rPr lang="en-US" dirty="0"/>
              <a:t> </a:t>
            </a:r>
            <a:r>
              <a:rPr lang="en-US" dirty="0" err="1"/>
              <a:t>projekta</a:t>
            </a:r>
            <a:r>
              <a:rPr lang="en-US" dirty="0"/>
              <a:t>, </a:t>
            </a:r>
            <a:r>
              <a:rPr lang="en-US" dirty="0" err="1"/>
              <a:t>korišćena</a:t>
            </a:r>
            <a:r>
              <a:rPr lang="en-US" dirty="0"/>
              <a:t> je MySQL </a:t>
            </a:r>
            <a:r>
              <a:rPr lang="en-US" dirty="0" err="1"/>
              <a:t>relaciona</a:t>
            </a:r>
            <a:r>
              <a:rPr lang="en-US" dirty="0"/>
              <a:t> </a:t>
            </a:r>
            <a:r>
              <a:rPr lang="en-US" dirty="0" err="1"/>
              <a:t>baza</a:t>
            </a:r>
            <a:r>
              <a:rPr lang="en-US" dirty="0"/>
              <a:t> </a:t>
            </a:r>
            <a:r>
              <a:rPr lang="en-US" dirty="0" err="1"/>
              <a:t>podataka</a:t>
            </a:r>
            <a:r>
              <a:rPr lang="en-US" dirty="0"/>
              <a:t>, </a:t>
            </a:r>
            <a:r>
              <a:rPr lang="en-US" dirty="0" err="1"/>
              <a:t>koja</a:t>
            </a:r>
            <a:r>
              <a:rPr lang="en-US" dirty="0"/>
              <a:t> je </a:t>
            </a:r>
            <a:r>
              <a:rPr lang="en-US" dirty="0" err="1"/>
              <a:t>odrađena</a:t>
            </a:r>
            <a:r>
              <a:rPr lang="en-US" dirty="0"/>
              <a:t> u </a:t>
            </a:r>
            <a:r>
              <a:rPr lang="en-US" dirty="0" err="1"/>
              <a:t>alatu</a:t>
            </a:r>
            <a:r>
              <a:rPr lang="en-US" dirty="0"/>
              <a:t> </a:t>
            </a:r>
            <a:r>
              <a:rPr lang="en-US" dirty="0" err="1"/>
              <a:t>Navicat</a:t>
            </a:r>
            <a:r>
              <a:rPr lang="en-US" dirty="0"/>
              <a:t>.</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766854" y="681830"/>
            <a:ext cx="1359243" cy="1223733"/>
          </a:xfrm>
          <a:prstGeom prst="rect">
            <a:avLst/>
          </a:prstGeom>
        </p:spPr>
      </p:pic>
    </p:spTree>
    <p:extLst>
      <p:ext uri="{BB962C8B-B14F-4D97-AF65-F5344CB8AC3E}">
        <p14:creationId xmlns:p14="http://schemas.microsoft.com/office/powerpoint/2010/main" val="31563008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762898" y="848110"/>
            <a:ext cx="8078118" cy="48359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10733902" y="675502"/>
            <a:ext cx="1359243" cy="1223733"/>
          </a:xfrm>
          <a:prstGeom prst="rect">
            <a:avLst/>
          </a:prstGeom>
        </p:spPr>
      </p:pic>
    </p:spTree>
    <p:extLst>
      <p:ext uri="{BB962C8B-B14F-4D97-AF65-F5344CB8AC3E}">
        <p14:creationId xmlns:p14="http://schemas.microsoft.com/office/powerpoint/2010/main" val="17378705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r>
              <a:rPr lang="en-US" dirty="0" err="1"/>
              <a:t>Pošto</a:t>
            </a:r>
            <a:r>
              <a:rPr lang="en-US" dirty="0"/>
              <a:t> se </a:t>
            </a:r>
            <a:r>
              <a:rPr lang="en-US" dirty="0" err="1"/>
              <a:t>ona</a:t>
            </a:r>
            <a:r>
              <a:rPr lang="en-US" dirty="0"/>
              <a:t> </a:t>
            </a:r>
            <a:r>
              <a:rPr lang="en-US" dirty="0" err="1"/>
              <a:t>podrazumevano</a:t>
            </a:r>
            <a:r>
              <a:rPr lang="en-US" dirty="0"/>
              <a:t> </a:t>
            </a:r>
            <a:r>
              <a:rPr lang="en-US" dirty="0" err="1"/>
              <a:t>nalazi</a:t>
            </a:r>
            <a:r>
              <a:rPr lang="en-US" dirty="0"/>
              <a:t> </a:t>
            </a:r>
            <a:r>
              <a:rPr lang="en-US" dirty="0" err="1"/>
              <a:t>na</a:t>
            </a:r>
            <a:r>
              <a:rPr lang="en-US" dirty="0"/>
              <a:t> </a:t>
            </a:r>
            <a:r>
              <a:rPr lang="en-US" dirty="0" err="1"/>
              <a:t>posebnom</a:t>
            </a:r>
            <a:r>
              <a:rPr lang="en-US" dirty="0"/>
              <a:t> </a:t>
            </a:r>
            <a:r>
              <a:rPr lang="en-US" dirty="0" err="1"/>
              <a:t>portu</a:t>
            </a:r>
            <a:r>
              <a:rPr lang="en-US" dirty="0"/>
              <a:t> (3306), </a:t>
            </a:r>
            <a:r>
              <a:rPr lang="en-US" dirty="0" err="1"/>
              <a:t>potrebno</a:t>
            </a:r>
            <a:r>
              <a:rPr lang="en-US" dirty="0"/>
              <a:t> je </a:t>
            </a:r>
            <a:r>
              <a:rPr lang="en-US" dirty="0" err="1"/>
              <a:t>iskoristiti</a:t>
            </a:r>
            <a:r>
              <a:rPr lang="en-US" dirty="0"/>
              <a:t> </a:t>
            </a:r>
            <a:r>
              <a:rPr lang="en-US" dirty="0" err="1"/>
              <a:t>dodatne</a:t>
            </a:r>
            <a:r>
              <a:rPr lang="en-US" dirty="0"/>
              <a:t> </a:t>
            </a:r>
            <a:r>
              <a:rPr lang="en-US" dirty="0" err="1"/>
              <a:t>mehanizme</a:t>
            </a:r>
            <a:r>
              <a:rPr lang="en-US" dirty="0"/>
              <a:t>, </a:t>
            </a:r>
            <a:r>
              <a:rPr lang="en-US" dirty="0" err="1"/>
              <a:t>koji</a:t>
            </a:r>
            <a:r>
              <a:rPr lang="en-US" dirty="0"/>
              <a:t> </a:t>
            </a:r>
            <a:r>
              <a:rPr lang="en-US" dirty="0" err="1"/>
              <a:t>će</a:t>
            </a:r>
            <a:r>
              <a:rPr lang="en-US" dirty="0"/>
              <a:t> </a:t>
            </a:r>
            <a:r>
              <a:rPr lang="en-US" dirty="0" err="1"/>
              <a:t>omogućiti</a:t>
            </a:r>
            <a:r>
              <a:rPr lang="en-US" dirty="0"/>
              <a:t> </a:t>
            </a:r>
            <a:r>
              <a:rPr lang="en-US" dirty="0" err="1"/>
              <a:t>konekciju</a:t>
            </a:r>
            <a:r>
              <a:rPr lang="en-US" dirty="0"/>
              <a:t> I rad </a:t>
            </a:r>
            <a:r>
              <a:rPr lang="en-US" dirty="0" err="1"/>
              <a:t>sa</a:t>
            </a:r>
            <a:r>
              <a:rPr lang="en-US" dirty="0"/>
              <a:t> </a:t>
            </a:r>
            <a:r>
              <a:rPr lang="en-US" dirty="0" err="1"/>
              <a:t>ovakvom</a:t>
            </a:r>
            <a:r>
              <a:rPr lang="en-US" dirty="0"/>
              <a:t> </a:t>
            </a:r>
            <a:r>
              <a:rPr lang="en-US" dirty="0" err="1"/>
              <a:t>bazom</a:t>
            </a:r>
            <a:r>
              <a:rPr lang="en-US" dirty="0"/>
              <a:t>. </a:t>
            </a:r>
            <a:r>
              <a:rPr lang="en-US" dirty="0" err="1"/>
              <a:t>Prvi</a:t>
            </a:r>
            <a:r>
              <a:rPr lang="en-US" dirty="0"/>
              <a:t> od </a:t>
            </a:r>
            <a:r>
              <a:rPr lang="en-US" dirty="0" err="1"/>
              <a:t>njih</a:t>
            </a:r>
            <a:r>
              <a:rPr lang="en-US" dirty="0"/>
              <a:t> </a:t>
            </a:r>
            <a:r>
              <a:rPr lang="en-US" dirty="0" err="1"/>
              <a:t>jeste</a:t>
            </a:r>
            <a:r>
              <a:rPr lang="en-US" dirty="0"/>
              <a:t> JPA (Java Persistence API), </a:t>
            </a:r>
            <a:r>
              <a:rPr lang="en-US" dirty="0" err="1"/>
              <a:t>koji</a:t>
            </a:r>
            <a:r>
              <a:rPr lang="en-US" dirty="0"/>
              <a:t> </a:t>
            </a:r>
            <a:r>
              <a:rPr lang="en-US" dirty="0" err="1"/>
              <a:t>predstavlja</a:t>
            </a:r>
            <a:r>
              <a:rPr lang="en-US" dirty="0"/>
              <a:t> Java </a:t>
            </a:r>
            <a:r>
              <a:rPr lang="en-US" dirty="0" err="1"/>
              <a:t>specifikaciju</a:t>
            </a:r>
            <a:r>
              <a:rPr lang="en-US" dirty="0"/>
              <a:t> </a:t>
            </a:r>
            <a:r>
              <a:rPr lang="en-US" dirty="0" err="1"/>
              <a:t>za</a:t>
            </a:r>
            <a:r>
              <a:rPr lang="en-US" dirty="0"/>
              <a:t> </a:t>
            </a:r>
            <a:r>
              <a:rPr lang="en-US" dirty="0" err="1"/>
              <a:t>pristupanje</a:t>
            </a:r>
            <a:r>
              <a:rPr lang="en-US" dirty="0"/>
              <a:t>, </a:t>
            </a:r>
            <a:r>
              <a:rPr lang="en-US" dirty="0" err="1"/>
              <a:t>čuvanje</a:t>
            </a:r>
            <a:r>
              <a:rPr lang="en-US" dirty="0"/>
              <a:t> I </a:t>
            </a:r>
            <a:r>
              <a:rPr lang="en-US" dirty="0" err="1"/>
              <a:t>upravljanje</a:t>
            </a:r>
            <a:r>
              <a:rPr lang="en-US" dirty="0"/>
              <a:t> </a:t>
            </a:r>
            <a:r>
              <a:rPr lang="en-US" dirty="0" err="1"/>
              <a:t>podacima</a:t>
            </a:r>
            <a:r>
              <a:rPr lang="en-US" dirty="0"/>
              <a:t> </a:t>
            </a:r>
            <a:r>
              <a:rPr lang="en-US" dirty="0" err="1"/>
              <a:t>između</a:t>
            </a:r>
            <a:r>
              <a:rPr lang="en-US" dirty="0"/>
              <a:t> Java </a:t>
            </a:r>
            <a:r>
              <a:rPr lang="en-US" dirty="0" err="1"/>
              <a:t>objekata</a:t>
            </a:r>
            <a:r>
              <a:rPr lang="en-US" dirty="0"/>
              <a:t>/</a:t>
            </a:r>
            <a:r>
              <a:rPr lang="en-US" dirty="0" err="1"/>
              <a:t>klasa</a:t>
            </a:r>
            <a:r>
              <a:rPr lang="en-US" dirty="0"/>
              <a:t> I </a:t>
            </a:r>
            <a:r>
              <a:rPr lang="en-US" dirty="0" err="1"/>
              <a:t>relacione</a:t>
            </a:r>
            <a:r>
              <a:rPr lang="en-US" dirty="0"/>
              <a:t> </a:t>
            </a:r>
            <a:r>
              <a:rPr lang="en-US" dirty="0" err="1"/>
              <a:t>baze</a:t>
            </a:r>
            <a:r>
              <a:rPr lang="en-US" dirty="0"/>
              <a:t> </a:t>
            </a:r>
            <a:r>
              <a:rPr lang="en-US" dirty="0" err="1"/>
              <a:t>podataka</a:t>
            </a:r>
            <a:r>
              <a:rPr lang="en-US" dirty="0"/>
              <a:t>. </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750378" y="4613188"/>
            <a:ext cx="1359243" cy="1223733"/>
          </a:xfrm>
          <a:prstGeom prst="rect">
            <a:avLst/>
          </a:prstGeom>
        </p:spPr>
      </p:pic>
    </p:spTree>
    <p:extLst>
      <p:ext uri="{BB962C8B-B14F-4D97-AF65-F5344CB8AC3E}">
        <p14:creationId xmlns:p14="http://schemas.microsoft.com/office/powerpoint/2010/main" val="3791531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p:txBody>
          <a:bodyPr/>
          <a:lstStyle/>
          <a:p>
            <a:r>
              <a:rPr lang="en-US" dirty="0"/>
              <a:t> </a:t>
            </a:r>
            <a:r>
              <a:rPr lang="en-US" dirty="0" err="1"/>
              <a:t>Za</a:t>
            </a:r>
            <a:r>
              <a:rPr lang="en-US" dirty="0"/>
              <a:t> </a:t>
            </a:r>
            <a:r>
              <a:rPr lang="en-US" dirty="0" err="1"/>
              <a:t>potrebe</a:t>
            </a:r>
            <a:r>
              <a:rPr lang="en-US" dirty="0"/>
              <a:t> </a:t>
            </a:r>
            <a:r>
              <a:rPr lang="en-US" dirty="0" err="1"/>
              <a:t>ovog</a:t>
            </a:r>
            <a:r>
              <a:rPr lang="en-US" dirty="0"/>
              <a:t> </a:t>
            </a:r>
            <a:r>
              <a:rPr lang="en-US" dirty="0" err="1"/>
              <a:t>projekta</a:t>
            </a:r>
            <a:r>
              <a:rPr lang="en-US" dirty="0"/>
              <a:t>, </a:t>
            </a:r>
            <a:r>
              <a:rPr lang="en-US" dirty="0" err="1"/>
              <a:t>veza</a:t>
            </a:r>
            <a:r>
              <a:rPr lang="en-US" dirty="0"/>
              <a:t> </a:t>
            </a:r>
            <a:r>
              <a:rPr lang="en-US" dirty="0" err="1"/>
              <a:t>ka</a:t>
            </a:r>
            <a:r>
              <a:rPr lang="en-US" dirty="0"/>
              <a:t> </a:t>
            </a:r>
            <a:r>
              <a:rPr lang="en-US" dirty="0" err="1"/>
              <a:t>eksternoj</a:t>
            </a:r>
            <a:r>
              <a:rPr lang="en-US" dirty="0"/>
              <a:t> </a:t>
            </a:r>
            <a:r>
              <a:rPr lang="en-US" dirty="0" err="1"/>
              <a:t>bazi</a:t>
            </a:r>
            <a:r>
              <a:rPr lang="en-US" dirty="0"/>
              <a:t> je </a:t>
            </a:r>
            <a:r>
              <a:rPr lang="en-US" dirty="0" err="1"/>
              <a:t>uspostavljena</a:t>
            </a:r>
            <a:r>
              <a:rPr lang="en-US" dirty="0"/>
              <a:t> </a:t>
            </a:r>
            <a:r>
              <a:rPr lang="en-US" dirty="0" err="1"/>
              <a:t>preko</a:t>
            </a:r>
            <a:r>
              <a:rPr lang="en-US" dirty="0"/>
              <a:t> </a:t>
            </a:r>
            <a:r>
              <a:rPr lang="en-US" dirty="0" err="1"/>
              <a:t>odgovarajućih</a:t>
            </a:r>
            <a:r>
              <a:rPr lang="en-US" dirty="0"/>
              <a:t> </a:t>
            </a:r>
            <a:r>
              <a:rPr lang="en-US" dirty="0" err="1"/>
              <a:t>konfiguracionih</a:t>
            </a:r>
            <a:r>
              <a:rPr lang="en-US" dirty="0"/>
              <a:t> </a:t>
            </a:r>
            <a:r>
              <a:rPr lang="en-US" dirty="0" err="1"/>
              <a:t>parametara</a:t>
            </a:r>
            <a:r>
              <a:rPr lang="en-US" dirty="0"/>
              <a:t> </a:t>
            </a:r>
            <a:r>
              <a:rPr lang="en-US" dirty="0" err="1"/>
              <a:t>unutar</a:t>
            </a:r>
            <a:r>
              <a:rPr lang="en-US" dirty="0"/>
              <a:t> </a:t>
            </a:r>
            <a:r>
              <a:rPr lang="en-US" dirty="0" err="1"/>
              <a:t>application.properties</a:t>
            </a:r>
            <a:r>
              <a:rPr lang="en-US" dirty="0"/>
              <a:t> </a:t>
            </a:r>
            <a:r>
              <a:rPr lang="en-US" dirty="0" err="1"/>
              <a:t>fajla</a:t>
            </a:r>
            <a:r>
              <a:rPr lang="en-US" dirty="0"/>
              <a:t>.</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963805" y="693197"/>
            <a:ext cx="7353189" cy="3145636"/>
          </a:xfrm>
          <a:prstGeom prst="rect">
            <a:avLst/>
          </a:prstGeom>
          <a:ln>
            <a:noFill/>
          </a:ln>
          <a:effectLst>
            <a:outerShdw blurRad="292100" dist="139700" dir="2700000" algn="tl" rotWithShape="0">
              <a:srgbClr val="333333">
                <a:alpha val="65000"/>
              </a:srgbClr>
            </a:outerShdw>
          </a:effectLst>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0733902" y="4578671"/>
            <a:ext cx="1359243" cy="1223733"/>
          </a:xfrm>
          <a:prstGeom prst="rect">
            <a:avLst/>
          </a:prstGeom>
        </p:spPr>
      </p:pic>
    </p:spTree>
    <p:extLst>
      <p:ext uri="{BB962C8B-B14F-4D97-AF65-F5344CB8AC3E}">
        <p14:creationId xmlns:p14="http://schemas.microsoft.com/office/powerpoint/2010/main" val="8336355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Struktura projekta </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742140" y="2809102"/>
            <a:ext cx="1359243" cy="1223733"/>
          </a:xfrm>
          <a:prstGeom prst="rect">
            <a:avLst/>
          </a:prstGeom>
        </p:spPr>
      </p:pic>
    </p:spTree>
    <p:extLst>
      <p:ext uri="{BB962C8B-B14F-4D97-AF65-F5344CB8AC3E}">
        <p14:creationId xmlns:p14="http://schemas.microsoft.com/office/powerpoint/2010/main" val="36008215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Backend i front end – tehn. I principi</a:t>
            </a:r>
            <a:endParaRPr lang="en-US" dirty="0"/>
          </a:p>
        </p:txBody>
      </p:sp>
      <p:sp>
        <p:nvSpPr>
          <p:cNvPr id="3" name="Content Placeholder 2"/>
          <p:cNvSpPr>
            <a:spLocks noGrp="1"/>
          </p:cNvSpPr>
          <p:nvPr>
            <p:ph idx="1"/>
          </p:nvPr>
        </p:nvSpPr>
        <p:spPr/>
        <p:txBody>
          <a:bodyPr/>
          <a:lstStyle/>
          <a:p>
            <a:r>
              <a:rPr lang="en-US" dirty="0" err="1"/>
              <a:t>Početna</a:t>
            </a:r>
            <a:r>
              <a:rPr lang="en-US" dirty="0"/>
              <a:t> </a:t>
            </a:r>
            <a:r>
              <a:rPr lang="en-US" dirty="0" err="1"/>
              <a:t>struktura</a:t>
            </a:r>
            <a:r>
              <a:rPr lang="en-US" dirty="0"/>
              <a:t> </a:t>
            </a:r>
            <a:r>
              <a:rPr lang="en-US" dirty="0" err="1"/>
              <a:t>projekta</a:t>
            </a:r>
            <a:r>
              <a:rPr lang="en-US" dirty="0"/>
              <a:t> je </a:t>
            </a:r>
            <a:r>
              <a:rPr lang="en-US" dirty="0" err="1"/>
              <a:t>pripreljena</a:t>
            </a:r>
            <a:r>
              <a:rPr lang="en-US" dirty="0"/>
              <a:t> </a:t>
            </a:r>
            <a:r>
              <a:rPr lang="en-US" dirty="0" err="1"/>
              <a:t>uz</a:t>
            </a:r>
            <a:r>
              <a:rPr lang="en-US" dirty="0"/>
              <a:t> </a:t>
            </a:r>
            <a:r>
              <a:rPr lang="en-US" dirty="0" err="1"/>
              <a:t>pomoć</a:t>
            </a:r>
            <a:r>
              <a:rPr lang="en-US" dirty="0"/>
              <a:t> </a:t>
            </a:r>
            <a:r>
              <a:rPr lang="en-US" dirty="0" err="1"/>
              <a:t>alata</a:t>
            </a:r>
            <a:r>
              <a:rPr lang="en-US" dirty="0"/>
              <a:t> ng generate </a:t>
            </a:r>
            <a:r>
              <a:rPr lang="en-US" dirty="0" err="1"/>
              <a:t>za</a:t>
            </a:r>
            <a:r>
              <a:rPr lang="en-US" dirty="0"/>
              <a:t> </a:t>
            </a:r>
            <a:r>
              <a:rPr lang="en-US" dirty="0" err="1"/>
              <a:t>generisanje</a:t>
            </a:r>
            <a:r>
              <a:rPr lang="en-US" dirty="0"/>
              <a:t> Angular </a:t>
            </a:r>
            <a:r>
              <a:rPr lang="en-US" dirty="0" err="1"/>
              <a:t>komponenata</a:t>
            </a:r>
            <a:r>
              <a:rPr lang="en-US" dirty="0"/>
              <a:t> </a:t>
            </a:r>
            <a:r>
              <a:rPr lang="en-US" dirty="0" err="1"/>
              <a:t>na</a:t>
            </a:r>
            <a:r>
              <a:rPr lang="en-US" dirty="0"/>
              <a:t> </a:t>
            </a:r>
            <a:r>
              <a:rPr lang="en-US" dirty="0" err="1"/>
              <a:t>frontu</a:t>
            </a:r>
            <a:r>
              <a:rPr lang="en-US" dirty="0"/>
              <a:t>, I Spring </a:t>
            </a:r>
            <a:r>
              <a:rPr lang="en-US" dirty="0" err="1"/>
              <a:t>Initilazr</a:t>
            </a:r>
            <a:r>
              <a:rPr lang="en-US" dirty="0"/>
              <a:t>-a </a:t>
            </a:r>
            <a:r>
              <a:rPr lang="en-US" dirty="0" err="1"/>
              <a:t>za</a:t>
            </a:r>
            <a:r>
              <a:rPr lang="en-US" dirty="0"/>
              <a:t> </a:t>
            </a:r>
            <a:r>
              <a:rPr lang="en-US" dirty="0" err="1"/>
              <a:t>automatsko</a:t>
            </a:r>
            <a:r>
              <a:rPr lang="en-US" dirty="0"/>
              <a:t> </a:t>
            </a:r>
            <a:r>
              <a:rPr lang="en-US" dirty="0" err="1"/>
              <a:t>dodavanje</a:t>
            </a:r>
            <a:r>
              <a:rPr lang="en-US" dirty="0"/>
              <a:t> </a:t>
            </a:r>
            <a:r>
              <a:rPr lang="en-US" dirty="0" err="1"/>
              <a:t>početnih</a:t>
            </a:r>
            <a:r>
              <a:rPr lang="en-US" dirty="0"/>
              <a:t> </a:t>
            </a:r>
            <a:r>
              <a:rPr lang="en-US" dirty="0" err="1"/>
              <a:t>zavisnosti</a:t>
            </a:r>
            <a:r>
              <a:rPr lang="en-US" dirty="0"/>
              <a:t> </a:t>
            </a:r>
            <a:r>
              <a:rPr lang="en-US" dirty="0" err="1"/>
              <a:t>i</a:t>
            </a:r>
            <a:r>
              <a:rPr lang="en-US" dirty="0"/>
              <a:t> </a:t>
            </a:r>
            <a:r>
              <a:rPr lang="en-US" dirty="0" err="1"/>
              <a:t>parametara</a:t>
            </a:r>
            <a:r>
              <a:rPr lang="en-US" dirty="0"/>
              <a:t> </a:t>
            </a:r>
            <a:r>
              <a:rPr lang="en-US" dirty="0" err="1"/>
              <a:t>za</a:t>
            </a:r>
            <a:r>
              <a:rPr lang="en-US" dirty="0"/>
              <a:t> </a:t>
            </a:r>
            <a:r>
              <a:rPr lang="en-US" dirty="0" err="1"/>
              <a:t>pozadinsku</a:t>
            </a:r>
            <a:r>
              <a:rPr lang="en-US" dirty="0"/>
              <a:t> </a:t>
            </a:r>
            <a:r>
              <a:rPr lang="en-US" dirty="0" err="1"/>
              <a:t>logiku</a:t>
            </a:r>
            <a:r>
              <a:rPr lang="en-US" dirty="0"/>
              <a:t>. </a:t>
            </a:r>
          </a:p>
          <a:p>
            <a:r>
              <a:rPr lang="en-US" dirty="0" err="1"/>
              <a:t>Što</a:t>
            </a:r>
            <a:r>
              <a:rPr lang="en-US" dirty="0"/>
              <a:t> se </a:t>
            </a:r>
            <a:r>
              <a:rPr lang="en-US" dirty="0" err="1"/>
              <a:t>tiče</a:t>
            </a:r>
            <a:r>
              <a:rPr lang="en-US" dirty="0"/>
              <a:t> backend </a:t>
            </a:r>
            <a:r>
              <a:rPr lang="en-US" dirty="0" err="1"/>
              <a:t>dela</a:t>
            </a:r>
            <a:r>
              <a:rPr lang="en-US" dirty="0"/>
              <a:t> </a:t>
            </a:r>
            <a:r>
              <a:rPr lang="en-US" dirty="0" err="1"/>
              <a:t>aplikacije</a:t>
            </a:r>
            <a:r>
              <a:rPr lang="en-US" dirty="0"/>
              <a:t>, </a:t>
            </a:r>
            <a:r>
              <a:rPr lang="en-US" dirty="0" err="1"/>
              <a:t>kao</a:t>
            </a:r>
            <a:r>
              <a:rPr lang="en-US" dirty="0"/>
              <a:t> </a:t>
            </a:r>
            <a:r>
              <a:rPr lang="en-US" dirty="0" err="1"/>
              <a:t>što</a:t>
            </a:r>
            <a:r>
              <a:rPr lang="en-US" dirty="0"/>
              <a:t> je </a:t>
            </a:r>
            <a:r>
              <a:rPr lang="en-US" dirty="0" err="1"/>
              <a:t>napomenuto</a:t>
            </a:r>
            <a:r>
              <a:rPr lang="en-US" dirty="0"/>
              <a:t>, </a:t>
            </a:r>
            <a:r>
              <a:rPr lang="en-US" dirty="0" err="1"/>
              <a:t>korišćene</a:t>
            </a:r>
            <a:r>
              <a:rPr lang="en-US" dirty="0"/>
              <a:t> </a:t>
            </a:r>
            <a:r>
              <a:rPr lang="en-US" dirty="0" err="1"/>
              <a:t>su</a:t>
            </a:r>
            <a:r>
              <a:rPr lang="en-US" dirty="0"/>
              <a:t> </a:t>
            </a:r>
            <a:r>
              <a:rPr lang="en-US" dirty="0" err="1"/>
              <a:t>tehnologije</a:t>
            </a:r>
            <a:r>
              <a:rPr lang="en-US" dirty="0"/>
              <a:t> </a:t>
            </a:r>
            <a:r>
              <a:rPr lang="en-US" dirty="0" err="1"/>
              <a:t>poput</a:t>
            </a:r>
            <a:r>
              <a:rPr lang="en-US" dirty="0"/>
              <a:t> REST </a:t>
            </a:r>
            <a:r>
              <a:rPr lang="en-US" dirty="0" err="1"/>
              <a:t>servisa</a:t>
            </a:r>
            <a:r>
              <a:rPr lang="en-US" dirty="0"/>
              <a:t>, MySQL-a, Hibernate-a </a:t>
            </a:r>
            <a:r>
              <a:rPr lang="en-US" dirty="0" err="1"/>
              <a:t>itd</a:t>
            </a:r>
            <a:r>
              <a:rPr lang="en-US" dirty="0"/>
              <a:t>. </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742140" y="681830"/>
            <a:ext cx="1359243" cy="1223733"/>
          </a:xfrm>
          <a:prstGeom prst="rect">
            <a:avLst/>
          </a:prstGeom>
        </p:spPr>
      </p:pic>
    </p:spTree>
    <p:extLst>
      <p:ext uri="{BB962C8B-B14F-4D97-AF65-F5344CB8AC3E}">
        <p14:creationId xmlns:p14="http://schemas.microsoft.com/office/powerpoint/2010/main" val="1231252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Nakon</a:t>
            </a:r>
            <a:r>
              <a:rPr lang="en-US" dirty="0"/>
              <a:t> </a:t>
            </a:r>
            <a:r>
              <a:rPr lang="en-US" dirty="0" err="1"/>
              <a:t>što</a:t>
            </a:r>
            <a:r>
              <a:rPr lang="en-US" dirty="0"/>
              <a:t> </a:t>
            </a:r>
            <a:r>
              <a:rPr lang="en-US" dirty="0" err="1"/>
              <a:t>su</a:t>
            </a:r>
            <a:r>
              <a:rPr lang="en-US" dirty="0"/>
              <a:t> </a:t>
            </a:r>
            <a:r>
              <a:rPr lang="en-US" dirty="0" err="1"/>
              <a:t>podešeni</a:t>
            </a:r>
            <a:r>
              <a:rPr lang="en-US" dirty="0"/>
              <a:t> </a:t>
            </a:r>
            <a:r>
              <a:rPr lang="en-US" dirty="0" err="1"/>
              <a:t>svi</a:t>
            </a:r>
            <a:r>
              <a:rPr lang="en-US" dirty="0"/>
              <a:t> </a:t>
            </a:r>
            <a:r>
              <a:rPr lang="en-US" dirty="0" err="1"/>
              <a:t>neophodni</a:t>
            </a:r>
            <a:r>
              <a:rPr lang="en-US" dirty="0"/>
              <a:t> </a:t>
            </a:r>
            <a:r>
              <a:rPr lang="en-US" dirty="0" err="1"/>
              <a:t>parametri</a:t>
            </a:r>
            <a:r>
              <a:rPr lang="en-US" dirty="0"/>
              <a:t>, </a:t>
            </a:r>
            <a:r>
              <a:rPr lang="en-US" dirty="0" err="1"/>
              <a:t>napravljene</a:t>
            </a:r>
            <a:r>
              <a:rPr lang="en-US" dirty="0"/>
              <a:t> </a:t>
            </a:r>
            <a:r>
              <a:rPr lang="en-US" dirty="0" err="1"/>
              <a:t>su</a:t>
            </a:r>
            <a:r>
              <a:rPr lang="en-US" dirty="0"/>
              <a:t> Java </a:t>
            </a:r>
            <a:r>
              <a:rPr lang="en-US" dirty="0" err="1"/>
              <a:t>klase</a:t>
            </a:r>
            <a:r>
              <a:rPr lang="en-US" dirty="0"/>
              <a:t> </a:t>
            </a:r>
            <a:r>
              <a:rPr lang="en-US" dirty="0" err="1"/>
              <a:t>anotirane</a:t>
            </a:r>
            <a:r>
              <a:rPr lang="en-US" dirty="0"/>
              <a:t> @Entity </a:t>
            </a:r>
            <a:r>
              <a:rPr lang="sr-Latn-RS" dirty="0"/>
              <a:t>anotacijom, kako bi bilo jasno da one referenciraju na neki način </a:t>
            </a:r>
            <a:r>
              <a:rPr lang="sr-Latn-RS" dirty="0" smtClean="0"/>
              <a:t>od,govarajuće </a:t>
            </a:r>
            <a:r>
              <a:rPr lang="sr-Latn-RS" dirty="0"/>
              <a:t>tabele u bazi. </a:t>
            </a:r>
            <a:r>
              <a:rPr lang="sr-Latn-RS" dirty="0" smtClean="0"/>
              <a:t/>
            </a:r>
            <a:br>
              <a:rPr lang="sr-Latn-RS" dirty="0" smtClean="0"/>
            </a:br>
            <a:endParaRPr lang="en-US" dirty="0"/>
          </a:p>
        </p:txBody>
      </p:sp>
      <p:sp>
        <p:nvSpPr>
          <p:cNvPr id="3" name="Text Placeholder 2"/>
          <p:cNvSpPr>
            <a:spLocks noGrp="1"/>
          </p:cNvSpPr>
          <p:nvPr>
            <p:ph type="body" sz="half" idx="2"/>
          </p:nvPr>
        </p:nvSpPr>
        <p:spPr/>
        <p:txBody>
          <a:bodyPr/>
          <a:lstStyle/>
          <a:p>
            <a:r>
              <a:rPr lang="sr-Latn-RS" dirty="0"/>
              <a:t>Osnovna ideja jeste da se koristi mehanizam repozitorijuma, pri čemu se prvo kreira interfejs koji nasleđuje klasu JpaRepository, koja obezbeđuje osnovne funkcionalnosti za rad sa bazom podataka (CRUD). </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725664" y="4645142"/>
            <a:ext cx="1359243" cy="1223733"/>
          </a:xfrm>
          <a:prstGeom prst="rect">
            <a:avLst/>
          </a:prstGeom>
        </p:spPr>
      </p:pic>
    </p:spTree>
    <p:extLst>
      <p:ext uri="{BB962C8B-B14F-4D97-AF65-F5344CB8AC3E}">
        <p14:creationId xmlns:p14="http://schemas.microsoft.com/office/powerpoint/2010/main" val="33515857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smtClean="0"/>
              <a:t>Servis i kontroler klase</a:t>
            </a:r>
            <a:r>
              <a:rPr lang="en-US" dirty="0"/>
              <a:t/>
            </a:r>
            <a:br>
              <a:rPr lang="en-US" dirty="0"/>
            </a:br>
            <a:endParaRPr lang="en-US" dirty="0"/>
          </a:p>
        </p:txBody>
      </p:sp>
      <p:pic>
        <p:nvPicPr>
          <p:cNvPr id="5" name="Content Placeholder 4"/>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a:xfrm>
            <a:off x="681038" y="2633060"/>
            <a:ext cx="4697412" cy="3006343"/>
          </a:xfrm>
          <a:prstGeom prst="rect">
            <a:avLst/>
          </a:prstGeom>
          <a:ln>
            <a:noFill/>
          </a:ln>
          <a:effectLst>
            <a:outerShdw blurRad="292100" dist="139700" dir="2700000" algn="tl" rotWithShape="0">
              <a:srgbClr val="333333">
                <a:alpha val="65000"/>
              </a:srgbClr>
            </a:outerShdw>
          </a:effectLst>
        </p:spPr>
      </p:pic>
      <p:pic>
        <p:nvPicPr>
          <p:cNvPr id="6" name="Content Placeholder 5"/>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a:xfrm>
            <a:off x="6376086" y="2512540"/>
            <a:ext cx="4610830" cy="3309132"/>
          </a:xfrm>
          <a:prstGeom prst="rect">
            <a:avLst/>
          </a:prstGeom>
          <a:ln>
            <a:noFill/>
          </a:ln>
          <a:effectLst>
            <a:outerShdw blurRad="292100" dist="139700" dir="2700000" algn="tl" rotWithShape="0">
              <a:srgbClr val="333333">
                <a:alpha val="65000"/>
              </a:srgbClr>
            </a:outerShdw>
          </a:effectLst>
        </p:spPr>
      </p:pic>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10733902" y="681830"/>
            <a:ext cx="1359243" cy="1223733"/>
          </a:xfrm>
          <a:prstGeom prst="rect">
            <a:avLst/>
          </a:prstGeom>
        </p:spPr>
      </p:pic>
    </p:spTree>
    <p:extLst>
      <p:ext uri="{BB962C8B-B14F-4D97-AF65-F5344CB8AC3E}">
        <p14:creationId xmlns:p14="http://schemas.microsoft.com/office/powerpoint/2010/main" val="25012049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Postman testiranje</a:t>
            </a:r>
            <a:endParaRPr lang="en-US" dirty="0"/>
          </a:p>
        </p:txBody>
      </p:sp>
      <p:pic>
        <p:nvPicPr>
          <p:cNvPr id="6" name="Content Placeholder 5"/>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5783819" y="2666271"/>
            <a:ext cx="5221932" cy="2939920"/>
          </a:xfrm>
          <a:prstGeom prst="rect">
            <a:avLst/>
          </a:prstGeom>
          <a:ln>
            <a:noFill/>
          </a:ln>
          <a:effectLst>
            <a:outerShdw blurRad="292100" dist="139700" dir="2700000" algn="tl" rotWithShape="0">
              <a:srgbClr val="333333">
                <a:alpha val="65000"/>
              </a:srgbClr>
            </a:outerShdw>
          </a:effectLst>
        </p:spPr>
      </p:pic>
      <p:pic>
        <p:nvPicPr>
          <p:cNvPr id="8" name="Content Placeholder 7"/>
          <p:cNvPicPr>
            <a:picLocks noGrp="1"/>
          </p:cNvPicPr>
          <p:nvPr>
            <p:ph sz="half" idx="1"/>
          </p:nvPr>
        </p:nvPicPr>
        <p:blipFill>
          <a:blip r:embed="rId3">
            <a:extLst>
              <a:ext uri="{28A0092B-C50C-407E-A947-70E740481C1C}">
                <a14:useLocalDpi xmlns:a14="http://schemas.microsoft.com/office/drawing/2010/main" val="0"/>
              </a:ext>
            </a:extLst>
          </a:blip>
          <a:stretch>
            <a:fillRect/>
          </a:stretch>
        </p:blipFill>
        <p:spPr>
          <a:xfrm>
            <a:off x="681038" y="2666271"/>
            <a:ext cx="4697412" cy="2939920"/>
          </a:xfrm>
          <a:prstGeom prst="rect">
            <a:avLst/>
          </a:prstGeom>
          <a:ln>
            <a:noFill/>
          </a:ln>
          <a:effectLst>
            <a:outerShdw blurRad="292100" dist="139700" dir="2700000" algn="tl" rotWithShape="0">
              <a:srgbClr val="333333">
                <a:alpha val="65000"/>
              </a:srgbClr>
            </a:outerShdw>
          </a:effectLst>
        </p:spPr>
      </p:pic>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10676238" y="681830"/>
            <a:ext cx="1359243" cy="1223733"/>
          </a:xfrm>
          <a:prstGeom prst="rect">
            <a:avLst/>
          </a:prstGeom>
        </p:spPr>
      </p:pic>
    </p:spTree>
    <p:extLst>
      <p:ext uri="{BB962C8B-B14F-4D97-AF65-F5344CB8AC3E}">
        <p14:creationId xmlns:p14="http://schemas.microsoft.com/office/powerpoint/2010/main" val="22630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Uvod</a:t>
            </a:r>
            <a:r>
              <a:rPr lang="en-US" b="1" dirty="0"/>
              <a:t/>
            </a:r>
            <a:br>
              <a:rPr lang="en-US" b="1" dirty="0"/>
            </a:b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742140" y="2809102"/>
            <a:ext cx="1359243" cy="1223733"/>
          </a:xfrm>
          <a:prstGeom prst="rect">
            <a:avLst/>
          </a:prstGeom>
        </p:spPr>
      </p:pic>
    </p:spTree>
    <p:extLst>
      <p:ext uri="{BB962C8B-B14F-4D97-AF65-F5344CB8AC3E}">
        <p14:creationId xmlns:p14="http://schemas.microsoft.com/office/powerpoint/2010/main" val="19620147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p:txBody>
          <a:bodyPr/>
          <a:lstStyle/>
          <a:p>
            <a:r>
              <a:rPr lang="en-US" dirty="0" err="1"/>
              <a:t>Kada</a:t>
            </a:r>
            <a:r>
              <a:rPr lang="en-US" dirty="0"/>
              <a:t> </a:t>
            </a:r>
            <a:r>
              <a:rPr lang="en-US" dirty="0" err="1"/>
              <a:t>govorimo</a:t>
            </a:r>
            <a:r>
              <a:rPr lang="en-US" dirty="0"/>
              <a:t> I </a:t>
            </a:r>
            <a:r>
              <a:rPr lang="en-US" dirty="0" err="1"/>
              <a:t>pravilima</a:t>
            </a:r>
            <a:r>
              <a:rPr lang="en-US" dirty="0"/>
              <a:t> </a:t>
            </a:r>
            <a:r>
              <a:rPr lang="en-US" dirty="0" err="1"/>
              <a:t>pristupa</a:t>
            </a:r>
            <a:r>
              <a:rPr lang="en-US" dirty="0"/>
              <a:t> I </a:t>
            </a:r>
            <a:r>
              <a:rPr lang="en-US" dirty="0" err="1"/>
              <a:t>privilegijama</a:t>
            </a:r>
            <a:r>
              <a:rPr lang="en-US" dirty="0"/>
              <a:t>, </a:t>
            </a:r>
            <a:r>
              <a:rPr lang="en-US" dirty="0" err="1"/>
              <a:t>kako</a:t>
            </a:r>
            <a:r>
              <a:rPr lang="en-US" dirty="0"/>
              <a:t> bi </a:t>
            </a:r>
            <a:r>
              <a:rPr lang="en-US" dirty="0" err="1"/>
              <a:t>sama</a:t>
            </a:r>
            <a:r>
              <a:rPr lang="en-US" dirty="0"/>
              <a:t> </a:t>
            </a:r>
            <a:r>
              <a:rPr lang="en-US" dirty="0" err="1"/>
              <a:t>implementacija</a:t>
            </a:r>
            <a:r>
              <a:rPr lang="en-US" dirty="0"/>
              <a:t> </a:t>
            </a:r>
            <a:r>
              <a:rPr lang="en-US" dirty="0" err="1"/>
              <a:t>bila</a:t>
            </a:r>
            <a:r>
              <a:rPr lang="en-US" dirty="0"/>
              <a:t> </a:t>
            </a:r>
            <a:r>
              <a:rPr lang="en-US" dirty="0" err="1"/>
              <a:t>jednostavnija</a:t>
            </a:r>
            <a:r>
              <a:rPr lang="en-US" dirty="0"/>
              <a:t>,  </a:t>
            </a:r>
            <a:r>
              <a:rPr lang="en-US" dirty="0" err="1"/>
              <a:t>aplikacija</a:t>
            </a:r>
            <a:r>
              <a:rPr lang="en-US" dirty="0"/>
              <a:t> </a:t>
            </a:r>
            <a:r>
              <a:rPr lang="en-US" dirty="0" err="1"/>
              <a:t>radi</a:t>
            </a:r>
            <a:r>
              <a:rPr lang="en-US" dirty="0"/>
              <a:t> </a:t>
            </a:r>
            <a:r>
              <a:rPr lang="en-US" dirty="0" err="1"/>
              <a:t>sa</a:t>
            </a:r>
            <a:r>
              <a:rPr lang="en-US" dirty="0"/>
              <a:t> </a:t>
            </a:r>
            <a:r>
              <a:rPr lang="en-US" dirty="0" err="1"/>
              <a:t>jednom</a:t>
            </a:r>
            <a:r>
              <a:rPr lang="en-US" dirty="0"/>
              <a:t> </a:t>
            </a:r>
            <a:r>
              <a:rPr lang="en-US" dirty="0" err="1"/>
              <a:t>vrstom</a:t>
            </a:r>
            <a:r>
              <a:rPr lang="en-US" dirty="0"/>
              <a:t> </a:t>
            </a:r>
            <a:r>
              <a:rPr lang="en-US" dirty="0" err="1"/>
              <a:t>korisnika</a:t>
            </a:r>
            <a:r>
              <a:rPr lang="en-US" dirty="0"/>
              <a:t>, a to </a:t>
            </a:r>
            <a:r>
              <a:rPr lang="en-US" dirty="0" err="1"/>
              <a:t>su</a:t>
            </a:r>
            <a:r>
              <a:rPr lang="en-US" dirty="0"/>
              <a:t> </a:t>
            </a:r>
            <a:r>
              <a:rPr lang="en-US" dirty="0" err="1"/>
              <a:t>registrovani</a:t>
            </a:r>
            <a:r>
              <a:rPr lang="en-US" dirty="0"/>
              <a:t> </a:t>
            </a:r>
            <a:r>
              <a:rPr lang="en-US" dirty="0" err="1"/>
              <a:t>korisnici</a:t>
            </a:r>
            <a:r>
              <a:rPr lang="en-US" dirty="0"/>
              <a:t>, </a:t>
            </a:r>
            <a:r>
              <a:rPr lang="en-US" dirty="0" err="1"/>
              <a:t>što</a:t>
            </a:r>
            <a:r>
              <a:rPr lang="en-US" dirty="0"/>
              <a:t> </a:t>
            </a:r>
            <a:r>
              <a:rPr lang="en-US" dirty="0" err="1"/>
              <a:t>znači</a:t>
            </a:r>
            <a:r>
              <a:rPr lang="en-US" dirty="0"/>
              <a:t> je </a:t>
            </a:r>
            <a:r>
              <a:rPr lang="en-US" dirty="0" err="1"/>
              <a:t>najpre</a:t>
            </a:r>
            <a:r>
              <a:rPr lang="en-US" dirty="0"/>
              <a:t> </a:t>
            </a:r>
            <a:r>
              <a:rPr lang="en-US" dirty="0" err="1"/>
              <a:t>potrebno</a:t>
            </a:r>
            <a:r>
              <a:rPr lang="en-US" dirty="0"/>
              <a:t> da se </a:t>
            </a:r>
            <a:r>
              <a:rPr lang="en-US" dirty="0" err="1"/>
              <a:t>oni</a:t>
            </a:r>
            <a:r>
              <a:rPr lang="en-US" dirty="0"/>
              <a:t> </a:t>
            </a:r>
            <a:r>
              <a:rPr lang="en-US" dirty="0" err="1"/>
              <a:t>uspešno</a:t>
            </a:r>
            <a:r>
              <a:rPr lang="en-US" dirty="0"/>
              <a:t> </a:t>
            </a:r>
            <a:r>
              <a:rPr lang="en-US" dirty="0" err="1"/>
              <a:t>uloguju</a:t>
            </a:r>
            <a:r>
              <a:rPr lang="en-US" dirty="0"/>
              <a:t> Ili </a:t>
            </a:r>
            <a:r>
              <a:rPr lang="en-US" dirty="0" err="1"/>
              <a:t>registruju</a:t>
            </a:r>
            <a:r>
              <a:rPr lang="en-US" dirty="0"/>
              <a:t>. </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998573" y="288324"/>
            <a:ext cx="5170161" cy="3797386"/>
          </a:xfrm>
          <a:prstGeom prst="rect">
            <a:avLst/>
          </a:prstGeom>
          <a:ln>
            <a:noFill/>
          </a:ln>
          <a:effectLst>
            <a:outerShdw blurRad="292100" dist="139700" dir="2700000" algn="tl" rotWithShape="0">
              <a:srgbClr val="333333">
                <a:alpha val="65000"/>
              </a:srgbClr>
            </a:outerShdw>
          </a:effectLst>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0733902" y="4578671"/>
            <a:ext cx="1359243" cy="1223733"/>
          </a:xfrm>
          <a:prstGeom prst="rect">
            <a:avLst/>
          </a:prstGeom>
        </p:spPr>
      </p:pic>
    </p:spTree>
    <p:extLst>
      <p:ext uri="{BB962C8B-B14F-4D97-AF65-F5344CB8AC3E}">
        <p14:creationId xmlns:p14="http://schemas.microsoft.com/office/powerpoint/2010/main" val="36351526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Angular - forme</a:t>
            </a:r>
            <a:endParaRPr lang="en-US" dirty="0"/>
          </a:p>
        </p:txBody>
      </p:sp>
      <p:sp>
        <p:nvSpPr>
          <p:cNvPr id="3" name="Content Placeholder 2"/>
          <p:cNvSpPr>
            <a:spLocks noGrp="1"/>
          </p:cNvSpPr>
          <p:nvPr>
            <p:ph idx="1"/>
          </p:nvPr>
        </p:nvSpPr>
        <p:spPr>
          <a:xfrm>
            <a:off x="680321" y="2378062"/>
            <a:ext cx="9613861" cy="3599316"/>
          </a:xfrm>
        </p:spPr>
        <p:txBody>
          <a:bodyPr>
            <a:normAutofit lnSpcReduction="10000"/>
          </a:bodyPr>
          <a:lstStyle/>
          <a:p>
            <a:r>
              <a:rPr lang="sr-Latn-RS" dirty="0"/>
              <a:t>Za rad sa svim formama unutar ove aplikacije, korišćene su Angularove reaktivne forme, koje na samom frontu mogu izvršiti klasičnu validaciju, što je još jedna pogodna stvar jer se značajno uprošćava pozadinska logika u typescript fajlovima. </a:t>
            </a:r>
            <a:endParaRPr lang="sr-Latn-RS" dirty="0" smtClean="0"/>
          </a:p>
          <a:p>
            <a:r>
              <a:rPr lang="sr-Latn-RS" dirty="0"/>
              <a:t>Svaki korisnik mora uneti ispravne kredincijale kako bi se uspešno redirektovao na početnu stranciju. Autentifikacija se vrši pomoću baze, gde se dopremaju podaci kao što su username i password kako bi se proverilo da li uneti parametri ispravni i da li korisnik uopšte postoji u bazi. Ukoliko ne, može se registrovati tako što klikne na dugme Register, gde popunjava tražene podatke, koji moraju biti uneti u ispravnom formatu.</a:t>
            </a:r>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717426" y="681830"/>
            <a:ext cx="1359243" cy="1223733"/>
          </a:xfrm>
          <a:prstGeom prst="rect">
            <a:avLst/>
          </a:prstGeom>
        </p:spPr>
      </p:pic>
    </p:spTree>
    <p:extLst>
      <p:ext uri="{BB962C8B-B14F-4D97-AF65-F5344CB8AC3E}">
        <p14:creationId xmlns:p14="http://schemas.microsoft.com/office/powerpoint/2010/main" val="15667721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3237470" y="486033"/>
            <a:ext cx="5102397" cy="5667632"/>
          </a:xfrm>
          <a:prstGeom prst="rect">
            <a:avLst/>
          </a:prstGeom>
          <a:ln>
            <a:noFill/>
          </a:ln>
          <a:effectLst>
            <a:outerShdw blurRad="292100" dist="139700" dir="2700000" algn="tl" rotWithShape="0">
              <a:srgbClr val="333333">
                <a:alpha val="65000"/>
              </a:srgbClr>
            </a:outerShdw>
          </a:effectLst>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10742140" y="667264"/>
            <a:ext cx="1359243" cy="1223733"/>
          </a:xfrm>
          <a:prstGeom prst="rect">
            <a:avLst/>
          </a:prstGeom>
        </p:spPr>
      </p:pic>
    </p:spTree>
    <p:extLst>
      <p:ext uri="{BB962C8B-B14F-4D97-AF65-F5344CB8AC3E}">
        <p14:creationId xmlns:p14="http://schemas.microsoft.com/office/powerpoint/2010/main" val="21520677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Redirekcija</a:t>
            </a:r>
            <a:endParaRPr lang="en-US" dirty="0"/>
          </a:p>
        </p:txBody>
      </p:sp>
      <p:sp>
        <p:nvSpPr>
          <p:cNvPr id="3" name="Content Placeholder 2"/>
          <p:cNvSpPr>
            <a:spLocks noGrp="1"/>
          </p:cNvSpPr>
          <p:nvPr>
            <p:ph idx="1"/>
          </p:nvPr>
        </p:nvSpPr>
        <p:spPr/>
        <p:txBody>
          <a:bodyPr/>
          <a:lstStyle/>
          <a:p>
            <a:r>
              <a:rPr lang="sr-Latn-RS" dirty="0" smtClean="0"/>
              <a:t>Nakon uspešnog logovanja/registrovanja, korisnik se preusmerava na početnu stranu, gde može dodavati ili menjati neke svoje kampanje, likove itd. </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725664" y="753228"/>
            <a:ext cx="1359243" cy="1223733"/>
          </a:xfrm>
          <a:prstGeom prst="rect">
            <a:avLst/>
          </a:prstGeom>
        </p:spPr>
      </p:pic>
    </p:spTree>
    <p:extLst>
      <p:ext uri="{BB962C8B-B14F-4D97-AF65-F5344CB8AC3E}">
        <p14:creationId xmlns:p14="http://schemas.microsoft.com/office/powerpoint/2010/main" val="9707184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p:txBody>
          <a:bodyPr/>
          <a:lstStyle/>
          <a:p>
            <a:r>
              <a:rPr lang="sr-Latn-RS" dirty="0"/>
              <a:t>Podaci su mahom predstavljeni tabelarno koristeći Angular Material komponente, konrektno mat-table komponetu, kako bi bilo omogućeno lakše filtriranje, pretraga i paginacija sadržaja. </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261286" y="1178011"/>
            <a:ext cx="8451930" cy="2192552"/>
          </a:xfrm>
          <a:prstGeom prst="rect">
            <a:avLst/>
          </a:prstGeom>
          <a:ln>
            <a:noFill/>
          </a:ln>
          <a:effectLst>
            <a:outerShdw blurRad="292100" dist="139700" dir="2700000" algn="tl" rotWithShape="0">
              <a:srgbClr val="333333">
                <a:alpha val="65000"/>
              </a:srgbClr>
            </a:outerShdw>
          </a:effectLst>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0766853" y="4645142"/>
            <a:ext cx="1359243" cy="1223733"/>
          </a:xfrm>
          <a:prstGeom prst="rect">
            <a:avLst/>
          </a:prstGeom>
        </p:spPr>
      </p:pic>
    </p:spTree>
    <p:extLst>
      <p:ext uri="{BB962C8B-B14F-4D97-AF65-F5344CB8AC3E}">
        <p14:creationId xmlns:p14="http://schemas.microsoft.com/office/powerpoint/2010/main" val="11035942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532040" y="4802231"/>
            <a:ext cx="9613859" cy="1090789"/>
          </a:xfrm>
        </p:spPr>
        <p:txBody>
          <a:bodyPr/>
          <a:lstStyle/>
          <a:p>
            <a:r>
              <a:rPr lang="sr-Latn-RS" dirty="0"/>
              <a:t>Korisnicima je takođe data mogućnost da edituju ili obrišu svoje kampanje ili likove, ili da čak vide određene detelje custom made karaktera. </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393988" y="140043"/>
            <a:ext cx="4198321" cy="4294445"/>
          </a:xfrm>
          <a:prstGeom prst="rect">
            <a:avLst/>
          </a:prstGeom>
          <a:ln>
            <a:noFill/>
          </a:ln>
          <a:effectLst>
            <a:outerShdw blurRad="292100" dist="139700" dir="2700000" algn="tl" rotWithShape="0">
              <a:srgbClr val="333333">
                <a:alpha val="65000"/>
              </a:srgbClr>
            </a:outerShdw>
          </a:effectLst>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0742140" y="4669287"/>
            <a:ext cx="1359243" cy="1223733"/>
          </a:xfrm>
          <a:prstGeom prst="rect">
            <a:avLst/>
          </a:prstGeom>
        </p:spPr>
      </p:pic>
    </p:spTree>
    <p:extLst>
      <p:ext uri="{BB962C8B-B14F-4D97-AF65-F5344CB8AC3E}">
        <p14:creationId xmlns:p14="http://schemas.microsoft.com/office/powerpoint/2010/main" val="30431591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Zaključak</a:t>
            </a:r>
            <a:r>
              <a:rPr lang="en-US" b="1" dirty="0"/>
              <a:t> </a:t>
            </a:r>
            <a:br>
              <a:rPr lang="en-US" b="1" dirty="0"/>
            </a:b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742140" y="2809102"/>
            <a:ext cx="1359243" cy="1223733"/>
          </a:xfrm>
          <a:prstGeom prst="rect">
            <a:avLst/>
          </a:prstGeom>
        </p:spPr>
      </p:pic>
    </p:spTree>
    <p:extLst>
      <p:ext uri="{BB962C8B-B14F-4D97-AF65-F5344CB8AC3E}">
        <p14:creationId xmlns:p14="http://schemas.microsoft.com/office/powerpoint/2010/main" val="33221208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a:t>Ovaj</a:t>
            </a:r>
            <a:r>
              <a:rPr lang="en-US" dirty="0"/>
              <a:t> </a:t>
            </a:r>
            <a:r>
              <a:rPr lang="en-US" dirty="0" err="1"/>
              <a:t>projekat</a:t>
            </a:r>
            <a:r>
              <a:rPr lang="en-US" dirty="0"/>
              <a:t> je </a:t>
            </a:r>
            <a:r>
              <a:rPr lang="en-US" dirty="0" err="1"/>
              <a:t>rađen</a:t>
            </a:r>
            <a:r>
              <a:rPr lang="en-US" dirty="0"/>
              <a:t> </a:t>
            </a:r>
            <a:r>
              <a:rPr lang="en-US" dirty="0" err="1"/>
              <a:t>na</a:t>
            </a:r>
            <a:r>
              <a:rPr lang="en-US" dirty="0"/>
              <a:t> </a:t>
            </a:r>
            <a:r>
              <a:rPr lang="en-US" dirty="0" err="1"/>
              <a:t>slobodnu</a:t>
            </a:r>
            <a:r>
              <a:rPr lang="en-US" dirty="0"/>
              <a:t> </a:t>
            </a:r>
            <a:r>
              <a:rPr lang="en-US" dirty="0" err="1"/>
              <a:t>temu</a:t>
            </a:r>
            <a:r>
              <a:rPr lang="en-US" dirty="0"/>
              <a:t> </a:t>
            </a:r>
            <a:r>
              <a:rPr lang="en-US" dirty="0" err="1"/>
              <a:t>iz</a:t>
            </a:r>
            <a:r>
              <a:rPr lang="en-US" dirty="0"/>
              <a:t> </a:t>
            </a:r>
            <a:r>
              <a:rPr lang="en-US" dirty="0" err="1"/>
              <a:t>predmeta</a:t>
            </a:r>
            <a:r>
              <a:rPr lang="en-US" dirty="0"/>
              <a:t> Internet </a:t>
            </a:r>
            <a:r>
              <a:rPr lang="en-US" dirty="0" err="1"/>
              <a:t>i</a:t>
            </a:r>
            <a:r>
              <a:rPr lang="en-US" dirty="0"/>
              <a:t> </a:t>
            </a:r>
            <a:r>
              <a:rPr lang="en-US" dirty="0" err="1"/>
              <a:t>softverske</a:t>
            </a:r>
            <a:r>
              <a:rPr lang="en-US" dirty="0"/>
              <a:t> </a:t>
            </a:r>
            <a:r>
              <a:rPr lang="en-US" dirty="0" err="1"/>
              <a:t>arhitekture</a:t>
            </a:r>
            <a:r>
              <a:rPr lang="en-US" dirty="0"/>
              <a:t>, </a:t>
            </a:r>
            <a:r>
              <a:rPr lang="en-US" dirty="0" err="1"/>
              <a:t>tako</a:t>
            </a:r>
            <a:r>
              <a:rPr lang="en-US" dirty="0"/>
              <a:t> da je </a:t>
            </a:r>
            <a:r>
              <a:rPr lang="en-US" dirty="0" err="1"/>
              <a:t>isključivo</a:t>
            </a:r>
            <a:r>
              <a:rPr lang="en-US" dirty="0"/>
              <a:t> </a:t>
            </a:r>
            <a:r>
              <a:rPr lang="en-US" dirty="0" err="1"/>
              <a:t>namenjen</a:t>
            </a:r>
            <a:r>
              <a:rPr lang="en-US" dirty="0"/>
              <a:t> </a:t>
            </a:r>
            <a:r>
              <a:rPr lang="en-US" dirty="0" err="1"/>
              <a:t>za</a:t>
            </a:r>
            <a:r>
              <a:rPr lang="en-US" dirty="0"/>
              <a:t> </a:t>
            </a:r>
            <a:r>
              <a:rPr lang="en-US" dirty="0" err="1"/>
              <a:t>edukativnu</a:t>
            </a:r>
            <a:r>
              <a:rPr lang="en-US" dirty="0"/>
              <a:t> </a:t>
            </a:r>
            <a:r>
              <a:rPr lang="en-US" dirty="0" err="1"/>
              <a:t>upotrebu</a:t>
            </a:r>
            <a:r>
              <a:rPr lang="en-US" dirty="0"/>
              <a:t>. </a:t>
            </a:r>
            <a:r>
              <a:rPr lang="en-US" dirty="0" err="1"/>
              <a:t>Sama</a:t>
            </a:r>
            <a:r>
              <a:rPr lang="en-US" dirty="0"/>
              <a:t> </a:t>
            </a:r>
            <a:r>
              <a:rPr lang="en-US" dirty="0" err="1"/>
              <a:t>aplikacija</a:t>
            </a:r>
            <a:r>
              <a:rPr lang="en-US" dirty="0"/>
              <a:t> je </a:t>
            </a:r>
            <a:r>
              <a:rPr lang="en-US" dirty="0" err="1"/>
              <a:t>napravljena</a:t>
            </a:r>
            <a:r>
              <a:rPr lang="en-US" dirty="0"/>
              <a:t> </a:t>
            </a:r>
            <a:r>
              <a:rPr lang="en-US" dirty="0" err="1"/>
              <a:t>tako</a:t>
            </a:r>
            <a:r>
              <a:rPr lang="en-US" dirty="0"/>
              <a:t> da </a:t>
            </a:r>
            <a:r>
              <a:rPr lang="en-US" dirty="0" err="1"/>
              <a:t>pokrije</a:t>
            </a:r>
            <a:r>
              <a:rPr lang="en-US" dirty="0"/>
              <a:t> </a:t>
            </a:r>
            <a:r>
              <a:rPr lang="en-US" dirty="0" err="1"/>
              <a:t>sve</a:t>
            </a:r>
            <a:r>
              <a:rPr lang="en-US" dirty="0"/>
              <a:t> </a:t>
            </a:r>
            <a:r>
              <a:rPr lang="en-US" dirty="0" err="1"/>
              <a:t>minimalne</a:t>
            </a:r>
            <a:r>
              <a:rPr lang="en-US" dirty="0"/>
              <a:t> </a:t>
            </a:r>
            <a:r>
              <a:rPr lang="en-US" dirty="0" err="1"/>
              <a:t>zahteve</a:t>
            </a:r>
            <a:r>
              <a:rPr lang="en-US" dirty="0"/>
              <a:t> </a:t>
            </a:r>
            <a:r>
              <a:rPr lang="en-US" dirty="0" err="1"/>
              <a:t>koji</a:t>
            </a:r>
            <a:r>
              <a:rPr lang="en-US" dirty="0"/>
              <a:t> </a:t>
            </a:r>
            <a:r>
              <a:rPr lang="en-US" dirty="0" err="1"/>
              <a:t>su</a:t>
            </a:r>
            <a:r>
              <a:rPr lang="en-US" dirty="0"/>
              <a:t> </a:t>
            </a:r>
            <a:r>
              <a:rPr lang="en-US" dirty="0" err="1"/>
              <a:t>navedeni</a:t>
            </a:r>
            <a:r>
              <a:rPr lang="en-US" dirty="0"/>
              <a:t> u </a:t>
            </a:r>
            <a:r>
              <a:rPr lang="en-US" dirty="0" err="1"/>
              <a:t>specifikaciji</a:t>
            </a:r>
            <a:r>
              <a:rPr lang="en-US" dirty="0"/>
              <a:t>, </a:t>
            </a:r>
            <a:r>
              <a:rPr lang="en-US" dirty="0" err="1"/>
              <a:t>ali</a:t>
            </a:r>
            <a:r>
              <a:rPr lang="en-US" dirty="0"/>
              <a:t> </a:t>
            </a:r>
            <a:r>
              <a:rPr lang="en-US" dirty="0" err="1"/>
              <a:t>ima</a:t>
            </a:r>
            <a:r>
              <a:rPr lang="en-US" dirty="0"/>
              <a:t> </a:t>
            </a:r>
            <a:r>
              <a:rPr lang="en-US" dirty="0" err="1"/>
              <a:t>i</a:t>
            </a:r>
            <a:r>
              <a:rPr lang="en-US" dirty="0"/>
              <a:t> </a:t>
            </a:r>
            <a:r>
              <a:rPr lang="en-US" dirty="0" err="1"/>
              <a:t>dodatne</a:t>
            </a:r>
            <a:r>
              <a:rPr lang="en-US" dirty="0"/>
              <a:t> </a:t>
            </a:r>
            <a:r>
              <a:rPr lang="en-US" dirty="0" err="1"/>
              <a:t>funkcionalnosti</a:t>
            </a:r>
            <a:r>
              <a:rPr lang="en-US" dirty="0"/>
              <a:t>, </a:t>
            </a:r>
            <a:r>
              <a:rPr lang="en-US" dirty="0" err="1"/>
              <a:t>koje</a:t>
            </a:r>
            <a:r>
              <a:rPr lang="en-US" dirty="0"/>
              <a:t> </a:t>
            </a:r>
            <a:r>
              <a:rPr lang="en-US" dirty="0" err="1"/>
              <a:t>su</a:t>
            </a:r>
            <a:r>
              <a:rPr lang="en-US" dirty="0"/>
              <a:t> </a:t>
            </a:r>
            <a:r>
              <a:rPr lang="en-US" dirty="0" err="1"/>
              <a:t>obrađene</a:t>
            </a:r>
            <a:r>
              <a:rPr lang="en-US" dirty="0"/>
              <a:t> </a:t>
            </a:r>
            <a:r>
              <a:rPr lang="en-US" dirty="0" err="1"/>
              <a:t>na</a:t>
            </a:r>
            <a:r>
              <a:rPr lang="en-US" dirty="0"/>
              <a:t> </a:t>
            </a:r>
            <a:r>
              <a:rPr lang="en-US" dirty="0" err="1"/>
              <a:t>predavanjima</a:t>
            </a:r>
            <a:r>
              <a:rPr lang="en-US" dirty="0"/>
              <a:t>, </a:t>
            </a:r>
            <a:r>
              <a:rPr lang="en-US" dirty="0" err="1"/>
              <a:t>kako</a:t>
            </a:r>
            <a:r>
              <a:rPr lang="en-US" dirty="0"/>
              <a:t> bi </a:t>
            </a:r>
            <a:r>
              <a:rPr lang="en-US" dirty="0" err="1"/>
              <a:t>i</a:t>
            </a:r>
            <a:r>
              <a:rPr lang="en-US" dirty="0"/>
              <a:t> </a:t>
            </a:r>
            <a:r>
              <a:rPr lang="en-US" dirty="0" err="1"/>
              <a:t>samim</a:t>
            </a:r>
            <a:r>
              <a:rPr lang="en-US" dirty="0"/>
              <a:t> </a:t>
            </a:r>
            <a:r>
              <a:rPr lang="en-US" dirty="0" err="1"/>
              <a:t>korisnicima</a:t>
            </a:r>
            <a:r>
              <a:rPr lang="en-US" dirty="0"/>
              <a:t> </a:t>
            </a:r>
            <a:r>
              <a:rPr lang="en-US" dirty="0" err="1"/>
              <a:t>bilo</a:t>
            </a:r>
            <a:r>
              <a:rPr lang="en-US" dirty="0"/>
              <a:t> </a:t>
            </a:r>
            <a:r>
              <a:rPr lang="en-US" dirty="0" err="1"/>
              <a:t>zanimljivo</a:t>
            </a:r>
            <a:r>
              <a:rPr lang="en-US" dirty="0"/>
              <a:t> </a:t>
            </a:r>
            <a:r>
              <a:rPr lang="en-US" dirty="0" err="1"/>
              <a:t>korišćenje</a:t>
            </a:r>
            <a:r>
              <a:rPr lang="en-US" dirty="0"/>
              <a:t> </a:t>
            </a:r>
            <a:r>
              <a:rPr lang="en-US" dirty="0" err="1"/>
              <a:t>aplikacije</a:t>
            </a:r>
            <a:r>
              <a:rPr lang="en-US" dirty="0"/>
              <a:t>, </a:t>
            </a:r>
            <a:r>
              <a:rPr lang="en-US" dirty="0" err="1"/>
              <a:t>kao</a:t>
            </a:r>
            <a:r>
              <a:rPr lang="en-US" dirty="0"/>
              <a:t> </a:t>
            </a:r>
            <a:r>
              <a:rPr lang="en-US" dirty="0" err="1"/>
              <a:t>što</a:t>
            </a:r>
            <a:r>
              <a:rPr lang="en-US" dirty="0"/>
              <a:t> je </a:t>
            </a:r>
            <a:r>
              <a:rPr lang="en-US" dirty="0" err="1"/>
              <a:t>samom</a:t>
            </a:r>
            <a:r>
              <a:rPr lang="en-US" dirty="0"/>
              <a:t> </a:t>
            </a:r>
            <a:r>
              <a:rPr lang="en-US" dirty="0" err="1"/>
              <a:t>autoru</a:t>
            </a:r>
            <a:r>
              <a:rPr lang="en-US" dirty="0"/>
              <a:t> </a:t>
            </a:r>
            <a:r>
              <a:rPr lang="en-US" dirty="0" err="1"/>
              <a:t>bilo</a:t>
            </a:r>
            <a:r>
              <a:rPr lang="en-US" dirty="0"/>
              <a:t> </a:t>
            </a:r>
            <a:r>
              <a:rPr lang="en-US" dirty="0" err="1"/>
              <a:t>zanimljivo</a:t>
            </a:r>
            <a:r>
              <a:rPr lang="en-US" dirty="0"/>
              <a:t> </a:t>
            </a:r>
            <a:r>
              <a:rPr lang="en-US" dirty="0" err="1"/>
              <a:t>implementirajući</a:t>
            </a:r>
            <a:r>
              <a:rPr lang="en-US" dirty="0"/>
              <a:t> je. </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742140" y="683740"/>
            <a:ext cx="1359243" cy="1223733"/>
          </a:xfrm>
          <a:prstGeom prst="rect">
            <a:avLst/>
          </a:prstGeom>
        </p:spPr>
      </p:pic>
    </p:spTree>
    <p:extLst>
      <p:ext uri="{BB962C8B-B14F-4D97-AF65-F5344CB8AC3E}">
        <p14:creationId xmlns:p14="http://schemas.microsoft.com/office/powerpoint/2010/main" val="2707690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O čemu će biti reči?</a:t>
            </a:r>
            <a:endParaRPr lang="en-US" dirty="0"/>
          </a:p>
        </p:txBody>
      </p:sp>
      <p:sp>
        <p:nvSpPr>
          <p:cNvPr id="3" name="Content Placeholder 2"/>
          <p:cNvSpPr>
            <a:spLocks noGrp="1"/>
          </p:cNvSpPr>
          <p:nvPr>
            <p:ph idx="1"/>
          </p:nvPr>
        </p:nvSpPr>
        <p:spPr>
          <a:xfrm>
            <a:off x="680321" y="2336873"/>
            <a:ext cx="9613861" cy="4105116"/>
          </a:xfrm>
        </p:spPr>
        <p:txBody>
          <a:bodyPr>
            <a:normAutofit lnSpcReduction="10000"/>
          </a:bodyPr>
          <a:lstStyle/>
          <a:p>
            <a:r>
              <a:rPr lang="en-US" dirty="0" err="1"/>
              <a:t>Kroz</a:t>
            </a:r>
            <a:r>
              <a:rPr lang="en-US" dirty="0"/>
              <a:t> </a:t>
            </a:r>
            <a:r>
              <a:rPr lang="en-US" dirty="0" err="1"/>
              <a:t>ovu</a:t>
            </a:r>
            <a:r>
              <a:rPr lang="en-US" dirty="0"/>
              <a:t> </a:t>
            </a:r>
            <a:r>
              <a:rPr lang="en-US" dirty="0" err="1"/>
              <a:t>dokumentaciju</a:t>
            </a:r>
            <a:r>
              <a:rPr lang="en-US" dirty="0"/>
              <a:t> </a:t>
            </a:r>
            <a:r>
              <a:rPr lang="en-US" dirty="0" err="1"/>
              <a:t>dat</a:t>
            </a:r>
            <a:r>
              <a:rPr lang="en-US" dirty="0"/>
              <a:t> je </a:t>
            </a:r>
            <a:r>
              <a:rPr lang="en-US" dirty="0" err="1"/>
              <a:t>kratak</a:t>
            </a:r>
            <a:r>
              <a:rPr lang="en-US" dirty="0"/>
              <a:t> </a:t>
            </a:r>
            <a:r>
              <a:rPr lang="en-US" dirty="0" err="1"/>
              <a:t>opis</a:t>
            </a:r>
            <a:r>
              <a:rPr lang="en-US" dirty="0"/>
              <a:t> </a:t>
            </a:r>
            <a:r>
              <a:rPr lang="en-US" dirty="0" err="1"/>
              <a:t>aplikacije</a:t>
            </a:r>
            <a:r>
              <a:rPr lang="en-US" dirty="0"/>
              <a:t> </a:t>
            </a:r>
            <a:r>
              <a:rPr lang="en-US" dirty="0" err="1"/>
              <a:t>razvijene</a:t>
            </a:r>
            <a:r>
              <a:rPr lang="en-US" dirty="0"/>
              <a:t> </a:t>
            </a:r>
            <a:r>
              <a:rPr lang="en-US" dirty="0" err="1"/>
              <a:t>za</a:t>
            </a:r>
            <a:r>
              <a:rPr lang="en-US" dirty="0"/>
              <a:t> </a:t>
            </a:r>
            <a:r>
              <a:rPr lang="en-US" dirty="0" err="1"/>
              <a:t>ispitni</a:t>
            </a:r>
            <a:r>
              <a:rPr lang="en-US" dirty="0"/>
              <a:t> </a:t>
            </a:r>
            <a:r>
              <a:rPr lang="en-US" dirty="0" err="1"/>
              <a:t>zadatak</a:t>
            </a:r>
            <a:r>
              <a:rPr lang="en-US" dirty="0"/>
              <a:t> </a:t>
            </a:r>
            <a:r>
              <a:rPr lang="en-US" dirty="0" err="1"/>
              <a:t>iz</a:t>
            </a:r>
            <a:r>
              <a:rPr lang="en-US" dirty="0"/>
              <a:t> </a:t>
            </a:r>
            <a:r>
              <a:rPr lang="en-US" dirty="0" err="1"/>
              <a:t>predmeta</a:t>
            </a:r>
            <a:r>
              <a:rPr lang="en-US" dirty="0"/>
              <a:t> Internet </a:t>
            </a:r>
            <a:r>
              <a:rPr lang="en-US" dirty="0" err="1"/>
              <a:t>i</a:t>
            </a:r>
            <a:r>
              <a:rPr lang="en-US" dirty="0"/>
              <a:t> </a:t>
            </a:r>
            <a:r>
              <a:rPr lang="en-US" dirty="0" err="1"/>
              <a:t>softverske</a:t>
            </a:r>
            <a:r>
              <a:rPr lang="en-US" dirty="0"/>
              <a:t> </a:t>
            </a:r>
            <a:r>
              <a:rPr lang="en-US" dirty="0" err="1"/>
              <a:t>arhitekture</a:t>
            </a:r>
            <a:r>
              <a:rPr lang="en-US" dirty="0"/>
              <a:t>, </a:t>
            </a:r>
            <a:r>
              <a:rPr lang="en-US" dirty="0" err="1"/>
              <a:t>kao</a:t>
            </a:r>
            <a:r>
              <a:rPr lang="en-US" dirty="0"/>
              <a:t> </a:t>
            </a:r>
            <a:r>
              <a:rPr lang="en-US" dirty="0" err="1"/>
              <a:t>i</a:t>
            </a:r>
            <a:r>
              <a:rPr lang="en-US" dirty="0"/>
              <a:t> </a:t>
            </a:r>
            <a:r>
              <a:rPr lang="en-US" dirty="0" err="1"/>
              <a:t>tehnologija</a:t>
            </a:r>
            <a:r>
              <a:rPr lang="en-US" dirty="0"/>
              <a:t> </a:t>
            </a:r>
            <a:r>
              <a:rPr lang="en-US" dirty="0" err="1"/>
              <a:t>i</a:t>
            </a:r>
            <a:r>
              <a:rPr lang="en-US" dirty="0"/>
              <a:t> </a:t>
            </a:r>
            <a:r>
              <a:rPr lang="en-US" dirty="0" err="1"/>
              <a:t>platforme</a:t>
            </a:r>
            <a:r>
              <a:rPr lang="en-US" dirty="0"/>
              <a:t> </a:t>
            </a:r>
            <a:r>
              <a:rPr lang="en-US" dirty="0" err="1"/>
              <a:t>na</a:t>
            </a:r>
            <a:r>
              <a:rPr lang="en-US" dirty="0"/>
              <a:t> </a:t>
            </a:r>
            <a:r>
              <a:rPr lang="en-US" dirty="0" err="1"/>
              <a:t>kojoj</a:t>
            </a:r>
            <a:r>
              <a:rPr lang="en-US" dirty="0"/>
              <a:t> je </a:t>
            </a:r>
            <a:r>
              <a:rPr lang="en-US" dirty="0" err="1"/>
              <a:t>razvijena</a:t>
            </a:r>
            <a:r>
              <a:rPr lang="en-US" dirty="0"/>
              <a:t>. </a:t>
            </a:r>
            <a:endParaRPr lang="sr-Latn-RS" dirty="0" smtClean="0"/>
          </a:p>
          <a:p>
            <a:endParaRPr lang="sr-Latn-RS" dirty="0" smtClean="0"/>
          </a:p>
          <a:p>
            <a:r>
              <a:rPr lang="en-US" dirty="0"/>
              <a:t>Kao </a:t>
            </a:r>
            <a:r>
              <a:rPr lang="en-US" dirty="0" err="1"/>
              <a:t>inspiracija</a:t>
            </a:r>
            <a:r>
              <a:rPr lang="en-US" dirty="0"/>
              <a:t> </a:t>
            </a:r>
            <a:r>
              <a:rPr lang="en-US" dirty="0" err="1"/>
              <a:t>za</a:t>
            </a:r>
            <a:r>
              <a:rPr lang="en-US" dirty="0"/>
              <a:t> </a:t>
            </a:r>
            <a:r>
              <a:rPr lang="en-US" dirty="0" err="1"/>
              <a:t>realizaciju</a:t>
            </a:r>
            <a:r>
              <a:rPr lang="en-US" dirty="0"/>
              <a:t> </a:t>
            </a:r>
            <a:r>
              <a:rPr lang="en-US" dirty="0" err="1"/>
              <a:t>ove</a:t>
            </a:r>
            <a:r>
              <a:rPr lang="en-US" dirty="0"/>
              <a:t> </a:t>
            </a:r>
            <a:r>
              <a:rPr lang="en-US" dirty="0" err="1"/>
              <a:t>aplikacije</a:t>
            </a:r>
            <a:r>
              <a:rPr lang="en-US" dirty="0"/>
              <a:t>, </a:t>
            </a:r>
            <a:r>
              <a:rPr lang="en-US" dirty="0" err="1"/>
              <a:t>poslužila</a:t>
            </a:r>
            <a:r>
              <a:rPr lang="en-US" dirty="0"/>
              <a:t> je </a:t>
            </a:r>
            <a:r>
              <a:rPr lang="en-US" dirty="0" err="1"/>
              <a:t>platforma</a:t>
            </a:r>
            <a:r>
              <a:rPr lang="en-US" dirty="0"/>
              <a:t> Roll20, </a:t>
            </a:r>
            <a:r>
              <a:rPr lang="en-US" dirty="0" err="1"/>
              <a:t>koja</a:t>
            </a:r>
            <a:r>
              <a:rPr lang="en-US" dirty="0"/>
              <a:t> </a:t>
            </a:r>
            <a:r>
              <a:rPr lang="en-US" dirty="0" err="1"/>
              <a:t>omogućava</a:t>
            </a:r>
            <a:r>
              <a:rPr lang="en-US" dirty="0"/>
              <a:t> </a:t>
            </a:r>
            <a:r>
              <a:rPr lang="en-US" dirty="0" err="1"/>
              <a:t>korisnicima</a:t>
            </a:r>
            <a:r>
              <a:rPr lang="en-US" dirty="0"/>
              <a:t> </a:t>
            </a:r>
            <a:r>
              <a:rPr lang="en-US" dirty="0" err="1"/>
              <a:t>virtuelno</a:t>
            </a:r>
            <a:r>
              <a:rPr lang="en-US" dirty="0"/>
              <a:t> </a:t>
            </a:r>
            <a:r>
              <a:rPr lang="en-US" dirty="0" err="1"/>
              <a:t>igranje</a:t>
            </a:r>
            <a:r>
              <a:rPr lang="en-US" dirty="0"/>
              <a:t> </a:t>
            </a:r>
            <a:r>
              <a:rPr lang="en-US" dirty="0" err="1"/>
              <a:t>i</a:t>
            </a:r>
            <a:r>
              <a:rPr lang="en-US" dirty="0"/>
              <a:t> </a:t>
            </a:r>
            <a:r>
              <a:rPr lang="en-US" dirty="0" err="1"/>
              <a:t>organizovanje</a:t>
            </a:r>
            <a:r>
              <a:rPr lang="en-US" dirty="0"/>
              <a:t> </a:t>
            </a:r>
            <a:r>
              <a:rPr lang="en-US" dirty="0" err="1"/>
              <a:t>društvenih</a:t>
            </a:r>
            <a:r>
              <a:rPr lang="en-US" dirty="0"/>
              <a:t> </a:t>
            </a:r>
            <a:r>
              <a:rPr lang="en-US" dirty="0" err="1"/>
              <a:t>igara</a:t>
            </a:r>
            <a:r>
              <a:rPr lang="en-US" dirty="0"/>
              <a:t>, </a:t>
            </a:r>
            <a:r>
              <a:rPr lang="en-US" dirty="0" err="1"/>
              <a:t>poput</a:t>
            </a:r>
            <a:r>
              <a:rPr lang="en-US" dirty="0"/>
              <a:t> Dungeons and Dragons-a. </a:t>
            </a:r>
            <a:endParaRPr lang="sr-Latn-RS" dirty="0" smtClean="0"/>
          </a:p>
          <a:p>
            <a:endParaRPr lang="sr-Latn-RS" dirty="0" smtClean="0"/>
          </a:p>
          <a:p>
            <a:r>
              <a:rPr lang="en-US" dirty="0" err="1" smtClean="0"/>
              <a:t>Aplikacija</a:t>
            </a:r>
            <a:r>
              <a:rPr lang="en-US" dirty="0" smtClean="0"/>
              <a:t> </a:t>
            </a:r>
            <a:r>
              <a:rPr lang="en-US" dirty="0" err="1"/>
              <a:t>ima</a:t>
            </a:r>
            <a:r>
              <a:rPr lang="en-US" dirty="0"/>
              <a:t> </a:t>
            </a:r>
            <a:r>
              <a:rPr lang="en-US" dirty="0" err="1"/>
              <a:t>prilično</a:t>
            </a:r>
            <a:r>
              <a:rPr lang="en-US" dirty="0"/>
              <a:t> </a:t>
            </a:r>
            <a:r>
              <a:rPr lang="en-US" dirty="0" err="1"/>
              <a:t>jednostavan</a:t>
            </a:r>
            <a:r>
              <a:rPr lang="en-US" dirty="0"/>
              <a:t> </a:t>
            </a:r>
            <a:r>
              <a:rPr lang="en-US" dirty="0" err="1"/>
              <a:t>i</a:t>
            </a:r>
            <a:r>
              <a:rPr lang="en-US" dirty="0"/>
              <a:t> </a:t>
            </a:r>
            <a:r>
              <a:rPr lang="en-US" dirty="0" err="1"/>
              <a:t>intuitivan</a:t>
            </a:r>
            <a:r>
              <a:rPr lang="en-US" dirty="0"/>
              <a:t> </a:t>
            </a:r>
            <a:r>
              <a:rPr lang="en-US" dirty="0" err="1"/>
              <a:t>interfejs</a:t>
            </a:r>
            <a:r>
              <a:rPr lang="en-US" dirty="0"/>
              <a:t>, </a:t>
            </a:r>
            <a:r>
              <a:rPr lang="en-US" dirty="0" err="1"/>
              <a:t>te</a:t>
            </a:r>
            <a:r>
              <a:rPr lang="en-US" dirty="0"/>
              <a:t> je </a:t>
            </a:r>
            <a:r>
              <a:rPr lang="en-US" dirty="0" err="1"/>
              <a:t>tako</a:t>
            </a:r>
            <a:r>
              <a:rPr lang="en-US" dirty="0"/>
              <a:t> </a:t>
            </a:r>
            <a:r>
              <a:rPr lang="en-US" dirty="0" err="1"/>
              <a:t>pogodna</a:t>
            </a:r>
            <a:r>
              <a:rPr lang="en-US" dirty="0"/>
              <a:t> </a:t>
            </a:r>
            <a:r>
              <a:rPr lang="en-US" dirty="0" err="1"/>
              <a:t>za</a:t>
            </a:r>
            <a:r>
              <a:rPr lang="en-US" dirty="0"/>
              <a:t> </a:t>
            </a:r>
            <a:r>
              <a:rPr lang="en-US" dirty="0" err="1"/>
              <a:t>sve</a:t>
            </a:r>
            <a:r>
              <a:rPr lang="en-US" dirty="0"/>
              <a:t> </a:t>
            </a:r>
            <a:r>
              <a:rPr lang="en-US" dirty="0" err="1"/>
              <a:t>tipove</a:t>
            </a:r>
            <a:r>
              <a:rPr lang="en-US" dirty="0"/>
              <a:t> </a:t>
            </a:r>
            <a:r>
              <a:rPr lang="en-US" dirty="0" err="1"/>
              <a:t>korisnika</a:t>
            </a:r>
            <a:r>
              <a:rPr lang="en-US" dirty="0"/>
              <a:t>, </a:t>
            </a:r>
            <a:r>
              <a:rPr lang="en-US" dirty="0" err="1"/>
              <a:t>koji</a:t>
            </a:r>
            <a:r>
              <a:rPr lang="en-US" dirty="0"/>
              <a:t> </a:t>
            </a:r>
            <a:r>
              <a:rPr lang="en-US" dirty="0" err="1"/>
              <a:t>žele</a:t>
            </a:r>
            <a:r>
              <a:rPr lang="en-US" dirty="0"/>
              <a:t> da </a:t>
            </a:r>
            <a:r>
              <a:rPr lang="en-US" dirty="0" err="1"/>
              <a:t>na</a:t>
            </a:r>
            <a:r>
              <a:rPr lang="en-US" dirty="0"/>
              <a:t> </a:t>
            </a:r>
            <a:r>
              <a:rPr lang="en-US" dirty="0" err="1"/>
              <a:t>virtuelni</a:t>
            </a:r>
            <a:r>
              <a:rPr lang="en-US" dirty="0"/>
              <a:t> </a:t>
            </a:r>
            <a:r>
              <a:rPr lang="en-US" dirty="0" err="1"/>
              <a:t>način</a:t>
            </a:r>
            <a:r>
              <a:rPr lang="en-US" dirty="0"/>
              <a:t> </a:t>
            </a:r>
            <a:r>
              <a:rPr lang="en-US" dirty="0" err="1"/>
              <a:t>organizuju</a:t>
            </a:r>
            <a:r>
              <a:rPr lang="en-US" dirty="0"/>
              <a:t> </a:t>
            </a:r>
            <a:r>
              <a:rPr lang="en-US" dirty="0" err="1"/>
              <a:t>svoje</a:t>
            </a:r>
            <a:r>
              <a:rPr lang="en-US" dirty="0"/>
              <a:t> </a:t>
            </a:r>
            <a:r>
              <a:rPr lang="en-US" dirty="0" err="1"/>
              <a:t>druženje</a:t>
            </a:r>
            <a:r>
              <a:rPr lang="en-US" dirty="0"/>
              <a:t>. </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750378" y="681830"/>
            <a:ext cx="1359243" cy="1223733"/>
          </a:xfrm>
          <a:prstGeom prst="rect">
            <a:avLst/>
          </a:prstGeom>
        </p:spPr>
      </p:pic>
    </p:spTree>
    <p:extLst>
      <p:ext uri="{BB962C8B-B14F-4D97-AF65-F5344CB8AC3E}">
        <p14:creationId xmlns:p14="http://schemas.microsoft.com/office/powerpoint/2010/main" val="38934448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Platforma i tehnologije</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742140" y="2809102"/>
            <a:ext cx="1359243" cy="1223733"/>
          </a:xfrm>
          <a:prstGeom prst="rect">
            <a:avLst/>
          </a:prstGeom>
        </p:spPr>
      </p:pic>
    </p:spTree>
    <p:extLst>
      <p:ext uri="{BB962C8B-B14F-4D97-AF65-F5344CB8AC3E}">
        <p14:creationId xmlns:p14="http://schemas.microsoft.com/office/powerpoint/2010/main" val="42516815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Opis</a:t>
            </a:r>
            <a:r>
              <a:rPr lang="en-US" dirty="0"/>
              <a:t> </a:t>
            </a:r>
            <a:r>
              <a:rPr lang="en-US" dirty="0" err="1"/>
              <a:t>platforme</a:t>
            </a:r>
            <a:r>
              <a:rPr lang="en-US" dirty="0"/>
              <a:t>, </a:t>
            </a:r>
            <a:r>
              <a:rPr lang="en-US" dirty="0" err="1"/>
              <a:t>tehnologija</a:t>
            </a:r>
            <a:r>
              <a:rPr lang="en-US" dirty="0"/>
              <a:t> </a:t>
            </a:r>
            <a:r>
              <a:rPr lang="en-US" dirty="0" err="1"/>
              <a:t>i</a:t>
            </a:r>
            <a:r>
              <a:rPr lang="en-US" dirty="0"/>
              <a:t> </a:t>
            </a:r>
            <a:r>
              <a:rPr lang="en-US" dirty="0" err="1"/>
              <a:t>kratak</a:t>
            </a:r>
            <a:r>
              <a:rPr lang="en-US" dirty="0"/>
              <a:t> </a:t>
            </a:r>
            <a:r>
              <a:rPr lang="en-US" dirty="0" err="1"/>
              <a:t>istorijat</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err="1"/>
              <a:t>Celokupna</a:t>
            </a:r>
            <a:r>
              <a:rPr lang="en-US" dirty="0"/>
              <a:t> </a:t>
            </a:r>
            <a:r>
              <a:rPr lang="en-US" dirty="0" err="1"/>
              <a:t>funkcionalnost</a:t>
            </a:r>
            <a:r>
              <a:rPr lang="en-US" dirty="0"/>
              <a:t> </a:t>
            </a:r>
            <a:r>
              <a:rPr lang="en-US" dirty="0" err="1"/>
              <a:t>aplikacije</a:t>
            </a:r>
            <a:r>
              <a:rPr lang="en-US" dirty="0"/>
              <a:t> se </a:t>
            </a:r>
            <a:r>
              <a:rPr lang="en-US" dirty="0" err="1"/>
              <a:t>bazira</a:t>
            </a:r>
            <a:r>
              <a:rPr lang="en-US" dirty="0"/>
              <a:t> </a:t>
            </a:r>
            <a:r>
              <a:rPr lang="en-US" dirty="0" err="1"/>
              <a:t>na</a:t>
            </a:r>
            <a:r>
              <a:rPr lang="en-US" dirty="0"/>
              <a:t> </a:t>
            </a:r>
            <a:r>
              <a:rPr lang="en-US" dirty="0" err="1"/>
              <a:t>klasičnom</a:t>
            </a:r>
            <a:r>
              <a:rPr lang="en-US" dirty="0"/>
              <a:t> MVC </a:t>
            </a:r>
            <a:r>
              <a:rPr lang="en-US" dirty="0" err="1"/>
              <a:t>modelu</a:t>
            </a:r>
            <a:r>
              <a:rPr lang="en-US" dirty="0"/>
              <a:t>, </a:t>
            </a:r>
            <a:r>
              <a:rPr lang="en-US" dirty="0" err="1"/>
              <a:t>sa</a:t>
            </a:r>
            <a:r>
              <a:rPr lang="en-US" dirty="0"/>
              <a:t> tom </a:t>
            </a:r>
            <a:r>
              <a:rPr lang="en-US" dirty="0" err="1"/>
              <a:t>razlikom</a:t>
            </a:r>
            <a:r>
              <a:rPr lang="en-US" dirty="0"/>
              <a:t> da je </a:t>
            </a:r>
            <a:r>
              <a:rPr lang="en-US" dirty="0" err="1"/>
              <a:t>znatno</a:t>
            </a:r>
            <a:r>
              <a:rPr lang="en-US" dirty="0"/>
              <a:t> </a:t>
            </a:r>
            <a:r>
              <a:rPr lang="en-US" dirty="0" err="1"/>
              <a:t>proširena</a:t>
            </a:r>
            <a:r>
              <a:rPr lang="en-US" dirty="0"/>
              <a:t> </a:t>
            </a:r>
            <a:r>
              <a:rPr lang="en-US" dirty="0" err="1"/>
              <a:t>razvojem</a:t>
            </a:r>
            <a:r>
              <a:rPr lang="en-US" dirty="0"/>
              <a:t> REST web </a:t>
            </a:r>
            <a:r>
              <a:rPr lang="en-US" dirty="0" err="1"/>
              <a:t>servisa</a:t>
            </a:r>
            <a:r>
              <a:rPr lang="en-US" dirty="0"/>
              <a:t>, </a:t>
            </a:r>
            <a:r>
              <a:rPr lang="en-US" dirty="0" err="1"/>
              <a:t>koji</a:t>
            </a:r>
            <a:r>
              <a:rPr lang="en-US" dirty="0"/>
              <a:t> </a:t>
            </a:r>
            <a:r>
              <a:rPr lang="en-US" dirty="0" err="1"/>
              <a:t>obrađuju</a:t>
            </a:r>
            <a:r>
              <a:rPr lang="en-US" dirty="0"/>
              <a:t> </a:t>
            </a:r>
            <a:r>
              <a:rPr lang="en-US" dirty="0" err="1"/>
              <a:t>pozadinsku</a:t>
            </a:r>
            <a:r>
              <a:rPr lang="en-US" dirty="0"/>
              <a:t> </a:t>
            </a:r>
            <a:r>
              <a:rPr lang="en-US" dirty="0" err="1"/>
              <a:t>logiku</a:t>
            </a:r>
            <a:r>
              <a:rPr lang="en-US" dirty="0"/>
              <a:t> </a:t>
            </a:r>
            <a:r>
              <a:rPr lang="en-US" dirty="0" err="1"/>
              <a:t>i</a:t>
            </a:r>
            <a:r>
              <a:rPr lang="en-US" dirty="0"/>
              <a:t> </a:t>
            </a:r>
            <a:r>
              <a:rPr lang="en-US" dirty="0" err="1"/>
              <a:t>služe</a:t>
            </a:r>
            <a:r>
              <a:rPr lang="en-US" dirty="0"/>
              <a:t> </a:t>
            </a:r>
            <a:r>
              <a:rPr lang="en-US" dirty="0" err="1"/>
              <a:t>za</a:t>
            </a:r>
            <a:r>
              <a:rPr lang="en-US" dirty="0"/>
              <a:t> </a:t>
            </a:r>
            <a:r>
              <a:rPr lang="en-US" dirty="0" err="1"/>
              <a:t>konekciju</a:t>
            </a:r>
            <a:r>
              <a:rPr lang="en-US" dirty="0"/>
              <a:t> </a:t>
            </a:r>
            <a:r>
              <a:rPr lang="en-US" dirty="0" err="1"/>
              <a:t>sa</a:t>
            </a:r>
            <a:r>
              <a:rPr lang="en-US" dirty="0"/>
              <a:t> </a:t>
            </a:r>
            <a:r>
              <a:rPr lang="en-US" dirty="0" err="1" smtClean="0"/>
              <a:t>bazom</a:t>
            </a:r>
            <a:r>
              <a:rPr lang="sr-Latn-RS" dirty="0" smtClean="0"/>
              <a:t>.</a:t>
            </a:r>
          </a:p>
          <a:p>
            <a:r>
              <a:rPr lang="en-US" dirty="0" err="1"/>
              <a:t>Osnovna</a:t>
            </a:r>
            <a:r>
              <a:rPr lang="en-US" dirty="0"/>
              <a:t> </a:t>
            </a:r>
            <a:r>
              <a:rPr lang="en-US" dirty="0" err="1"/>
              <a:t>ideja</a:t>
            </a:r>
            <a:r>
              <a:rPr lang="en-US" dirty="0"/>
              <a:t> </a:t>
            </a:r>
            <a:r>
              <a:rPr lang="en-US" dirty="0" err="1"/>
              <a:t>jeste</a:t>
            </a:r>
            <a:r>
              <a:rPr lang="en-US" dirty="0"/>
              <a:t> da se </a:t>
            </a:r>
            <a:r>
              <a:rPr lang="en-US" dirty="0" err="1"/>
              <a:t>aplikacija</a:t>
            </a:r>
            <a:r>
              <a:rPr lang="en-US" dirty="0"/>
              <a:t> </a:t>
            </a:r>
            <a:r>
              <a:rPr lang="en-US" dirty="0" err="1"/>
              <a:t>razloži</a:t>
            </a:r>
            <a:r>
              <a:rPr lang="en-US" dirty="0"/>
              <a:t> </a:t>
            </a:r>
            <a:r>
              <a:rPr lang="en-US" dirty="0" err="1"/>
              <a:t>na</a:t>
            </a:r>
            <a:r>
              <a:rPr lang="en-US" dirty="0"/>
              <a:t> </a:t>
            </a:r>
            <a:r>
              <a:rPr lang="en-US" dirty="0" err="1"/>
              <a:t>više</a:t>
            </a:r>
            <a:r>
              <a:rPr lang="en-US" dirty="0"/>
              <a:t> </a:t>
            </a:r>
            <a:r>
              <a:rPr lang="en-US" dirty="0" err="1"/>
              <a:t>manjih</a:t>
            </a:r>
            <a:r>
              <a:rPr lang="en-US" dirty="0"/>
              <a:t> </a:t>
            </a:r>
            <a:r>
              <a:rPr lang="en-US" dirty="0" err="1"/>
              <a:t>komponenata</a:t>
            </a:r>
            <a:r>
              <a:rPr lang="en-US" dirty="0"/>
              <a:t>, </a:t>
            </a:r>
            <a:r>
              <a:rPr lang="en-US" dirty="0" err="1"/>
              <a:t>gde</a:t>
            </a:r>
            <a:r>
              <a:rPr lang="en-US" dirty="0"/>
              <a:t> </a:t>
            </a:r>
            <a:r>
              <a:rPr lang="en-US" dirty="0" err="1"/>
              <a:t>će</a:t>
            </a:r>
            <a:r>
              <a:rPr lang="en-US" dirty="0"/>
              <a:t> </a:t>
            </a:r>
            <a:r>
              <a:rPr lang="en-US" dirty="0" err="1"/>
              <a:t>svaka</a:t>
            </a:r>
            <a:r>
              <a:rPr lang="en-US" dirty="0"/>
              <a:t> </a:t>
            </a:r>
            <a:r>
              <a:rPr lang="en-US" dirty="0" err="1"/>
              <a:t>komponenta</a:t>
            </a:r>
            <a:r>
              <a:rPr lang="en-US" dirty="0"/>
              <a:t> </a:t>
            </a:r>
            <a:r>
              <a:rPr lang="en-US" dirty="0" err="1"/>
              <a:t>obavljati</a:t>
            </a:r>
            <a:r>
              <a:rPr lang="en-US" dirty="0"/>
              <a:t> </a:t>
            </a:r>
            <a:r>
              <a:rPr lang="en-US" dirty="0" err="1"/>
              <a:t>osnovne</a:t>
            </a:r>
            <a:r>
              <a:rPr lang="en-US" dirty="0"/>
              <a:t> CRUD </a:t>
            </a:r>
            <a:r>
              <a:rPr lang="en-US" dirty="0" err="1"/>
              <a:t>operacije</a:t>
            </a:r>
            <a:r>
              <a:rPr lang="en-US" dirty="0"/>
              <a:t> </a:t>
            </a:r>
            <a:r>
              <a:rPr lang="en-US" dirty="0" err="1"/>
              <a:t>nad</a:t>
            </a:r>
            <a:r>
              <a:rPr lang="en-US" dirty="0"/>
              <a:t> </a:t>
            </a:r>
            <a:r>
              <a:rPr lang="en-US" dirty="0" err="1"/>
              <a:t>odgovarajućom</a:t>
            </a:r>
            <a:r>
              <a:rPr lang="en-US" dirty="0"/>
              <a:t> </a:t>
            </a:r>
            <a:r>
              <a:rPr lang="en-US" dirty="0" err="1"/>
              <a:t>tabelom</a:t>
            </a:r>
            <a:r>
              <a:rPr lang="en-US" dirty="0"/>
              <a:t> u </a:t>
            </a:r>
            <a:r>
              <a:rPr lang="en-US" dirty="0" err="1"/>
              <a:t>bazi</a:t>
            </a:r>
            <a:r>
              <a:rPr lang="en-US" dirty="0"/>
              <a:t>, </a:t>
            </a:r>
            <a:r>
              <a:rPr lang="en-US" dirty="0" err="1"/>
              <a:t>tako</a:t>
            </a:r>
            <a:r>
              <a:rPr lang="en-US" dirty="0"/>
              <a:t> da se </a:t>
            </a:r>
            <a:r>
              <a:rPr lang="en-US" dirty="0" err="1"/>
              <a:t>praktično</a:t>
            </a:r>
            <a:r>
              <a:rPr lang="en-US" dirty="0"/>
              <a:t> </a:t>
            </a:r>
            <a:r>
              <a:rPr lang="en-US" dirty="0" err="1"/>
              <a:t>osnovni</a:t>
            </a:r>
            <a:r>
              <a:rPr lang="en-US" dirty="0"/>
              <a:t> model </a:t>
            </a:r>
            <a:r>
              <a:rPr lang="en-US" dirty="0" err="1"/>
              <a:t>proširuje</a:t>
            </a:r>
            <a:r>
              <a:rPr lang="en-US" dirty="0"/>
              <a:t> </a:t>
            </a:r>
            <a:r>
              <a:rPr lang="en-US" dirty="0" err="1"/>
              <a:t>idejama</a:t>
            </a:r>
            <a:r>
              <a:rPr lang="en-US" dirty="0"/>
              <a:t> </a:t>
            </a:r>
            <a:r>
              <a:rPr lang="en-US" dirty="0" err="1"/>
              <a:t>mikroservisne</a:t>
            </a:r>
            <a:r>
              <a:rPr lang="en-US" dirty="0"/>
              <a:t> </a:t>
            </a:r>
            <a:r>
              <a:rPr lang="en-US" dirty="0" err="1"/>
              <a:t>arhitekture</a:t>
            </a:r>
            <a:r>
              <a:rPr lang="en-US" dirty="0"/>
              <a:t>. </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684475" y="681830"/>
            <a:ext cx="1359243" cy="1223733"/>
          </a:xfrm>
          <a:prstGeom prst="rect">
            <a:avLst/>
          </a:prstGeom>
        </p:spPr>
      </p:pic>
    </p:spTree>
    <p:extLst>
      <p:ext uri="{BB962C8B-B14F-4D97-AF65-F5344CB8AC3E}">
        <p14:creationId xmlns:p14="http://schemas.microsoft.com/office/powerpoint/2010/main" val="3877582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M</a:t>
            </a:r>
            <a:r>
              <a:rPr lang="en-US" dirty="0" err="1" smtClean="0"/>
              <a:t>ikroservisi</a:t>
            </a:r>
            <a:r>
              <a:rPr lang="en-US" dirty="0" smtClean="0"/>
              <a:t> </a:t>
            </a:r>
            <a:r>
              <a:rPr lang="en-US" dirty="0"/>
              <a:t>se </a:t>
            </a:r>
            <a:r>
              <a:rPr lang="en-US" dirty="0" err="1"/>
              <a:t>koriste</a:t>
            </a:r>
            <a:r>
              <a:rPr lang="en-US" dirty="0"/>
              <a:t> u </a:t>
            </a:r>
            <a:r>
              <a:rPr lang="en-US" dirty="0" err="1"/>
              <a:t>posebnoj</a:t>
            </a:r>
            <a:r>
              <a:rPr lang="en-US" dirty="0"/>
              <a:t> </a:t>
            </a:r>
            <a:r>
              <a:rPr lang="en-US" dirty="0" err="1"/>
              <a:t>tehnici</a:t>
            </a:r>
            <a:r>
              <a:rPr lang="en-US" dirty="0"/>
              <a:t> </a:t>
            </a:r>
            <a:r>
              <a:rPr lang="en-US" dirty="0" err="1"/>
              <a:t>razvoja</a:t>
            </a:r>
            <a:r>
              <a:rPr lang="en-US" dirty="0"/>
              <a:t> </a:t>
            </a:r>
            <a:r>
              <a:rPr lang="en-US" dirty="0" err="1"/>
              <a:t>softvera</a:t>
            </a:r>
            <a:r>
              <a:rPr lang="en-US" dirty="0"/>
              <a:t>, </a:t>
            </a:r>
            <a:r>
              <a:rPr lang="en-US" dirty="0" err="1"/>
              <a:t>koja</a:t>
            </a:r>
            <a:r>
              <a:rPr lang="en-US" dirty="0"/>
              <a:t> </a:t>
            </a:r>
            <a:r>
              <a:rPr lang="en-US" dirty="0" err="1"/>
              <a:t>predstavlja</a:t>
            </a:r>
            <a:r>
              <a:rPr lang="en-US" dirty="0"/>
              <a:t> </a:t>
            </a:r>
            <a:r>
              <a:rPr lang="en-US" dirty="0" err="1"/>
              <a:t>varijantu</a:t>
            </a:r>
            <a:r>
              <a:rPr lang="en-US" dirty="0"/>
              <a:t> SOA </a:t>
            </a:r>
            <a:r>
              <a:rPr lang="en-US" dirty="0" err="1"/>
              <a:t>stila</a:t>
            </a:r>
            <a:r>
              <a:rPr lang="en-US" dirty="0"/>
              <a:t>, </a:t>
            </a:r>
            <a:r>
              <a:rPr lang="en-US" dirty="0" err="1"/>
              <a:t>koji</a:t>
            </a:r>
            <a:r>
              <a:rPr lang="en-US" dirty="0"/>
              <a:t> </a:t>
            </a:r>
            <a:r>
              <a:rPr lang="en-US" dirty="0" err="1"/>
              <a:t>struktuira</a:t>
            </a:r>
            <a:r>
              <a:rPr lang="en-US" dirty="0"/>
              <a:t> </a:t>
            </a:r>
            <a:r>
              <a:rPr lang="en-US" dirty="0" err="1"/>
              <a:t>aplikaciju</a:t>
            </a:r>
            <a:r>
              <a:rPr lang="en-US" dirty="0"/>
              <a:t> </a:t>
            </a:r>
            <a:r>
              <a:rPr lang="en-US" dirty="0" err="1"/>
              <a:t>kao</a:t>
            </a:r>
            <a:r>
              <a:rPr lang="en-US" dirty="0"/>
              <a:t> </a:t>
            </a:r>
            <a:r>
              <a:rPr lang="en-US" dirty="0" err="1"/>
              <a:t>kolekciju</a:t>
            </a:r>
            <a:r>
              <a:rPr lang="en-US" dirty="0"/>
              <a:t> </a:t>
            </a:r>
            <a:r>
              <a:rPr lang="en-US" dirty="0" err="1"/>
              <a:t>labavo</a:t>
            </a:r>
            <a:r>
              <a:rPr lang="en-US" dirty="0"/>
              <a:t> </a:t>
            </a:r>
            <a:r>
              <a:rPr lang="en-US" dirty="0" err="1"/>
              <a:t>povezanih</a:t>
            </a:r>
            <a:r>
              <a:rPr lang="en-US" dirty="0"/>
              <a:t> </a:t>
            </a:r>
            <a:r>
              <a:rPr lang="en-US" dirty="0" err="1"/>
              <a:t>servisa</a:t>
            </a:r>
            <a:r>
              <a:rPr lang="en-US" dirty="0"/>
              <a:t>. </a:t>
            </a:r>
            <a:r>
              <a:rPr lang="sr-Latn-RS" dirty="0" smtClean="0"/>
              <a:t/>
            </a:r>
            <a:br>
              <a:rPr lang="sr-Latn-RS" dirty="0" smtClean="0"/>
            </a:br>
            <a:r>
              <a:rPr lang="sr-Latn-RS" dirty="0" smtClean="0"/>
              <a:t/>
            </a:r>
            <a:br>
              <a:rPr lang="sr-Latn-RS" dirty="0" smtClean="0"/>
            </a:br>
            <a:r>
              <a:rPr lang="en-US" dirty="0" err="1"/>
              <a:t>Logika</a:t>
            </a:r>
            <a:r>
              <a:rPr lang="en-US" dirty="0"/>
              <a:t> </a:t>
            </a:r>
            <a:r>
              <a:rPr lang="en-US" dirty="0" err="1"/>
              <a:t>aplikacije</a:t>
            </a:r>
            <a:r>
              <a:rPr lang="en-US" dirty="0"/>
              <a:t> </a:t>
            </a:r>
            <a:r>
              <a:rPr lang="en-US" dirty="0" err="1"/>
              <a:t>razvijena</a:t>
            </a:r>
            <a:r>
              <a:rPr lang="en-US" dirty="0"/>
              <a:t> je u </a:t>
            </a:r>
            <a:r>
              <a:rPr lang="en-US" dirty="0" err="1"/>
              <a:t>okviru</a:t>
            </a:r>
            <a:r>
              <a:rPr lang="en-US" dirty="0"/>
              <a:t> Spring </a:t>
            </a:r>
            <a:r>
              <a:rPr lang="en-US" dirty="0" err="1"/>
              <a:t>radnog</a:t>
            </a:r>
            <a:r>
              <a:rPr lang="en-US" dirty="0"/>
              <a:t> </a:t>
            </a:r>
            <a:r>
              <a:rPr lang="en-US" dirty="0" err="1"/>
              <a:t>okvira</a:t>
            </a:r>
            <a:r>
              <a:rPr lang="en-US" dirty="0"/>
              <a:t>. On </a:t>
            </a:r>
            <a:r>
              <a:rPr lang="en-US" dirty="0" err="1"/>
              <a:t>omogućava</a:t>
            </a:r>
            <a:r>
              <a:rPr lang="en-US" dirty="0"/>
              <a:t> </a:t>
            </a:r>
            <a:r>
              <a:rPr lang="en-US" dirty="0" err="1"/>
              <a:t>programerima</a:t>
            </a:r>
            <a:r>
              <a:rPr lang="en-US" dirty="0"/>
              <a:t> da </a:t>
            </a:r>
            <a:r>
              <a:rPr lang="en-US" dirty="0" err="1"/>
              <a:t>razvijaju</a:t>
            </a:r>
            <a:r>
              <a:rPr lang="en-US" dirty="0"/>
              <a:t> enterprise </a:t>
            </a:r>
            <a:r>
              <a:rPr lang="en-US" dirty="0" err="1"/>
              <a:t>aplikacije</a:t>
            </a:r>
            <a:r>
              <a:rPr lang="en-US" dirty="0"/>
              <a:t> </a:t>
            </a:r>
            <a:r>
              <a:rPr lang="en-US" dirty="0" err="1"/>
              <a:t>korišćenjem</a:t>
            </a:r>
            <a:r>
              <a:rPr lang="en-US" dirty="0"/>
              <a:t> POJO </a:t>
            </a:r>
            <a:r>
              <a:rPr lang="en-US" dirty="0" err="1"/>
              <a:t>klasa</a:t>
            </a:r>
            <a:r>
              <a:rPr lang="en-US" dirty="0"/>
              <a:t>. Sam Spring je </a:t>
            </a:r>
            <a:r>
              <a:rPr lang="en-US" dirty="0" err="1"/>
              <a:t>organizovan</a:t>
            </a:r>
            <a:r>
              <a:rPr lang="en-US" dirty="0"/>
              <a:t> </a:t>
            </a:r>
            <a:r>
              <a:rPr lang="en-US" dirty="0" err="1"/>
              <a:t>kroz</a:t>
            </a:r>
            <a:r>
              <a:rPr lang="en-US" dirty="0"/>
              <a:t> module, </a:t>
            </a:r>
            <a:r>
              <a:rPr lang="en-US" dirty="0" err="1"/>
              <a:t>ali</a:t>
            </a:r>
            <a:r>
              <a:rPr lang="en-US" dirty="0"/>
              <a:t> </a:t>
            </a:r>
            <a:r>
              <a:rPr lang="en-US" dirty="0" err="1"/>
              <a:t>koristi</a:t>
            </a:r>
            <a:r>
              <a:rPr lang="en-US" dirty="0"/>
              <a:t> </a:t>
            </a:r>
            <a:r>
              <a:rPr lang="en-US" dirty="0" err="1"/>
              <a:t>poznate</a:t>
            </a:r>
            <a:r>
              <a:rPr lang="en-US" dirty="0"/>
              <a:t> </a:t>
            </a:r>
            <a:r>
              <a:rPr lang="en-US" dirty="0" err="1"/>
              <a:t>koncepte</a:t>
            </a:r>
            <a:r>
              <a:rPr lang="en-US" dirty="0"/>
              <a:t> </a:t>
            </a:r>
            <a:r>
              <a:rPr lang="en-US" dirty="0" err="1"/>
              <a:t>koji</a:t>
            </a:r>
            <a:r>
              <a:rPr lang="en-US" dirty="0"/>
              <a:t> </a:t>
            </a:r>
            <a:r>
              <a:rPr lang="en-US" dirty="0" err="1"/>
              <a:t>su</a:t>
            </a:r>
            <a:r>
              <a:rPr lang="en-US" dirty="0"/>
              <a:t> </a:t>
            </a:r>
            <a:r>
              <a:rPr lang="en-US" dirty="0" err="1"/>
              <a:t>uvedeni</a:t>
            </a:r>
            <a:r>
              <a:rPr lang="en-US" dirty="0"/>
              <a:t> </a:t>
            </a:r>
            <a:r>
              <a:rPr lang="en-US" dirty="0" err="1"/>
              <a:t>mnogo</a:t>
            </a:r>
            <a:r>
              <a:rPr lang="en-US" dirty="0"/>
              <a:t> </a:t>
            </a:r>
            <a:r>
              <a:rPr lang="en-US" dirty="0" err="1"/>
              <a:t>ranije</a:t>
            </a:r>
            <a:r>
              <a:rPr lang="en-US" dirty="0"/>
              <a:t>. </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750378" y="4637902"/>
            <a:ext cx="1359243" cy="1223733"/>
          </a:xfrm>
          <a:prstGeom prst="rect">
            <a:avLst/>
          </a:prstGeom>
        </p:spPr>
      </p:pic>
    </p:spTree>
    <p:extLst>
      <p:ext uri="{BB962C8B-B14F-4D97-AF65-F5344CB8AC3E}">
        <p14:creationId xmlns:p14="http://schemas.microsoft.com/office/powerpoint/2010/main" val="10260513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Možemo</a:t>
            </a:r>
            <a:r>
              <a:rPr lang="en-US" dirty="0"/>
              <a:t> </a:t>
            </a:r>
            <a:r>
              <a:rPr lang="en-US" dirty="0" err="1"/>
              <a:t>zaključiti</a:t>
            </a:r>
            <a:r>
              <a:rPr lang="en-US" dirty="0"/>
              <a:t> da </a:t>
            </a:r>
            <a:r>
              <a:rPr lang="en-US" dirty="0" err="1"/>
              <a:t>određene</a:t>
            </a:r>
            <a:r>
              <a:rPr lang="en-US" dirty="0"/>
              <a:t> </a:t>
            </a:r>
            <a:r>
              <a:rPr lang="en-US" dirty="0" err="1"/>
              <a:t>tehnologihe</a:t>
            </a:r>
            <a:r>
              <a:rPr lang="en-US" dirty="0"/>
              <a:t> </a:t>
            </a:r>
            <a:r>
              <a:rPr lang="en-US" dirty="0" err="1"/>
              <a:t>poput</a:t>
            </a:r>
            <a:r>
              <a:rPr lang="en-US" dirty="0"/>
              <a:t> Spring-a, </a:t>
            </a:r>
            <a:r>
              <a:rPr lang="en-US" dirty="0" err="1"/>
              <a:t>Hybernate</a:t>
            </a:r>
            <a:r>
              <a:rPr lang="en-US" dirty="0"/>
              <a:t>-a </a:t>
            </a:r>
            <a:r>
              <a:rPr lang="en-US" dirty="0" err="1"/>
              <a:t>nam</a:t>
            </a:r>
            <a:r>
              <a:rPr lang="en-US" dirty="0"/>
              <a:t> </a:t>
            </a:r>
            <a:r>
              <a:rPr lang="en-US" dirty="0" err="1"/>
              <a:t>olakšavaju</a:t>
            </a:r>
            <a:r>
              <a:rPr lang="en-US" dirty="0"/>
              <a:t> </a:t>
            </a:r>
            <a:r>
              <a:rPr lang="en-US" dirty="0" err="1"/>
              <a:t>posao</a:t>
            </a:r>
            <a:r>
              <a:rPr lang="en-US" dirty="0"/>
              <a:t> </a:t>
            </a:r>
            <a:r>
              <a:rPr lang="en-US" dirty="0" err="1"/>
              <a:t>prilikom</a:t>
            </a:r>
            <a:r>
              <a:rPr lang="en-US" dirty="0"/>
              <a:t> </a:t>
            </a:r>
            <a:r>
              <a:rPr lang="en-US" dirty="0" err="1"/>
              <a:t>pisanja</a:t>
            </a:r>
            <a:r>
              <a:rPr lang="en-US" dirty="0"/>
              <a:t> </a:t>
            </a:r>
            <a:r>
              <a:rPr lang="en-US" dirty="0" err="1"/>
              <a:t>programskog</a:t>
            </a:r>
            <a:r>
              <a:rPr lang="en-US" dirty="0"/>
              <a:t> </a:t>
            </a:r>
            <a:r>
              <a:rPr lang="en-US" dirty="0" err="1"/>
              <a:t>koda</a:t>
            </a:r>
            <a:r>
              <a:rPr lang="en-US" dirty="0"/>
              <a:t>, I </a:t>
            </a:r>
            <a:r>
              <a:rPr lang="en-US" dirty="0" err="1"/>
              <a:t>prinicp</a:t>
            </a:r>
            <a:r>
              <a:rPr lang="en-US" dirty="0"/>
              <a:t> </a:t>
            </a:r>
            <a:r>
              <a:rPr lang="en-US" dirty="0" err="1"/>
              <a:t>labave</a:t>
            </a:r>
            <a:r>
              <a:rPr lang="en-US" dirty="0"/>
              <a:t> </a:t>
            </a:r>
            <a:r>
              <a:rPr lang="en-US" dirty="0" err="1"/>
              <a:t>povezanosti</a:t>
            </a:r>
            <a:r>
              <a:rPr lang="en-US" dirty="0"/>
              <a:t> </a:t>
            </a:r>
            <a:r>
              <a:rPr lang="en-US" dirty="0" err="1"/>
              <a:t>komponenata</a:t>
            </a:r>
            <a:r>
              <a:rPr lang="en-US" dirty="0"/>
              <a:t> </a:t>
            </a:r>
            <a:r>
              <a:rPr lang="en-US" dirty="0" err="1"/>
              <a:t>realizuju</a:t>
            </a:r>
            <a:r>
              <a:rPr lang="en-US" dirty="0"/>
              <a:t> u </a:t>
            </a:r>
            <a:r>
              <a:rPr lang="en-US" dirty="0" err="1"/>
              <a:t>praksi</a:t>
            </a:r>
            <a:r>
              <a:rPr lang="en-US" dirty="0"/>
              <a:t>. </a:t>
            </a:r>
            <a:r>
              <a:rPr lang="en-US" dirty="0" err="1"/>
              <a:t>Međutim</a:t>
            </a:r>
            <a:r>
              <a:rPr lang="en-US" dirty="0"/>
              <a:t>, </a:t>
            </a:r>
            <a:r>
              <a:rPr lang="en-US" dirty="0" err="1"/>
              <a:t>opet</a:t>
            </a:r>
            <a:r>
              <a:rPr lang="en-US" dirty="0"/>
              <a:t> I </a:t>
            </a:r>
            <a:r>
              <a:rPr lang="en-US" dirty="0" err="1"/>
              <a:t>ove</a:t>
            </a:r>
            <a:r>
              <a:rPr lang="en-US" dirty="0"/>
              <a:t> </a:t>
            </a:r>
            <a:r>
              <a:rPr lang="en-US" dirty="0" err="1"/>
              <a:t>komponente</a:t>
            </a:r>
            <a:r>
              <a:rPr lang="en-US" dirty="0"/>
              <a:t> se </a:t>
            </a:r>
            <a:r>
              <a:rPr lang="en-US" dirty="0" err="1"/>
              <a:t>moraju</a:t>
            </a:r>
            <a:r>
              <a:rPr lang="en-US" dirty="0"/>
              <a:t> </a:t>
            </a:r>
            <a:r>
              <a:rPr lang="en-US" dirty="0" err="1"/>
              <a:t>na</a:t>
            </a:r>
            <a:r>
              <a:rPr lang="en-US" dirty="0"/>
              <a:t> </a:t>
            </a:r>
            <a:r>
              <a:rPr lang="en-US" dirty="0" err="1"/>
              <a:t>neki</a:t>
            </a:r>
            <a:r>
              <a:rPr lang="en-US" dirty="0"/>
              <a:t> </a:t>
            </a:r>
            <a:r>
              <a:rPr lang="en-US" dirty="0" err="1"/>
              <a:t>način</a:t>
            </a:r>
            <a:r>
              <a:rPr lang="en-US" dirty="0"/>
              <a:t> </a:t>
            </a:r>
            <a:r>
              <a:rPr lang="en-US" dirty="0" err="1"/>
              <a:t>eksplicitno</a:t>
            </a:r>
            <a:r>
              <a:rPr lang="en-US" dirty="0"/>
              <a:t> </a:t>
            </a:r>
            <a:r>
              <a:rPr lang="en-US" dirty="0" err="1"/>
              <a:t>uključutiti</a:t>
            </a:r>
            <a:r>
              <a:rPr lang="en-US" dirty="0"/>
              <a:t> u </a:t>
            </a:r>
            <a:r>
              <a:rPr lang="en-US" dirty="0" err="1"/>
              <a:t>projekat</a:t>
            </a:r>
            <a:r>
              <a:rPr lang="en-US" dirty="0"/>
              <a:t>, </a:t>
            </a:r>
            <a:r>
              <a:rPr lang="en-US" dirty="0" err="1"/>
              <a:t>kako</a:t>
            </a:r>
            <a:r>
              <a:rPr lang="en-US" dirty="0"/>
              <a:t> bi </a:t>
            </a:r>
            <a:r>
              <a:rPr lang="en-US" dirty="0" err="1"/>
              <a:t>naš</a:t>
            </a:r>
            <a:r>
              <a:rPr lang="en-US" dirty="0"/>
              <a:t> IDE </a:t>
            </a:r>
            <a:r>
              <a:rPr lang="en-US" dirty="0" err="1"/>
              <a:t>pokupio</a:t>
            </a:r>
            <a:r>
              <a:rPr lang="en-US" dirty="0"/>
              <a:t> </a:t>
            </a:r>
            <a:r>
              <a:rPr lang="en-US" dirty="0" err="1"/>
              <a:t>sve</a:t>
            </a:r>
            <a:r>
              <a:rPr lang="en-US" dirty="0"/>
              <a:t> </a:t>
            </a:r>
            <a:r>
              <a:rPr lang="en-US" dirty="0" err="1"/>
              <a:t>informacije</a:t>
            </a:r>
            <a:r>
              <a:rPr lang="en-US" dirty="0"/>
              <a:t> </a:t>
            </a:r>
            <a:r>
              <a:rPr lang="en-US" dirty="0" err="1"/>
              <a:t>neophodne</a:t>
            </a:r>
            <a:r>
              <a:rPr lang="en-US" dirty="0"/>
              <a:t> </a:t>
            </a:r>
            <a:r>
              <a:rPr lang="en-US" dirty="0" err="1"/>
              <a:t>za</a:t>
            </a:r>
            <a:r>
              <a:rPr lang="en-US" dirty="0"/>
              <a:t> </a:t>
            </a:r>
            <a:r>
              <a:rPr lang="en-US" dirty="0" err="1"/>
              <a:t>ispravnu</a:t>
            </a:r>
            <a:r>
              <a:rPr lang="en-US" dirty="0"/>
              <a:t> </a:t>
            </a:r>
            <a:r>
              <a:rPr lang="en-US" dirty="0" err="1"/>
              <a:t>konfiguraciju</a:t>
            </a:r>
            <a:r>
              <a:rPr lang="en-US" dirty="0"/>
              <a:t> </a:t>
            </a:r>
            <a:r>
              <a:rPr lang="en-US" dirty="0" err="1"/>
              <a:t>našeg</a:t>
            </a:r>
            <a:r>
              <a:rPr lang="en-US" dirty="0"/>
              <a:t> build-a. </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742140" y="4646140"/>
            <a:ext cx="1359243" cy="1223733"/>
          </a:xfrm>
          <a:prstGeom prst="rect">
            <a:avLst/>
          </a:prstGeom>
        </p:spPr>
      </p:pic>
    </p:spTree>
    <p:extLst>
      <p:ext uri="{BB962C8B-B14F-4D97-AF65-F5344CB8AC3E}">
        <p14:creationId xmlns:p14="http://schemas.microsoft.com/office/powerpoint/2010/main" val="37676024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Za ove potrebe se koristi Maven.</a:t>
            </a:r>
            <a:br>
              <a:rPr lang="sr-Latn-RS" dirty="0" smtClean="0"/>
            </a:br>
            <a:r>
              <a:rPr lang="sr-Latn-RS" dirty="0" smtClean="0"/>
              <a:t/>
            </a:r>
            <a:br>
              <a:rPr lang="sr-Latn-RS" dirty="0" smtClean="0"/>
            </a:br>
            <a:r>
              <a:rPr lang="en-US" dirty="0"/>
              <a:t>Maven je </a:t>
            </a:r>
            <a:r>
              <a:rPr lang="en-US" dirty="0" err="1"/>
              <a:t>veoma</a:t>
            </a:r>
            <a:r>
              <a:rPr lang="en-US" dirty="0"/>
              <a:t> </a:t>
            </a:r>
            <a:r>
              <a:rPr lang="en-US" dirty="0" err="1"/>
              <a:t>moćan</a:t>
            </a:r>
            <a:r>
              <a:rPr lang="en-US" dirty="0"/>
              <a:t> </a:t>
            </a:r>
            <a:r>
              <a:rPr lang="en-US" dirty="0" err="1"/>
              <a:t>alat</a:t>
            </a:r>
            <a:r>
              <a:rPr lang="en-US" dirty="0"/>
              <a:t> </a:t>
            </a:r>
            <a:r>
              <a:rPr lang="en-US" dirty="0" err="1"/>
              <a:t>za</a:t>
            </a:r>
            <a:r>
              <a:rPr lang="en-US" dirty="0"/>
              <a:t> </a:t>
            </a:r>
            <a:r>
              <a:rPr lang="en-US" dirty="0" err="1"/>
              <a:t>upravljanje</a:t>
            </a:r>
            <a:r>
              <a:rPr lang="en-US" dirty="0"/>
              <a:t> </a:t>
            </a:r>
            <a:r>
              <a:rPr lang="en-US" dirty="0" err="1"/>
              <a:t>projektima</a:t>
            </a:r>
            <a:r>
              <a:rPr lang="en-US" dirty="0"/>
              <a:t> </a:t>
            </a:r>
            <a:r>
              <a:rPr lang="en-US" dirty="0" err="1"/>
              <a:t>koji</a:t>
            </a:r>
            <a:r>
              <a:rPr lang="en-US" dirty="0"/>
              <a:t> je </a:t>
            </a:r>
            <a:r>
              <a:rPr lang="en-US" dirty="0" err="1"/>
              <a:t>zasnovan</a:t>
            </a:r>
            <a:r>
              <a:rPr lang="en-US" dirty="0"/>
              <a:t> </a:t>
            </a:r>
            <a:r>
              <a:rPr lang="en-US" dirty="0" err="1"/>
              <a:t>na</a:t>
            </a:r>
            <a:r>
              <a:rPr lang="en-US" dirty="0"/>
              <a:t> POM </a:t>
            </a:r>
            <a:r>
              <a:rPr lang="en-US" dirty="0" err="1"/>
              <a:t>modelu</a:t>
            </a:r>
            <a:r>
              <a:rPr lang="en-US" dirty="0"/>
              <a:t>. </a:t>
            </a:r>
            <a:r>
              <a:rPr lang="en-US" dirty="0" err="1"/>
              <a:t>Koristi</a:t>
            </a:r>
            <a:r>
              <a:rPr lang="en-US" dirty="0"/>
              <a:t> se </a:t>
            </a:r>
            <a:r>
              <a:rPr lang="en-US" dirty="0" err="1"/>
              <a:t>za</a:t>
            </a:r>
            <a:r>
              <a:rPr lang="en-US" dirty="0"/>
              <a:t> </a:t>
            </a:r>
            <a:r>
              <a:rPr lang="en-US" dirty="0" err="1"/>
              <a:t>izgradnju</a:t>
            </a:r>
            <a:r>
              <a:rPr lang="en-US" dirty="0"/>
              <a:t> </a:t>
            </a:r>
            <a:r>
              <a:rPr lang="en-US" dirty="0" err="1"/>
              <a:t>projekata</a:t>
            </a:r>
            <a:r>
              <a:rPr lang="en-US" dirty="0"/>
              <a:t>, </a:t>
            </a:r>
            <a:r>
              <a:rPr lang="en-US" dirty="0" err="1"/>
              <a:t>uključuvanje</a:t>
            </a:r>
            <a:r>
              <a:rPr lang="en-US" dirty="0"/>
              <a:t> </a:t>
            </a:r>
            <a:r>
              <a:rPr lang="en-US" dirty="0" err="1"/>
              <a:t>zavisnosti</a:t>
            </a:r>
            <a:r>
              <a:rPr lang="en-US" dirty="0"/>
              <a:t>, </a:t>
            </a:r>
            <a:r>
              <a:rPr lang="en-US" dirty="0" err="1"/>
              <a:t>održavanja</a:t>
            </a:r>
            <a:r>
              <a:rPr lang="en-US" dirty="0"/>
              <a:t> </a:t>
            </a:r>
            <a:r>
              <a:rPr lang="en-US" dirty="0" err="1"/>
              <a:t>dokumentacije</a:t>
            </a:r>
            <a:r>
              <a:rPr lang="en-US" dirty="0"/>
              <a:t> </a:t>
            </a:r>
            <a:r>
              <a:rPr lang="en-US" dirty="0" err="1"/>
              <a:t>itd</a:t>
            </a:r>
            <a:r>
              <a:rPr lang="en-US" dirty="0"/>
              <a:t>.</a:t>
            </a:r>
            <a:endParaRPr lang="en-US" dirty="0"/>
          </a:p>
        </p:txBody>
      </p:sp>
      <p:sp>
        <p:nvSpPr>
          <p:cNvPr id="3" name="Text Placeholder 2"/>
          <p:cNvSpPr>
            <a:spLocks noGrp="1"/>
          </p:cNvSpPr>
          <p:nvPr>
            <p:ph type="body" sz="half" idx="2"/>
          </p:nvPr>
        </p:nvSpPr>
        <p:spPr/>
        <p:txBody>
          <a:bodyPr/>
          <a:lstStyle/>
          <a:p>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832757" y="4578671"/>
            <a:ext cx="1359243" cy="1223733"/>
          </a:xfrm>
          <a:prstGeom prst="rect">
            <a:avLst/>
          </a:prstGeom>
        </p:spPr>
      </p:pic>
    </p:spTree>
    <p:extLst>
      <p:ext uri="{BB962C8B-B14F-4D97-AF65-F5344CB8AC3E}">
        <p14:creationId xmlns:p14="http://schemas.microsoft.com/office/powerpoint/2010/main" val="13661912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09" y="741403"/>
            <a:ext cx="9613858" cy="3592750"/>
          </a:xfrm>
        </p:spPr>
        <p:txBody>
          <a:bodyPr>
            <a:normAutofit fontScale="90000"/>
          </a:bodyPr>
          <a:lstStyle/>
          <a:p>
            <a:r>
              <a:rPr lang="en-US" dirty="0" err="1"/>
              <a:t>Za</a:t>
            </a:r>
            <a:r>
              <a:rPr lang="en-US" dirty="0"/>
              <a:t> </a:t>
            </a:r>
            <a:r>
              <a:rPr lang="en-US" dirty="0" err="1"/>
              <a:t>razvoj</a:t>
            </a:r>
            <a:r>
              <a:rPr lang="en-US" dirty="0"/>
              <a:t> </a:t>
            </a:r>
            <a:r>
              <a:rPr lang="en-US" dirty="0" err="1"/>
              <a:t>klijentske</a:t>
            </a:r>
            <a:r>
              <a:rPr lang="en-US" dirty="0"/>
              <a:t> </a:t>
            </a:r>
            <a:r>
              <a:rPr lang="en-US" dirty="0" err="1"/>
              <a:t>logike</a:t>
            </a:r>
            <a:r>
              <a:rPr lang="en-US" dirty="0"/>
              <a:t>, </a:t>
            </a:r>
            <a:r>
              <a:rPr lang="en-US" dirty="0" err="1"/>
              <a:t>korišćen</a:t>
            </a:r>
            <a:r>
              <a:rPr lang="en-US" dirty="0"/>
              <a:t> je Angular, </a:t>
            </a:r>
            <a:r>
              <a:rPr lang="en-US" dirty="0" err="1"/>
              <a:t>uz</a:t>
            </a:r>
            <a:r>
              <a:rPr lang="en-US" dirty="0"/>
              <a:t> </a:t>
            </a:r>
            <a:r>
              <a:rPr lang="en-US" dirty="0" err="1"/>
              <a:t>dodatak</a:t>
            </a:r>
            <a:r>
              <a:rPr lang="en-US" dirty="0"/>
              <a:t> Angular Material </a:t>
            </a:r>
            <a:r>
              <a:rPr lang="en-US" dirty="0" err="1"/>
              <a:t>komponenata</a:t>
            </a:r>
            <a:r>
              <a:rPr lang="en-US" dirty="0"/>
              <a:t> </a:t>
            </a:r>
            <a:r>
              <a:rPr lang="en-US" dirty="0" err="1"/>
              <a:t>za</a:t>
            </a:r>
            <a:r>
              <a:rPr lang="en-US" dirty="0"/>
              <a:t> </a:t>
            </a:r>
            <a:r>
              <a:rPr lang="en-US" dirty="0" err="1"/>
              <a:t>razvoj</a:t>
            </a:r>
            <a:r>
              <a:rPr lang="en-US" dirty="0"/>
              <a:t> user-friendly </a:t>
            </a:r>
            <a:r>
              <a:rPr lang="en-US" dirty="0" err="1"/>
              <a:t>korisničkog</a:t>
            </a:r>
            <a:r>
              <a:rPr lang="en-US" dirty="0"/>
              <a:t> </a:t>
            </a:r>
            <a:r>
              <a:rPr lang="en-US" dirty="0" err="1"/>
              <a:t>interfejsa</a:t>
            </a:r>
            <a:r>
              <a:rPr lang="en-US" dirty="0"/>
              <a:t>. </a:t>
            </a:r>
            <a:r>
              <a:rPr lang="sr-Latn-RS" dirty="0" smtClean="0"/>
              <a:t/>
            </a:r>
            <a:br>
              <a:rPr lang="sr-Latn-RS" dirty="0" smtClean="0"/>
            </a:br>
            <a:r>
              <a:rPr lang="sr-Latn-RS" dirty="0" smtClean="0"/>
              <a:t/>
            </a:r>
            <a:br>
              <a:rPr lang="sr-Latn-RS" dirty="0" smtClean="0"/>
            </a:br>
            <a:r>
              <a:rPr lang="en-US" dirty="0" err="1"/>
              <a:t>Programeri</a:t>
            </a:r>
            <a:r>
              <a:rPr lang="en-US" dirty="0"/>
              <a:t> </a:t>
            </a:r>
            <a:r>
              <a:rPr lang="en-US" dirty="0" err="1"/>
              <a:t>ovaj</a:t>
            </a:r>
            <a:r>
              <a:rPr lang="en-US" dirty="0"/>
              <a:t> </a:t>
            </a:r>
            <a:r>
              <a:rPr lang="en-US" dirty="0" err="1"/>
              <a:t>jezik</a:t>
            </a:r>
            <a:r>
              <a:rPr lang="en-US" dirty="0"/>
              <a:t> </a:t>
            </a:r>
            <a:r>
              <a:rPr lang="en-US" dirty="0" err="1"/>
              <a:t>koriste</a:t>
            </a:r>
            <a:r>
              <a:rPr lang="en-US" dirty="0"/>
              <a:t> </a:t>
            </a:r>
            <a:r>
              <a:rPr lang="en-US" dirty="0" err="1"/>
              <a:t>za</a:t>
            </a:r>
            <a:r>
              <a:rPr lang="en-US" dirty="0"/>
              <a:t> </a:t>
            </a:r>
            <a:r>
              <a:rPr lang="en-US" dirty="0" err="1"/>
              <a:t>mnogo</a:t>
            </a:r>
            <a:r>
              <a:rPr lang="en-US" dirty="0"/>
              <a:t> </a:t>
            </a:r>
            <a:r>
              <a:rPr lang="en-US" dirty="0" err="1"/>
              <a:t>različitih</a:t>
            </a:r>
            <a:r>
              <a:rPr lang="en-US" dirty="0"/>
              <a:t> </a:t>
            </a:r>
            <a:r>
              <a:rPr lang="en-US" dirty="0" err="1"/>
              <a:t>veb</a:t>
            </a:r>
            <a:r>
              <a:rPr lang="en-US" dirty="0"/>
              <a:t> </a:t>
            </a:r>
            <a:r>
              <a:rPr lang="en-US" dirty="0" err="1"/>
              <a:t>aplikacija</a:t>
            </a:r>
            <a:r>
              <a:rPr lang="en-US" dirty="0"/>
              <a:t>, </a:t>
            </a:r>
            <a:r>
              <a:rPr lang="en-US" dirty="0" err="1"/>
              <a:t>jer</a:t>
            </a:r>
            <a:r>
              <a:rPr lang="en-US" dirty="0"/>
              <a:t> on </a:t>
            </a:r>
            <a:r>
              <a:rPr lang="en-US" dirty="0" err="1"/>
              <a:t>čini</a:t>
            </a:r>
            <a:r>
              <a:rPr lang="en-US" dirty="0"/>
              <a:t> da </a:t>
            </a:r>
            <a:r>
              <a:rPr lang="en-US" dirty="0" err="1"/>
              <a:t>strana</a:t>
            </a:r>
            <a:r>
              <a:rPr lang="en-US" dirty="0"/>
              <a:t> </a:t>
            </a:r>
            <a:r>
              <a:rPr lang="en-US" dirty="0" err="1"/>
              <a:t>klijenta</a:t>
            </a:r>
            <a:r>
              <a:rPr lang="en-US" dirty="0"/>
              <a:t>, to jest </a:t>
            </a:r>
            <a:r>
              <a:rPr lang="en-US" dirty="0" err="1"/>
              <a:t>strana</a:t>
            </a:r>
            <a:r>
              <a:rPr lang="en-US" dirty="0"/>
              <a:t> </a:t>
            </a:r>
            <a:r>
              <a:rPr lang="en-US" dirty="0" err="1"/>
              <a:t>korisnika</a:t>
            </a:r>
            <a:r>
              <a:rPr lang="en-US" dirty="0"/>
              <a:t> </a:t>
            </a:r>
            <a:r>
              <a:rPr lang="en-US" dirty="0" err="1"/>
              <a:t>izgleda</a:t>
            </a:r>
            <a:r>
              <a:rPr lang="en-US" dirty="0"/>
              <a:t> </a:t>
            </a:r>
            <a:r>
              <a:rPr lang="en-US" dirty="0" err="1"/>
              <a:t>lepo</a:t>
            </a:r>
            <a:r>
              <a:rPr lang="en-US" dirty="0"/>
              <a:t> </a:t>
            </a:r>
            <a:r>
              <a:rPr lang="en-US" dirty="0" err="1"/>
              <a:t>i</a:t>
            </a:r>
            <a:r>
              <a:rPr lang="en-US" dirty="0"/>
              <a:t> dobro </a:t>
            </a:r>
            <a:r>
              <a:rPr lang="en-US" dirty="0" err="1"/>
              <a:t>funkcioniše</a:t>
            </a:r>
            <a:r>
              <a:rPr lang="en-US" dirty="0"/>
              <a:t>. </a:t>
            </a:r>
            <a:r>
              <a:rPr lang="sr-Latn-RS" dirty="0" smtClean="0"/>
              <a:t/>
            </a:r>
            <a:br>
              <a:rPr lang="sr-Latn-RS" dirty="0" smtClean="0"/>
            </a:br>
            <a:r>
              <a:rPr lang="sr-Latn-RS" dirty="0"/>
              <a:t/>
            </a:r>
            <a:br>
              <a:rPr lang="sr-Latn-RS" dirty="0"/>
            </a:br>
            <a:r>
              <a:rPr lang="en-US" dirty="0"/>
              <a:t>AngularJS je </a:t>
            </a:r>
            <a:r>
              <a:rPr lang="en-US" dirty="0" err="1"/>
              <a:t>strukturalni</a:t>
            </a:r>
            <a:r>
              <a:rPr lang="en-US" dirty="0"/>
              <a:t> </a:t>
            </a:r>
            <a:r>
              <a:rPr lang="en-US" dirty="0" err="1"/>
              <a:t>okvir</a:t>
            </a:r>
            <a:r>
              <a:rPr lang="en-US" dirty="0"/>
              <a:t> </a:t>
            </a:r>
            <a:r>
              <a:rPr lang="en-US" dirty="0" err="1"/>
              <a:t>koji</a:t>
            </a:r>
            <a:r>
              <a:rPr lang="en-US" dirty="0"/>
              <a:t> </a:t>
            </a:r>
            <a:r>
              <a:rPr lang="en-US" dirty="0" err="1"/>
              <a:t>omogućava</a:t>
            </a:r>
            <a:r>
              <a:rPr lang="en-US" dirty="0"/>
              <a:t> </a:t>
            </a:r>
            <a:r>
              <a:rPr lang="en-US" dirty="0" err="1"/>
              <a:t>razvoj</a:t>
            </a:r>
            <a:r>
              <a:rPr lang="en-US" dirty="0"/>
              <a:t> </a:t>
            </a:r>
            <a:r>
              <a:rPr lang="en-US" dirty="0" err="1"/>
              <a:t>dinamičkih</a:t>
            </a:r>
            <a:r>
              <a:rPr lang="en-US" dirty="0"/>
              <a:t> </a:t>
            </a:r>
            <a:r>
              <a:rPr lang="en-US" dirty="0" err="1"/>
              <a:t>veb</a:t>
            </a:r>
            <a:r>
              <a:rPr lang="en-US" dirty="0"/>
              <a:t> </a:t>
            </a:r>
            <a:r>
              <a:rPr lang="en-US" dirty="0" err="1"/>
              <a:t>stranica</a:t>
            </a:r>
            <a:r>
              <a:rPr lang="en-US" dirty="0"/>
              <a:t>, </a:t>
            </a:r>
            <a:r>
              <a:rPr lang="en-US" dirty="0" err="1"/>
              <a:t>po</a:t>
            </a:r>
            <a:r>
              <a:rPr lang="en-US" dirty="0"/>
              <a:t> </a:t>
            </a:r>
            <a:r>
              <a:rPr lang="en-US" dirty="0" err="1"/>
              <a:t>ugledu</a:t>
            </a:r>
            <a:r>
              <a:rPr lang="en-US" dirty="0"/>
              <a:t> </a:t>
            </a:r>
            <a:r>
              <a:rPr lang="en-US" dirty="0" err="1"/>
              <a:t>na</a:t>
            </a:r>
            <a:r>
              <a:rPr lang="en-US" dirty="0"/>
              <a:t> </a:t>
            </a:r>
            <a:r>
              <a:rPr lang="en-US" dirty="0" err="1"/>
              <a:t>standardne</a:t>
            </a:r>
            <a:r>
              <a:rPr lang="en-US" dirty="0"/>
              <a:t> </a:t>
            </a:r>
            <a:r>
              <a:rPr lang="en-US" dirty="0" err="1"/>
              <a:t>aplikacije</a:t>
            </a:r>
            <a:r>
              <a:rPr lang="en-US" dirty="0"/>
              <a:t>. </a:t>
            </a:r>
            <a:r>
              <a:rPr lang="sr-Latn-RS" dirty="0" smtClean="0"/>
              <a:t/>
            </a:r>
            <a:br>
              <a:rPr lang="sr-Latn-RS" dirty="0" smtClean="0"/>
            </a:b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733903" y="4629664"/>
            <a:ext cx="1359243" cy="1223733"/>
          </a:xfrm>
          <a:prstGeom prst="rect">
            <a:avLst/>
          </a:prstGeom>
        </p:spPr>
      </p:pic>
    </p:spTree>
    <p:extLst>
      <p:ext uri="{BB962C8B-B14F-4D97-AF65-F5344CB8AC3E}">
        <p14:creationId xmlns:p14="http://schemas.microsoft.com/office/powerpoint/2010/main" val="1570149321"/>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docProps/app.xml><?xml version="1.0" encoding="utf-8"?>
<Properties xmlns="http://schemas.openxmlformats.org/officeDocument/2006/extended-properties" xmlns:vt="http://schemas.openxmlformats.org/officeDocument/2006/docPropsVTypes">
  <Template>TM04033917[[fn=Berlin]]</Template>
  <TotalTime>28</TotalTime>
  <Words>870</Words>
  <Application>Microsoft Office PowerPoint</Application>
  <PresentationFormat>Widescreen</PresentationFormat>
  <Paragraphs>42</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Trebuchet MS</vt:lpstr>
      <vt:lpstr>Berlin</vt:lpstr>
      <vt:lpstr>Roll20 aplikacija </vt:lpstr>
      <vt:lpstr>Uvod </vt:lpstr>
      <vt:lpstr>O čemu će biti reči?</vt:lpstr>
      <vt:lpstr>Platforma i tehnologije</vt:lpstr>
      <vt:lpstr>Opis platforme, tehnologija i kratak istorijat </vt:lpstr>
      <vt:lpstr>Mikroservisi se koriste u posebnoj tehnici razvoja softvera, koja predstavlja varijantu SOA stila, koji struktuira aplikaciju kao kolekciju labavo povezanih servisa.   Logika aplikacije razvijena je u okviru Spring radnog okvira. On omogućava programerima da razvijaju enterprise aplikacije korišćenjem POJO klasa. Sam Spring je organizovan kroz module, ali koristi poznate koncepte koji su uvedeni mnogo ranije. </vt:lpstr>
      <vt:lpstr>Možemo zaključiti da određene tehnologihe poput Spring-a, Hybernate-a nam olakšavaju posao prilikom pisanja programskog koda, I prinicp labave povezanosti komponenata realizuju u praksi. Međutim, opet I ove komponente se moraju na neki način eksplicitno uključutiti u projekat, kako bi naš IDE pokupio sve informacije neophodne za ispravnu konfiguraciju našeg build-a. </vt:lpstr>
      <vt:lpstr>Za ove potrebe se koristi Maven.  Maven je veoma moćan alat za upravljanje projektima koji je zasnovan na POM modelu. Koristi se za izgradnju projekata, uključuvanje zavisnosti, održavanja dokumentacije itd.</vt:lpstr>
      <vt:lpstr>Za razvoj klijentske logike, korišćen je Angular, uz dodatak Angular Material komponenata za razvoj user-friendly korisničkog interfejsa.   Programeri ovaj jezik koriste za mnogo različitih veb aplikacija, jer on čini da strana klijenta, to jest strana korisnika izgleda lepo i dobro funkcioniše.   AngularJS je strukturalni okvir koji omogućava razvoj dinamičkih veb stranica, po ugledu na standardne aplikacije.  </vt:lpstr>
      <vt:lpstr>Baza i tehnologije</vt:lpstr>
      <vt:lpstr>Implementacija baze i rad sa podacima </vt:lpstr>
      <vt:lpstr>PowerPoint Presentation</vt:lpstr>
      <vt:lpstr> Pošto se ona podrazumevano nalazi na posebnom portu (3306), potrebno je iskoristiti dodatne mehanizme, koji će omogućiti konekciju I rad sa ovakvom bazom. Prvi od njih jeste JPA (Java Persistence API), koji predstavlja Java specifikaciju za pristupanje, čuvanje I upravljanje podacima između Java objekata/klasa I relacione baze podataka. </vt:lpstr>
      <vt:lpstr>PowerPoint Presentation</vt:lpstr>
      <vt:lpstr>Struktura projekta </vt:lpstr>
      <vt:lpstr>Backend i front end – tehn. I principi</vt:lpstr>
      <vt:lpstr>Nakon što su podešeni svi neophodni parametri, napravljene su Java klase anotirane @Entity anotacijom, kako bi bilo jasno da one referenciraju na neki način od,govarajuće tabele u bazi.  </vt:lpstr>
      <vt:lpstr>Servis i kontroler klase </vt:lpstr>
      <vt:lpstr>Postman testiranje</vt:lpstr>
      <vt:lpstr>PowerPoint Presentation</vt:lpstr>
      <vt:lpstr>Angular - forme</vt:lpstr>
      <vt:lpstr>PowerPoint Presentation</vt:lpstr>
      <vt:lpstr>Redirekcija</vt:lpstr>
      <vt:lpstr>PowerPoint Presentation</vt:lpstr>
      <vt:lpstr>PowerPoint Presentation</vt:lpstr>
      <vt:lpstr>Zaključak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Roll20 aplikacija</dc:title>
  <dc:creator>WINDOWS 10</dc:creator>
  <cp:lastModifiedBy>WINDOWS 10</cp:lastModifiedBy>
  <cp:revision>5</cp:revision>
  <dcterms:created xsi:type="dcterms:W3CDTF">2020-06-06T20:41:02Z</dcterms:created>
  <dcterms:modified xsi:type="dcterms:W3CDTF">2020-06-06T21:09:27Z</dcterms:modified>
</cp:coreProperties>
</file>