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5" r:id="rId7"/>
    <p:sldId id="261"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CDD9-05F6-F49A-B147-8E6E38935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C45F2E-08ED-BDE8-D2D8-54CD826B7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FDEF06-177D-6211-B706-FABACA1102C0}"/>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5" name="Footer Placeholder 4">
            <a:extLst>
              <a:ext uri="{FF2B5EF4-FFF2-40B4-BE49-F238E27FC236}">
                <a16:creationId xmlns:a16="http://schemas.microsoft.com/office/drawing/2014/main" id="{9E0CFD78-4CC8-F772-D97E-F20A2703B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A0BD6-1532-EBEE-485A-2CB1A1285D41}"/>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3933788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10E7-31E0-3A7C-96DF-67B1404DE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C1C994-236C-25F5-1F9D-16C27D7152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1846A-836D-7D8E-2BD5-321BEEA61238}"/>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5" name="Footer Placeholder 4">
            <a:extLst>
              <a:ext uri="{FF2B5EF4-FFF2-40B4-BE49-F238E27FC236}">
                <a16:creationId xmlns:a16="http://schemas.microsoft.com/office/drawing/2014/main" id="{7503C99F-33BA-5005-2387-AC06357E8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F7B6D-E450-A72D-FC7B-D2FD8E241C15}"/>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155091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816F9-6DFE-CD7B-A4B2-3C32C3333E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BAEBF5-FD08-FC9F-882D-A4CD93AA54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35788-BACB-8907-DA2D-B3C77D15289D}"/>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5" name="Footer Placeholder 4">
            <a:extLst>
              <a:ext uri="{FF2B5EF4-FFF2-40B4-BE49-F238E27FC236}">
                <a16:creationId xmlns:a16="http://schemas.microsoft.com/office/drawing/2014/main" id="{774ACF34-81F7-53F2-209A-4E80DD02E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1A79-7E5E-2122-DC71-F707A2029CEF}"/>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401580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CDFF-A45D-F7C1-C52F-075C47D6B3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DAE216-5C45-0F89-C925-12996DC3D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89C35-6198-A00F-42B0-4A766589C403}"/>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5" name="Footer Placeholder 4">
            <a:extLst>
              <a:ext uri="{FF2B5EF4-FFF2-40B4-BE49-F238E27FC236}">
                <a16:creationId xmlns:a16="http://schemas.microsoft.com/office/drawing/2014/main" id="{2984BB0C-6D68-CA6C-AF9B-7BECFD32D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495DB-FEFE-75A4-B8C3-9F7D304FF5E4}"/>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246456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3B6C-334B-45A0-59A3-0F3882951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19581E-2505-17A6-D2E0-1A7EBB208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D34EAE-C8FF-A8A0-E475-2F137653A071}"/>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5" name="Footer Placeholder 4">
            <a:extLst>
              <a:ext uri="{FF2B5EF4-FFF2-40B4-BE49-F238E27FC236}">
                <a16:creationId xmlns:a16="http://schemas.microsoft.com/office/drawing/2014/main" id="{66E4A4F9-6878-781D-1D57-78F5D6AA4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FA5AB-9845-7D46-10AA-BC4755A59543}"/>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240994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D73F-F2D4-3D52-BA21-C9F18F37A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412579-A285-310E-8D7D-7317742A65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A0C428-66E7-93CE-BFD0-2E0F57D82E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C684B-6968-77C2-E1B7-D0AF0DCB110B}"/>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6" name="Footer Placeholder 5">
            <a:extLst>
              <a:ext uri="{FF2B5EF4-FFF2-40B4-BE49-F238E27FC236}">
                <a16:creationId xmlns:a16="http://schemas.microsoft.com/office/drawing/2014/main" id="{E446DA0B-87B4-6D66-39CF-0D15DDE4C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36A1F-504F-4A17-3FF9-C63D6971EFF8}"/>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348907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8C31-336D-FDEC-DAA3-808BFC01D6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337A6-B12E-7E94-106A-C73E36C8E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93790-3D3B-9D74-5A2C-BD40680429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E2AD74-534E-BD8F-B938-86696FC68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FC5B7E-E732-6E90-4046-B248A33B7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B0DB7A-FF2E-0B51-FF2B-8CECB309A769}"/>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8" name="Footer Placeholder 7">
            <a:extLst>
              <a:ext uri="{FF2B5EF4-FFF2-40B4-BE49-F238E27FC236}">
                <a16:creationId xmlns:a16="http://schemas.microsoft.com/office/drawing/2014/main" id="{6DB93A89-AA57-ECF5-14AA-E1A3E67537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0512B-7FB4-3AD8-7F99-A02828B0DEF5}"/>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178010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5092-B07A-4496-E82C-A69B5605D0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5BFCFF-64BE-5C4F-65AD-6C8ECAEA0FC8}"/>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4" name="Footer Placeholder 3">
            <a:extLst>
              <a:ext uri="{FF2B5EF4-FFF2-40B4-BE49-F238E27FC236}">
                <a16:creationId xmlns:a16="http://schemas.microsoft.com/office/drawing/2014/main" id="{940653FD-6AD8-951A-3312-A13BF83F0C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13E2B7-C49F-BB3E-3ACD-67FDE30F180D}"/>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375606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8B6DBF-7B68-8B7D-55B6-29A1995FA79D}"/>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3" name="Footer Placeholder 2">
            <a:extLst>
              <a:ext uri="{FF2B5EF4-FFF2-40B4-BE49-F238E27FC236}">
                <a16:creationId xmlns:a16="http://schemas.microsoft.com/office/drawing/2014/main" id="{F85BA013-A3E6-FF1C-2D24-9AF3F6501C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D875A-E393-FEAF-2840-A0D215F34F38}"/>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293144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BDCE-594B-9088-C5C9-E45A54F73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D519F-1BA0-F51A-3ACD-769EC1AFC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B00FA2-E385-A1EB-DBA9-81EAEF78C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73BB6-9F8B-78F6-7576-F469FD1E266B}"/>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6" name="Footer Placeholder 5">
            <a:extLst>
              <a:ext uri="{FF2B5EF4-FFF2-40B4-BE49-F238E27FC236}">
                <a16:creationId xmlns:a16="http://schemas.microsoft.com/office/drawing/2014/main" id="{B1DD6B9D-1D8E-6425-5276-6B18B8B90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60585-8170-3A86-4560-E5DAAB212BF6}"/>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357675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E4D4-AD2E-37BA-978F-6B9948425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A0BE7-1281-26FC-777F-8EFC35D55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3A268-9F1B-800C-8278-44B320B7C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54792-831E-1F20-5B06-BD6B7C3200E1}"/>
              </a:ext>
            </a:extLst>
          </p:cNvPr>
          <p:cNvSpPr>
            <a:spLocks noGrp="1"/>
          </p:cNvSpPr>
          <p:nvPr>
            <p:ph type="dt" sz="half" idx="10"/>
          </p:nvPr>
        </p:nvSpPr>
        <p:spPr/>
        <p:txBody>
          <a:bodyPr/>
          <a:lstStyle/>
          <a:p>
            <a:fld id="{1264BDFD-39A3-4880-8315-BFAAE68FD45B}" type="datetimeFigureOut">
              <a:rPr lang="en-US" smtClean="0"/>
              <a:t>2/19/2025</a:t>
            </a:fld>
            <a:endParaRPr lang="en-US"/>
          </a:p>
        </p:txBody>
      </p:sp>
      <p:sp>
        <p:nvSpPr>
          <p:cNvPr id="6" name="Footer Placeholder 5">
            <a:extLst>
              <a:ext uri="{FF2B5EF4-FFF2-40B4-BE49-F238E27FC236}">
                <a16:creationId xmlns:a16="http://schemas.microsoft.com/office/drawing/2014/main" id="{B72FE665-A550-F1EA-AD9F-7C739EEFC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D9D75-E904-D711-698B-B8D1C738D5ED}"/>
              </a:ext>
            </a:extLst>
          </p:cNvPr>
          <p:cNvSpPr>
            <a:spLocks noGrp="1"/>
          </p:cNvSpPr>
          <p:nvPr>
            <p:ph type="sldNum" sz="quarter" idx="12"/>
          </p:nvPr>
        </p:nvSpPr>
        <p:spPr/>
        <p:txBody>
          <a:bodyPr/>
          <a:lstStyle/>
          <a:p>
            <a:fld id="{1FDAE788-8F3F-4B12-9867-35472CB18125}" type="slidenum">
              <a:rPr lang="en-US" smtClean="0"/>
              <a:t>‹#›</a:t>
            </a:fld>
            <a:endParaRPr lang="en-US"/>
          </a:p>
        </p:txBody>
      </p:sp>
    </p:spTree>
    <p:extLst>
      <p:ext uri="{BB962C8B-B14F-4D97-AF65-F5344CB8AC3E}">
        <p14:creationId xmlns:p14="http://schemas.microsoft.com/office/powerpoint/2010/main" val="309894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CCF249-F9F2-A53C-FEA7-34A56869F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32580-449C-742F-C443-9DB5E856C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20FB2-A344-F3F0-CE35-560401D72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4BDFD-39A3-4880-8315-BFAAE68FD45B}" type="datetimeFigureOut">
              <a:rPr lang="en-US" smtClean="0"/>
              <a:t>2/19/2025</a:t>
            </a:fld>
            <a:endParaRPr lang="en-US"/>
          </a:p>
        </p:txBody>
      </p:sp>
      <p:sp>
        <p:nvSpPr>
          <p:cNvPr id="5" name="Footer Placeholder 4">
            <a:extLst>
              <a:ext uri="{FF2B5EF4-FFF2-40B4-BE49-F238E27FC236}">
                <a16:creationId xmlns:a16="http://schemas.microsoft.com/office/drawing/2014/main" id="{799B0AC3-A628-DB94-916E-A13734420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EB65D9-9257-97A6-C61D-CAD8004D8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AE788-8F3F-4B12-9867-35472CB18125}" type="slidenum">
              <a:rPr lang="en-US" smtClean="0"/>
              <a:t>‹#›</a:t>
            </a:fld>
            <a:endParaRPr lang="en-US"/>
          </a:p>
        </p:txBody>
      </p:sp>
    </p:spTree>
    <p:extLst>
      <p:ext uri="{BB962C8B-B14F-4D97-AF65-F5344CB8AC3E}">
        <p14:creationId xmlns:p14="http://schemas.microsoft.com/office/powerpoint/2010/main" val="3883057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A682AE-D71F-C735-B6EA-C6632F0FF207}"/>
              </a:ext>
            </a:extLst>
          </p:cNvPr>
          <p:cNvSpPr txBox="1"/>
          <p:nvPr/>
        </p:nvSpPr>
        <p:spPr>
          <a:xfrm>
            <a:off x="765544" y="1733107"/>
            <a:ext cx="4465675" cy="1569660"/>
          </a:xfrm>
          <a:prstGeom prst="rect">
            <a:avLst/>
          </a:prstGeom>
          <a:noFill/>
        </p:spPr>
        <p:txBody>
          <a:bodyPr wrap="square" rtlCol="0">
            <a:spAutoFit/>
          </a:bodyPr>
          <a:lstStyle/>
          <a:p>
            <a:r>
              <a:rPr lang="en-US" sz="4800" b="1" dirty="0">
                <a:solidFill>
                  <a:schemeClr val="bg1"/>
                </a:solidFill>
                <a:latin typeface="Arial Narrow" panose="020B0606020202030204" pitchFamily="34" charset="0"/>
              </a:rPr>
              <a:t>Mitro Bank Challenge</a:t>
            </a:r>
          </a:p>
        </p:txBody>
      </p:sp>
      <p:sp>
        <p:nvSpPr>
          <p:cNvPr id="5" name="TextBox 4">
            <a:extLst>
              <a:ext uri="{FF2B5EF4-FFF2-40B4-BE49-F238E27FC236}">
                <a16:creationId xmlns:a16="http://schemas.microsoft.com/office/drawing/2014/main" id="{FA0CB4C6-B7C7-19E1-17F5-A99CD9ECED91}"/>
              </a:ext>
            </a:extLst>
          </p:cNvPr>
          <p:cNvSpPr txBox="1"/>
          <p:nvPr/>
        </p:nvSpPr>
        <p:spPr>
          <a:xfrm>
            <a:off x="1956391" y="3397103"/>
            <a:ext cx="5411972" cy="2092881"/>
          </a:xfrm>
          <a:prstGeom prst="rect">
            <a:avLst/>
          </a:prstGeom>
          <a:noFill/>
        </p:spPr>
        <p:txBody>
          <a:bodyPr wrap="square" rtlCol="0">
            <a:spAutoFit/>
          </a:bodyPr>
          <a:lstStyle/>
          <a:p>
            <a:r>
              <a:rPr lang="en-US" sz="2800" dirty="0">
                <a:solidFill>
                  <a:srgbClr val="FFFFFF"/>
                </a:solidFill>
                <a:latin typeface="Montserrat"/>
              </a:rPr>
              <a:t>Provide Insights to the Product Strategy Team in the Banking Domain presented by </a:t>
            </a:r>
            <a:r>
              <a:rPr lang="en-US" sz="2800" dirty="0" err="1">
                <a:solidFill>
                  <a:srgbClr val="FFFFFF"/>
                </a:solidFill>
                <a:latin typeface="Montserrat"/>
              </a:rPr>
              <a:t>Codebasics</a:t>
            </a:r>
            <a:endParaRPr lang="en-US" sz="2800" dirty="0">
              <a:solidFill>
                <a:srgbClr val="FFFFFF"/>
              </a:solidFill>
              <a:latin typeface="Montserrat"/>
            </a:endParaRPr>
          </a:p>
          <a:p>
            <a:endParaRPr lang="en-US" dirty="0"/>
          </a:p>
        </p:txBody>
      </p:sp>
      <p:grpSp>
        <p:nvGrpSpPr>
          <p:cNvPr id="6" name="Group 5">
            <a:extLst>
              <a:ext uri="{FF2B5EF4-FFF2-40B4-BE49-F238E27FC236}">
                <a16:creationId xmlns:a16="http://schemas.microsoft.com/office/drawing/2014/main" id="{DA2CD1B2-1121-B352-17FC-251947F41B9F}"/>
              </a:ext>
            </a:extLst>
          </p:cNvPr>
          <p:cNvGrpSpPr/>
          <p:nvPr/>
        </p:nvGrpSpPr>
        <p:grpSpPr>
          <a:xfrm>
            <a:off x="10515600" y="5209953"/>
            <a:ext cx="1286540" cy="1111350"/>
            <a:chOff x="0" y="0"/>
            <a:chExt cx="9296287" cy="10235958"/>
          </a:xfrm>
        </p:grpSpPr>
        <p:pic>
          <p:nvPicPr>
            <p:cNvPr id="7" name="Picture 6">
              <a:extLst>
                <a:ext uri="{FF2B5EF4-FFF2-40B4-BE49-F238E27FC236}">
                  <a16:creationId xmlns:a16="http://schemas.microsoft.com/office/drawing/2014/main" id="{AED984D0-D900-7651-19E7-F85BCE82D230}"/>
                </a:ext>
              </a:extLst>
            </p:cNvPr>
            <p:cNvPicPr>
              <a:picLocks noChangeAspect="1"/>
            </p:cNvPicPr>
            <p:nvPr/>
          </p:nvPicPr>
          <p:blipFill>
            <a:blip r:embed="rId2"/>
            <a:srcRect l="7261" r="7261"/>
            <a:stretch>
              <a:fillRect/>
            </a:stretch>
          </p:blipFill>
          <p:spPr>
            <a:xfrm>
              <a:off x="0" y="0"/>
              <a:ext cx="9296287" cy="10235958"/>
            </a:xfrm>
            <a:prstGeom prst="rect">
              <a:avLst/>
            </a:prstGeom>
          </p:spPr>
        </p:pic>
      </p:grpSp>
    </p:spTree>
    <p:extLst>
      <p:ext uri="{BB962C8B-B14F-4D97-AF65-F5344CB8AC3E}">
        <p14:creationId xmlns:p14="http://schemas.microsoft.com/office/powerpoint/2010/main" val="424282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C1B8D-B622-2D44-47FD-F6A808C7CB7A}"/>
              </a:ext>
            </a:extLst>
          </p:cNvPr>
          <p:cNvSpPr txBox="1"/>
          <p:nvPr/>
        </p:nvSpPr>
        <p:spPr>
          <a:xfrm>
            <a:off x="233916" y="213578"/>
            <a:ext cx="11227982" cy="1502206"/>
          </a:xfrm>
          <a:prstGeom prst="rect">
            <a:avLst/>
          </a:prstGeom>
          <a:noFill/>
        </p:spPr>
        <p:txBody>
          <a:bodyPr wrap="square">
            <a:spAutoFit/>
          </a:bodyPr>
          <a:lstStyle/>
          <a:p>
            <a:pPr>
              <a:lnSpc>
                <a:spcPts val="2800"/>
              </a:lnSpc>
            </a:pPr>
            <a:r>
              <a:rPr lang="en-US" sz="2400" dirty="0">
                <a:solidFill>
                  <a:schemeClr val="bg1"/>
                </a:solidFill>
                <a:latin typeface="Montserrat Bold" panose="00000800000000000000" charset="0"/>
              </a:rPr>
              <a:t>Seasonal Spending Campaigns:</a:t>
            </a:r>
          </a:p>
          <a:p>
            <a:pPr marL="431801" lvl="1" indent="-215900">
              <a:lnSpc>
                <a:spcPts val="2800"/>
              </a:lnSpc>
              <a:buFont typeface="Arial"/>
              <a:buChar char="•"/>
            </a:pPr>
            <a:r>
              <a:rPr lang="en-US" sz="1600" b="1" dirty="0">
                <a:solidFill>
                  <a:schemeClr val="bg1"/>
                </a:solidFill>
                <a:latin typeface="Montserrat"/>
              </a:rPr>
              <a:t>Launch seasonal campaigns that align with the highest spending months (e.g., September and August).</a:t>
            </a:r>
          </a:p>
          <a:p>
            <a:pPr marL="431801" lvl="1" indent="-215900">
              <a:lnSpc>
                <a:spcPts val="2800"/>
              </a:lnSpc>
              <a:buFont typeface="Arial"/>
              <a:buChar char="•"/>
            </a:pPr>
            <a:r>
              <a:rPr lang="en-US" sz="1600" b="1" dirty="0">
                <a:solidFill>
                  <a:schemeClr val="bg1"/>
                </a:solidFill>
                <a:latin typeface="Montserrat"/>
              </a:rPr>
              <a:t>Offer additional rewards or cashback for specific categories during these periods.</a:t>
            </a:r>
          </a:p>
        </p:txBody>
      </p:sp>
      <p:sp>
        <p:nvSpPr>
          <p:cNvPr id="4" name="TextBox 3">
            <a:extLst>
              <a:ext uri="{FF2B5EF4-FFF2-40B4-BE49-F238E27FC236}">
                <a16:creationId xmlns:a16="http://schemas.microsoft.com/office/drawing/2014/main" id="{F2B9D066-7A88-4163-8225-668D4636A276}"/>
              </a:ext>
            </a:extLst>
          </p:cNvPr>
          <p:cNvSpPr txBox="1"/>
          <p:nvPr/>
        </p:nvSpPr>
        <p:spPr>
          <a:xfrm>
            <a:off x="233916" y="2009554"/>
            <a:ext cx="10792047" cy="1292662"/>
          </a:xfrm>
          <a:prstGeom prst="rect">
            <a:avLst/>
          </a:prstGeom>
          <a:noFill/>
        </p:spPr>
        <p:txBody>
          <a:bodyPr wrap="square" rtlCol="0">
            <a:spAutoFit/>
          </a:bodyPr>
          <a:lstStyle/>
          <a:p>
            <a:pPr algn="l"/>
            <a:r>
              <a:rPr lang="en-US" sz="2400" b="1" i="0" dirty="0">
                <a:solidFill>
                  <a:schemeClr val="bg1"/>
                </a:solidFill>
                <a:effectLst/>
                <a:latin typeface="Montserrat Bold" panose="00000800000000000000" charset="0"/>
              </a:rPr>
              <a:t>Contactless and Mobile Payments:</a:t>
            </a:r>
          </a:p>
          <a:p>
            <a:pPr algn="l"/>
            <a:r>
              <a:rPr lang="en-US" b="1" i="0" dirty="0">
                <a:solidFill>
                  <a:schemeClr val="bg1"/>
                </a:solidFill>
                <a:effectLst/>
                <a:latin typeface="-apple-system"/>
              </a:rPr>
              <a:t>Ensure the credit card supports contactless payments and integrates with popular mobile payment platforms. This adds convenience for users who prefer digital and contactless transactions.</a:t>
            </a:r>
          </a:p>
          <a:p>
            <a:endParaRPr lang="en-US" dirty="0"/>
          </a:p>
        </p:txBody>
      </p:sp>
    </p:spTree>
    <p:extLst>
      <p:ext uri="{BB962C8B-B14F-4D97-AF65-F5344CB8AC3E}">
        <p14:creationId xmlns:p14="http://schemas.microsoft.com/office/powerpoint/2010/main" val="184130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9B59B2-0883-994B-874A-8D5720E796CA}"/>
              </a:ext>
            </a:extLst>
          </p:cNvPr>
          <p:cNvSpPr txBox="1"/>
          <p:nvPr/>
        </p:nvSpPr>
        <p:spPr>
          <a:xfrm>
            <a:off x="329609" y="542261"/>
            <a:ext cx="5298558" cy="923330"/>
          </a:xfrm>
          <a:prstGeom prst="rect">
            <a:avLst/>
          </a:prstGeom>
          <a:noFill/>
        </p:spPr>
        <p:txBody>
          <a:bodyPr wrap="square" rtlCol="0">
            <a:spAutoFit/>
          </a:bodyPr>
          <a:lstStyle/>
          <a:p>
            <a:r>
              <a:rPr lang="en-US" sz="5400" dirty="0">
                <a:solidFill>
                  <a:schemeClr val="bg1"/>
                </a:solidFill>
                <a:latin typeface="Arial Narrow" panose="020B0606020202030204" pitchFamily="34" charset="0"/>
              </a:rPr>
              <a:t>Problem Statement</a:t>
            </a:r>
          </a:p>
        </p:txBody>
      </p:sp>
      <p:sp>
        <p:nvSpPr>
          <p:cNvPr id="5" name="TextBox 4">
            <a:extLst>
              <a:ext uri="{FF2B5EF4-FFF2-40B4-BE49-F238E27FC236}">
                <a16:creationId xmlns:a16="http://schemas.microsoft.com/office/drawing/2014/main" id="{96C97430-4D8F-FE71-EDED-D47C9962751C}"/>
              </a:ext>
            </a:extLst>
          </p:cNvPr>
          <p:cNvSpPr txBox="1"/>
          <p:nvPr/>
        </p:nvSpPr>
        <p:spPr>
          <a:xfrm>
            <a:off x="3774559" y="1562987"/>
            <a:ext cx="6305107" cy="2585323"/>
          </a:xfrm>
          <a:prstGeom prst="rect">
            <a:avLst/>
          </a:prstGeom>
          <a:noFill/>
        </p:spPr>
        <p:txBody>
          <a:bodyPr wrap="square" rtlCol="0">
            <a:spAutoFit/>
          </a:bodyPr>
          <a:lstStyle/>
          <a:p>
            <a:r>
              <a:rPr lang="en-US" sz="2400" dirty="0" err="1">
                <a:solidFill>
                  <a:schemeClr val="bg1"/>
                </a:solidFill>
                <a:latin typeface="Montserrat"/>
              </a:rPr>
              <a:t>Mitron</a:t>
            </a:r>
            <a:r>
              <a:rPr lang="en-US" sz="2400" dirty="0">
                <a:solidFill>
                  <a:schemeClr val="bg1"/>
                </a:solidFill>
                <a:latin typeface="Montserrat"/>
              </a:rPr>
              <a:t> Bank is a legacy financial institution headquartered in Hyderabad. They want to introduce a new line of credit cards, aiming to broaden its product offerings and reach in the financial market. </a:t>
            </a:r>
          </a:p>
          <a:p>
            <a:endParaRPr lang="en-US" dirty="0"/>
          </a:p>
        </p:txBody>
      </p:sp>
      <p:sp>
        <p:nvSpPr>
          <p:cNvPr id="6" name="TextBox 5">
            <a:extLst>
              <a:ext uri="{FF2B5EF4-FFF2-40B4-BE49-F238E27FC236}">
                <a16:creationId xmlns:a16="http://schemas.microsoft.com/office/drawing/2014/main" id="{EBC79E60-AE33-1B0E-F7DA-28DB6DFF0AEF}"/>
              </a:ext>
            </a:extLst>
          </p:cNvPr>
          <p:cNvSpPr txBox="1"/>
          <p:nvPr/>
        </p:nvSpPr>
        <p:spPr>
          <a:xfrm>
            <a:off x="6549656" y="4433777"/>
            <a:ext cx="5082363" cy="1754326"/>
          </a:xfrm>
          <a:prstGeom prst="rect">
            <a:avLst/>
          </a:prstGeom>
          <a:noFill/>
        </p:spPr>
        <p:txBody>
          <a:bodyPr wrap="square" rtlCol="0">
            <a:spAutoFit/>
          </a:bodyPr>
          <a:lstStyle/>
          <a:p>
            <a:r>
              <a:rPr lang="en-US" dirty="0">
                <a:solidFill>
                  <a:schemeClr val="bg1"/>
                </a:solidFill>
              </a:rPr>
              <a:t>After Analyzing this provided dataset and generating some key finding and giving key finding to Strategy team of Mitro Bank this report will help them to understand their customer needs and Market trend they will take necessary action to improve their Credit Card services </a:t>
            </a:r>
          </a:p>
        </p:txBody>
      </p:sp>
    </p:spTree>
    <p:extLst>
      <p:ext uri="{BB962C8B-B14F-4D97-AF65-F5344CB8AC3E}">
        <p14:creationId xmlns:p14="http://schemas.microsoft.com/office/powerpoint/2010/main" val="235114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4FB271-A987-1880-124D-F22F835C5B51}"/>
              </a:ext>
            </a:extLst>
          </p:cNvPr>
          <p:cNvSpPr txBox="1"/>
          <p:nvPr/>
        </p:nvSpPr>
        <p:spPr>
          <a:xfrm>
            <a:off x="473149" y="154180"/>
            <a:ext cx="2392325"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chemeClr val="bg1"/>
                </a:solidFill>
                <a:latin typeface="Arial Narrow" panose="020B0606020202030204" pitchFamily="34" charset="0"/>
              </a:rPr>
              <a:t> Goal 1</a:t>
            </a:r>
          </a:p>
        </p:txBody>
      </p:sp>
      <p:sp>
        <p:nvSpPr>
          <p:cNvPr id="5" name="TextBox 4">
            <a:extLst>
              <a:ext uri="{FF2B5EF4-FFF2-40B4-BE49-F238E27FC236}">
                <a16:creationId xmlns:a16="http://schemas.microsoft.com/office/drawing/2014/main" id="{D11E0E47-08B3-C328-1EEA-EE974D0645AD}"/>
              </a:ext>
            </a:extLst>
          </p:cNvPr>
          <p:cNvSpPr txBox="1"/>
          <p:nvPr/>
        </p:nvSpPr>
        <p:spPr>
          <a:xfrm>
            <a:off x="1105785" y="1201479"/>
            <a:ext cx="3072809" cy="1200329"/>
          </a:xfrm>
          <a:prstGeom prst="rect">
            <a:avLst/>
          </a:prstGeom>
          <a:noFill/>
        </p:spPr>
        <p:txBody>
          <a:bodyPr wrap="square" rtlCol="0">
            <a:spAutoFit/>
          </a:bodyPr>
          <a:lstStyle/>
          <a:p>
            <a:r>
              <a:rPr lang="en-US" sz="1800" dirty="0">
                <a:solidFill>
                  <a:schemeClr val="bg1"/>
                </a:solidFill>
                <a:latin typeface="Montserrat"/>
              </a:rPr>
              <a:t>Use “Insight Ideas from Tony.pdf”. Create metrics and visuals accordingly.</a:t>
            </a:r>
          </a:p>
          <a:p>
            <a:endParaRPr lang="en-US" dirty="0"/>
          </a:p>
        </p:txBody>
      </p:sp>
      <p:sp>
        <p:nvSpPr>
          <p:cNvPr id="6" name="TextBox 5">
            <a:extLst>
              <a:ext uri="{FF2B5EF4-FFF2-40B4-BE49-F238E27FC236}">
                <a16:creationId xmlns:a16="http://schemas.microsoft.com/office/drawing/2014/main" id="{D18A663D-7BCA-4819-A630-BF28F274E97A}"/>
              </a:ext>
            </a:extLst>
          </p:cNvPr>
          <p:cNvSpPr txBox="1"/>
          <p:nvPr/>
        </p:nvSpPr>
        <p:spPr>
          <a:xfrm>
            <a:off x="696432" y="3338623"/>
            <a:ext cx="1945758"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chemeClr val="bg1"/>
                </a:solidFill>
              </a:rPr>
              <a:t>Goal 2</a:t>
            </a:r>
          </a:p>
        </p:txBody>
      </p:sp>
      <p:sp>
        <p:nvSpPr>
          <p:cNvPr id="7" name="TextBox 6">
            <a:extLst>
              <a:ext uri="{FF2B5EF4-FFF2-40B4-BE49-F238E27FC236}">
                <a16:creationId xmlns:a16="http://schemas.microsoft.com/office/drawing/2014/main" id="{FC647C72-5D5B-FC24-A062-E9E5EDA9C493}"/>
              </a:ext>
            </a:extLst>
          </p:cNvPr>
          <p:cNvSpPr txBox="1"/>
          <p:nvPr/>
        </p:nvSpPr>
        <p:spPr>
          <a:xfrm>
            <a:off x="1201478" y="4077460"/>
            <a:ext cx="3678866" cy="2626360"/>
          </a:xfrm>
          <a:prstGeom prst="rect">
            <a:avLst/>
          </a:prstGeom>
          <a:noFill/>
        </p:spPr>
        <p:txBody>
          <a:bodyPr wrap="square" rtlCol="0">
            <a:spAutoFit/>
          </a:bodyPr>
          <a:lstStyle/>
          <a:p>
            <a:r>
              <a:rPr lang="en-US" sz="1800" dirty="0">
                <a:solidFill>
                  <a:schemeClr val="bg1"/>
                </a:solidFill>
                <a:latin typeface="Montserrat"/>
              </a:rPr>
              <a:t>Design a dashboard with your metrics and analysis. The end users of this dashboard are top-level management and the product strategy team hence the dashboard should be self-explanatory and easy to understand.</a:t>
            </a:r>
          </a:p>
          <a:p>
            <a:endParaRPr lang="en-US" dirty="0">
              <a:solidFill>
                <a:schemeClr val="bg1"/>
              </a:solidFill>
            </a:endParaRPr>
          </a:p>
        </p:txBody>
      </p:sp>
      <p:sp>
        <p:nvSpPr>
          <p:cNvPr id="8" name="TextBox 7">
            <a:extLst>
              <a:ext uri="{FF2B5EF4-FFF2-40B4-BE49-F238E27FC236}">
                <a16:creationId xmlns:a16="http://schemas.microsoft.com/office/drawing/2014/main" id="{58CE502D-058B-03A6-8451-7EE887E7938E}"/>
              </a:ext>
            </a:extLst>
          </p:cNvPr>
          <p:cNvSpPr txBox="1"/>
          <p:nvPr/>
        </p:nvSpPr>
        <p:spPr>
          <a:xfrm>
            <a:off x="6539023" y="271145"/>
            <a:ext cx="1796903"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chemeClr val="bg1"/>
                </a:solidFill>
              </a:rPr>
              <a:t>Goal 3</a:t>
            </a:r>
          </a:p>
        </p:txBody>
      </p:sp>
      <p:sp>
        <p:nvSpPr>
          <p:cNvPr id="9" name="TextBox 8">
            <a:extLst>
              <a:ext uri="{FF2B5EF4-FFF2-40B4-BE49-F238E27FC236}">
                <a16:creationId xmlns:a16="http://schemas.microsoft.com/office/drawing/2014/main" id="{5B72394E-F854-E515-5555-43BE3F52CA8D}"/>
              </a:ext>
            </a:extLst>
          </p:cNvPr>
          <p:cNvSpPr txBox="1"/>
          <p:nvPr/>
        </p:nvSpPr>
        <p:spPr>
          <a:xfrm>
            <a:off x="7517219" y="855920"/>
            <a:ext cx="4492256" cy="1672253"/>
          </a:xfrm>
          <a:prstGeom prst="rect">
            <a:avLst/>
          </a:prstGeom>
          <a:noFill/>
        </p:spPr>
        <p:txBody>
          <a:bodyPr wrap="square" rtlCol="0">
            <a:spAutoFit/>
          </a:bodyPr>
          <a:lstStyle/>
          <a:p>
            <a:pPr algn="just">
              <a:lnSpc>
                <a:spcPts val="2520"/>
              </a:lnSpc>
            </a:pPr>
            <a:r>
              <a:rPr lang="en-US" sz="1800" dirty="0">
                <a:solidFill>
                  <a:schemeClr val="bg1"/>
                </a:solidFill>
                <a:latin typeface="Montserrat"/>
              </a:rPr>
              <a:t>Present your insights to </a:t>
            </a:r>
            <a:r>
              <a:rPr lang="en-US" sz="1800" dirty="0" err="1">
                <a:solidFill>
                  <a:schemeClr val="bg1"/>
                </a:solidFill>
                <a:latin typeface="Montserrat"/>
              </a:rPr>
              <a:t>Mr.Bashnir</a:t>
            </a:r>
            <a:r>
              <a:rPr lang="en-US" sz="1800" dirty="0">
                <a:solidFill>
                  <a:schemeClr val="bg1"/>
                </a:solidFill>
                <a:latin typeface="Montserrat"/>
              </a:rPr>
              <a:t> Rover &amp; team. Be creative and concise with your presentation. Use your dashboard in the presentation along with the deck.</a:t>
            </a:r>
          </a:p>
        </p:txBody>
      </p:sp>
      <p:sp>
        <p:nvSpPr>
          <p:cNvPr id="10" name="TextBox 9">
            <a:extLst>
              <a:ext uri="{FF2B5EF4-FFF2-40B4-BE49-F238E27FC236}">
                <a16:creationId xmlns:a16="http://schemas.microsoft.com/office/drawing/2014/main" id="{05FCD15D-3ECF-62D0-61A2-D2A7C0515A09}"/>
              </a:ext>
            </a:extLst>
          </p:cNvPr>
          <p:cNvSpPr txBox="1"/>
          <p:nvPr/>
        </p:nvSpPr>
        <p:spPr>
          <a:xfrm>
            <a:off x="6889898" y="3391786"/>
            <a:ext cx="2296632"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solidFill>
                  <a:schemeClr val="bg1"/>
                </a:solidFill>
              </a:rPr>
              <a:t>Goal 4</a:t>
            </a:r>
          </a:p>
        </p:txBody>
      </p:sp>
      <p:sp>
        <p:nvSpPr>
          <p:cNvPr id="11" name="TextBox 10">
            <a:extLst>
              <a:ext uri="{FF2B5EF4-FFF2-40B4-BE49-F238E27FC236}">
                <a16:creationId xmlns:a16="http://schemas.microsoft.com/office/drawing/2014/main" id="{6D8F44F1-5793-0981-0897-E177A47B59C0}"/>
              </a:ext>
            </a:extLst>
          </p:cNvPr>
          <p:cNvSpPr txBox="1"/>
          <p:nvPr/>
        </p:nvSpPr>
        <p:spPr>
          <a:xfrm>
            <a:off x="7804298" y="4077460"/>
            <a:ext cx="3678866" cy="1544012"/>
          </a:xfrm>
          <a:prstGeom prst="rect">
            <a:avLst/>
          </a:prstGeom>
          <a:noFill/>
        </p:spPr>
        <p:txBody>
          <a:bodyPr wrap="square" rtlCol="0">
            <a:spAutoFit/>
          </a:bodyPr>
          <a:lstStyle/>
          <a:p>
            <a:pPr algn="just">
              <a:lnSpc>
                <a:spcPts val="2940"/>
              </a:lnSpc>
            </a:pPr>
            <a:r>
              <a:rPr lang="en-US" sz="1800" dirty="0">
                <a:solidFill>
                  <a:schemeClr val="bg1"/>
                </a:solidFill>
                <a:latin typeface="Montserrat"/>
              </a:rPr>
              <a:t>Use additional data based on your own research to support your</a:t>
            </a:r>
          </a:p>
          <a:p>
            <a:pPr algn="just">
              <a:lnSpc>
                <a:spcPts val="2940"/>
              </a:lnSpc>
            </a:pPr>
            <a:r>
              <a:rPr lang="en-US" sz="1800" dirty="0">
                <a:solidFill>
                  <a:schemeClr val="bg1"/>
                </a:solidFill>
                <a:latin typeface="Montserrat"/>
              </a:rPr>
              <a:t>recommendations.</a:t>
            </a:r>
          </a:p>
        </p:txBody>
      </p:sp>
    </p:spTree>
    <p:extLst>
      <p:ext uri="{BB962C8B-B14F-4D97-AF65-F5344CB8AC3E}">
        <p14:creationId xmlns:p14="http://schemas.microsoft.com/office/powerpoint/2010/main" val="209018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15580F-0D42-C7BD-7766-ABD140ED0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163"/>
            <a:ext cx="12192000" cy="6986325"/>
          </a:xfrm>
          <a:prstGeom prst="rect">
            <a:avLst/>
          </a:prstGeom>
        </p:spPr>
      </p:pic>
    </p:spTree>
    <p:extLst>
      <p:ext uri="{BB962C8B-B14F-4D97-AF65-F5344CB8AC3E}">
        <p14:creationId xmlns:p14="http://schemas.microsoft.com/office/powerpoint/2010/main" val="181212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FB57A3-5208-7024-A8C5-6167C3514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50"/>
            <a:ext cx="12191999" cy="6896300"/>
          </a:xfrm>
          <a:prstGeom prst="rect">
            <a:avLst/>
          </a:prstGeom>
        </p:spPr>
      </p:pic>
    </p:spTree>
    <p:extLst>
      <p:ext uri="{BB962C8B-B14F-4D97-AF65-F5344CB8AC3E}">
        <p14:creationId xmlns:p14="http://schemas.microsoft.com/office/powerpoint/2010/main" val="327613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F8AFE-2F88-4408-4BBB-333DB657E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3" y="-43289"/>
            <a:ext cx="12287693" cy="6999084"/>
          </a:xfrm>
          <a:prstGeom prst="rect">
            <a:avLst/>
          </a:prstGeom>
        </p:spPr>
      </p:pic>
    </p:spTree>
    <p:extLst>
      <p:ext uri="{BB962C8B-B14F-4D97-AF65-F5344CB8AC3E}">
        <p14:creationId xmlns:p14="http://schemas.microsoft.com/office/powerpoint/2010/main" val="62494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6B1530-A5BC-AF9D-F50B-57AACFDB655D}"/>
              </a:ext>
            </a:extLst>
          </p:cNvPr>
          <p:cNvSpPr txBox="1"/>
          <p:nvPr/>
        </p:nvSpPr>
        <p:spPr>
          <a:xfrm>
            <a:off x="0" y="0"/>
            <a:ext cx="2413591" cy="707886"/>
          </a:xfrm>
          <a:prstGeom prst="rect">
            <a:avLst/>
          </a:prstGeom>
          <a:noFill/>
        </p:spPr>
        <p:txBody>
          <a:bodyPr wrap="square" rtlCol="0">
            <a:spAutoFit/>
          </a:bodyPr>
          <a:lstStyle/>
          <a:p>
            <a:r>
              <a:rPr lang="en-US" sz="4000" b="1" dirty="0">
                <a:solidFill>
                  <a:schemeClr val="bg1"/>
                </a:solidFill>
                <a:latin typeface="Arial Black" panose="020B0A04020102020204" pitchFamily="34" charset="0"/>
                <a:cs typeface="Arial" panose="020B0604020202020204" pitchFamily="34" charset="0"/>
              </a:rPr>
              <a:t>Insights</a:t>
            </a:r>
          </a:p>
        </p:txBody>
      </p:sp>
      <p:sp>
        <p:nvSpPr>
          <p:cNvPr id="5" name="TextBox 4">
            <a:extLst>
              <a:ext uri="{FF2B5EF4-FFF2-40B4-BE49-F238E27FC236}">
                <a16:creationId xmlns:a16="http://schemas.microsoft.com/office/drawing/2014/main" id="{F2C8CD5C-1874-2D4A-26FB-5FCA0C2BC796}"/>
              </a:ext>
            </a:extLst>
          </p:cNvPr>
          <p:cNvSpPr txBox="1"/>
          <p:nvPr/>
        </p:nvSpPr>
        <p:spPr>
          <a:xfrm>
            <a:off x="489098" y="650228"/>
            <a:ext cx="6900529" cy="2972609"/>
          </a:xfrm>
          <a:prstGeom prst="rect">
            <a:avLst/>
          </a:prstGeom>
          <a:noFill/>
        </p:spPr>
        <p:txBody>
          <a:bodyPr wrap="square" rtlCol="0">
            <a:spAutoFit/>
          </a:bodyPr>
          <a:lstStyle/>
          <a:p>
            <a:pPr algn="just">
              <a:lnSpc>
                <a:spcPts val="2940"/>
              </a:lnSpc>
            </a:pPr>
            <a:r>
              <a:rPr lang="en-US" dirty="0">
                <a:solidFill>
                  <a:schemeClr val="bg1"/>
                </a:solidFill>
                <a:latin typeface="Montserrat Bold"/>
              </a:rPr>
              <a:t>Demographic Analysis:</a:t>
            </a:r>
          </a:p>
          <a:p>
            <a:pPr marL="285750" indent="-285750" algn="just">
              <a:lnSpc>
                <a:spcPts val="2940"/>
              </a:lnSpc>
              <a:buFont typeface="Arial" panose="020B0604020202020204" pitchFamily="34" charset="0"/>
              <a:buChar char="•"/>
            </a:pPr>
            <a:r>
              <a:rPr lang="en-US" sz="1400" dirty="0">
                <a:solidFill>
                  <a:schemeClr val="bg1"/>
                </a:solidFill>
                <a:latin typeface="Montserrat Bold"/>
              </a:rPr>
              <a:t>Total Customers: 4000 | Total Male: 2597 | Total Female: 1403</a:t>
            </a:r>
          </a:p>
          <a:p>
            <a:pPr marL="285750" indent="-285750" algn="just">
              <a:lnSpc>
                <a:spcPts val="2940"/>
              </a:lnSpc>
              <a:buFont typeface="Arial" panose="020B0604020202020204" pitchFamily="34" charset="0"/>
              <a:buChar char="•"/>
            </a:pPr>
            <a:r>
              <a:rPr lang="en-US" sz="1400" dirty="0">
                <a:solidFill>
                  <a:schemeClr val="bg1"/>
                </a:solidFill>
                <a:latin typeface="Montserrat Bold"/>
              </a:rPr>
              <a:t>Most Customers are based in Mumbai (1078)</a:t>
            </a:r>
          </a:p>
          <a:p>
            <a:pPr marL="285750" indent="-285750" algn="just">
              <a:lnSpc>
                <a:spcPts val="2940"/>
              </a:lnSpc>
              <a:buFont typeface="Arial" panose="020B0604020202020204" pitchFamily="34" charset="0"/>
              <a:buChar char="•"/>
            </a:pPr>
            <a:r>
              <a:rPr lang="en-US" sz="1400" dirty="0">
                <a:solidFill>
                  <a:schemeClr val="bg1"/>
                </a:solidFill>
                <a:latin typeface="Montserrat Bold"/>
              </a:rPr>
              <a:t>Most Customers are Salaried IT Employees (1294)</a:t>
            </a:r>
          </a:p>
          <a:p>
            <a:pPr marL="285750" indent="-285750" algn="just">
              <a:lnSpc>
                <a:spcPts val="2940"/>
              </a:lnSpc>
              <a:buFont typeface="Arial" panose="020B0604020202020204" pitchFamily="34" charset="0"/>
              <a:buChar char="•"/>
            </a:pPr>
            <a:r>
              <a:rPr lang="en-US" sz="1400" dirty="0">
                <a:solidFill>
                  <a:schemeClr val="bg1"/>
                </a:solidFill>
                <a:latin typeface="Montserrat Bold"/>
              </a:rPr>
              <a:t>Married: 3136 (78%) |  Single: 864 (22%)</a:t>
            </a:r>
          </a:p>
          <a:p>
            <a:pPr marL="285750" indent="-285750" algn="just">
              <a:lnSpc>
                <a:spcPts val="2940"/>
              </a:lnSpc>
              <a:buFont typeface="Arial" panose="020B0604020202020204" pitchFamily="34" charset="0"/>
              <a:buChar char="•"/>
            </a:pPr>
            <a:r>
              <a:rPr lang="en-US" sz="1400" dirty="0">
                <a:solidFill>
                  <a:schemeClr val="bg1"/>
                </a:solidFill>
                <a:latin typeface="Montserrat Bold"/>
              </a:rPr>
              <a:t>Most Customers are in the Age group of 25-34: 1498 | 35-45: 1273</a:t>
            </a:r>
          </a:p>
          <a:p>
            <a:pPr marL="285750" indent="-285750" algn="just">
              <a:lnSpc>
                <a:spcPts val="2940"/>
              </a:lnSpc>
              <a:buFont typeface="Arial" panose="020B0604020202020204" pitchFamily="34" charset="0"/>
              <a:buChar char="•"/>
            </a:pPr>
            <a:r>
              <a:rPr lang="en-US" sz="1400" dirty="0">
                <a:solidFill>
                  <a:schemeClr val="bg1"/>
                </a:solidFill>
                <a:latin typeface="Montserrat Bold"/>
              </a:rPr>
              <a:t>Income Utilization % : 42.82%</a:t>
            </a:r>
          </a:p>
          <a:p>
            <a:endParaRPr lang="en-US" dirty="0"/>
          </a:p>
        </p:txBody>
      </p:sp>
      <p:sp>
        <p:nvSpPr>
          <p:cNvPr id="7" name="TextBox 6">
            <a:extLst>
              <a:ext uri="{FF2B5EF4-FFF2-40B4-BE49-F238E27FC236}">
                <a16:creationId xmlns:a16="http://schemas.microsoft.com/office/drawing/2014/main" id="{FE27AE1F-AED7-489B-029E-98D122EB67C9}"/>
              </a:ext>
            </a:extLst>
          </p:cNvPr>
          <p:cNvSpPr txBox="1"/>
          <p:nvPr/>
        </p:nvSpPr>
        <p:spPr>
          <a:xfrm>
            <a:off x="24809" y="3932662"/>
            <a:ext cx="6204096" cy="2275110"/>
          </a:xfrm>
          <a:prstGeom prst="rect">
            <a:avLst/>
          </a:prstGeom>
          <a:noFill/>
        </p:spPr>
        <p:txBody>
          <a:bodyPr wrap="square">
            <a:spAutoFit/>
          </a:bodyPr>
          <a:lstStyle/>
          <a:p>
            <a:pPr algn="just">
              <a:lnSpc>
                <a:spcPts val="2940"/>
              </a:lnSpc>
            </a:pPr>
            <a:r>
              <a:rPr lang="en-US" dirty="0">
                <a:solidFill>
                  <a:schemeClr val="bg1"/>
                </a:solidFill>
                <a:latin typeface="Montserrat Bold"/>
              </a:rPr>
              <a:t>Customer Spending Analysis:</a:t>
            </a:r>
          </a:p>
          <a:p>
            <a:pPr marL="285750" indent="-285750" algn="just">
              <a:lnSpc>
                <a:spcPts val="2940"/>
              </a:lnSpc>
              <a:buFont typeface="Arial" panose="020B0604020202020204" pitchFamily="34" charset="0"/>
              <a:buChar char="•"/>
            </a:pPr>
            <a:r>
              <a:rPr lang="en-US" sz="1400" dirty="0">
                <a:solidFill>
                  <a:schemeClr val="bg1"/>
                </a:solidFill>
                <a:latin typeface="Montserrat Bold"/>
              </a:rPr>
              <a:t>Married: 429M | Single: 102M </a:t>
            </a:r>
          </a:p>
          <a:p>
            <a:pPr marL="285750" indent="-285750" algn="just">
              <a:lnSpc>
                <a:spcPts val="2940"/>
              </a:lnSpc>
              <a:buFont typeface="Arial" panose="020B0604020202020204" pitchFamily="34" charset="0"/>
              <a:buChar char="•"/>
            </a:pPr>
            <a:r>
              <a:rPr lang="en-US" sz="1400" dirty="0">
                <a:solidFill>
                  <a:schemeClr val="bg1"/>
                </a:solidFill>
                <a:latin typeface="Montserrat Bold"/>
              </a:rPr>
              <a:t>Most spending done in Mumbai (172M)</a:t>
            </a:r>
          </a:p>
          <a:p>
            <a:pPr marL="285750" indent="-285750" algn="just">
              <a:lnSpc>
                <a:spcPts val="2940"/>
              </a:lnSpc>
              <a:buFont typeface="Arial" panose="020B0604020202020204" pitchFamily="34" charset="0"/>
              <a:buChar char="•"/>
            </a:pPr>
            <a:r>
              <a:rPr lang="en-US" sz="1400" dirty="0">
                <a:solidFill>
                  <a:schemeClr val="bg1"/>
                </a:solidFill>
                <a:latin typeface="Montserrat Bold"/>
              </a:rPr>
              <a:t>Most spending done in the month of September (116M)</a:t>
            </a:r>
          </a:p>
          <a:p>
            <a:pPr marL="285750" indent="-285750" algn="just">
              <a:lnSpc>
                <a:spcPts val="2940"/>
              </a:lnSpc>
              <a:buFont typeface="Arial" panose="020B0604020202020204" pitchFamily="34" charset="0"/>
              <a:buChar char="•"/>
            </a:pPr>
            <a:r>
              <a:rPr lang="en-US" sz="1400" dirty="0">
                <a:solidFill>
                  <a:schemeClr val="bg1"/>
                </a:solidFill>
                <a:latin typeface="Montserrat Bold"/>
              </a:rPr>
              <a:t>Most spending is done for Bills Payment (105M)</a:t>
            </a:r>
          </a:p>
          <a:p>
            <a:pPr marL="285750" indent="-285750" algn="just">
              <a:lnSpc>
                <a:spcPts val="2940"/>
              </a:lnSpc>
              <a:buFont typeface="Arial" panose="020B0604020202020204" pitchFamily="34" charset="0"/>
              <a:buChar char="•"/>
            </a:pPr>
            <a:r>
              <a:rPr lang="en-US" sz="1400" dirty="0">
                <a:solidFill>
                  <a:schemeClr val="bg1"/>
                </a:solidFill>
                <a:latin typeface="Montserrat Bold"/>
              </a:rPr>
              <a:t>Most spending is done by Salaried IT employees (244M)</a:t>
            </a:r>
          </a:p>
        </p:txBody>
      </p:sp>
      <p:sp>
        <p:nvSpPr>
          <p:cNvPr id="9" name="TextBox 8">
            <a:extLst>
              <a:ext uri="{FF2B5EF4-FFF2-40B4-BE49-F238E27FC236}">
                <a16:creationId xmlns:a16="http://schemas.microsoft.com/office/drawing/2014/main" id="{2BCD4281-3F25-FAFD-0A8C-5988C67978F6}"/>
              </a:ext>
            </a:extLst>
          </p:cNvPr>
          <p:cNvSpPr txBox="1"/>
          <p:nvPr/>
        </p:nvSpPr>
        <p:spPr>
          <a:xfrm>
            <a:off x="6096000" y="4020777"/>
            <a:ext cx="6204096" cy="2647007"/>
          </a:xfrm>
          <a:prstGeom prst="rect">
            <a:avLst/>
          </a:prstGeom>
          <a:noFill/>
        </p:spPr>
        <p:txBody>
          <a:bodyPr wrap="square">
            <a:spAutoFit/>
          </a:bodyPr>
          <a:lstStyle/>
          <a:p>
            <a:pPr algn="just">
              <a:lnSpc>
                <a:spcPts val="2940"/>
              </a:lnSpc>
            </a:pPr>
            <a:r>
              <a:rPr lang="en-US" sz="1800" dirty="0">
                <a:solidFill>
                  <a:schemeClr val="bg1"/>
                </a:solidFill>
                <a:latin typeface="Montserrat Bold"/>
              </a:rPr>
              <a:t>      Customer Spending Analysis</a:t>
            </a:r>
          </a:p>
          <a:p>
            <a:pPr marL="285750" indent="-285750" algn="just">
              <a:lnSpc>
                <a:spcPts val="2940"/>
              </a:lnSpc>
              <a:buFont typeface="Arial" panose="020B0604020202020204" pitchFamily="34" charset="0"/>
              <a:buChar char="•"/>
            </a:pPr>
            <a:r>
              <a:rPr lang="en-US" sz="1400" dirty="0">
                <a:solidFill>
                  <a:schemeClr val="bg1"/>
                </a:solidFill>
                <a:latin typeface="Montserrat Bold"/>
              </a:rPr>
              <a:t>      Married: 429M | Single: 102M </a:t>
            </a:r>
          </a:p>
          <a:p>
            <a:pPr marL="285750" indent="-285750" algn="just">
              <a:lnSpc>
                <a:spcPts val="2940"/>
              </a:lnSpc>
              <a:buFont typeface="Arial" panose="020B0604020202020204" pitchFamily="34" charset="0"/>
              <a:buChar char="•"/>
            </a:pPr>
            <a:r>
              <a:rPr lang="en-US" sz="1400" dirty="0">
                <a:solidFill>
                  <a:schemeClr val="bg1"/>
                </a:solidFill>
                <a:latin typeface="Montserrat Bold"/>
              </a:rPr>
              <a:t>      Most spending done in Mumbai (172M)</a:t>
            </a:r>
          </a:p>
          <a:p>
            <a:pPr marL="285750" indent="-285750" algn="just">
              <a:lnSpc>
                <a:spcPts val="2940"/>
              </a:lnSpc>
              <a:buFont typeface="Arial" panose="020B0604020202020204" pitchFamily="34" charset="0"/>
              <a:buChar char="•"/>
            </a:pPr>
            <a:r>
              <a:rPr lang="en-US" sz="1400" dirty="0">
                <a:solidFill>
                  <a:schemeClr val="bg1"/>
                </a:solidFill>
                <a:latin typeface="Montserrat Bold"/>
              </a:rPr>
              <a:t>       Most spending done in the month of September (116M)</a:t>
            </a:r>
          </a:p>
          <a:p>
            <a:pPr marL="285750" indent="-285750" algn="just">
              <a:lnSpc>
                <a:spcPts val="2940"/>
              </a:lnSpc>
              <a:buFont typeface="Arial" panose="020B0604020202020204" pitchFamily="34" charset="0"/>
              <a:buChar char="•"/>
            </a:pPr>
            <a:r>
              <a:rPr lang="en-US" sz="1400" dirty="0">
                <a:solidFill>
                  <a:schemeClr val="bg1"/>
                </a:solidFill>
                <a:latin typeface="Montserrat Bold"/>
              </a:rPr>
              <a:t>        Most spending is done for Bills Payment (105M) </a:t>
            </a:r>
          </a:p>
          <a:p>
            <a:pPr marL="285750" indent="-285750" algn="just">
              <a:lnSpc>
                <a:spcPts val="2940"/>
              </a:lnSpc>
              <a:buFont typeface="Arial" panose="020B0604020202020204" pitchFamily="34" charset="0"/>
              <a:buChar char="•"/>
            </a:pPr>
            <a:r>
              <a:rPr lang="en-US" sz="1400" dirty="0">
                <a:solidFill>
                  <a:schemeClr val="bg1"/>
                </a:solidFill>
                <a:latin typeface="Montserrat Bold"/>
              </a:rPr>
              <a:t>        Most income utilization % done by </a:t>
            </a:r>
          </a:p>
          <a:p>
            <a:pPr algn="just">
              <a:lnSpc>
                <a:spcPts val="2940"/>
              </a:lnSpc>
            </a:pPr>
            <a:r>
              <a:rPr lang="en-US" sz="1400" dirty="0">
                <a:solidFill>
                  <a:schemeClr val="bg1"/>
                </a:solidFill>
                <a:latin typeface="Montserrat Bold"/>
              </a:rPr>
              <a:t>               Salaried IT employees 51% followed by freelancers 46% </a:t>
            </a:r>
          </a:p>
        </p:txBody>
      </p:sp>
      <p:cxnSp>
        <p:nvCxnSpPr>
          <p:cNvPr id="11" name="Straight Connector 10">
            <a:extLst>
              <a:ext uri="{FF2B5EF4-FFF2-40B4-BE49-F238E27FC236}">
                <a16:creationId xmlns:a16="http://schemas.microsoft.com/office/drawing/2014/main" id="{DCA4FFAE-7048-3526-52AF-8BB9DC8814A5}"/>
              </a:ext>
            </a:extLst>
          </p:cNvPr>
          <p:cNvCxnSpPr>
            <a:cxnSpLocks/>
          </p:cNvCxnSpPr>
          <p:nvPr/>
        </p:nvCxnSpPr>
        <p:spPr>
          <a:xfrm>
            <a:off x="5883349" y="4189228"/>
            <a:ext cx="0" cy="2478556"/>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7525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BB9E15-6B26-77DF-4CC2-6BE4AF6876EC}"/>
              </a:ext>
            </a:extLst>
          </p:cNvPr>
          <p:cNvSpPr txBox="1"/>
          <p:nvPr/>
        </p:nvSpPr>
        <p:spPr>
          <a:xfrm>
            <a:off x="127590" y="0"/>
            <a:ext cx="6049925" cy="892552"/>
          </a:xfrm>
          <a:prstGeom prst="rect">
            <a:avLst/>
          </a:prstGeom>
          <a:noFill/>
        </p:spPr>
        <p:txBody>
          <a:bodyPr wrap="square" rtlCol="0">
            <a:spAutoFit/>
          </a:bodyPr>
          <a:lstStyle/>
          <a:p>
            <a:r>
              <a:rPr lang="en-US" sz="2800" b="1" i="0" dirty="0">
                <a:solidFill>
                  <a:schemeClr val="bg1"/>
                </a:solidFill>
                <a:effectLst/>
                <a:latin typeface="-apple-system"/>
              </a:rPr>
              <a:t>Recommendation for Next Credit Card</a:t>
            </a:r>
          </a:p>
          <a:p>
            <a:endParaRPr lang="en-US" sz="2400" dirty="0"/>
          </a:p>
        </p:txBody>
      </p:sp>
      <p:sp>
        <p:nvSpPr>
          <p:cNvPr id="5" name="TextBox 4">
            <a:extLst>
              <a:ext uri="{FF2B5EF4-FFF2-40B4-BE49-F238E27FC236}">
                <a16:creationId xmlns:a16="http://schemas.microsoft.com/office/drawing/2014/main" id="{F234931B-3C8F-AA5A-434B-3CEE1E383361}"/>
              </a:ext>
            </a:extLst>
          </p:cNvPr>
          <p:cNvSpPr txBox="1"/>
          <p:nvPr/>
        </p:nvSpPr>
        <p:spPr>
          <a:xfrm>
            <a:off x="404037" y="892552"/>
            <a:ext cx="11660373" cy="3016210"/>
          </a:xfrm>
          <a:prstGeom prst="rect">
            <a:avLst/>
          </a:prstGeom>
          <a:noFill/>
        </p:spPr>
        <p:txBody>
          <a:bodyPr wrap="square" rtlCol="0">
            <a:spAutoFit/>
          </a:bodyPr>
          <a:lstStyle/>
          <a:p>
            <a:pPr algn="l"/>
            <a:r>
              <a:rPr lang="en-US" sz="2400" b="1" i="0" dirty="0">
                <a:solidFill>
                  <a:schemeClr val="bg1"/>
                </a:solidFill>
                <a:effectLst/>
                <a:latin typeface="-apple-system"/>
              </a:rPr>
              <a:t>Tailored Rewards Program:</a:t>
            </a:r>
          </a:p>
          <a:p>
            <a:pPr algn="l"/>
            <a:r>
              <a:rPr lang="en-US" b="1" i="0" dirty="0">
                <a:solidFill>
                  <a:schemeClr val="bg1"/>
                </a:solidFill>
                <a:effectLst/>
                <a:latin typeface="-apple-system"/>
              </a:rPr>
              <a:t>Create a rewards program that aligns with the spending patterns of salaried IT employees, self-employed individuals, and freelancers. This could include cash back on common categories of spending such as groceries, dining, and business-related expenses.</a:t>
            </a:r>
          </a:p>
          <a:p>
            <a:pPr algn="l"/>
            <a:r>
              <a:rPr lang="en-US" b="1" dirty="0">
                <a:solidFill>
                  <a:schemeClr val="bg1"/>
                </a:solidFill>
                <a:latin typeface="Montserrat"/>
              </a:rPr>
              <a:t>Age Group related Program ;</a:t>
            </a:r>
          </a:p>
          <a:p>
            <a:pPr algn="l"/>
            <a:r>
              <a:rPr lang="en-US" sz="1600" b="1" dirty="0">
                <a:solidFill>
                  <a:schemeClr val="bg1"/>
                </a:solidFill>
                <a:latin typeface="Montserrat"/>
              </a:rPr>
              <a:t>          offer exclusive benefits for married customers, single customers, or those in the 25-34 age group</a:t>
            </a:r>
            <a:endParaRPr lang="en-US" sz="1600" b="1" i="0" dirty="0">
              <a:solidFill>
                <a:schemeClr val="bg1"/>
              </a:solidFill>
              <a:effectLst/>
              <a:latin typeface="-apple-system"/>
            </a:endParaRPr>
          </a:p>
          <a:p>
            <a:pPr algn="l"/>
            <a:r>
              <a:rPr lang="en-US" sz="2400" b="1" i="0" dirty="0">
                <a:solidFill>
                  <a:schemeClr val="bg1"/>
                </a:solidFill>
                <a:effectLst/>
                <a:latin typeface="-apple-system"/>
              </a:rPr>
              <a:t>Flexible Payment Options:</a:t>
            </a:r>
          </a:p>
          <a:p>
            <a:pPr algn="l"/>
            <a:r>
              <a:rPr lang="en-US" b="1" i="0" dirty="0">
                <a:solidFill>
                  <a:schemeClr val="bg1"/>
                </a:solidFill>
                <a:effectLst/>
                <a:latin typeface="-apple-system"/>
              </a:rPr>
              <a:t>Offer flexible payment plans to accommodate different income structures. This could include customizable monthly payment options, allowing users to adjust their payment schedule based on their cash flow.</a:t>
            </a:r>
          </a:p>
          <a:p>
            <a:endParaRPr lang="en-US" dirty="0"/>
          </a:p>
        </p:txBody>
      </p:sp>
      <p:sp>
        <p:nvSpPr>
          <p:cNvPr id="6" name="TextBox 5">
            <a:extLst>
              <a:ext uri="{FF2B5EF4-FFF2-40B4-BE49-F238E27FC236}">
                <a16:creationId xmlns:a16="http://schemas.microsoft.com/office/drawing/2014/main" id="{B63FEB48-FB8B-8209-CB17-A7265B76F22C}"/>
              </a:ext>
            </a:extLst>
          </p:cNvPr>
          <p:cNvSpPr txBox="1"/>
          <p:nvPr/>
        </p:nvSpPr>
        <p:spPr>
          <a:xfrm>
            <a:off x="308344" y="3662541"/>
            <a:ext cx="11660373" cy="1292662"/>
          </a:xfrm>
          <a:prstGeom prst="rect">
            <a:avLst/>
          </a:prstGeom>
          <a:noFill/>
        </p:spPr>
        <p:txBody>
          <a:bodyPr wrap="square" rtlCol="0">
            <a:spAutoFit/>
          </a:bodyPr>
          <a:lstStyle/>
          <a:p>
            <a:pPr algn="l"/>
            <a:r>
              <a:rPr lang="en-US" sz="2400" b="1" i="0" dirty="0">
                <a:solidFill>
                  <a:schemeClr val="bg1"/>
                </a:solidFill>
                <a:effectLst/>
                <a:latin typeface="-apple-system"/>
              </a:rPr>
              <a:t>Low Annual Fees and Interest Rates:</a:t>
            </a:r>
          </a:p>
          <a:p>
            <a:pPr algn="l"/>
            <a:r>
              <a:rPr lang="en-US" b="1" i="0" dirty="0">
                <a:solidFill>
                  <a:schemeClr val="bg1"/>
                </a:solidFill>
                <a:effectLst/>
                <a:latin typeface="-apple-system"/>
              </a:rPr>
              <a:t>Keep annual fees competitive and offer reasonable interest rates to attract and retain customers. Consider providing introductory offers, lower rates for loyal customers, or special promotions for specific spending categories</a:t>
            </a:r>
          </a:p>
          <a:p>
            <a:endParaRPr lang="en-US" dirty="0"/>
          </a:p>
        </p:txBody>
      </p:sp>
      <p:sp>
        <p:nvSpPr>
          <p:cNvPr id="8" name="TextBox 7">
            <a:extLst>
              <a:ext uri="{FF2B5EF4-FFF2-40B4-BE49-F238E27FC236}">
                <a16:creationId xmlns:a16="http://schemas.microsoft.com/office/drawing/2014/main" id="{38E2D5B6-F052-D794-CB47-BD07B452AF2F}"/>
              </a:ext>
            </a:extLst>
          </p:cNvPr>
          <p:cNvSpPr txBox="1"/>
          <p:nvPr/>
        </p:nvSpPr>
        <p:spPr>
          <a:xfrm>
            <a:off x="212651" y="5094849"/>
            <a:ext cx="11756066" cy="1136850"/>
          </a:xfrm>
          <a:prstGeom prst="rect">
            <a:avLst/>
          </a:prstGeom>
          <a:noFill/>
        </p:spPr>
        <p:txBody>
          <a:bodyPr wrap="square">
            <a:spAutoFit/>
          </a:bodyPr>
          <a:lstStyle/>
          <a:p>
            <a:pPr>
              <a:lnSpc>
                <a:spcPts val="2800"/>
              </a:lnSpc>
            </a:pPr>
            <a:r>
              <a:rPr lang="en-US" sz="2400" dirty="0">
                <a:solidFill>
                  <a:schemeClr val="bg1"/>
                </a:solidFill>
                <a:latin typeface="Montserrat Bold" panose="00000800000000000000" charset="0"/>
              </a:rPr>
              <a:t>Collaborations with Top Spenders:</a:t>
            </a:r>
          </a:p>
          <a:p>
            <a:pPr marL="431801" lvl="1" indent="-215900">
              <a:lnSpc>
                <a:spcPts val="2800"/>
              </a:lnSpc>
              <a:buFont typeface="Arial"/>
              <a:buChar char="•"/>
            </a:pPr>
            <a:r>
              <a:rPr lang="en-US" sz="1600" b="1" dirty="0">
                <a:solidFill>
                  <a:schemeClr val="bg1"/>
                </a:solidFill>
                <a:latin typeface="Montserrat"/>
              </a:rPr>
              <a:t>Partner with top spenders in various categories (bill payments, groceries, electronics) to provide exclusive discounts or early access to new products and services.</a:t>
            </a:r>
          </a:p>
        </p:txBody>
      </p:sp>
    </p:spTree>
    <p:extLst>
      <p:ext uri="{BB962C8B-B14F-4D97-AF65-F5344CB8AC3E}">
        <p14:creationId xmlns:p14="http://schemas.microsoft.com/office/powerpoint/2010/main" val="410301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461353-9B6A-032F-C13A-2E1A3F9DBD8D}"/>
              </a:ext>
            </a:extLst>
          </p:cNvPr>
          <p:cNvSpPr txBox="1"/>
          <p:nvPr/>
        </p:nvSpPr>
        <p:spPr>
          <a:xfrm>
            <a:off x="148856" y="194748"/>
            <a:ext cx="11355572" cy="1495922"/>
          </a:xfrm>
          <a:prstGeom prst="rect">
            <a:avLst/>
          </a:prstGeom>
          <a:noFill/>
        </p:spPr>
        <p:txBody>
          <a:bodyPr wrap="square">
            <a:spAutoFit/>
          </a:bodyPr>
          <a:lstStyle/>
          <a:p>
            <a:pPr>
              <a:lnSpc>
                <a:spcPts val="2800"/>
              </a:lnSpc>
            </a:pPr>
            <a:r>
              <a:rPr lang="en-US" sz="2400" dirty="0">
                <a:solidFill>
                  <a:schemeClr val="bg1"/>
                </a:solidFill>
                <a:latin typeface="Montserrat Bold"/>
              </a:rPr>
              <a:t>City-Specific Offers:</a:t>
            </a:r>
          </a:p>
          <a:p>
            <a:pPr marL="431801" lvl="1" indent="-215900">
              <a:lnSpc>
                <a:spcPts val="2800"/>
              </a:lnSpc>
              <a:buFont typeface="Arial"/>
              <a:buChar char="•"/>
            </a:pPr>
            <a:r>
              <a:rPr lang="en-US" sz="1600" b="1" dirty="0">
                <a:solidFill>
                  <a:schemeClr val="bg1"/>
                </a:solidFill>
                <a:latin typeface="Montserrat"/>
              </a:rPr>
              <a:t>Introduce city-specific promotions and discounts based on the highest spending cities like Mumbai, Delhi NCR, and Bengaluru.</a:t>
            </a:r>
          </a:p>
          <a:p>
            <a:pPr marL="431801" lvl="1" indent="-215900">
              <a:lnSpc>
                <a:spcPts val="2800"/>
              </a:lnSpc>
              <a:buFont typeface="Arial"/>
              <a:buChar char="•"/>
            </a:pPr>
            <a:r>
              <a:rPr lang="en-US" sz="1600" b="1" dirty="0">
                <a:solidFill>
                  <a:schemeClr val="bg1"/>
                </a:solidFill>
                <a:latin typeface="Montserrat"/>
              </a:rPr>
              <a:t>Collaborate with local businesses to provide unique perks for cardholders in these cities.</a:t>
            </a:r>
          </a:p>
        </p:txBody>
      </p:sp>
      <p:sp>
        <p:nvSpPr>
          <p:cNvPr id="7" name="TextBox 6">
            <a:extLst>
              <a:ext uri="{FF2B5EF4-FFF2-40B4-BE49-F238E27FC236}">
                <a16:creationId xmlns:a16="http://schemas.microsoft.com/office/drawing/2014/main" id="{43EA4636-E421-89C1-E688-B030F5D2AB6D}"/>
              </a:ext>
            </a:extLst>
          </p:cNvPr>
          <p:cNvSpPr txBox="1"/>
          <p:nvPr/>
        </p:nvSpPr>
        <p:spPr>
          <a:xfrm>
            <a:off x="276447" y="1959752"/>
            <a:ext cx="11632018" cy="2207656"/>
          </a:xfrm>
          <a:prstGeom prst="rect">
            <a:avLst/>
          </a:prstGeom>
          <a:noFill/>
        </p:spPr>
        <p:txBody>
          <a:bodyPr wrap="square">
            <a:spAutoFit/>
          </a:bodyPr>
          <a:lstStyle/>
          <a:p>
            <a:pPr>
              <a:lnSpc>
                <a:spcPts val="2800"/>
              </a:lnSpc>
            </a:pPr>
            <a:r>
              <a:rPr lang="en-US" sz="2400" dirty="0">
                <a:solidFill>
                  <a:schemeClr val="bg1"/>
                </a:solidFill>
                <a:latin typeface="Montserrat Bold" panose="00000800000000000000" charset="0"/>
              </a:rPr>
              <a:t>Occupation-Centric Features:</a:t>
            </a:r>
          </a:p>
          <a:p>
            <a:pPr marL="431801" lvl="1" indent="-215900">
              <a:lnSpc>
                <a:spcPts val="2800"/>
              </a:lnSpc>
              <a:buFont typeface="Arial"/>
              <a:buChar char="•"/>
            </a:pPr>
            <a:r>
              <a:rPr lang="en-US" sz="1600" b="1" dirty="0">
                <a:solidFill>
                  <a:schemeClr val="bg1"/>
                </a:solidFill>
                <a:latin typeface="Montserrat"/>
              </a:rPr>
              <a:t>Design credit card features that align with the needs of the majority occupation group, such as special benefits for Salaried IT employees.</a:t>
            </a:r>
          </a:p>
          <a:p>
            <a:pPr marL="431801" lvl="1" indent="-215900">
              <a:lnSpc>
                <a:spcPts val="2800"/>
              </a:lnSpc>
              <a:buFont typeface="Arial"/>
              <a:buChar char="•"/>
            </a:pPr>
            <a:r>
              <a:rPr lang="en-US" sz="1600" b="1" dirty="0">
                <a:solidFill>
                  <a:schemeClr val="bg1"/>
                </a:solidFill>
                <a:latin typeface="Montserrat"/>
              </a:rPr>
              <a:t>Offer targeted promotions and discounts on relevant services and products for each occupation category.</a:t>
            </a:r>
          </a:p>
          <a:p>
            <a:pPr>
              <a:lnSpc>
                <a:spcPts val="2800"/>
              </a:lnSpc>
            </a:pPr>
            <a:endParaRPr lang="en-US" sz="1600" b="1" dirty="0">
              <a:solidFill>
                <a:schemeClr val="bg1"/>
              </a:solidFill>
              <a:latin typeface="Montserrat"/>
            </a:endParaRPr>
          </a:p>
        </p:txBody>
      </p:sp>
      <p:sp>
        <p:nvSpPr>
          <p:cNvPr id="9" name="TextBox 8">
            <a:extLst>
              <a:ext uri="{FF2B5EF4-FFF2-40B4-BE49-F238E27FC236}">
                <a16:creationId xmlns:a16="http://schemas.microsoft.com/office/drawing/2014/main" id="{F03A46EA-B460-A29E-6E5B-7BBC94E5147F}"/>
              </a:ext>
            </a:extLst>
          </p:cNvPr>
          <p:cNvSpPr txBox="1"/>
          <p:nvPr/>
        </p:nvSpPr>
        <p:spPr>
          <a:xfrm>
            <a:off x="411126" y="3873613"/>
            <a:ext cx="8863123" cy="1854995"/>
          </a:xfrm>
          <a:prstGeom prst="rect">
            <a:avLst/>
          </a:prstGeom>
          <a:noFill/>
        </p:spPr>
        <p:txBody>
          <a:bodyPr wrap="square">
            <a:spAutoFit/>
          </a:bodyPr>
          <a:lstStyle/>
          <a:p>
            <a:pPr>
              <a:lnSpc>
                <a:spcPts val="2800"/>
              </a:lnSpc>
            </a:pPr>
            <a:r>
              <a:rPr lang="en-US" sz="2400" dirty="0">
                <a:solidFill>
                  <a:schemeClr val="bg1"/>
                </a:solidFill>
                <a:latin typeface="Montserrat Bold" panose="00000800000000000000" charset="0"/>
              </a:rPr>
              <a:t>Monthly Spending Challenges:</a:t>
            </a:r>
          </a:p>
          <a:p>
            <a:pPr marL="431801" lvl="1" indent="-215900">
              <a:lnSpc>
                <a:spcPts val="2800"/>
              </a:lnSpc>
              <a:buFont typeface="Arial"/>
              <a:buChar char="•"/>
            </a:pPr>
            <a:r>
              <a:rPr lang="en-US" sz="1600" b="1" dirty="0">
                <a:solidFill>
                  <a:schemeClr val="bg1"/>
                </a:solidFill>
                <a:latin typeface="Montserrat"/>
              </a:rPr>
              <a:t>Encourage cardholders to maximize their credit card usage by creating monthly spending challenges.</a:t>
            </a:r>
          </a:p>
          <a:p>
            <a:pPr marL="431801" lvl="1" indent="-215900">
              <a:lnSpc>
                <a:spcPts val="2800"/>
              </a:lnSpc>
              <a:buFont typeface="Arial"/>
              <a:buChar char="•"/>
            </a:pPr>
            <a:r>
              <a:rPr lang="en-US" sz="1600" b="1" dirty="0">
                <a:solidFill>
                  <a:schemeClr val="bg1"/>
                </a:solidFill>
                <a:latin typeface="Montserrat"/>
              </a:rPr>
              <a:t>Offer bonus rewards or cashback for achieving specific spending milestones, especially during peak spending months like September.</a:t>
            </a:r>
          </a:p>
        </p:txBody>
      </p:sp>
    </p:spTree>
    <p:extLst>
      <p:ext uri="{BB962C8B-B14F-4D97-AF65-F5344CB8AC3E}">
        <p14:creationId xmlns:p14="http://schemas.microsoft.com/office/powerpoint/2010/main" val="2929063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95</TotalTime>
  <Words>746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Arial Black</vt:lpstr>
      <vt:lpstr>Arial Narrow</vt:lpstr>
      <vt:lpstr>Calibri</vt:lpstr>
      <vt:lpstr>Calibri Light</vt:lpstr>
      <vt:lpstr>Montserrat</vt:lpstr>
      <vt:lpstr>Montserrat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cp:revision>
  <dcterms:created xsi:type="dcterms:W3CDTF">2025-02-19T10:33:06Z</dcterms:created>
  <dcterms:modified xsi:type="dcterms:W3CDTF">2025-02-19T12:08:40Z</dcterms:modified>
</cp:coreProperties>
</file>