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8" r:id="rId3"/>
    <p:sldId id="259" r:id="rId4"/>
    <p:sldId id="263" r:id="rId5"/>
    <p:sldId id="260" r:id="rId6"/>
    <p:sldId id="261" r:id="rId7"/>
    <p:sldId id="262" r:id="rId8"/>
    <p:sldId id="264" r:id="rId9"/>
    <p:sldId id="265" r:id="rId10"/>
    <p:sldId id="266" r:id="rId11"/>
    <p:sldId id="267" r:id="rId12"/>
    <p:sldId id="268" r:id="rId13"/>
    <p:sldId id="271" r:id="rId14"/>
    <p:sldId id="272" r:id="rId15"/>
    <p:sldId id="269" r:id="rId16"/>
    <p:sldId id="270" r:id="rId17"/>
    <p:sldId id="273" r:id="rId18"/>
    <p:sldId id="274"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Rg st="1" end="3"/>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B8C11"/>
    <a:srgbClr val="FFB3B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04" autoAdjust="0"/>
    <p:restoredTop sz="94599" autoAdjust="0"/>
  </p:normalViewPr>
  <p:slideViewPr>
    <p:cSldViewPr>
      <p:cViewPr varScale="1">
        <p:scale>
          <a:sx n="68" d="100"/>
          <a:sy n="68" d="100"/>
        </p:scale>
        <p:origin x="-804" y="-96"/>
      </p:cViewPr>
      <p:guideLst>
        <p:guide orient="horz" pos="2160"/>
        <p:guide pos="3839"/>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47CAE1-766D-470A-80B3-B59FB0C8574A}" type="doc">
      <dgm:prSet loTypeId="urn:microsoft.com/office/officeart/2008/layout/VerticalCurvedList" loCatId="list" qsTypeId="urn:microsoft.com/office/officeart/2005/8/quickstyle/3d2#2" qsCatId="3D" csTypeId="urn:microsoft.com/office/officeart/2005/8/colors/colorful3" csCatId="colorful" phldr="1"/>
      <dgm:spPr/>
      <dgm:t>
        <a:bodyPr/>
        <a:lstStyle/>
        <a:p>
          <a:endParaRPr lang="fr-MA"/>
        </a:p>
      </dgm:t>
    </dgm:pt>
    <dgm:pt modelId="{30B48BA7-CAA6-4437-9216-A5BB6598B3EB}">
      <dgm:prSet custT="1"/>
      <dgm:spPr/>
      <dgm:t>
        <a:bodyPr/>
        <a:lstStyle/>
        <a:p>
          <a:r>
            <a:rPr lang="fr-MA" sz="1600" dirty="0">
              <a:solidFill>
                <a:schemeClr val="bg2"/>
              </a:solidFill>
            </a:rPr>
            <a:t>:( la responsabilité)  </a:t>
          </a:r>
          <a:r>
            <a:rPr lang="ar-MA" sz="1600" dirty="0">
              <a:solidFill>
                <a:schemeClr val="bg2"/>
              </a:solidFill>
            </a:rPr>
            <a:t>الإحترام
 قيمة إنسانية جليلة تميز  بين الأفراد وتفاضل  فيما بينهم فالاحترام تقدير وعناية والتزام إذ لا تكتمل منظومة القيم دون  توافر الإحترام في الشخص</a:t>
          </a:r>
          <a:r>
            <a:rPr lang="ar-MA" sz="1400" dirty="0">
              <a:solidFill>
                <a:schemeClr val="bg2"/>
              </a:solidFill>
            </a:rPr>
            <a:t>.</a:t>
          </a:r>
          <a:endParaRPr lang="fr-MA" sz="1400" dirty="0">
            <a:solidFill>
              <a:schemeClr val="bg2"/>
            </a:solidFill>
          </a:endParaRPr>
        </a:p>
      </dgm:t>
    </dgm:pt>
    <dgm:pt modelId="{2EB3C2C7-5202-4421-B34F-FE7A4D7D7299}" type="parTrans" cxnId="{52461340-AF9D-44D5-A3E6-615418242FCF}">
      <dgm:prSet/>
      <dgm:spPr/>
      <dgm:t>
        <a:bodyPr/>
        <a:lstStyle/>
        <a:p>
          <a:endParaRPr lang="fr-MA"/>
        </a:p>
      </dgm:t>
    </dgm:pt>
    <dgm:pt modelId="{8BB629F0-F0EF-4A67-91A7-05E182763103}" type="sibTrans" cxnId="{52461340-AF9D-44D5-A3E6-615418242FCF}">
      <dgm:prSet/>
      <dgm:spPr/>
      <dgm:t>
        <a:bodyPr/>
        <a:lstStyle/>
        <a:p>
          <a:endParaRPr lang="fr-MA"/>
        </a:p>
      </dgm:t>
    </dgm:pt>
    <dgm:pt modelId="{7810927F-06B1-4671-B5FB-1C1A72D6C0AE}">
      <dgm:prSet custT="1"/>
      <dgm:spPr/>
      <dgm:t>
        <a:bodyPr/>
        <a:lstStyle/>
        <a:p>
          <a:r>
            <a:rPr lang="fr-MA" sz="900" dirty="0">
              <a:solidFill>
                <a:schemeClr val="bg2"/>
              </a:solidFill>
            </a:rPr>
            <a:t>
</a:t>
          </a:r>
          <a:r>
            <a:rPr lang="fr-MA" sz="1600" dirty="0">
              <a:solidFill>
                <a:schemeClr val="bg2"/>
              </a:solidFill>
            </a:rPr>
            <a:t>:(La responsabilité) </a:t>
          </a:r>
          <a:r>
            <a:rPr lang="ar-MA" sz="1600" dirty="0">
              <a:solidFill>
                <a:schemeClr val="bg2"/>
              </a:solidFill>
            </a:rPr>
            <a:t>المسؤولية
تعني أن يكون الإنسان مكلف بتأدية واجب معين يمكن أن يلقى على كاهله ويكون محاسب عليه وعن نجاحه من الطرف الآخر</a:t>
          </a:r>
          <a:endParaRPr lang="fr-MA" sz="1600" dirty="0">
            <a:solidFill>
              <a:schemeClr val="bg2"/>
            </a:solidFill>
          </a:endParaRPr>
        </a:p>
      </dgm:t>
    </dgm:pt>
    <dgm:pt modelId="{C635DE8E-6B35-4D4C-AE4D-CDA29FDF86B7}" type="parTrans" cxnId="{ACE6B6B5-2F5F-4FA3-83B1-945ADEEA8BA9}">
      <dgm:prSet/>
      <dgm:spPr/>
      <dgm:t>
        <a:bodyPr/>
        <a:lstStyle/>
        <a:p>
          <a:endParaRPr lang="fr-MA"/>
        </a:p>
      </dgm:t>
    </dgm:pt>
    <dgm:pt modelId="{75E61689-5D97-42D7-A8B1-6ACC36EFC0C5}" type="sibTrans" cxnId="{ACE6B6B5-2F5F-4FA3-83B1-945ADEEA8BA9}">
      <dgm:prSet/>
      <dgm:spPr/>
      <dgm:t>
        <a:bodyPr/>
        <a:lstStyle/>
        <a:p>
          <a:endParaRPr lang="fr-MA"/>
        </a:p>
      </dgm:t>
    </dgm:pt>
    <dgm:pt modelId="{D07D2F40-536A-47EA-AE7D-0827D0B526CE}">
      <dgm:prSet custT="1"/>
      <dgm:spPr/>
      <dgm:t>
        <a:bodyPr/>
        <a:lstStyle/>
        <a:p>
          <a:r>
            <a:rPr lang="fr-MA" sz="1600" dirty="0">
              <a:solidFill>
                <a:schemeClr val="bg2"/>
              </a:solidFill>
            </a:rPr>
            <a:t>:( La justice) </a:t>
          </a:r>
          <a:r>
            <a:rPr lang="ar-MA" sz="1600" dirty="0">
              <a:solidFill>
                <a:schemeClr val="bg2"/>
              </a:solidFill>
            </a:rPr>
            <a:t>العدل
من القيم الإنسانية التي جاء بها الإسلام ويعبر عن الإنصاف وتلقي معاملة متساوية  بين جميع الناس والابتعاد عن الانحياز، الظلم والعنصرية</a:t>
          </a:r>
          <a:endParaRPr lang="fr-MA" sz="1600" dirty="0">
            <a:solidFill>
              <a:schemeClr val="bg2"/>
            </a:solidFill>
          </a:endParaRPr>
        </a:p>
      </dgm:t>
    </dgm:pt>
    <dgm:pt modelId="{95E1BD74-511E-408C-9C4D-13D68A5D6AFF}" type="parTrans" cxnId="{910793AA-2739-40E5-B7CA-C1C2FE2E9076}">
      <dgm:prSet/>
      <dgm:spPr/>
      <dgm:t>
        <a:bodyPr/>
        <a:lstStyle/>
        <a:p>
          <a:endParaRPr lang="fr-MA"/>
        </a:p>
      </dgm:t>
    </dgm:pt>
    <dgm:pt modelId="{92CBC6FD-D85D-4BB1-A76F-7CF27EAB2C57}" type="sibTrans" cxnId="{910793AA-2739-40E5-B7CA-C1C2FE2E9076}">
      <dgm:prSet/>
      <dgm:spPr/>
      <dgm:t>
        <a:bodyPr/>
        <a:lstStyle/>
        <a:p>
          <a:endParaRPr lang="fr-MA"/>
        </a:p>
      </dgm:t>
    </dgm:pt>
    <dgm:pt modelId="{ABD4A6E4-583C-46D6-8BC3-6497F9056B02}" type="pres">
      <dgm:prSet presAssocID="{6047CAE1-766D-470A-80B3-B59FB0C8574A}" presName="Name0" presStyleCnt="0">
        <dgm:presLayoutVars>
          <dgm:chMax val="7"/>
          <dgm:chPref val="7"/>
          <dgm:dir/>
        </dgm:presLayoutVars>
      </dgm:prSet>
      <dgm:spPr/>
      <dgm:t>
        <a:bodyPr/>
        <a:lstStyle/>
        <a:p>
          <a:pPr rtl="1"/>
          <a:endParaRPr lang="ar-MA"/>
        </a:p>
      </dgm:t>
    </dgm:pt>
    <dgm:pt modelId="{B6E1DDF3-6C90-4271-842F-6F43CFE6DDDB}" type="pres">
      <dgm:prSet presAssocID="{6047CAE1-766D-470A-80B3-B59FB0C8574A}" presName="Name1" presStyleCnt="0"/>
      <dgm:spPr/>
    </dgm:pt>
    <dgm:pt modelId="{C467CE6D-DE67-4176-BDA6-1CD35DCBBEDD}" type="pres">
      <dgm:prSet presAssocID="{6047CAE1-766D-470A-80B3-B59FB0C8574A}" presName="cycle" presStyleCnt="0"/>
      <dgm:spPr/>
    </dgm:pt>
    <dgm:pt modelId="{602751D7-8C36-4C23-A85F-EACBF32AF27A}" type="pres">
      <dgm:prSet presAssocID="{6047CAE1-766D-470A-80B3-B59FB0C8574A}" presName="srcNode" presStyleLbl="node1" presStyleIdx="0" presStyleCnt="3"/>
      <dgm:spPr/>
    </dgm:pt>
    <dgm:pt modelId="{76E67125-D730-431B-999C-DEBEFC1D6357}" type="pres">
      <dgm:prSet presAssocID="{6047CAE1-766D-470A-80B3-B59FB0C8574A}" presName="conn" presStyleLbl="parChTrans1D2" presStyleIdx="0" presStyleCnt="1"/>
      <dgm:spPr/>
      <dgm:t>
        <a:bodyPr/>
        <a:lstStyle/>
        <a:p>
          <a:pPr rtl="1"/>
          <a:endParaRPr lang="ar-MA"/>
        </a:p>
      </dgm:t>
    </dgm:pt>
    <dgm:pt modelId="{1BA17156-C243-4F65-878A-443282947FDE}" type="pres">
      <dgm:prSet presAssocID="{6047CAE1-766D-470A-80B3-B59FB0C8574A}" presName="extraNode" presStyleLbl="node1" presStyleIdx="0" presStyleCnt="3"/>
      <dgm:spPr/>
    </dgm:pt>
    <dgm:pt modelId="{95C66F10-0372-4FFA-A9AA-FD9FB67DB249}" type="pres">
      <dgm:prSet presAssocID="{6047CAE1-766D-470A-80B3-B59FB0C8574A}" presName="dstNode" presStyleLbl="node1" presStyleIdx="0" presStyleCnt="3"/>
      <dgm:spPr/>
    </dgm:pt>
    <dgm:pt modelId="{81817A1D-08ED-43D1-BCFE-AD0AD53BFB29}" type="pres">
      <dgm:prSet presAssocID="{7810927F-06B1-4671-B5FB-1C1A72D6C0AE}" presName="text_1" presStyleLbl="node1" presStyleIdx="0" presStyleCnt="3" custScaleY="123714">
        <dgm:presLayoutVars>
          <dgm:bulletEnabled val="1"/>
        </dgm:presLayoutVars>
      </dgm:prSet>
      <dgm:spPr/>
      <dgm:t>
        <a:bodyPr/>
        <a:lstStyle/>
        <a:p>
          <a:pPr rtl="1"/>
          <a:endParaRPr lang="ar-MA"/>
        </a:p>
      </dgm:t>
    </dgm:pt>
    <dgm:pt modelId="{92BCD030-9341-4228-BA3A-E6507C7EBAA7}" type="pres">
      <dgm:prSet presAssocID="{7810927F-06B1-4671-B5FB-1C1A72D6C0AE}" presName="accent_1" presStyleCnt="0"/>
      <dgm:spPr/>
    </dgm:pt>
    <dgm:pt modelId="{B30019D7-2AE8-45FC-874E-B2B77C5B8760}" type="pres">
      <dgm:prSet presAssocID="{7810927F-06B1-4671-B5FB-1C1A72D6C0AE}" presName="accentRepeatNode" presStyleLbl="solidFgAcc1" presStyleIdx="0" presStyleCnt="3" custLinFactNeighborX="-2239" custLinFactNeighborY="1458"/>
      <dgm:spPr>
        <a:solidFill>
          <a:srgbClr val="FFFF00"/>
        </a:solidFill>
      </dgm:spPr>
    </dgm:pt>
    <dgm:pt modelId="{BFC489BB-9BA2-458F-8C32-0C01F2B08271}" type="pres">
      <dgm:prSet presAssocID="{30B48BA7-CAA6-4437-9216-A5BB6598B3EB}" presName="text_2" presStyleLbl="node1" presStyleIdx="1" presStyleCnt="3" custScaleY="127139" custLinFactNeighborX="110" custLinFactNeighborY="-6450">
        <dgm:presLayoutVars>
          <dgm:bulletEnabled val="1"/>
        </dgm:presLayoutVars>
      </dgm:prSet>
      <dgm:spPr/>
      <dgm:t>
        <a:bodyPr/>
        <a:lstStyle/>
        <a:p>
          <a:pPr rtl="1"/>
          <a:endParaRPr lang="ar-MA"/>
        </a:p>
      </dgm:t>
    </dgm:pt>
    <dgm:pt modelId="{8D89DE1C-BF49-44F9-9F80-AD596DE57BFB}" type="pres">
      <dgm:prSet presAssocID="{30B48BA7-CAA6-4437-9216-A5BB6598B3EB}" presName="accent_2" presStyleCnt="0"/>
      <dgm:spPr/>
    </dgm:pt>
    <dgm:pt modelId="{2A1F3A57-F4CD-4322-8B30-AE8BC4B395B3}" type="pres">
      <dgm:prSet presAssocID="{30B48BA7-CAA6-4437-9216-A5BB6598B3EB}" presName="accentRepeatNode" presStyleLbl="solidFgAcc1" presStyleIdx="1" presStyleCnt="3" custLinFactNeighborX="2431" custLinFactNeighborY="-393"/>
      <dgm:spPr>
        <a:solidFill>
          <a:schemeClr val="accent2">
            <a:lumMod val="50000"/>
          </a:schemeClr>
        </a:solidFill>
      </dgm:spPr>
    </dgm:pt>
    <dgm:pt modelId="{E37C63FF-8187-4141-AC20-91637A12FD43}" type="pres">
      <dgm:prSet presAssocID="{D07D2F40-536A-47EA-AE7D-0827D0B526CE}" presName="text_3" presStyleLbl="node1" presStyleIdx="2" presStyleCnt="3" custScaleX="100837" custScaleY="99351" custLinFactNeighborX="-379" custLinFactNeighborY="-14792">
        <dgm:presLayoutVars>
          <dgm:bulletEnabled val="1"/>
        </dgm:presLayoutVars>
      </dgm:prSet>
      <dgm:spPr/>
      <dgm:t>
        <a:bodyPr/>
        <a:lstStyle/>
        <a:p>
          <a:pPr rtl="1"/>
          <a:endParaRPr lang="ar-MA"/>
        </a:p>
      </dgm:t>
    </dgm:pt>
    <dgm:pt modelId="{02008624-19FB-4A81-BC05-0B5DA2F7E792}" type="pres">
      <dgm:prSet presAssocID="{D07D2F40-536A-47EA-AE7D-0827D0B526CE}" presName="accent_3" presStyleCnt="0"/>
      <dgm:spPr/>
    </dgm:pt>
    <dgm:pt modelId="{2F910312-4445-439A-A661-E93099E53EFF}" type="pres">
      <dgm:prSet presAssocID="{D07D2F40-536A-47EA-AE7D-0827D0B526CE}" presName="accentRepeatNode" presStyleLbl="solidFgAcc1" presStyleIdx="2" presStyleCnt="3" custLinFactNeighborX="322" custLinFactNeighborY="-7840"/>
      <dgm:spPr>
        <a:solidFill>
          <a:srgbClr val="FFC000"/>
        </a:solidFill>
      </dgm:spPr>
    </dgm:pt>
  </dgm:ptLst>
  <dgm:cxnLst>
    <dgm:cxn modelId="{3A4E1D0F-735D-46D1-BC8B-A4AFD0767B1D}" type="presOf" srcId="{D07D2F40-536A-47EA-AE7D-0827D0B526CE}" destId="{E37C63FF-8187-4141-AC20-91637A12FD43}" srcOrd="0" destOrd="0" presId="urn:microsoft.com/office/officeart/2008/layout/VerticalCurvedList"/>
    <dgm:cxn modelId="{31D6A9F8-16FC-4A27-B5F6-F8BE8B9261BA}" type="presOf" srcId="{7810927F-06B1-4671-B5FB-1C1A72D6C0AE}" destId="{81817A1D-08ED-43D1-BCFE-AD0AD53BFB29}" srcOrd="0" destOrd="0" presId="urn:microsoft.com/office/officeart/2008/layout/VerticalCurvedList"/>
    <dgm:cxn modelId="{6A092B96-B876-43CF-853D-0172DB159C64}" type="presOf" srcId="{6047CAE1-766D-470A-80B3-B59FB0C8574A}" destId="{ABD4A6E4-583C-46D6-8BC3-6497F9056B02}" srcOrd="0" destOrd="0" presId="urn:microsoft.com/office/officeart/2008/layout/VerticalCurvedList"/>
    <dgm:cxn modelId="{705D2134-B3D4-4D81-B4A7-06A634BAE9BD}" type="presOf" srcId="{75E61689-5D97-42D7-A8B1-6ACC36EFC0C5}" destId="{76E67125-D730-431B-999C-DEBEFC1D6357}" srcOrd="0" destOrd="0" presId="urn:microsoft.com/office/officeart/2008/layout/VerticalCurvedList"/>
    <dgm:cxn modelId="{910793AA-2739-40E5-B7CA-C1C2FE2E9076}" srcId="{6047CAE1-766D-470A-80B3-B59FB0C8574A}" destId="{D07D2F40-536A-47EA-AE7D-0827D0B526CE}" srcOrd="2" destOrd="0" parTransId="{95E1BD74-511E-408C-9C4D-13D68A5D6AFF}" sibTransId="{92CBC6FD-D85D-4BB1-A76F-7CF27EAB2C57}"/>
    <dgm:cxn modelId="{ACE6B6B5-2F5F-4FA3-83B1-945ADEEA8BA9}" srcId="{6047CAE1-766D-470A-80B3-B59FB0C8574A}" destId="{7810927F-06B1-4671-B5FB-1C1A72D6C0AE}" srcOrd="0" destOrd="0" parTransId="{C635DE8E-6B35-4D4C-AE4D-CDA29FDF86B7}" sibTransId="{75E61689-5D97-42D7-A8B1-6ACC36EFC0C5}"/>
    <dgm:cxn modelId="{ED511B77-0EB0-475E-BA47-418427F2572E}" type="presOf" srcId="{30B48BA7-CAA6-4437-9216-A5BB6598B3EB}" destId="{BFC489BB-9BA2-458F-8C32-0C01F2B08271}" srcOrd="0" destOrd="0" presId="urn:microsoft.com/office/officeart/2008/layout/VerticalCurvedList"/>
    <dgm:cxn modelId="{52461340-AF9D-44D5-A3E6-615418242FCF}" srcId="{6047CAE1-766D-470A-80B3-B59FB0C8574A}" destId="{30B48BA7-CAA6-4437-9216-A5BB6598B3EB}" srcOrd="1" destOrd="0" parTransId="{2EB3C2C7-5202-4421-B34F-FE7A4D7D7299}" sibTransId="{8BB629F0-F0EF-4A67-91A7-05E182763103}"/>
    <dgm:cxn modelId="{09C2AFB6-0AB1-4BAC-9A24-14245D014980}" type="presParOf" srcId="{ABD4A6E4-583C-46D6-8BC3-6497F9056B02}" destId="{B6E1DDF3-6C90-4271-842F-6F43CFE6DDDB}" srcOrd="0" destOrd="0" presId="urn:microsoft.com/office/officeart/2008/layout/VerticalCurvedList"/>
    <dgm:cxn modelId="{1C65DAD9-1FE6-4BA4-9304-A31544E281FA}" type="presParOf" srcId="{B6E1DDF3-6C90-4271-842F-6F43CFE6DDDB}" destId="{C467CE6D-DE67-4176-BDA6-1CD35DCBBEDD}" srcOrd="0" destOrd="0" presId="urn:microsoft.com/office/officeart/2008/layout/VerticalCurvedList"/>
    <dgm:cxn modelId="{B50213AD-6E09-4BD0-A559-497EBCA21A5E}" type="presParOf" srcId="{C467CE6D-DE67-4176-BDA6-1CD35DCBBEDD}" destId="{602751D7-8C36-4C23-A85F-EACBF32AF27A}" srcOrd="0" destOrd="0" presId="urn:microsoft.com/office/officeart/2008/layout/VerticalCurvedList"/>
    <dgm:cxn modelId="{F3EFFADC-E9F6-4ED7-A71B-2E29C573EE61}" type="presParOf" srcId="{C467CE6D-DE67-4176-BDA6-1CD35DCBBEDD}" destId="{76E67125-D730-431B-999C-DEBEFC1D6357}" srcOrd="1" destOrd="0" presId="urn:microsoft.com/office/officeart/2008/layout/VerticalCurvedList"/>
    <dgm:cxn modelId="{A05C4725-023D-429C-89A6-D8E268A82826}" type="presParOf" srcId="{C467CE6D-DE67-4176-BDA6-1CD35DCBBEDD}" destId="{1BA17156-C243-4F65-878A-443282947FDE}" srcOrd="2" destOrd="0" presId="urn:microsoft.com/office/officeart/2008/layout/VerticalCurvedList"/>
    <dgm:cxn modelId="{207D684F-D2AB-4EC2-9BD2-530A340BD616}" type="presParOf" srcId="{C467CE6D-DE67-4176-BDA6-1CD35DCBBEDD}" destId="{95C66F10-0372-4FFA-A9AA-FD9FB67DB249}" srcOrd="3" destOrd="0" presId="urn:microsoft.com/office/officeart/2008/layout/VerticalCurvedList"/>
    <dgm:cxn modelId="{0E45C9A5-2D01-4250-A328-DBC456CF00FD}" type="presParOf" srcId="{B6E1DDF3-6C90-4271-842F-6F43CFE6DDDB}" destId="{81817A1D-08ED-43D1-BCFE-AD0AD53BFB29}" srcOrd="1" destOrd="0" presId="urn:microsoft.com/office/officeart/2008/layout/VerticalCurvedList"/>
    <dgm:cxn modelId="{FBC84711-F9B6-4026-B1BC-C583549EA41F}" type="presParOf" srcId="{B6E1DDF3-6C90-4271-842F-6F43CFE6DDDB}" destId="{92BCD030-9341-4228-BA3A-E6507C7EBAA7}" srcOrd="2" destOrd="0" presId="urn:microsoft.com/office/officeart/2008/layout/VerticalCurvedList"/>
    <dgm:cxn modelId="{F7E6E237-E14C-4BEA-950B-6592533FAEB3}" type="presParOf" srcId="{92BCD030-9341-4228-BA3A-E6507C7EBAA7}" destId="{B30019D7-2AE8-45FC-874E-B2B77C5B8760}" srcOrd="0" destOrd="0" presId="urn:microsoft.com/office/officeart/2008/layout/VerticalCurvedList"/>
    <dgm:cxn modelId="{E84EAABE-9819-4A0E-81D4-B13A51664DB8}" type="presParOf" srcId="{B6E1DDF3-6C90-4271-842F-6F43CFE6DDDB}" destId="{BFC489BB-9BA2-458F-8C32-0C01F2B08271}" srcOrd="3" destOrd="0" presId="urn:microsoft.com/office/officeart/2008/layout/VerticalCurvedList"/>
    <dgm:cxn modelId="{53717D3D-35A1-4EBF-8407-2333B7BA5629}" type="presParOf" srcId="{B6E1DDF3-6C90-4271-842F-6F43CFE6DDDB}" destId="{8D89DE1C-BF49-44F9-9F80-AD596DE57BFB}" srcOrd="4" destOrd="0" presId="urn:microsoft.com/office/officeart/2008/layout/VerticalCurvedList"/>
    <dgm:cxn modelId="{E1933158-FEFC-46AE-900B-3251516E25A6}" type="presParOf" srcId="{8D89DE1C-BF49-44F9-9F80-AD596DE57BFB}" destId="{2A1F3A57-F4CD-4322-8B30-AE8BC4B395B3}" srcOrd="0" destOrd="0" presId="urn:microsoft.com/office/officeart/2008/layout/VerticalCurvedList"/>
    <dgm:cxn modelId="{D46F0A3E-0AA5-483E-9FF4-1D24416B92F5}" type="presParOf" srcId="{B6E1DDF3-6C90-4271-842F-6F43CFE6DDDB}" destId="{E37C63FF-8187-4141-AC20-91637A12FD43}" srcOrd="5" destOrd="0" presId="urn:microsoft.com/office/officeart/2008/layout/VerticalCurvedList"/>
    <dgm:cxn modelId="{1E2ADC65-2BE3-4995-9BF5-ADE9196243B0}" type="presParOf" srcId="{B6E1DDF3-6C90-4271-842F-6F43CFE6DDDB}" destId="{02008624-19FB-4A81-BC05-0B5DA2F7E792}" srcOrd="6" destOrd="0" presId="urn:microsoft.com/office/officeart/2008/layout/VerticalCurvedList"/>
    <dgm:cxn modelId="{1F88C565-BA80-4A30-B03F-2F20AE93D84E}" type="presParOf" srcId="{02008624-19FB-4A81-BC05-0B5DA2F7E792}" destId="{2F910312-4445-439A-A661-E93099E53EFF}"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22102-A9C6-4E95-AD85-E106FABD6A77}" type="doc">
      <dgm:prSet loTypeId="urn:microsoft.com/office/officeart/2008/layout/VerticalCurvedList" loCatId="list" qsTypeId="urn:microsoft.com/office/officeart/2005/8/quickstyle/3d3" qsCatId="3D" csTypeId="urn:microsoft.com/office/officeart/2005/8/colors/colorful2" csCatId="colorful" phldr="1"/>
      <dgm:spPr/>
      <dgm:t>
        <a:bodyPr/>
        <a:lstStyle/>
        <a:p>
          <a:endParaRPr lang="fr-MA"/>
        </a:p>
      </dgm:t>
    </dgm:pt>
    <dgm:pt modelId="{F8F508B3-44F3-45BD-9D7F-0B660CDEB7ED}">
      <dgm:prSet custT="1"/>
      <dgm:spPr/>
      <dgm:t>
        <a:bodyPr/>
        <a:lstStyle/>
        <a:p>
          <a:r>
            <a:rPr lang="fr-MA" sz="1600" dirty="0">
              <a:solidFill>
                <a:schemeClr val="bg1"/>
              </a:solidFill>
            </a:rPr>
            <a:t>:(La discipline) </a:t>
          </a:r>
          <a:r>
            <a:rPr lang="ar-MA" sz="1600" dirty="0">
              <a:solidFill>
                <a:schemeClr val="bg1"/>
              </a:solidFill>
            </a:rPr>
            <a:t>الانضباط
يمثل سمة الالتزام والاحترام والجدية لدى الفرد، ويدخل في كثير من جوانب الحياة وهو ما تلتزم به العملية التعليمية</a:t>
          </a:r>
          <a:endParaRPr lang="fr-MA" sz="1600" dirty="0">
            <a:solidFill>
              <a:schemeClr val="bg1"/>
            </a:solidFill>
          </a:endParaRPr>
        </a:p>
      </dgm:t>
    </dgm:pt>
    <dgm:pt modelId="{787AA26A-D3E5-4144-9456-C4E328FCEEBB}" type="parTrans" cxnId="{C3945F10-A006-4FA9-BC67-6371C28BD9BD}">
      <dgm:prSet/>
      <dgm:spPr/>
      <dgm:t>
        <a:bodyPr/>
        <a:lstStyle/>
        <a:p>
          <a:endParaRPr lang="fr-MA"/>
        </a:p>
      </dgm:t>
    </dgm:pt>
    <dgm:pt modelId="{70F3A80A-8512-4DF2-87ED-B474E106C0E2}" type="sibTrans" cxnId="{C3945F10-A006-4FA9-BC67-6371C28BD9BD}">
      <dgm:prSet/>
      <dgm:spPr/>
      <dgm:t>
        <a:bodyPr/>
        <a:lstStyle/>
        <a:p>
          <a:endParaRPr lang="fr-MA"/>
        </a:p>
      </dgm:t>
    </dgm:pt>
    <dgm:pt modelId="{6DC47FAB-7115-4786-BF21-3A90F14D17DF}">
      <dgm:prSet custT="1"/>
      <dgm:spPr/>
      <dgm:t>
        <a:bodyPr/>
        <a:lstStyle/>
        <a:p>
          <a:r>
            <a:rPr lang="fr-MA" sz="1600" dirty="0">
              <a:solidFill>
                <a:schemeClr val="bg1"/>
              </a:solidFill>
            </a:rPr>
            <a:t>:(Crédibilité) </a:t>
          </a:r>
          <a:r>
            <a:rPr lang="ar-MA" sz="1600" dirty="0">
              <a:solidFill>
                <a:schemeClr val="bg1"/>
              </a:solidFill>
            </a:rPr>
            <a:t>المصداقية 
هو قوة الإيحاء بالصدق، وهو سمة شخصية ومهنية حاسمة، أكثر القيم قيمة لدى القائد والمجموعة تتطلب النزاهة في القول والعمل وتقتضي الصدق والوضوح في تعاملاتها والبعد عن الكذب التنظيمي. </a:t>
          </a:r>
          <a:endParaRPr lang="fr-MA" sz="1600" dirty="0">
            <a:solidFill>
              <a:schemeClr val="bg1"/>
            </a:solidFill>
          </a:endParaRPr>
        </a:p>
      </dgm:t>
    </dgm:pt>
    <dgm:pt modelId="{ABC34CE6-7EC0-4A61-8D7D-1E11B0628FCB}" type="parTrans" cxnId="{212927FF-BE90-425A-A464-F32A4DF7F44C}">
      <dgm:prSet/>
      <dgm:spPr/>
      <dgm:t>
        <a:bodyPr/>
        <a:lstStyle/>
        <a:p>
          <a:endParaRPr lang="fr-MA"/>
        </a:p>
      </dgm:t>
    </dgm:pt>
    <dgm:pt modelId="{180A25B8-F5F1-43C0-ABF5-DC4D340139A1}" type="sibTrans" cxnId="{212927FF-BE90-425A-A464-F32A4DF7F44C}">
      <dgm:prSet/>
      <dgm:spPr/>
      <dgm:t>
        <a:bodyPr/>
        <a:lstStyle/>
        <a:p>
          <a:endParaRPr lang="fr-MA"/>
        </a:p>
      </dgm:t>
    </dgm:pt>
    <dgm:pt modelId="{869C8173-C58E-42E0-8401-157575C1337A}">
      <dgm:prSet custT="1"/>
      <dgm:spPr/>
      <dgm:t>
        <a:bodyPr/>
        <a:lstStyle/>
        <a:p>
          <a:r>
            <a:rPr lang="fr-MA" sz="1600" dirty="0">
              <a:solidFill>
                <a:schemeClr val="bg1"/>
              </a:solidFill>
            </a:rPr>
            <a:t>:(Collaboration) </a:t>
          </a:r>
          <a:r>
            <a:rPr lang="ar-MA" sz="1600" dirty="0">
              <a:solidFill>
                <a:schemeClr val="bg1"/>
              </a:solidFill>
            </a:rPr>
            <a:t>التعاون  
آلية تقوم بها المجموعة بالعمل معا بدافع المنفعة المشتركة بعكس التنافس الذي تكون فيه المنفعة الشخصية.</a:t>
          </a:r>
          <a:endParaRPr lang="fr-MA" sz="1600" dirty="0">
            <a:solidFill>
              <a:schemeClr val="bg1"/>
            </a:solidFill>
          </a:endParaRPr>
        </a:p>
      </dgm:t>
    </dgm:pt>
    <dgm:pt modelId="{4465642F-2260-4627-ADA8-D1F60935E0BA}" type="parTrans" cxnId="{7AA5B646-5E4F-48DC-9364-EB2EEC84AC5A}">
      <dgm:prSet/>
      <dgm:spPr/>
      <dgm:t>
        <a:bodyPr/>
        <a:lstStyle/>
        <a:p>
          <a:endParaRPr lang="fr-MA"/>
        </a:p>
      </dgm:t>
    </dgm:pt>
    <dgm:pt modelId="{3BAC122F-F391-4B57-924C-2A63B34B9259}" type="sibTrans" cxnId="{7AA5B646-5E4F-48DC-9364-EB2EEC84AC5A}">
      <dgm:prSet/>
      <dgm:spPr/>
      <dgm:t>
        <a:bodyPr/>
        <a:lstStyle/>
        <a:p>
          <a:endParaRPr lang="fr-MA"/>
        </a:p>
      </dgm:t>
    </dgm:pt>
    <dgm:pt modelId="{35DF07A9-EF7E-4A0F-BAB8-1A4D05B5C9C0}" type="pres">
      <dgm:prSet presAssocID="{01322102-A9C6-4E95-AD85-E106FABD6A77}" presName="Name0" presStyleCnt="0">
        <dgm:presLayoutVars>
          <dgm:chMax val="7"/>
          <dgm:chPref val="7"/>
          <dgm:dir/>
        </dgm:presLayoutVars>
      </dgm:prSet>
      <dgm:spPr/>
      <dgm:t>
        <a:bodyPr/>
        <a:lstStyle/>
        <a:p>
          <a:pPr rtl="1"/>
          <a:endParaRPr lang="ar-MA"/>
        </a:p>
      </dgm:t>
    </dgm:pt>
    <dgm:pt modelId="{D620193C-17BF-4693-A068-29E8223DF91B}" type="pres">
      <dgm:prSet presAssocID="{01322102-A9C6-4E95-AD85-E106FABD6A77}" presName="Name1" presStyleCnt="0"/>
      <dgm:spPr/>
    </dgm:pt>
    <dgm:pt modelId="{66731C24-8DC6-4C9C-81FC-3136503AA441}" type="pres">
      <dgm:prSet presAssocID="{01322102-A9C6-4E95-AD85-E106FABD6A77}" presName="cycle" presStyleCnt="0"/>
      <dgm:spPr/>
    </dgm:pt>
    <dgm:pt modelId="{4B5EA38B-88C2-48A0-92AC-7DBCD71F7E59}" type="pres">
      <dgm:prSet presAssocID="{01322102-A9C6-4E95-AD85-E106FABD6A77}" presName="srcNode" presStyleLbl="node1" presStyleIdx="0" presStyleCnt="3"/>
      <dgm:spPr/>
    </dgm:pt>
    <dgm:pt modelId="{E6822580-E08D-4065-A5C0-FA7970227F42}" type="pres">
      <dgm:prSet presAssocID="{01322102-A9C6-4E95-AD85-E106FABD6A77}" presName="conn" presStyleLbl="parChTrans1D2" presStyleIdx="0" presStyleCnt="1"/>
      <dgm:spPr/>
      <dgm:t>
        <a:bodyPr/>
        <a:lstStyle/>
        <a:p>
          <a:pPr rtl="1"/>
          <a:endParaRPr lang="ar-MA"/>
        </a:p>
      </dgm:t>
    </dgm:pt>
    <dgm:pt modelId="{7840E75C-8AAE-43BF-960B-8864F695B8A9}" type="pres">
      <dgm:prSet presAssocID="{01322102-A9C6-4E95-AD85-E106FABD6A77}" presName="extraNode" presStyleLbl="node1" presStyleIdx="0" presStyleCnt="3"/>
      <dgm:spPr/>
    </dgm:pt>
    <dgm:pt modelId="{A473E50E-BC11-429A-89CC-1813656AAAD0}" type="pres">
      <dgm:prSet presAssocID="{01322102-A9C6-4E95-AD85-E106FABD6A77}" presName="dstNode" presStyleLbl="node1" presStyleIdx="0" presStyleCnt="3"/>
      <dgm:spPr/>
    </dgm:pt>
    <dgm:pt modelId="{449F2994-E898-4BC2-BBA3-CB8C52CA6EE8}" type="pres">
      <dgm:prSet presAssocID="{F8F508B3-44F3-45BD-9D7F-0B660CDEB7ED}" presName="text_1" presStyleLbl="node1" presStyleIdx="0" presStyleCnt="3" custScaleY="102591">
        <dgm:presLayoutVars>
          <dgm:bulletEnabled val="1"/>
        </dgm:presLayoutVars>
      </dgm:prSet>
      <dgm:spPr/>
      <dgm:t>
        <a:bodyPr/>
        <a:lstStyle/>
        <a:p>
          <a:pPr rtl="1"/>
          <a:endParaRPr lang="ar-MA"/>
        </a:p>
      </dgm:t>
    </dgm:pt>
    <dgm:pt modelId="{C3F8AFBE-7526-4FFF-B258-9C77366E72AF}" type="pres">
      <dgm:prSet presAssocID="{F8F508B3-44F3-45BD-9D7F-0B660CDEB7ED}" presName="accent_1" presStyleCnt="0"/>
      <dgm:spPr/>
    </dgm:pt>
    <dgm:pt modelId="{95E9702B-5986-4326-AB82-1957D7CC545A}" type="pres">
      <dgm:prSet presAssocID="{F8F508B3-44F3-45BD-9D7F-0B660CDEB7ED}" presName="accentRepeatNode" presStyleLbl="solidFgAcc1" presStyleIdx="0" presStyleCnt="3"/>
      <dgm:spPr>
        <a:solidFill>
          <a:schemeClr val="accent2">
            <a:lumMod val="75000"/>
          </a:schemeClr>
        </a:solidFill>
      </dgm:spPr>
    </dgm:pt>
    <dgm:pt modelId="{5ECDC131-8B4C-45FF-8F6F-2DD013B3241C}" type="pres">
      <dgm:prSet presAssocID="{869C8173-C58E-42E0-8401-157575C1337A}" presName="text_2" presStyleLbl="node1" presStyleIdx="1" presStyleCnt="3" custScaleY="111816" custLinFactNeighborX="-1326" custLinFactNeighborY="-18446">
        <dgm:presLayoutVars>
          <dgm:bulletEnabled val="1"/>
        </dgm:presLayoutVars>
      </dgm:prSet>
      <dgm:spPr/>
      <dgm:t>
        <a:bodyPr/>
        <a:lstStyle/>
        <a:p>
          <a:pPr rtl="1"/>
          <a:endParaRPr lang="ar-MA"/>
        </a:p>
      </dgm:t>
    </dgm:pt>
    <dgm:pt modelId="{845077FC-A9E5-4665-9B61-FDA1DAAA3335}" type="pres">
      <dgm:prSet presAssocID="{869C8173-C58E-42E0-8401-157575C1337A}" presName="accent_2" presStyleCnt="0"/>
      <dgm:spPr/>
    </dgm:pt>
    <dgm:pt modelId="{29F8CD82-347A-4D4E-A43B-DB9D0D5DBED0}" type="pres">
      <dgm:prSet presAssocID="{869C8173-C58E-42E0-8401-157575C1337A}" presName="accentRepeatNode" presStyleLbl="solidFgAcc1" presStyleIdx="1" presStyleCnt="3" custLinFactNeighborX="-1358" custLinFactNeighborY="-10808"/>
      <dgm:spPr>
        <a:solidFill>
          <a:schemeClr val="accent3">
            <a:lumMod val="75000"/>
          </a:schemeClr>
        </a:solidFill>
      </dgm:spPr>
    </dgm:pt>
    <dgm:pt modelId="{C9228613-3EB9-499D-9D73-6CD96C38A519}" type="pres">
      <dgm:prSet presAssocID="{6DC47FAB-7115-4786-BF21-3A90F14D17DF}" presName="text_3" presStyleLbl="node1" presStyleIdx="2" presStyleCnt="3" custScaleY="119169" custLinFactNeighborX="-583" custLinFactNeighborY="-22695">
        <dgm:presLayoutVars>
          <dgm:bulletEnabled val="1"/>
        </dgm:presLayoutVars>
      </dgm:prSet>
      <dgm:spPr/>
      <dgm:t>
        <a:bodyPr/>
        <a:lstStyle/>
        <a:p>
          <a:pPr rtl="1"/>
          <a:endParaRPr lang="ar-MA"/>
        </a:p>
      </dgm:t>
    </dgm:pt>
    <dgm:pt modelId="{8E799866-7FB0-4338-8418-6A7BF4EC22FB}" type="pres">
      <dgm:prSet presAssocID="{6DC47FAB-7115-4786-BF21-3A90F14D17DF}" presName="accent_3" presStyleCnt="0"/>
      <dgm:spPr/>
    </dgm:pt>
    <dgm:pt modelId="{2ED0FFBB-8954-4A3B-B5A9-67F642B9580E}" type="pres">
      <dgm:prSet presAssocID="{6DC47FAB-7115-4786-BF21-3A90F14D17DF}" presName="accentRepeatNode" presStyleLbl="solidFgAcc1" presStyleIdx="2" presStyleCnt="3" custLinFactNeighborX="3515" custLinFactNeighborY="-21875"/>
      <dgm:spPr>
        <a:solidFill>
          <a:schemeClr val="accent3">
            <a:lumMod val="60000"/>
            <a:lumOff val="40000"/>
          </a:schemeClr>
        </a:solidFill>
      </dgm:spPr>
    </dgm:pt>
  </dgm:ptLst>
  <dgm:cxnLst>
    <dgm:cxn modelId="{37377627-CDC8-43CD-B263-48DB38CCD7E9}" type="presOf" srcId="{869C8173-C58E-42E0-8401-157575C1337A}" destId="{5ECDC131-8B4C-45FF-8F6F-2DD013B3241C}" srcOrd="0" destOrd="0" presId="urn:microsoft.com/office/officeart/2008/layout/VerticalCurvedList"/>
    <dgm:cxn modelId="{18EA3B2B-3E7C-4A2F-9264-42E648541456}" type="presOf" srcId="{6DC47FAB-7115-4786-BF21-3A90F14D17DF}" destId="{C9228613-3EB9-499D-9D73-6CD96C38A519}" srcOrd="0" destOrd="0" presId="urn:microsoft.com/office/officeart/2008/layout/VerticalCurvedList"/>
    <dgm:cxn modelId="{DE1E9809-7FDC-44EC-86C7-DE9648EEDF9C}" type="presOf" srcId="{01322102-A9C6-4E95-AD85-E106FABD6A77}" destId="{35DF07A9-EF7E-4A0F-BAB8-1A4D05B5C9C0}" srcOrd="0" destOrd="0" presId="urn:microsoft.com/office/officeart/2008/layout/VerticalCurvedList"/>
    <dgm:cxn modelId="{7AA5B646-5E4F-48DC-9364-EB2EEC84AC5A}" srcId="{01322102-A9C6-4E95-AD85-E106FABD6A77}" destId="{869C8173-C58E-42E0-8401-157575C1337A}" srcOrd="1" destOrd="0" parTransId="{4465642F-2260-4627-ADA8-D1F60935E0BA}" sibTransId="{3BAC122F-F391-4B57-924C-2A63B34B9259}"/>
    <dgm:cxn modelId="{5C4B73BE-D52A-438C-B349-37FC7A7809CC}" type="presOf" srcId="{70F3A80A-8512-4DF2-87ED-B474E106C0E2}" destId="{E6822580-E08D-4065-A5C0-FA7970227F42}" srcOrd="0" destOrd="0" presId="urn:microsoft.com/office/officeart/2008/layout/VerticalCurvedList"/>
    <dgm:cxn modelId="{2C387A1B-BA18-48CD-9779-AAE974BBE946}" type="presOf" srcId="{F8F508B3-44F3-45BD-9D7F-0B660CDEB7ED}" destId="{449F2994-E898-4BC2-BBA3-CB8C52CA6EE8}" srcOrd="0" destOrd="0" presId="urn:microsoft.com/office/officeart/2008/layout/VerticalCurvedList"/>
    <dgm:cxn modelId="{C3945F10-A006-4FA9-BC67-6371C28BD9BD}" srcId="{01322102-A9C6-4E95-AD85-E106FABD6A77}" destId="{F8F508B3-44F3-45BD-9D7F-0B660CDEB7ED}" srcOrd="0" destOrd="0" parTransId="{787AA26A-D3E5-4144-9456-C4E328FCEEBB}" sibTransId="{70F3A80A-8512-4DF2-87ED-B474E106C0E2}"/>
    <dgm:cxn modelId="{212927FF-BE90-425A-A464-F32A4DF7F44C}" srcId="{01322102-A9C6-4E95-AD85-E106FABD6A77}" destId="{6DC47FAB-7115-4786-BF21-3A90F14D17DF}" srcOrd="2" destOrd="0" parTransId="{ABC34CE6-7EC0-4A61-8D7D-1E11B0628FCB}" sibTransId="{180A25B8-F5F1-43C0-ABF5-DC4D340139A1}"/>
    <dgm:cxn modelId="{BCF739EF-8FEF-465E-BD8F-51981DD4B4D5}" type="presParOf" srcId="{35DF07A9-EF7E-4A0F-BAB8-1A4D05B5C9C0}" destId="{D620193C-17BF-4693-A068-29E8223DF91B}" srcOrd="0" destOrd="0" presId="urn:microsoft.com/office/officeart/2008/layout/VerticalCurvedList"/>
    <dgm:cxn modelId="{92BDFE49-CB47-4AFE-8427-5DAEE2FFC965}" type="presParOf" srcId="{D620193C-17BF-4693-A068-29E8223DF91B}" destId="{66731C24-8DC6-4C9C-81FC-3136503AA441}" srcOrd="0" destOrd="0" presId="urn:microsoft.com/office/officeart/2008/layout/VerticalCurvedList"/>
    <dgm:cxn modelId="{F875CC34-A37F-470E-B723-3D5E1C763B2C}" type="presParOf" srcId="{66731C24-8DC6-4C9C-81FC-3136503AA441}" destId="{4B5EA38B-88C2-48A0-92AC-7DBCD71F7E59}" srcOrd="0" destOrd="0" presId="urn:microsoft.com/office/officeart/2008/layout/VerticalCurvedList"/>
    <dgm:cxn modelId="{A3F4742C-4BE4-4F93-B04C-F5F2B33FB581}" type="presParOf" srcId="{66731C24-8DC6-4C9C-81FC-3136503AA441}" destId="{E6822580-E08D-4065-A5C0-FA7970227F42}" srcOrd="1" destOrd="0" presId="urn:microsoft.com/office/officeart/2008/layout/VerticalCurvedList"/>
    <dgm:cxn modelId="{DA56841D-6BB1-41F2-98D1-5744CB294F8F}" type="presParOf" srcId="{66731C24-8DC6-4C9C-81FC-3136503AA441}" destId="{7840E75C-8AAE-43BF-960B-8864F695B8A9}" srcOrd="2" destOrd="0" presId="urn:microsoft.com/office/officeart/2008/layout/VerticalCurvedList"/>
    <dgm:cxn modelId="{48896B9D-F2F7-4778-BD30-D41199C79618}" type="presParOf" srcId="{66731C24-8DC6-4C9C-81FC-3136503AA441}" destId="{A473E50E-BC11-429A-89CC-1813656AAAD0}" srcOrd="3" destOrd="0" presId="urn:microsoft.com/office/officeart/2008/layout/VerticalCurvedList"/>
    <dgm:cxn modelId="{9FFE7308-9E8B-401F-8745-C51A76424BD8}" type="presParOf" srcId="{D620193C-17BF-4693-A068-29E8223DF91B}" destId="{449F2994-E898-4BC2-BBA3-CB8C52CA6EE8}" srcOrd="1" destOrd="0" presId="urn:microsoft.com/office/officeart/2008/layout/VerticalCurvedList"/>
    <dgm:cxn modelId="{F557EA47-55B8-4867-BDE8-57A059F30A7C}" type="presParOf" srcId="{D620193C-17BF-4693-A068-29E8223DF91B}" destId="{C3F8AFBE-7526-4FFF-B258-9C77366E72AF}" srcOrd="2" destOrd="0" presId="urn:microsoft.com/office/officeart/2008/layout/VerticalCurvedList"/>
    <dgm:cxn modelId="{46EA4BF5-6C1A-4383-923F-CE59DE63D831}" type="presParOf" srcId="{C3F8AFBE-7526-4FFF-B258-9C77366E72AF}" destId="{95E9702B-5986-4326-AB82-1957D7CC545A}" srcOrd="0" destOrd="0" presId="urn:microsoft.com/office/officeart/2008/layout/VerticalCurvedList"/>
    <dgm:cxn modelId="{A9B49F98-1EEB-410F-ABF8-63D96D49B502}" type="presParOf" srcId="{D620193C-17BF-4693-A068-29E8223DF91B}" destId="{5ECDC131-8B4C-45FF-8F6F-2DD013B3241C}" srcOrd="3" destOrd="0" presId="urn:microsoft.com/office/officeart/2008/layout/VerticalCurvedList"/>
    <dgm:cxn modelId="{7ACBC954-6CD6-478B-9485-5748DD709146}" type="presParOf" srcId="{D620193C-17BF-4693-A068-29E8223DF91B}" destId="{845077FC-A9E5-4665-9B61-FDA1DAAA3335}" srcOrd="4" destOrd="0" presId="urn:microsoft.com/office/officeart/2008/layout/VerticalCurvedList"/>
    <dgm:cxn modelId="{BE88371D-0E0B-4F8F-9ED8-F01B88A2B17C}" type="presParOf" srcId="{845077FC-A9E5-4665-9B61-FDA1DAAA3335}" destId="{29F8CD82-347A-4D4E-A43B-DB9D0D5DBED0}" srcOrd="0" destOrd="0" presId="urn:microsoft.com/office/officeart/2008/layout/VerticalCurvedList"/>
    <dgm:cxn modelId="{D072F5E7-532B-4C70-A267-AC1D2B830EAA}" type="presParOf" srcId="{D620193C-17BF-4693-A068-29E8223DF91B}" destId="{C9228613-3EB9-499D-9D73-6CD96C38A519}" srcOrd="5" destOrd="0" presId="urn:microsoft.com/office/officeart/2008/layout/VerticalCurvedList"/>
    <dgm:cxn modelId="{750C450E-1184-45E8-B90A-8722A48C328D}" type="presParOf" srcId="{D620193C-17BF-4693-A068-29E8223DF91B}" destId="{8E799866-7FB0-4338-8418-6A7BF4EC22FB}" srcOrd="6" destOrd="0" presId="urn:microsoft.com/office/officeart/2008/layout/VerticalCurvedList"/>
    <dgm:cxn modelId="{11E850CB-13D0-48F7-935B-C930C996A610}" type="presParOf" srcId="{8E799866-7FB0-4338-8418-6A7BF4EC22FB}" destId="{2ED0FFBB-8954-4A3B-B5A9-67F642B9580E}"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79C1BE-A217-4F44-BF69-AF684C0639FD}" type="doc">
      <dgm:prSet loTypeId="urn:microsoft.com/office/officeart/2005/8/layout/cycle2" loCatId="cycle" qsTypeId="urn:microsoft.com/office/officeart/2005/8/quickstyle/simple1" qsCatId="simple" csTypeId="urn:microsoft.com/office/officeart/2005/8/colors/colorful1#2" csCatId="colorful" phldr="1"/>
      <dgm:spPr/>
      <dgm:t>
        <a:bodyPr/>
        <a:lstStyle/>
        <a:p>
          <a:pPr rtl="1"/>
          <a:endParaRPr lang="ar-MA"/>
        </a:p>
      </dgm:t>
    </dgm:pt>
    <dgm:pt modelId="{9EBE7B70-8812-45FB-B91C-68FDDBF3D5E4}">
      <dgm:prSet phldrT="[Texte]" custT="1"/>
      <dgm:spPr/>
      <dgm:t>
        <a:bodyPr/>
        <a:lstStyle/>
        <a:p>
          <a:pPr rtl="1"/>
          <a:r>
            <a:rPr lang="ar-MA" sz="1800" dirty="0">
              <a:solidFill>
                <a:schemeClr val="bg1"/>
              </a:solidFill>
            </a:rPr>
            <a:t>أن يكون مخلصا في التعليم لخدمة الدين ، والوطن لوجه الله. </a:t>
          </a:r>
          <a:r>
            <a:rPr lang="ar-MA" sz="1600" dirty="0"/>
            <a:t>
</a:t>
          </a:r>
        </a:p>
      </dgm:t>
    </dgm:pt>
    <dgm:pt modelId="{CCF4FDBC-EEA5-4AB5-AAB7-FAC51F664707}" type="parTrans" cxnId="{28FCEC59-362C-4C98-B5AC-D9786248B23D}">
      <dgm:prSet/>
      <dgm:spPr/>
      <dgm:t>
        <a:bodyPr/>
        <a:lstStyle/>
        <a:p>
          <a:pPr rtl="1"/>
          <a:endParaRPr lang="ar-MA"/>
        </a:p>
      </dgm:t>
    </dgm:pt>
    <dgm:pt modelId="{D93E1055-DDF2-471E-9FD3-55E7DB212C13}" type="sibTrans" cxnId="{28FCEC59-362C-4C98-B5AC-D9786248B23D}">
      <dgm:prSet/>
      <dgm:spPr/>
      <dgm:t>
        <a:bodyPr/>
        <a:lstStyle/>
        <a:p>
          <a:pPr rtl="1"/>
          <a:endParaRPr lang="ar-MA"/>
        </a:p>
      </dgm:t>
    </dgm:pt>
    <dgm:pt modelId="{FD046548-52DA-40AA-9F6D-999738C7FEE4}">
      <dgm:prSet phldrT="[Texte]" custT="1"/>
      <dgm:spPr/>
      <dgm:t>
        <a:bodyPr/>
        <a:lstStyle/>
        <a:p>
          <a:pPr rtl="1"/>
          <a:r>
            <a:rPr lang="ar-MA" sz="1800" dirty="0">
              <a:solidFill>
                <a:schemeClr val="bg1"/>
              </a:solidFill>
            </a:rPr>
            <a:t>أن يكون  ديمقراطيا في تعامله، قدوة حسنة ،و مصدر ثقة. </a:t>
          </a:r>
          <a:r>
            <a:rPr lang="ar-MA" sz="1400" dirty="0"/>
            <a:t>
</a:t>
          </a:r>
        </a:p>
      </dgm:t>
    </dgm:pt>
    <dgm:pt modelId="{996FC726-B7B0-4460-AAAD-495FDA0F5A0E}" type="parTrans" cxnId="{3AF11C82-F629-4A6C-BB99-64700F8A6AF9}">
      <dgm:prSet/>
      <dgm:spPr/>
      <dgm:t>
        <a:bodyPr/>
        <a:lstStyle/>
        <a:p>
          <a:pPr rtl="1"/>
          <a:endParaRPr lang="ar-MA"/>
        </a:p>
      </dgm:t>
    </dgm:pt>
    <dgm:pt modelId="{30499044-0161-491F-8CAB-CD6267ED661C}" type="sibTrans" cxnId="{3AF11C82-F629-4A6C-BB99-64700F8A6AF9}">
      <dgm:prSet/>
      <dgm:spPr/>
      <dgm:t>
        <a:bodyPr/>
        <a:lstStyle/>
        <a:p>
          <a:pPr rtl="1"/>
          <a:endParaRPr lang="ar-MA"/>
        </a:p>
      </dgm:t>
    </dgm:pt>
    <dgm:pt modelId="{2168B81D-B220-41DF-8493-1C573534260E}">
      <dgm:prSet phldrT="[Texte]" custT="1"/>
      <dgm:spPr/>
      <dgm:t>
        <a:bodyPr/>
        <a:lstStyle/>
        <a:p>
          <a:pPr rtl="1"/>
          <a:r>
            <a:rPr lang="ar-MA" sz="1800" dirty="0">
              <a:solidFill>
                <a:schemeClr val="bg1"/>
              </a:solidFill>
            </a:rPr>
            <a:t>أن يركز على الكيف وليس الكم في المعلومات وطرائق </a:t>
          </a:r>
          <a:r>
            <a:rPr lang="ar-MA" sz="1800" dirty="0" smtClean="0">
              <a:solidFill>
                <a:schemeClr val="bg1"/>
              </a:solidFill>
            </a:rPr>
            <a:t>اكتسابها.</a:t>
          </a:r>
          <a:endParaRPr lang="ar-MA" sz="1700" dirty="0"/>
        </a:p>
      </dgm:t>
    </dgm:pt>
    <dgm:pt modelId="{49002E50-62F1-4BC4-BA1D-3BAF78AB87D2}" type="parTrans" cxnId="{C3669E10-7B44-45B7-A53E-B1DD4F40D4BB}">
      <dgm:prSet/>
      <dgm:spPr/>
      <dgm:t>
        <a:bodyPr/>
        <a:lstStyle/>
        <a:p>
          <a:pPr rtl="1"/>
          <a:endParaRPr lang="ar-MA"/>
        </a:p>
      </dgm:t>
    </dgm:pt>
    <dgm:pt modelId="{0339ACEB-48EF-499B-813E-0F7608CF991B}" type="sibTrans" cxnId="{C3669E10-7B44-45B7-A53E-B1DD4F40D4BB}">
      <dgm:prSet/>
      <dgm:spPr/>
      <dgm:t>
        <a:bodyPr/>
        <a:lstStyle/>
        <a:p>
          <a:pPr rtl="1"/>
          <a:endParaRPr lang="ar-MA"/>
        </a:p>
      </dgm:t>
    </dgm:pt>
    <dgm:pt modelId="{70539A49-93C4-47CF-8997-B330C07ACF84}">
      <dgm:prSet custT="1"/>
      <dgm:spPr/>
      <dgm:t>
        <a:bodyPr/>
        <a:lstStyle/>
        <a:p>
          <a:pPr rtl="1"/>
          <a:r>
            <a:rPr lang="ar-MA" sz="1800" dirty="0">
              <a:solidFill>
                <a:schemeClr val="bg1"/>
              </a:solidFill>
            </a:rPr>
            <a:t>أن يكون صابرا وحليما </a:t>
          </a:r>
          <a:r>
            <a:rPr lang="ar-MA" sz="1800" dirty="0" smtClean="0">
              <a:solidFill>
                <a:schemeClr val="bg1"/>
              </a:solidFill>
            </a:rPr>
            <a:t>ومتأنيا.</a:t>
          </a:r>
          <a:endParaRPr lang="ar-MA" sz="1800" dirty="0"/>
        </a:p>
      </dgm:t>
    </dgm:pt>
    <dgm:pt modelId="{CDDFD2E4-0ADA-47B6-83BD-8D83973347F8}" type="parTrans" cxnId="{BC1D3257-33D9-42C8-86EB-7886CEEBE669}">
      <dgm:prSet/>
      <dgm:spPr/>
      <dgm:t>
        <a:bodyPr/>
        <a:lstStyle/>
        <a:p>
          <a:pPr rtl="1"/>
          <a:endParaRPr lang="ar-MA"/>
        </a:p>
      </dgm:t>
    </dgm:pt>
    <dgm:pt modelId="{180938E4-3802-4AA3-82FF-FFA2EB801B3F}" type="sibTrans" cxnId="{BC1D3257-33D9-42C8-86EB-7886CEEBE669}">
      <dgm:prSet/>
      <dgm:spPr/>
      <dgm:t>
        <a:bodyPr/>
        <a:lstStyle/>
        <a:p>
          <a:pPr rtl="1"/>
          <a:endParaRPr lang="ar-MA"/>
        </a:p>
      </dgm:t>
    </dgm:pt>
    <dgm:pt modelId="{03AC4600-9F3F-4198-BC28-B3FDA7411DA2}">
      <dgm:prSet custT="1"/>
      <dgm:spPr/>
      <dgm:t>
        <a:bodyPr/>
        <a:lstStyle/>
        <a:p>
          <a:pPr rtl="1"/>
          <a:r>
            <a:rPr lang="ar-MA" sz="1800" dirty="0">
              <a:solidFill>
                <a:schemeClr val="bg1"/>
              </a:solidFill>
            </a:rPr>
            <a:t>أن يثق في قدرات طلابه </a:t>
          </a:r>
          <a:r>
            <a:rPr lang="ar-MA" sz="1800" dirty="0" err="1" smtClean="0">
              <a:solidFill>
                <a:schemeClr val="bg1"/>
              </a:solidFill>
            </a:rPr>
            <a:t>وإمكانتهم</a:t>
          </a:r>
          <a:r>
            <a:rPr lang="ar-MA" sz="1800" dirty="0" smtClean="0">
              <a:solidFill>
                <a:schemeClr val="bg1"/>
              </a:solidFill>
            </a:rPr>
            <a:t>.</a:t>
          </a:r>
          <a:r>
            <a:rPr lang="ar-MA" sz="1800" dirty="0" smtClean="0"/>
            <a:t> </a:t>
          </a:r>
          <a:endParaRPr lang="ar-MA" sz="1800" dirty="0"/>
        </a:p>
      </dgm:t>
    </dgm:pt>
    <dgm:pt modelId="{23040D12-251F-41A0-A2E6-99C76C149EBD}" type="parTrans" cxnId="{6E3E8225-4AEC-4D46-9A49-07531EC42016}">
      <dgm:prSet/>
      <dgm:spPr/>
      <dgm:t>
        <a:bodyPr/>
        <a:lstStyle/>
        <a:p>
          <a:pPr rtl="1"/>
          <a:endParaRPr lang="ar-MA"/>
        </a:p>
      </dgm:t>
    </dgm:pt>
    <dgm:pt modelId="{EDD0EC06-969C-4BC2-A3AF-80C2819096DA}" type="sibTrans" cxnId="{6E3E8225-4AEC-4D46-9A49-07531EC42016}">
      <dgm:prSet/>
      <dgm:spPr/>
      <dgm:t>
        <a:bodyPr/>
        <a:lstStyle/>
        <a:p>
          <a:pPr rtl="1"/>
          <a:endParaRPr lang="ar-MA"/>
        </a:p>
      </dgm:t>
    </dgm:pt>
    <dgm:pt modelId="{893D894B-5563-4D09-ACC2-8E58CDA36F48}" type="pres">
      <dgm:prSet presAssocID="{4679C1BE-A217-4F44-BF69-AF684C0639FD}" presName="cycle" presStyleCnt="0">
        <dgm:presLayoutVars>
          <dgm:dir/>
          <dgm:resizeHandles val="exact"/>
        </dgm:presLayoutVars>
      </dgm:prSet>
      <dgm:spPr/>
      <dgm:t>
        <a:bodyPr/>
        <a:lstStyle/>
        <a:p>
          <a:pPr rtl="1"/>
          <a:endParaRPr lang="ar-MA"/>
        </a:p>
      </dgm:t>
    </dgm:pt>
    <dgm:pt modelId="{B068FD53-19ED-4CD0-B392-A7B17C56B3CC}" type="pres">
      <dgm:prSet presAssocID="{9EBE7B70-8812-45FB-B91C-68FDDBF3D5E4}" presName="node" presStyleLbl="node1" presStyleIdx="0" presStyleCnt="5" custScaleX="155115" custRadScaleRad="98592" custRadScaleInc="109">
        <dgm:presLayoutVars>
          <dgm:bulletEnabled val="1"/>
        </dgm:presLayoutVars>
      </dgm:prSet>
      <dgm:spPr/>
      <dgm:t>
        <a:bodyPr/>
        <a:lstStyle/>
        <a:p>
          <a:pPr rtl="1"/>
          <a:endParaRPr lang="ar-MA"/>
        </a:p>
      </dgm:t>
    </dgm:pt>
    <dgm:pt modelId="{FB83075E-8180-44CB-AAA9-F185A687CF25}" type="pres">
      <dgm:prSet presAssocID="{D93E1055-DDF2-471E-9FD3-55E7DB212C13}" presName="sibTrans" presStyleLbl="sibTrans2D1" presStyleIdx="0" presStyleCnt="5"/>
      <dgm:spPr/>
      <dgm:t>
        <a:bodyPr/>
        <a:lstStyle/>
        <a:p>
          <a:pPr rtl="1"/>
          <a:endParaRPr lang="ar-MA"/>
        </a:p>
      </dgm:t>
    </dgm:pt>
    <dgm:pt modelId="{DEBB3486-60E2-4FCB-BC1E-D8F9DD8C8582}" type="pres">
      <dgm:prSet presAssocID="{D93E1055-DDF2-471E-9FD3-55E7DB212C13}" presName="connectorText" presStyleLbl="sibTrans2D1" presStyleIdx="0" presStyleCnt="5"/>
      <dgm:spPr/>
      <dgm:t>
        <a:bodyPr/>
        <a:lstStyle/>
        <a:p>
          <a:pPr rtl="1"/>
          <a:endParaRPr lang="ar-MA"/>
        </a:p>
      </dgm:t>
    </dgm:pt>
    <dgm:pt modelId="{D898AA3A-777E-40C4-B31D-A944BFB85483}" type="pres">
      <dgm:prSet presAssocID="{FD046548-52DA-40AA-9F6D-999738C7FEE4}" presName="node" presStyleLbl="node1" presStyleIdx="1" presStyleCnt="5" custScaleX="141959" custScaleY="108097">
        <dgm:presLayoutVars>
          <dgm:bulletEnabled val="1"/>
        </dgm:presLayoutVars>
      </dgm:prSet>
      <dgm:spPr/>
      <dgm:t>
        <a:bodyPr/>
        <a:lstStyle/>
        <a:p>
          <a:pPr rtl="1"/>
          <a:endParaRPr lang="ar-MA"/>
        </a:p>
      </dgm:t>
    </dgm:pt>
    <dgm:pt modelId="{850F72BC-B4C4-4240-860F-E8728B9E8B6B}" type="pres">
      <dgm:prSet presAssocID="{30499044-0161-491F-8CAB-CD6267ED661C}" presName="sibTrans" presStyleLbl="sibTrans2D1" presStyleIdx="1" presStyleCnt="5"/>
      <dgm:spPr/>
      <dgm:t>
        <a:bodyPr/>
        <a:lstStyle/>
        <a:p>
          <a:pPr rtl="1"/>
          <a:endParaRPr lang="ar-MA"/>
        </a:p>
      </dgm:t>
    </dgm:pt>
    <dgm:pt modelId="{5EA361E2-3F0E-449E-9C7E-F9405368BA33}" type="pres">
      <dgm:prSet presAssocID="{30499044-0161-491F-8CAB-CD6267ED661C}" presName="connectorText" presStyleLbl="sibTrans2D1" presStyleIdx="1" presStyleCnt="5"/>
      <dgm:spPr/>
      <dgm:t>
        <a:bodyPr/>
        <a:lstStyle/>
        <a:p>
          <a:pPr rtl="1"/>
          <a:endParaRPr lang="ar-MA"/>
        </a:p>
      </dgm:t>
    </dgm:pt>
    <dgm:pt modelId="{11FCE893-3780-4FFA-BF43-E3640950F053}" type="pres">
      <dgm:prSet presAssocID="{2168B81D-B220-41DF-8493-1C573534260E}" presName="node" presStyleLbl="node1" presStyleIdx="2" presStyleCnt="5" custScaleX="173689" custScaleY="114980" custRadScaleRad="106551" custRadScaleInc="-12672">
        <dgm:presLayoutVars>
          <dgm:bulletEnabled val="1"/>
        </dgm:presLayoutVars>
      </dgm:prSet>
      <dgm:spPr/>
      <dgm:t>
        <a:bodyPr/>
        <a:lstStyle/>
        <a:p>
          <a:pPr rtl="1"/>
          <a:endParaRPr lang="ar-MA"/>
        </a:p>
      </dgm:t>
    </dgm:pt>
    <dgm:pt modelId="{28169D50-2F4C-46AF-AFCB-988DC4264D39}" type="pres">
      <dgm:prSet presAssocID="{0339ACEB-48EF-499B-813E-0F7608CF991B}" presName="sibTrans" presStyleLbl="sibTrans2D1" presStyleIdx="2" presStyleCnt="5"/>
      <dgm:spPr/>
      <dgm:t>
        <a:bodyPr/>
        <a:lstStyle/>
        <a:p>
          <a:pPr rtl="1"/>
          <a:endParaRPr lang="ar-MA"/>
        </a:p>
      </dgm:t>
    </dgm:pt>
    <dgm:pt modelId="{4DC3EFE1-6A53-4A5E-9A41-9ECA435CF925}" type="pres">
      <dgm:prSet presAssocID="{0339ACEB-48EF-499B-813E-0F7608CF991B}" presName="connectorText" presStyleLbl="sibTrans2D1" presStyleIdx="2" presStyleCnt="5"/>
      <dgm:spPr/>
      <dgm:t>
        <a:bodyPr/>
        <a:lstStyle/>
        <a:p>
          <a:pPr rtl="1"/>
          <a:endParaRPr lang="ar-MA"/>
        </a:p>
      </dgm:t>
    </dgm:pt>
    <dgm:pt modelId="{FE00D1DC-F5BB-4588-AE42-34CB25B928D7}" type="pres">
      <dgm:prSet presAssocID="{03AC4600-9F3F-4198-BC28-B3FDA7411DA2}" presName="node" presStyleLbl="node1" presStyleIdx="3" presStyleCnt="5" custScaleX="152710" custRadScaleRad="111056" custRadScaleInc="13756">
        <dgm:presLayoutVars>
          <dgm:bulletEnabled val="1"/>
        </dgm:presLayoutVars>
      </dgm:prSet>
      <dgm:spPr/>
      <dgm:t>
        <a:bodyPr/>
        <a:lstStyle/>
        <a:p>
          <a:pPr rtl="1"/>
          <a:endParaRPr lang="ar-MA"/>
        </a:p>
      </dgm:t>
    </dgm:pt>
    <dgm:pt modelId="{AF656D46-83F1-4F6C-ACC9-CC7747F4BF86}" type="pres">
      <dgm:prSet presAssocID="{EDD0EC06-969C-4BC2-A3AF-80C2819096DA}" presName="sibTrans" presStyleLbl="sibTrans2D1" presStyleIdx="3" presStyleCnt="5"/>
      <dgm:spPr/>
      <dgm:t>
        <a:bodyPr/>
        <a:lstStyle/>
        <a:p>
          <a:pPr rtl="1"/>
          <a:endParaRPr lang="ar-MA"/>
        </a:p>
      </dgm:t>
    </dgm:pt>
    <dgm:pt modelId="{B76A011B-8D42-4E27-A453-6921E0BEC497}" type="pres">
      <dgm:prSet presAssocID="{EDD0EC06-969C-4BC2-A3AF-80C2819096DA}" presName="connectorText" presStyleLbl="sibTrans2D1" presStyleIdx="3" presStyleCnt="5"/>
      <dgm:spPr/>
      <dgm:t>
        <a:bodyPr/>
        <a:lstStyle/>
        <a:p>
          <a:pPr rtl="1"/>
          <a:endParaRPr lang="ar-MA"/>
        </a:p>
      </dgm:t>
    </dgm:pt>
    <dgm:pt modelId="{7B4DB4EF-E096-4118-95F3-7DC7995FB0CA}" type="pres">
      <dgm:prSet presAssocID="{70539A49-93C4-47CF-8997-B330C07ACF84}" presName="node" presStyleLbl="node1" presStyleIdx="4" presStyleCnt="5" custScaleX="140427" custScaleY="115843">
        <dgm:presLayoutVars>
          <dgm:bulletEnabled val="1"/>
        </dgm:presLayoutVars>
      </dgm:prSet>
      <dgm:spPr/>
      <dgm:t>
        <a:bodyPr/>
        <a:lstStyle/>
        <a:p>
          <a:pPr rtl="1"/>
          <a:endParaRPr lang="ar-MA"/>
        </a:p>
      </dgm:t>
    </dgm:pt>
    <dgm:pt modelId="{60794077-B3FE-40AF-9FE9-69424C74C4FA}" type="pres">
      <dgm:prSet presAssocID="{180938E4-3802-4AA3-82FF-FFA2EB801B3F}" presName="sibTrans" presStyleLbl="sibTrans2D1" presStyleIdx="4" presStyleCnt="5"/>
      <dgm:spPr/>
      <dgm:t>
        <a:bodyPr/>
        <a:lstStyle/>
        <a:p>
          <a:pPr rtl="1"/>
          <a:endParaRPr lang="ar-MA"/>
        </a:p>
      </dgm:t>
    </dgm:pt>
    <dgm:pt modelId="{34766258-CF23-49FB-95DD-4B5238864EFC}" type="pres">
      <dgm:prSet presAssocID="{180938E4-3802-4AA3-82FF-FFA2EB801B3F}" presName="connectorText" presStyleLbl="sibTrans2D1" presStyleIdx="4" presStyleCnt="5"/>
      <dgm:spPr/>
      <dgm:t>
        <a:bodyPr/>
        <a:lstStyle/>
        <a:p>
          <a:pPr rtl="1"/>
          <a:endParaRPr lang="ar-MA"/>
        </a:p>
      </dgm:t>
    </dgm:pt>
  </dgm:ptLst>
  <dgm:cxnLst>
    <dgm:cxn modelId="{FFDCEB97-E73F-4080-B9ED-8091C89B4076}" type="presOf" srcId="{D93E1055-DDF2-471E-9FD3-55E7DB212C13}" destId="{DEBB3486-60E2-4FCB-BC1E-D8F9DD8C8582}" srcOrd="1" destOrd="0" presId="urn:microsoft.com/office/officeart/2005/8/layout/cycle2"/>
    <dgm:cxn modelId="{98AA4B77-0645-42B0-83AF-636E2F4BDBEB}" type="presOf" srcId="{30499044-0161-491F-8CAB-CD6267ED661C}" destId="{5EA361E2-3F0E-449E-9C7E-F9405368BA33}" srcOrd="1" destOrd="0" presId="urn:microsoft.com/office/officeart/2005/8/layout/cycle2"/>
    <dgm:cxn modelId="{96569707-E695-4B68-A25F-DB9A91DF1768}" type="presOf" srcId="{9EBE7B70-8812-45FB-B91C-68FDDBF3D5E4}" destId="{B068FD53-19ED-4CD0-B392-A7B17C56B3CC}" srcOrd="0" destOrd="0" presId="urn:microsoft.com/office/officeart/2005/8/layout/cycle2"/>
    <dgm:cxn modelId="{6DE86B4C-1331-4F47-9750-4B0B5B80BFEC}" type="presOf" srcId="{4679C1BE-A217-4F44-BF69-AF684C0639FD}" destId="{893D894B-5563-4D09-ACC2-8E58CDA36F48}" srcOrd="0" destOrd="0" presId="urn:microsoft.com/office/officeart/2005/8/layout/cycle2"/>
    <dgm:cxn modelId="{6BA739B5-F4E5-4894-A0AA-FFF978AAEFA0}" type="presOf" srcId="{EDD0EC06-969C-4BC2-A3AF-80C2819096DA}" destId="{AF656D46-83F1-4F6C-ACC9-CC7747F4BF86}" srcOrd="0" destOrd="0" presId="urn:microsoft.com/office/officeart/2005/8/layout/cycle2"/>
    <dgm:cxn modelId="{BC03B116-EF1F-4EEF-B16E-88B737C69934}" type="presOf" srcId="{0339ACEB-48EF-499B-813E-0F7608CF991B}" destId="{28169D50-2F4C-46AF-AFCB-988DC4264D39}" srcOrd="0" destOrd="0" presId="urn:microsoft.com/office/officeart/2005/8/layout/cycle2"/>
    <dgm:cxn modelId="{4E6BB66A-B71F-4442-94CA-3B31C9D2AC3C}" type="presOf" srcId="{0339ACEB-48EF-499B-813E-0F7608CF991B}" destId="{4DC3EFE1-6A53-4A5E-9A41-9ECA435CF925}" srcOrd="1" destOrd="0" presId="urn:microsoft.com/office/officeart/2005/8/layout/cycle2"/>
    <dgm:cxn modelId="{BC1D3257-33D9-42C8-86EB-7886CEEBE669}" srcId="{4679C1BE-A217-4F44-BF69-AF684C0639FD}" destId="{70539A49-93C4-47CF-8997-B330C07ACF84}" srcOrd="4" destOrd="0" parTransId="{CDDFD2E4-0ADA-47B6-83BD-8D83973347F8}" sibTransId="{180938E4-3802-4AA3-82FF-FFA2EB801B3F}"/>
    <dgm:cxn modelId="{3AF11C82-F629-4A6C-BB99-64700F8A6AF9}" srcId="{4679C1BE-A217-4F44-BF69-AF684C0639FD}" destId="{FD046548-52DA-40AA-9F6D-999738C7FEE4}" srcOrd="1" destOrd="0" parTransId="{996FC726-B7B0-4460-AAAD-495FDA0F5A0E}" sibTransId="{30499044-0161-491F-8CAB-CD6267ED661C}"/>
    <dgm:cxn modelId="{DE565BC9-93A0-4A1F-BE05-A6B2D577954C}" type="presOf" srcId="{180938E4-3802-4AA3-82FF-FFA2EB801B3F}" destId="{60794077-B3FE-40AF-9FE9-69424C74C4FA}" srcOrd="0" destOrd="0" presId="urn:microsoft.com/office/officeart/2005/8/layout/cycle2"/>
    <dgm:cxn modelId="{73B0D72A-59B8-4982-8BD5-9E13774541CE}" type="presOf" srcId="{70539A49-93C4-47CF-8997-B330C07ACF84}" destId="{7B4DB4EF-E096-4118-95F3-7DC7995FB0CA}" srcOrd="0" destOrd="0" presId="urn:microsoft.com/office/officeart/2005/8/layout/cycle2"/>
    <dgm:cxn modelId="{2C7B3355-393C-4279-8D83-3D4A93C2DA2E}" type="presOf" srcId="{03AC4600-9F3F-4198-BC28-B3FDA7411DA2}" destId="{FE00D1DC-F5BB-4588-AE42-34CB25B928D7}" srcOrd="0" destOrd="0" presId="urn:microsoft.com/office/officeart/2005/8/layout/cycle2"/>
    <dgm:cxn modelId="{6E3E8225-4AEC-4D46-9A49-07531EC42016}" srcId="{4679C1BE-A217-4F44-BF69-AF684C0639FD}" destId="{03AC4600-9F3F-4198-BC28-B3FDA7411DA2}" srcOrd="3" destOrd="0" parTransId="{23040D12-251F-41A0-A2E6-99C76C149EBD}" sibTransId="{EDD0EC06-969C-4BC2-A3AF-80C2819096DA}"/>
    <dgm:cxn modelId="{C3669E10-7B44-45B7-A53E-B1DD4F40D4BB}" srcId="{4679C1BE-A217-4F44-BF69-AF684C0639FD}" destId="{2168B81D-B220-41DF-8493-1C573534260E}" srcOrd="2" destOrd="0" parTransId="{49002E50-62F1-4BC4-BA1D-3BAF78AB87D2}" sibTransId="{0339ACEB-48EF-499B-813E-0F7608CF991B}"/>
    <dgm:cxn modelId="{EBA8F6DC-62E9-4C0F-8B42-CD26FEA866C5}" type="presOf" srcId="{30499044-0161-491F-8CAB-CD6267ED661C}" destId="{850F72BC-B4C4-4240-860F-E8728B9E8B6B}" srcOrd="0" destOrd="0" presId="urn:microsoft.com/office/officeart/2005/8/layout/cycle2"/>
    <dgm:cxn modelId="{96262F81-C0BD-4464-B597-99E518314A42}" type="presOf" srcId="{D93E1055-DDF2-471E-9FD3-55E7DB212C13}" destId="{FB83075E-8180-44CB-AAA9-F185A687CF25}" srcOrd="0" destOrd="0" presId="urn:microsoft.com/office/officeart/2005/8/layout/cycle2"/>
    <dgm:cxn modelId="{B03CD174-9EA0-4074-A95E-8C633714D264}" type="presOf" srcId="{EDD0EC06-969C-4BC2-A3AF-80C2819096DA}" destId="{B76A011B-8D42-4E27-A453-6921E0BEC497}" srcOrd="1" destOrd="0" presId="urn:microsoft.com/office/officeart/2005/8/layout/cycle2"/>
    <dgm:cxn modelId="{6570D10D-1010-4854-AD37-7088C06AFDBA}" type="presOf" srcId="{FD046548-52DA-40AA-9F6D-999738C7FEE4}" destId="{D898AA3A-777E-40C4-B31D-A944BFB85483}" srcOrd="0" destOrd="0" presId="urn:microsoft.com/office/officeart/2005/8/layout/cycle2"/>
    <dgm:cxn modelId="{5C297DBA-14D1-4BF3-94D8-679BBD69A786}" type="presOf" srcId="{180938E4-3802-4AA3-82FF-FFA2EB801B3F}" destId="{34766258-CF23-49FB-95DD-4B5238864EFC}" srcOrd="1" destOrd="0" presId="urn:microsoft.com/office/officeart/2005/8/layout/cycle2"/>
    <dgm:cxn modelId="{752C48B4-ED82-429D-87BF-DBB7E937F8FD}" type="presOf" srcId="{2168B81D-B220-41DF-8493-1C573534260E}" destId="{11FCE893-3780-4FFA-BF43-E3640950F053}" srcOrd="0" destOrd="0" presId="urn:microsoft.com/office/officeart/2005/8/layout/cycle2"/>
    <dgm:cxn modelId="{28FCEC59-362C-4C98-B5AC-D9786248B23D}" srcId="{4679C1BE-A217-4F44-BF69-AF684C0639FD}" destId="{9EBE7B70-8812-45FB-B91C-68FDDBF3D5E4}" srcOrd="0" destOrd="0" parTransId="{CCF4FDBC-EEA5-4AB5-AAB7-FAC51F664707}" sibTransId="{D93E1055-DDF2-471E-9FD3-55E7DB212C13}"/>
    <dgm:cxn modelId="{7CE460D7-7099-4509-8274-7363011B2BEA}" type="presParOf" srcId="{893D894B-5563-4D09-ACC2-8E58CDA36F48}" destId="{B068FD53-19ED-4CD0-B392-A7B17C56B3CC}" srcOrd="0" destOrd="0" presId="urn:microsoft.com/office/officeart/2005/8/layout/cycle2"/>
    <dgm:cxn modelId="{03298D01-6474-463F-ADBF-2DCAB60E5592}" type="presParOf" srcId="{893D894B-5563-4D09-ACC2-8E58CDA36F48}" destId="{FB83075E-8180-44CB-AAA9-F185A687CF25}" srcOrd="1" destOrd="0" presId="urn:microsoft.com/office/officeart/2005/8/layout/cycle2"/>
    <dgm:cxn modelId="{983AB27D-9AEC-4858-9541-D36DF9CD3CF0}" type="presParOf" srcId="{FB83075E-8180-44CB-AAA9-F185A687CF25}" destId="{DEBB3486-60E2-4FCB-BC1E-D8F9DD8C8582}" srcOrd="0" destOrd="0" presId="urn:microsoft.com/office/officeart/2005/8/layout/cycle2"/>
    <dgm:cxn modelId="{E94F12AD-A827-4066-936F-62C297A853C3}" type="presParOf" srcId="{893D894B-5563-4D09-ACC2-8E58CDA36F48}" destId="{D898AA3A-777E-40C4-B31D-A944BFB85483}" srcOrd="2" destOrd="0" presId="urn:microsoft.com/office/officeart/2005/8/layout/cycle2"/>
    <dgm:cxn modelId="{75678068-1D62-412C-970C-A0FB979E8589}" type="presParOf" srcId="{893D894B-5563-4D09-ACC2-8E58CDA36F48}" destId="{850F72BC-B4C4-4240-860F-E8728B9E8B6B}" srcOrd="3" destOrd="0" presId="urn:microsoft.com/office/officeart/2005/8/layout/cycle2"/>
    <dgm:cxn modelId="{CCE7125B-ECE6-4386-AABF-BF621435626C}" type="presParOf" srcId="{850F72BC-B4C4-4240-860F-E8728B9E8B6B}" destId="{5EA361E2-3F0E-449E-9C7E-F9405368BA33}" srcOrd="0" destOrd="0" presId="urn:microsoft.com/office/officeart/2005/8/layout/cycle2"/>
    <dgm:cxn modelId="{5AA0DB34-E3A0-47A5-847A-B3137F3BB5C2}" type="presParOf" srcId="{893D894B-5563-4D09-ACC2-8E58CDA36F48}" destId="{11FCE893-3780-4FFA-BF43-E3640950F053}" srcOrd="4" destOrd="0" presId="urn:microsoft.com/office/officeart/2005/8/layout/cycle2"/>
    <dgm:cxn modelId="{379EFA1B-532B-4EFA-B229-00C99ADE5680}" type="presParOf" srcId="{893D894B-5563-4D09-ACC2-8E58CDA36F48}" destId="{28169D50-2F4C-46AF-AFCB-988DC4264D39}" srcOrd="5" destOrd="0" presId="urn:microsoft.com/office/officeart/2005/8/layout/cycle2"/>
    <dgm:cxn modelId="{30325F43-5985-4D23-9873-E8EF54B80FAE}" type="presParOf" srcId="{28169D50-2F4C-46AF-AFCB-988DC4264D39}" destId="{4DC3EFE1-6A53-4A5E-9A41-9ECA435CF925}" srcOrd="0" destOrd="0" presId="urn:microsoft.com/office/officeart/2005/8/layout/cycle2"/>
    <dgm:cxn modelId="{3B0B1A8E-2BA6-47F5-9250-2A0BDCA14AC0}" type="presParOf" srcId="{893D894B-5563-4D09-ACC2-8E58CDA36F48}" destId="{FE00D1DC-F5BB-4588-AE42-34CB25B928D7}" srcOrd="6" destOrd="0" presId="urn:microsoft.com/office/officeart/2005/8/layout/cycle2"/>
    <dgm:cxn modelId="{3D177699-2C0F-4F97-B07D-654EF8826340}" type="presParOf" srcId="{893D894B-5563-4D09-ACC2-8E58CDA36F48}" destId="{AF656D46-83F1-4F6C-ACC9-CC7747F4BF86}" srcOrd="7" destOrd="0" presId="urn:microsoft.com/office/officeart/2005/8/layout/cycle2"/>
    <dgm:cxn modelId="{F042C037-F580-4971-A13B-316F2AF03C39}" type="presParOf" srcId="{AF656D46-83F1-4F6C-ACC9-CC7747F4BF86}" destId="{B76A011B-8D42-4E27-A453-6921E0BEC497}" srcOrd="0" destOrd="0" presId="urn:microsoft.com/office/officeart/2005/8/layout/cycle2"/>
    <dgm:cxn modelId="{EBD78032-33D2-45C9-9940-ACA5A6F5F3C6}" type="presParOf" srcId="{893D894B-5563-4D09-ACC2-8E58CDA36F48}" destId="{7B4DB4EF-E096-4118-95F3-7DC7995FB0CA}" srcOrd="8" destOrd="0" presId="urn:microsoft.com/office/officeart/2005/8/layout/cycle2"/>
    <dgm:cxn modelId="{A92A0D57-630F-4778-82A7-B7E1D01A3122}" type="presParOf" srcId="{893D894B-5563-4D09-ACC2-8E58CDA36F48}" destId="{60794077-B3FE-40AF-9FE9-69424C74C4FA}" srcOrd="9" destOrd="0" presId="urn:microsoft.com/office/officeart/2005/8/layout/cycle2"/>
    <dgm:cxn modelId="{80B0A619-E148-47AB-99CB-2D545BF5E4B5}" type="presParOf" srcId="{60794077-B3FE-40AF-9FE9-69424C74C4FA}" destId="{34766258-CF23-49FB-95DD-4B5238864EFC}"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67125-D730-431B-999C-DEBEFC1D6357}">
      <dsp:nvSpPr>
        <dsp:cNvPr id="0" name=""/>
        <dsp:cNvSpPr/>
      </dsp:nvSpPr>
      <dsp:spPr>
        <a:xfrm>
          <a:off x="-5214913" y="-796110"/>
          <a:ext cx="6189373" cy="6189373"/>
        </a:xfrm>
        <a:prstGeom prst="blockArc">
          <a:avLst>
            <a:gd name="adj1" fmla="val 18900000"/>
            <a:gd name="adj2" fmla="val 2700000"/>
            <a:gd name="adj3" fmla="val 349"/>
          </a:avLst>
        </a:pr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1817A1D-08ED-43D1-BCFE-AD0AD53BFB29}">
      <dsp:nvSpPr>
        <dsp:cNvPr id="0" name=""/>
        <dsp:cNvSpPr/>
      </dsp:nvSpPr>
      <dsp:spPr>
        <a:xfrm>
          <a:off x="620540" y="350698"/>
          <a:ext cx="8384565" cy="113746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9798" tIns="22860" rIns="22860" bIns="22860" numCol="1" spcCol="1270" anchor="ctr" anchorCtr="0">
          <a:noAutofit/>
        </a:bodyPr>
        <a:lstStyle/>
        <a:p>
          <a:pPr marL="0" lvl="0" indent="0" algn="l" defTabSz="400050">
            <a:lnSpc>
              <a:spcPct val="90000"/>
            </a:lnSpc>
            <a:spcBef>
              <a:spcPct val="0"/>
            </a:spcBef>
            <a:spcAft>
              <a:spcPct val="35000"/>
            </a:spcAft>
            <a:buNone/>
          </a:pPr>
          <a:r>
            <a:rPr lang="fr-MA" sz="900" kern="1200" dirty="0">
              <a:solidFill>
                <a:schemeClr val="bg2"/>
              </a:solidFill>
            </a:rPr>
            <a:t>
</a:t>
          </a:r>
          <a:r>
            <a:rPr lang="fr-MA" sz="1600" kern="1200" dirty="0">
              <a:solidFill>
                <a:schemeClr val="bg2"/>
              </a:solidFill>
            </a:rPr>
            <a:t>:(La responsabilité) </a:t>
          </a:r>
          <a:r>
            <a:rPr lang="ar-MA" sz="1600" kern="1200" dirty="0">
              <a:solidFill>
                <a:schemeClr val="bg2"/>
              </a:solidFill>
            </a:rPr>
            <a:t>المسؤولية
تعني أن يكون الإنسان مكلف بتأدية واجب معين يمكن أن يلقى على كاهله ويكون محاسب عليه وعن نجاحه من الطرف الآخر</a:t>
          </a:r>
          <a:endParaRPr lang="fr-MA" sz="1600" kern="1200" dirty="0">
            <a:solidFill>
              <a:schemeClr val="bg2"/>
            </a:solidFill>
          </a:endParaRPr>
        </a:p>
      </dsp:txBody>
      <dsp:txXfrm>
        <a:off x="620540" y="350698"/>
        <a:ext cx="8384565" cy="1137464"/>
      </dsp:txXfrm>
    </dsp:sp>
    <dsp:sp modelId="{B30019D7-2AE8-45FC-874E-B2B77C5B8760}">
      <dsp:nvSpPr>
        <dsp:cNvPr id="0" name=""/>
        <dsp:cNvSpPr/>
      </dsp:nvSpPr>
      <dsp:spPr>
        <a:xfrm>
          <a:off x="20163" y="361543"/>
          <a:ext cx="1149288" cy="1149288"/>
        </a:xfrm>
        <a:prstGeom prst="ellipse">
          <a:avLst/>
        </a:prstGeom>
        <a:solidFill>
          <a:srgbClr val="FFFF00"/>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BFC489BB-9BA2-458F-8C32-0C01F2B08271}">
      <dsp:nvSpPr>
        <dsp:cNvPr id="0" name=""/>
        <dsp:cNvSpPr/>
      </dsp:nvSpPr>
      <dsp:spPr>
        <a:xfrm>
          <a:off x="963608" y="1654795"/>
          <a:ext cx="8050352" cy="1168954"/>
        </a:xfrm>
        <a:prstGeom prst="rect">
          <a:avLst/>
        </a:prstGeom>
        <a:gradFill rotWithShape="0">
          <a:gsLst>
            <a:gs pos="0">
              <a:schemeClr val="accent3">
                <a:hueOff val="-1164707"/>
                <a:satOff val="13791"/>
                <a:lumOff val="1176"/>
                <a:alphaOff val="0"/>
                <a:satMod val="103000"/>
                <a:lumMod val="102000"/>
                <a:tint val="94000"/>
              </a:schemeClr>
            </a:gs>
            <a:gs pos="50000">
              <a:schemeClr val="accent3">
                <a:hueOff val="-1164707"/>
                <a:satOff val="13791"/>
                <a:lumOff val="1176"/>
                <a:alphaOff val="0"/>
                <a:satMod val="110000"/>
                <a:lumMod val="100000"/>
                <a:shade val="100000"/>
              </a:schemeClr>
            </a:gs>
            <a:gs pos="100000">
              <a:schemeClr val="accent3">
                <a:hueOff val="-1164707"/>
                <a:satOff val="13791"/>
                <a:lumOff val="117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9798" tIns="40640" rIns="40640" bIns="40640" numCol="1" spcCol="1270" anchor="ctr" anchorCtr="0">
          <a:noAutofit/>
        </a:bodyPr>
        <a:lstStyle/>
        <a:p>
          <a:pPr marL="0" lvl="0" indent="0" algn="l" defTabSz="711200">
            <a:lnSpc>
              <a:spcPct val="90000"/>
            </a:lnSpc>
            <a:spcBef>
              <a:spcPct val="0"/>
            </a:spcBef>
            <a:spcAft>
              <a:spcPct val="35000"/>
            </a:spcAft>
            <a:buNone/>
          </a:pPr>
          <a:r>
            <a:rPr lang="fr-MA" sz="1600" kern="1200" dirty="0">
              <a:solidFill>
                <a:schemeClr val="bg2"/>
              </a:solidFill>
            </a:rPr>
            <a:t>:( la responsabilité)  </a:t>
          </a:r>
          <a:r>
            <a:rPr lang="ar-MA" sz="1600" kern="1200" dirty="0">
              <a:solidFill>
                <a:schemeClr val="bg2"/>
              </a:solidFill>
            </a:rPr>
            <a:t>الإحترام
 قيمة إنسانية جليلة تميز  بين الأفراد وتفاضل  فيما بينهم فالاحترام تقدير وعناية والتزام إذ لا تكتمل منظومة القيم دون  توافر الإحترام في الشخص</a:t>
          </a:r>
          <a:r>
            <a:rPr lang="ar-MA" sz="1400" kern="1200" dirty="0">
              <a:solidFill>
                <a:schemeClr val="bg2"/>
              </a:solidFill>
            </a:rPr>
            <a:t>.</a:t>
          </a:r>
          <a:endParaRPr lang="fr-MA" sz="1400" kern="1200" dirty="0">
            <a:solidFill>
              <a:schemeClr val="bg2"/>
            </a:solidFill>
          </a:endParaRPr>
        </a:p>
      </dsp:txBody>
      <dsp:txXfrm>
        <a:off x="963608" y="1654795"/>
        <a:ext cx="8050352" cy="1168954"/>
      </dsp:txXfrm>
    </dsp:sp>
    <dsp:sp modelId="{2A1F3A57-F4CD-4322-8B30-AE8BC4B395B3}">
      <dsp:nvSpPr>
        <dsp:cNvPr id="0" name=""/>
        <dsp:cNvSpPr/>
      </dsp:nvSpPr>
      <dsp:spPr>
        <a:xfrm>
          <a:off x="408048" y="1719415"/>
          <a:ext cx="1149288" cy="1149288"/>
        </a:xfrm>
        <a:prstGeom prst="ellipse">
          <a:avLst/>
        </a:prstGeom>
        <a:solidFill>
          <a:schemeClr val="accent2">
            <a:lumMod val="50000"/>
          </a:schemeClr>
        </a:solidFill>
        <a:ln w="6350" cap="flat" cmpd="sng" algn="ctr">
          <a:solidFill>
            <a:schemeClr val="accent3">
              <a:hueOff val="-1164707"/>
              <a:satOff val="13791"/>
              <a:lumOff val="1176"/>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37C63FF-8187-4141-AC20-91637A12FD43}">
      <dsp:nvSpPr>
        <dsp:cNvPr id="0" name=""/>
        <dsp:cNvSpPr/>
      </dsp:nvSpPr>
      <dsp:spPr>
        <a:xfrm>
          <a:off x="553673" y="3084988"/>
          <a:ext cx="8454744" cy="913463"/>
        </a:xfrm>
        <a:prstGeom prst="rect">
          <a:avLst/>
        </a:prstGeom>
        <a:gradFill rotWithShape="0">
          <a:gsLst>
            <a:gs pos="0">
              <a:schemeClr val="accent3">
                <a:hueOff val="-2329414"/>
                <a:satOff val="27582"/>
                <a:lumOff val="2352"/>
                <a:alphaOff val="0"/>
                <a:satMod val="103000"/>
                <a:lumMod val="102000"/>
                <a:tint val="94000"/>
              </a:schemeClr>
            </a:gs>
            <a:gs pos="50000">
              <a:schemeClr val="accent3">
                <a:hueOff val="-2329414"/>
                <a:satOff val="27582"/>
                <a:lumOff val="2352"/>
                <a:alphaOff val="0"/>
                <a:satMod val="110000"/>
                <a:lumMod val="100000"/>
                <a:shade val="100000"/>
              </a:schemeClr>
            </a:gs>
            <a:gs pos="100000">
              <a:schemeClr val="accent3">
                <a:hueOff val="-2329414"/>
                <a:satOff val="27582"/>
                <a:lumOff val="235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9798" tIns="40640" rIns="40640" bIns="40640" numCol="1" spcCol="1270" anchor="ctr" anchorCtr="0">
          <a:noAutofit/>
        </a:bodyPr>
        <a:lstStyle/>
        <a:p>
          <a:pPr marL="0" lvl="0" indent="0" algn="l" defTabSz="711200">
            <a:lnSpc>
              <a:spcPct val="90000"/>
            </a:lnSpc>
            <a:spcBef>
              <a:spcPct val="0"/>
            </a:spcBef>
            <a:spcAft>
              <a:spcPct val="35000"/>
            </a:spcAft>
            <a:buNone/>
          </a:pPr>
          <a:r>
            <a:rPr lang="fr-MA" sz="1600" kern="1200" dirty="0">
              <a:solidFill>
                <a:schemeClr val="bg2"/>
              </a:solidFill>
            </a:rPr>
            <a:t>:( La justice) </a:t>
          </a:r>
          <a:r>
            <a:rPr lang="ar-MA" sz="1600" kern="1200" dirty="0">
              <a:solidFill>
                <a:schemeClr val="bg2"/>
              </a:solidFill>
            </a:rPr>
            <a:t>العدل
من القيم الإنسانية التي جاء بها الإسلام ويعبر عن الإنصاف وتلقي معاملة متساوية  بين جميع الناس والابتعاد عن الانحياز، الظلم والعنصرية</a:t>
          </a:r>
          <a:endParaRPr lang="fr-MA" sz="1600" kern="1200" dirty="0">
            <a:solidFill>
              <a:schemeClr val="bg2"/>
            </a:solidFill>
          </a:endParaRPr>
        </a:p>
      </dsp:txBody>
      <dsp:txXfrm>
        <a:off x="553673" y="3084988"/>
        <a:ext cx="8454744" cy="913463"/>
      </dsp:txXfrm>
    </dsp:sp>
    <dsp:sp modelId="{2F910312-4445-439A-A661-E93099E53EFF}">
      <dsp:nvSpPr>
        <dsp:cNvPr id="0" name=""/>
        <dsp:cNvSpPr/>
      </dsp:nvSpPr>
      <dsp:spPr>
        <a:xfrm>
          <a:off x="49596" y="3012974"/>
          <a:ext cx="1149288" cy="1149288"/>
        </a:xfrm>
        <a:prstGeom prst="ellipse">
          <a:avLst/>
        </a:prstGeom>
        <a:solidFill>
          <a:srgbClr val="FFC000"/>
        </a:solidFill>
        <a:ln w="6350" cap="flat" cmpd="sng" algn="ctr">
          <a:solidFill>
            <a:schemeClr val="accent3">
              <a:hueOff val="-2329414"/>
              <a:satOff val="27582"/>
              <a:lumOff val="2352"/>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22580-E08D-4065-A5C0-FA7970227F42}">
      <dsp:nvSpPr>
        <dsp:cNvPr id="0" name=""/>
        <dsp:cNvSpPr/>
      </dsp:nvSpPr>
      <dsp:spPr>
        <a:xfrm>
          <a:off x="-5380635" y="-824020"/>
          <a:ext cx="6407465" cy="6407465"/>
        </a:xfrm>
        <a:prstGeom prst="blockArc">
          <a:avLst>
            <a:gd name="adj1" fmla="val 18900000"/>
            <a:gd name="adj2" fmla="val 2700000"/>
            <a:gd name="adj3" fmla="val 337"/>
          </a:avLst>
        </a:prstGeom>
        <a:noFill/>
        <a:ln w="1270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49F2994-E898-4BC2-BBA3-CB8C52CA6EE8}">
      <dsp:nvSpPr>
        <dsp:cNvPr id="0" name=""/>
        <dsp:cNvSpPr/>
      </dsp:nvSpPr>
      <dsp:spPr>
        <a:xfrm>
          <a:off x="660608" y="463610"/>
          <a:ext cx="8417711" cy="976548"/>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55559" tIns="40640" rIns="40640" bIns="40640" numCol="1" spcCol="1270" anchor="ctr" anchorCtr="0">
          <a:noAutofit/>
        </a:bodyPr>
        <a:lstStyle/>
        <a:p>
          <a:pPr marL="0" lvl="0" indent="0" algn="l" defTabSz="711200">
            <a:lnSpc>
              <a:spcPct val="90000"/>
            </a:lnSpc>
            <a:spcBef>
              <a:spcPct val="0"/>
            </a:spcBef>
            <a:spcAft>
              <a:spcPct val="35000"/>
            </a:spcAft>
            <a:buNone/>
          </a:pPr>
          <a:r>
            <a:rPr lang="fr-MA" sz="1600" kern="1200" dirty="0">
              <a:solidFill>
                <a:schemeClr val="bg1"/>
              </a:solidFill>
            </a:rPr>
            <a:t>:(La discipline) </a:t>
          </a:r>
          <a:r>
            <a:rPr lang="ar-MA" sz="1600" kern="1200" dirty="0">
              <a:solidFill>
                <a:schemeClr val="bg1"/>
              </a:solidFill>
            </a:rPr>
            <a:t>الانضباط
يمثل سمة الالتزام والاحترام والجدية لدى الفرد، ويدخل في كثير من جوانب الحياة وهو ما تلتزم به العملية التعليمية</a:t>
          </a:r>
          <a:endParaRPr lang="fr-MA" sz="1600" kern="1200" dirty="0">
            <a:solidFill>
              <a:schemeClr val="bg1"/>
            </a:solidFill>
          </a:endParaRPr>
        </a:p>
      </dsp:txBody>
      <dsp:txXfrm>
        <a:off x="660608" y="463610"/>
        <a:ext cx="8417711" cy="976548"/>
      </dsp:txXfrm>
    </dsp:sp>
    <dsp:sp modelId="{95E9702B-5986-4326-AB82-1957D7CC545A}">
      <dsp:nvSpPr>
        <dsp:cNvPr id="0" name=""/>
        <dsp:cNvSpPr/>
      </dsp:nvSpPr>
      <dsp:spPr>
        <a:xfrm>
          <a:off x="65680" y="356956"/>
          <a:ext cx="1189855" cy="1189855"/>
        </a:xfrm>
        <a:prstGeom prst="ellipse">
          <a:avLst/>
        </a:prstGeom>
        <a:solidFill>
          <a:schemeClr val="accent2">
            <a:lumMod val="7500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ECDC131-8B4C-45FF-8F6F-2DD013B3241C}">
      <dsp:nvSpPr>
        <dsp:cNvPr id="0" name=""/>
        <dsp:cNvSpPr/>
      </dsp:nvSpPr>
      <dsp:spPr>
        <a:xfrm>
          <a:off x="899587" y="1671947"/>
          <a:ext cx="8071701" cy="1064359"/>
        </a:xfrm>
        <a:prstGeom prst="rect">
          <a:avLst/>
        </a:prstGeom>
        <a:solidFill>
          <a:schemeClr val="accent2">
            <a:hueOff val="611841"/>
            <a:satOff val="-21416"/>
            <a:lumOff val="-705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55559" tIns="40640" rIns="40640" bIns="40640" numCol="1" spcCol="1270" anchor="ctr" anchorCtr="0">
          <a:noAutofit/>
        </a:bodyPr>
        <a:lstStyle/>
        <a:p>
          <a:pPr marL="0" lvl="0" indent="0" algn="l" defTabSz="711200">
            <a:lnSpc>
              <a:spcPct val="90000"/>
            </a:lnSpc>
            <a:spcBef>
              <a:spcPct val="0"/>
            </a:spcBef>
            <a:spcAft>
              <a:spcPct val="35000"/>
            </a:spcAft>
            <a:buNone/>
          </a:pPr>
          <a:r>
            <a:rPr lang="fr-MA" sz="1600" kern="1200" dirty="0">
              <a:solidFill>
                <a:schemeClr val="bg1"/>
              </a:solidFill>
            </a:rPr>
            <a:t>:(Collaboration) </a:t>
          </a:r>
          <a:r>
            <a:rPr lang="ar-MA" sz="1600" kern="1200" dirty="0">
              <a:solidFill>
                <a:schemeClr val="bg1"/>
              </a:solidFill>
            </a:rPr>
            <a:t>التعاون  
آلية تقوم بها المجموعة بالعمل معا بدافع المنفعة المشتركة بعكس التنافس الذي تكون فيه المنفعة الشخصية.</a:t>
          </a:r>
          <a:endParaRPr lang="fr-MA" sz="1600" kern="1200" dirty="0">
            <a:solidFill>
              <a:schemeClr val="bg1"/>
            </a:solidFill>
          </a:endParaRPr>
        </a:p>
      </dsp:txBody>
      <dsp:txXfrm>
        <a:off x="899587" y="1671947"/>
        <a:ext cx="8071701" cy="1064359"/>
      </dsp:txXfrm>
    </dsp:sp>
    <dsp:sp modelId="{29F8CD82-347A-4D4E-A43B-DB9D0D5DBED0}">
      <dsp:nvSpPr>
        <dsp:cNvPr id="0" name=""/>
        <dsp:cNvSpPr/>
      </dsp:nvSpPr>
      <dsp:spPr>
        <a:xfrm>
          <a:off x="395531" y="1656184"/>
          <a:ext cx="1189855" cy="1189855"/>
        </a:xfrm>
        <a:prstGeom prst="ellipse">
          <a:avLst/>
        </a:prstGeom>
        <a:solidFill>
          <a:schemeClr val="accent3">
            <a:lumMod val="7500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9228613-3EB9-499D-9D73-6CD96C38A519}">
      <dsp:nvSpPr>
        <dsp:cNvPr id="0" name=""/>
        <dsp:cNvSpPr/>
      </dsp:nvSpPr>
      <dsp:spPr>
        <a:xfrm>
          <a:off x="611532" y="3024333"/>
          <a:ext cx="8417711" cy="1134351"/>
        </a:xfrm>
        <a:prstGeom prst="rect">
          <a:avLst/>
        </a:prstGeom>
        <a:solidFill>
          <a:schemeClr val="accent2">
            <a:hueOff val="1223682"/>
            <a:satOff val="-42831"/>
            <a:lumOff val="-1411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55559" tIns="40640" rIns="40640" bIns="40640" numCol="1" spcCol="1270" anchor="ctr" anchorCtr="0">
          <a:noAutofit/>
        </a:bodyPr>
        <a:lstStyle/>
        <a:p>
          <a:pPr marL="0" lvl="0" indent="0" algn="l" defTabSz="711200">
            <a:lnSpc>
              <a:spcPct val="90000"/>
            </a:lnSpc>
            <a:spcBef>
              <a:spcPct val="0"/>
            </a:spcBef>
            <a:spcAft>
              <a:spcPct val="35000"/>
            </a:spcAft>
            <a:buNone/>
          </a:pPr>
          <a:r>
            <a:rPr lang="fr-MA" sz="1600" kern="1200" dirty="0">
              <a:solidFill>
                <a:schemeClr val="bg1"/>
              </a:solidFill>
            </a:rPr>
            <a:t>:(Crédibilité) </a:t>
          </a:r>
          <a:r>
            <a:rPr lang="ar-MA" sz="1600" kern="1200" dirty="0">
              <a:solidFill>
                <a:schemeClr val="bg1"/>
              </a:solidFill>
            </a:rPr>
            <a:t>المصداقية 
هو قوة الإيحاء بالصدق، وهو سمة شخصية ومهنية حاسمة، أكثر القيم قيمة لدى القائد والمجموعة تتطلب النزاهة في القول والعمل وتقتضي الصدق والوضوح في تعاملاتها والبعد عن الكذب التنظيمي. </a:t>
          </a:r>
          <a:endParaRPr lang="fr-MA" sz="1600" kern="1200" dirty="0">
            <a:solidFill>
              <a:schemeClr val="bg1"/>
            </a:solidFill>
          </a:endParaRPr>
        </a:p>
      </dsp:txBody>
      <dsp:txXfrm>
        <a:off x="611532" y="3024333"/>
        <a:ext cx="8417711" cy="1134351"/>
      </dsp:txXfrm>
    </dsp:sp>
    <dsp:sp modelId="{2ED0FFBB-8954-4A3B-B5A9-67F642B9580E}">
      <dsp:nvSpPr>
        <dsp:cNvPr id="0" name=""/>
        <dsp:cNvSpPr/>
      </dsp:nvSpPr>
      <dsp:spPr>
        <a:xfrm>
          <a:off x="107503" y="2952330"/>
          <a:ext cx="1189855" cy="1189855"/>
        </a:xfrm>
        <a:prstGeom prst="ellipse">
          <a:avLst/>
        </a:prstGeom>
        <a:solidFill>
          <a:schemeClr val="accent3">
            <a:lumMod val="60000"/>
            <a:lumOff val="4000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8FD53-19ED-4CD0-B392-A7B17C56B3CC}">
      <dsp:nvSpPr>
        <dsp:cNvPr id="0" name=""/>
        <dsp:cNvSpPr/>
      </dsp:nvSpPr>
      <dsp:spPr>
        <a:xfrm>
          <a:off x="4852621" y="-30090"/>
          <a:ext cx="2474118" cy="159502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ar-MA" sz="1800" kern="1200" dirty="0">
              <a:solidFill>
                <a:schemeClr val="bg1"/>
              </a:solidFill>
            </a:rPr>
            <a:t>أن يكون مخلصا في التعليم لخدمة الدين ، والوطن لوجه الله. </a:t>
          </a:r>
          <a:r>
            <a:rPr lang="ar-MA" sz="1600" kern="1200" dirty="0"/>
            <a:t>
</a:t>
          </a:r>
        </a:p>
      </dsp:txBody>
      <dsp:txXfrm>
        <a:off x="5214947" y="203496"/>
        <a:ext cx="1749466" cy="1127850"/>
      </dsp:txXfrm>
    </dsp:sp>
    <dsp:sp modelId="{FB83075E-8180-44CB-AAA9-F185A687CF25}">
      <dsp:nvSpPr>
        <dsp:cNvPr id="0" name=""/>
        <dsp:cNvSpPr/>
      </dsp:nvSpPr>
      <dsp:spPr>
        <a:xfrm rot="2127607">
          <a:off x="6964750" y="1186717"/>
          <a:ext cx="183066" cy="5383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rtl="1">
            <a:lnSpc>
              <a:spcPct val="90000"/>
            </a:lnSpc>
            <a:spcBef>
              <a:spcPct val="0"/>
            </a:spcBef>
            <a:spcAft>
              <a:spcPct val="35000"/>
            </a:spcAft>
            <a:buNone/>
          </a:pPr>
          <a:endParaRPr lang="ar-MA" sz="2300" kern="1200"/>
        </a:p>
      </dsp:txBody>
      <dsp:txXfrm>
        <a:off x="6969843" y="1278450"/>
        <a:ext cx="128146" cy="322991"/>
      </dsp:txXfrm>
    </dsp:sp>
    <dsp:sp modelId="{D898AA3A-777E-40C4-B31D-A944BFB85483}">
      <dsp:nvSpPr>
        <dsp:cNvPr id="0" name=""/>
        <dsp:cNvSpPr/>
      </dsp:nvSpPr>
      <dsp:spPr>
        <a:xfrm>
          <a:off x="6895857" y="1285886"/>
          <a:ext cx="2264277" cy="172417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ar-MA" sz="1800" kern="1200" dirty="0">
              <a:solidFill>
                <a:schemeClr val="bg1"/>
              </a:solidFill>
            </a:rPr>
            <a:t>أن يكون  ديمقراطيا في تعامله، قدوة حسنة ،و مصدر ثقة. </a:t>
          </a:r>
          <a:r>
            <a:rPr lang="ar-MA" sz="1400" kern="1200" dirty="0"/>
            <a:t>
</a:t>
          </a:r>
        </a:p>
      </dsp:txBody>
      <dsp:txXfrm>
        <a:off x="7227453" y="1538385"/>
        <a:ext cx="1601085" cy="1219172"/>
      </dsp:txXfrm>
    </dsp:sp>
    <dsp:sp modelId="{850F72BC-B4C4-4240-860F-E8728B9E8B6B}">
      <dsp:nvSpPr>
        <dsp:cNvPr id="0" name=""/>
        <dsp:cNvSpPr/>
      </dsp:nvSpPr>
      <dsp:spPr>
        <a:xfrm rot="6180203">
          <a:off x="7630435" y="2982369"/>
          <a:ext cx="285431" cy="5383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rtl="1">
            <a:lnSpc>
              <a:spcPct val="90000"/>
            </a:lnSpc>
            <a:spcBef>
              <a:spcPct val="0"/>
            </a:spcBef>
            <a:spcAft>
              <a:spcPct val="35000"/>
            </a:spcAft>
            <a:buNone/>
          </a:pPr>
          <a:endParaRPr lang="ar-MA" sz="2300" kern="1200"/>
        </a:p>
      </dsp:txBody>
      <dsp:txXfrm rot="10800000">
        <a:off x="7682883" y="3048316"/>
        <a:ext cx="199802" cy="322991"/>
      </dsp:txXfrm>
    </dsp:sp>
    <dsp:sp modelId="{11FCE893-3780-4FFA-BF43-E3640950F053}">
      <dsp:nvSpPr>
        <dsp:cNvPr id="0" name=""/>
        <dsp:cNvSpPr/>
      </dsp:nvSpPr>
      <dsp:spPr>
        <a:xfrm>
          <a:off x="6116229" y="3511239"/>
          <a:ext cx="2770377" cy="183395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ar-MA" sz="1800" kern="1200" dirty="0">
              <a:solidFill>
                <a:schemeClr val="bg1"/>
              </a:solidFill>
            </a:rPr>
            <a:t>أن يركز على الكيف وليس الكم في المعلومات وطرائق اكتسابها</a:t>
          </a:r>
          <a:r>
            <a:rPr lang="ar-MA" sz="1700" kern="1200" dirty="0"/>
            <a:t>.</a:t>
          </a:r>
        </a:p>
      </dsp:txBody>
      <dsp:txXfrm>
        <a:off x="6521941" y="3779816"/>
        <a:ext cx="1958953" cy="1296802"/>
      </dsp:txXfrm>
    </dsp:sp>
    <dsp:sp modelId="{28169D50-2F4C-46AF-AFCB-988DC4264D39}">
      <dsp:nvSpPr>
        <dsp:cNvPr id="0" name=""/>
        <dsp:cNvSpPr/>
      </dsp:nvSpPr>
      <dsp:spPr>
        <a:xfrm rot="10728047">
          <a:off x="5894973" y="4191043"/>
          <a:ext cx="156865" cy="53831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rtl="1">
            <a:lnSpc>
              <a:spcPct val="90000"/>
            </a:lnSpc>
            <a:spcBef>
              <a:spcPct val="0"/>
            </a:spcBef>
            <a:spcAft>
              <a:spcPct val="35000"/>
            </a:spcAft>
            <a:buNone/>
          </a:pPr>
          <a:endParaRPr lang="ar-MA" sz="2300" kern="1200"/>
        </a:p>
      </dsp:txBody>
      <dsp:txXfrm rot="10800000">
        <a:off x="5942027" y="4298215"/>
        <a:ext cx="109806" cy="322991"/>
      </dsp:txXfrm>
    </dsp:sp>
    <dsp:sp modelId="{FE00D1DC-F5BB-4588-AE42-34CB25B928D7}">
      <dsp:nvSpPr>
        <dsp:cNvPr id="0" name=""/>
        <dsp:cNvSpPr/>
      </dsp:nvSpPr>
      <dsp:spPr>
        <a:xfrm>
          <a:off x="3385877" y="3691364"/>
          <a:ext cx="2435758" cy="159502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ar-MA" sz="1800" kern="1200" dirty="0">
              <a:solidFill>
                <a:schemeClr val="bg1"/>
              </a:solidFill>
            </a:rPr>
            <a:t>أن يثق في قدرات طلابه وإمكانتهم</a:t>
          </a:r>
          <a:r>
            <a:rPr lang="ar-MA" sz="1800" kern="1200" dirty="0"/>
            <a:t>. </a:t>
          </a:r>
        </a:p>
      </dsp:txBody>
      <dsp:txXfrm>
        <a:off x="3742586" y="3924950"/>
        <a:ext cx="1722340" cy="1127850"/>
      </dsp:txXfrm>
    </dsp:sp>
    <dsp:sp modelId="{AF656D46-83F1-4F6C-ACC9-CC7747F4BF86}">
      <dsp:nvSpPr>
        <dsp:cNvPr id="0" name=""/>
        <dsp:cNvSpPr/>
      </dsp:nvSpPr>
      <dsp:spPr>
        <a:xfrm rot="15539830">
          <a:off x="4217692" y="3119366"/>
          <a:ext cx="344243" cy="53831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rtl="1">
            <a:lnSpc>
              <a:spcPct val="90000"/>
            </a:lnSpc>
            <a:spcBef>
              <a:spcPct val="0"/>
            </a:spcBef>
            <a:spcAft>
              <a:spcPct val="35000"/>
            </a:spcAft>
            <a:buNone/>
          </a:pPr>
          <a:endParaRPr lang="ar-MA" sz="2300" kern="1200"/>
        </a:p>
      </dsp:txBody>
      <dsp:txXfrm rot="10800000">
        <a:off x="4279184" y="3277717"/>
        <a:ext cx="240970" cy="322991"/>
      </dsp:txXfrm>
    </dsp:sp>
    <dsp:sp modelId="{7B4DB4EF-E096-4118-95F3-7DC7995FB0CA}">
      <dsp:nvSpPr>
        <dsp:cNvPr id="0" name=""/>
        <dsp:cNvSpPr/>
      </dsp:nvSpPr>
      <dsp:spPr>
        <a:xfrm>
          <a:off x="3028690" y="1224111"/>
          <a:ext cx="2239841" cy="184772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ar-MA" sz="1800" kern="1200" dirty="0">
              <a:solidFill>
                <a:schemeClr val="bg1"/>
              </a:solidFill>
            </a:rPr>
            <a:t>أن يكون صابرا وحليما ومتأنيا</a:t>
          </a:r>
          <a:r>
            <a:rPr lang="ar-MA" sz="1800" kern="1200" dirty="0"/>
            <a:t>.</a:t>
          </a:r>
        </a:p>
      </dsp:txBody>
      <dsp:txXfrm>
        <a:off x="3356707" y="1494703"/>
        <a:ext cx="1583807" cy="1306537"/>
      </dsp:txXfrm>
    </dsp:sp>
    <dsp:sp modelId="{60794077-B3FE-40AF-9FE9-69424C74C4FA}">
      <dsp:nvSpPr>
        <dsp:cNvPr id="0" name=""/>
        <dsp:cNvSpPr/>
      </dsp:nvSpPr>
      <dsp:spPr>
        <a:xfrm rot="19474699">
          <a:off x="5038690" y="1185145"/>
          <a:ext cx="170446" cy="53831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rtl="1">
            <a:lnSpc>
              <a:spcPct val="90000"/>
            </a:lnSpc>
            <a:spcBef>
              <a:spcPct val="0"/>
            </a:spcBef>
            <a:spcAft>
              <a:spcPct val="35000"/>
            </a:spcAft>
            <a:buNone/>
          </a:pPr>
          <a:endParaRPr lang="ar-MA" sz="2300" kern="1200"/>
        </a:p>
      </dsp:txBody>
      <dsp:txXfrm>
        <a:off x="5043422" y="1307627"/>
        <a:ext cx="119312" cy="32299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11/24/2022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‹N°›</a:t>
            </a:fld>
            <a:endParaRPr/>
          </a:p>
        </p:txBody>
      </p:sp>
    </p:spTree>
    <p:extLst>
      <p:ext uri="{BB962C8B-B14F-4D97-AF65-F5344CB8AC3E}">
        <p14:creationId xmlns:p14="http://schemas.microsoft.com/office/powerpoint/2010/main" xmlns=""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11/24/2022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‹N°›</a:t>
            </a:fld>
            <a:endParaRPr/>
          </a:p>
        </p:txBody>
      </p:sp>
    </p:spTree>
    <p:extLst>
      <p:ext uri="{BB962C8B-B14F-4D97-AF65-F5344CB8AC3E}">
        <p14:creationId xmlns:p14="http://schemas.microsoft.com/office/powerpoint/2010/main" xmlns=""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fr-FR"/>
              <a:t>Cliquez pour modifier le style du titre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a:p>
        </p:txBody>
      </p:sp>
    </p:spTree>
    <p:extLst>
      <p:ext uri="{BB962C8B-B14F-4D97-AF65-F5344CB8AC3E}">
        <p14:creationId xmlns:p14="http://schemas.microsoft.com/office/powerpoint/2010/main" xmlns="" val="674356654"/>
      </p:ext>
    </p:extLst>
  </p:cSld>
  <p:clrMapOvr>
    <a:masterClrMapping/>
  </p:clrMapOvr>
  <p:transition spd="med">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pour modifier le style du titre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11/24/2022</a:t>
            </a:fld>
            <a:endParaRPr/>
          </a:p>
        </p:txBody>
      </p:sp>
      <p:sp>
        <p:nvSpPr>
          <p:cNvPr id="6" name="Slide Number Placeholder 5"/>
          <p:cNvSpPr>
            <a:spLocks noGrp="1"/>
          </p:cNvSpPr>
          <p:nvPr>
            <p:ph type="sldNum" sz="quarter" idx="12"/>
          </p:nvPr>
        </p:nvSpPr>
        <p:spPr/>
        <p:txBody>
          <a:bodyPr/>
          <a:lstStyle/>
          <a:p>
            <a:fld id="{25BA54BD-C84D-46CE-8B72-31BFB26ABA43}" type="slidenum">
              <a:rPr/>
              <a:pPr/>
              <a:t>‹N°›</a:t>
            </a:fld>
            <a:endParaRPr/>
          </a:p>
        </p:txBody>
      </p:sp>
    </p:spTree>
    <p:extLst>
      <p:ext uri="{BB962C8B-B14F-4D97-AF65-F5344CB8AC3E}">
        <p14:creationId xmlns:p14="http://schemas.microsoft.com/office/powerpoint/2010/main" xmlns="" val="2126793511"/>
      </p:ext>
    </p:extLst>
  </p:cSld>
  <p:clrMapOvr>
    <a:masterClrMapping/>
  </p:clrMapOvr>
  <p:transition spd="med">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fr-FR"/>
              <a:t>Cliquez pour modifier le style du titre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11/24/2022</a:t>
            </a:fld>
            <a:endParaRPr/>
          </a:p>
        </p:txBody>
      </p:sp>
      <p:sp>
        <p:nvSpPr>
          <p:cNvPr id="6" name="Slide Number Placeholder 5"/>
          <p:cNvSpPr>
            <a:spLocks noGrp="1"/>
          </p:cNvSpPr>
          <p:nvPr>
            <p:ph type="sldNum" sz="quarter" idx="12"/>
          </p:nvPr>
        </p:nvSpPr>
        <p:spPr/>
        <p:txBody>
          <a:bodyPr/>
          <a:lstStyle/>
          <a:p>
            <a:fld id="{25BA54BD-C84D-46CE-8B72-31BFB26ABA43}" type="slidenum">
              <a:rPr/>
              <a:pPr/>
              <a:t>‹N°›</a:t>
            </a:fld>
            <a:endParaRPr/>
          </a:p>
        </p:txBody>
      </p:sp>
    </p:spTree>
    <p:extLst>
      <p:ext uri="{BB962C8B-B14F-4D97-AF65-F5344CB8AC3E}">
        <p14:creationId xmlns:p14="http://schemas.microsoft.com/office/powerpoint/2010/main" xmlns="" val="2211791015"/>
      </p:ext>
    </p:extLst>
  </p:cSld>
  <p:clrMapOvr>
    <a:masterClrMapping/>
  </p:clrMapOvr>
  <p:transition spd="med">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fr-FR"/>
              <a:t>Cliquez pour modifier le style du titre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pPr/>
              <a:t>11/24/2022</a:t>
            </a:fld>
            <a:endParaRPr/>
          </a:p>
        </p:txBody>
      </p:sp>
      <p:sp>
        <p:nvSpPr>
          <p:cNvPr id="6" name="Slide Number Placeholder 5"/>
          <p:cNvSpPr>
            <a:spLocks noGrp="1"/>
          </p:cNvSpPr>
          <p:nvPr>
            <p:ph type="sldNum" sz="quarter" idx="12"/>
          </p:nvPr>
        </p:nvSpPr>
        <p:spPr/>
        <p:txBody>
          <a:bodyPr/>
          <a:lstStyle/>
          <a:p>
            <a:fld id="{25BA54BD-C84D-46CE-8B72-31BFB26ABA43}" type="slidenum">
              <a:rPr/>
              <a:pPr/>
              <a:t>‹N°›</a:t>
            </a:fld>
            <a:endParaRPr dirty="0"/>
          </a:p>
        </p:txBody>
      </p:sp>
    </p:spTree>
    <p:extLst>
      <p:ext uri="{BB962C8B-B14F-4D97-AF65-F5344CB8AC3E}">
        <p14:creationId xmlns:p14="http://schemas.microsoft.com/office/powerpoint/2010/main" xmlns="" val="2614472672"/>
      </p:ext>
    </p:extLst>
  </p:cSld>
  <p:clrMapOvr>
    <a:masterClrMapping/>
  </p:clrMapOvr>
  <p:transition spd="med">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fr-FR"/>
              <a:t>Cliquez pour modifier le style du titre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11/24/2022</a:t>
            </a:fld>
            <a:endParaRPr/>
          </a:p>
        </p:txBody>
      </p:sp>
      <p:sp>
        <p:nvSpPr>
          <p:cNvPr id="6" name="Slide Number Placeholder 5"/>
          <p:cNvSpPr>
            <a:spLocks noGrp="1"/>
          </p:cNvSpPr>
          <p:nvPr>
            <p:ph type="sldNum" sz="quarter" idx="12"/>
          </p:nvPr>
        </p:nvSpPr>
        <p:spPr/>
        <p:txBody>
          <a:bodyPr/>
          <a:lstStyle/>
          <a:p>
            <a:fld id="{25BA54BD-C84D-46CE-8B72-31BFB26ABA43}" type="slidenum">
              <a:rPr/>
              <a:pPr/>
              <a:t>‹N°›</a:t>
            </a:fld>
            <a:endParaRPr/>
          </a:p>
        </p:txBody>
      </p:sp>
    </p:spTree>
    <p:extLst>
      <p:ext uri="{BB962C8B-B14F-4D97-AF65-F5344CB8AC3E}">
        <p14:creationId xmlns:p14="http://schemas.microsoft.com/office/powerpoint/2010/main" xmlns="" val="4058797780"/>
      </p:ext>
    </p:extLst>
  </p:cSld>
  <p:clrMapOvr>
    <a:masterClrMapping/>
  </p:clrMapOvr>
  <p:transition spd="med">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fr-FR"/>
              <a:t>Cliquez pour modifier le style du titre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11/24/2022</a:t>
            </a:fld>
            <a:endParaRPr/>
          </a:p>
        </p:txBody>
      </p:sp>
      <p:sp>
        <p:nvSpPr>
          <p:cNvPr id="7" name="Slide Number Placeholder 6"/>
          <p:cNvSpPr>
            <a:spLocks noGrp="1"/>
          </p:cNvSpPr>
          <p:nvPr>
            <p:ph type="sldNum" sz="quarter" idx="12"/>
          </p:nvPr>
        </p:nvSpPr>
        <p:spPr/>
        <p:txBody>
          <a:bodyPr/>
          <a:lstStyle/>
          <a:p>
            <a:fld id="{25BA54BD-C84D-46CE-8B72-31BFB26ABA43}" type="slidenum">
              <a:rPr/>
              <a:pPr/>
              <a:t>‹N°›</a:t>
            </a:fld>
            <a:endParaRPr/>
          </a:p>
        </p:txBody>
      </p:sp>
    </p:spTree>
    <p:extLst>
      <p:ext uri="{BB962C8B-B14F-4D97-AF65-F5344CB8AC3E}">
        <p14:creationId xmlns:p14="http://schemas.microsoft.com/office/powerpoint/2010/main" xmlns="" val="1683294107"/>
      </p:ext>
    </p:extLst>
  </p:cSld>
  <p:clrMapOvr>
    <a:masterClrMapping/>
  </p:clrMapOvr>
  <p:transition spd="med">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fr-FR"/>
              <a:t>Cliquez pour modifier le style du titre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pPr/>
              <a:t>11/24/2022</a:t>
            </a:fld>
            <a:endParaRPr/>
          </a:p>
        </p:txBody>
      </p:sp>
      <p:sp>
        <p:nvSpPr>
          <p:cNvPr id="9" name="Slide Number Placeholder 8"/>
          <p:cNvSpPr>
            <a:spLocks noGrp="1"/>
          </p:cNvSpPr>
          <p:nvPr>
            <p:ph type="sldNum" sz="quarter" idx="12"/>
          </p:nvPr>
        </p:nvSpPr>
        <p:spPr/>
        <p:txBody>
          <a:bodyPr/>
          <a:lstStyle/>
          <a:p>
            <a:fld id="{25BA54BD-C84D-46CE-8B72-31BFB26ABA43}" type="slidenum">
              <a:rPr/>
              <a:pPr/>
              <a:t>‹N°›</a:t>
            </a:fld>
            <a:endParaRPr/>
          </a:p>
        </p:txBody>
      </p:sp>
    </p:spTree>
    <p:extLst>
      <p:ext uri="{BB962C8B-B14F-4D97-AF65-F5344CB8AC3E}">
        <p14:creationId xmlns:p14="http://schemas.microsoft.com/office/powerpoint/2010/main" xmlns="" val="4182491816"/>
      </p:ext>
    </p:extLst>
  </p:cSld>
  <p:clrMapOvr>
    <a:masterClrMapping/>
  </p:clrMapOvr>
  <p:transition spd="med">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pour modifier le style du titre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pPr/>
              <a:t>11/24/2022</a:t>
            </a:fld>
            <a:endParaRPr/>
          </a:p>
        </p:txBody>
      </p:sp>
      <p:sp>
        <p:nvSpPr>
          <p:cNvPr id="5" name="Slide Number Placeholder 4"/>
          <p:cNvSpPr>
            <a:spLocks noGrp="1"/>
          </p:cNvSpPr>
          <p:nvPr>
            <p:ph type="sldNum" sz="quarter" idx="12"/>
          </p:nvPr>
        </p:nvSpPr>
        <p:spPr/>
        <p:txBody>
          <a:bodyPr/>
          <a:lstStyle/>
          <a:p>
            <a:fld id="{25BA54BD-C84D-46CE-8B72-31BFB26ABA43}" type="slidenum">
              <a:rPr/>
              <a:pPr/>
              <a:t>‹N°›</a:t>
            </a:fld>
            <a:endParaRPr/>
          </a:p>
        </p:txBody>
      </p:sp>
    </p:spTree>
    <p:extLst>
      <p:ext uri="{BB962C8B-B14F-4D97-AF65-F5344CB8AC3E}">
        <p14:creationId xmlns:p14="http://schemas.microsoft.com/office/powerpoint/2010/main" xmlns="" val="2531561462"/>
      </p:ext>
    </p:extLst>
  </p:cSld>
  <p:clrMapOvr>
    <a:masterClrMapping/>
  </p:clrMapOvr>
  <p:transition spd="med">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pPr/>
              <a:t>11/24/2022</a:t>
            </a:fld>
            <a:endParaRPr/>
          </a:p>
        </p:txBody>
      </p:sp>
      <p:sp>
        <p:nvSpPr>
          <p:cNvPr id="4" name="Slide Number Placeholder 3"/>
          <p:cNvSpPr>
            <a:spLocks noGrp="1"/>
          </p:cNvSpPr>
          <p:nvPr>
            <p:ph type="sldNum" sz="quarter" idx="12"/>
          </p:nvPr>
        </p:nvSpPr>
        <p:spPr/>
        <p:txBody>
          <a:bodyPr/>
          <a:lstStyle/>
          <a:p>
            <a:fld id="{25BA54BD-C84D-46CE-8B72-31BFB26ABA43}" type="slidenum">
              <a:rPr/>
              <a:pPr/>
              <a:t>‹N°›</a:t>
            </a:fld>
            <a:endParaRPr/>
          </a:p>
        </p:txBody>
      </p:sp>
    </p:spTree>
    <p:extLst>
      <p:ext uri="{BB962C8B-B14F-4D97-AF65-F5344CB8AC3E}">
        <p14:creationId xmlns:p14="http://schemas.microsoft.com/office/powerpoint/2010/main" xmlns="" val="1405966626"/>
      </p:ext>
    </p:extLst>
  </p:cSld>
  <p:clrMapOvr>
    <a:masterClrMapping/>
  </p:clrMapOvr>
  <p:transition spd="med">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fr-FR"/>
              <a:t>Cliquez pour modifier le style du titre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11/24/2022</a:t>
            </a:fld>
            <a:endParaRPr/>
          </a:p>
        </p:txBody>
      </p:sp>
      <p:sp>
        <p:nvSpPr>
          <p:cNvPr id="7" name="Slide Number Placeholder 6"/>
          <p:cNvSpPr>
            <a:spLocks noGrp="1"/>
          </p:cNvSpPr>
          <p:nvPr>
            <p:ph type="sldNum" sz="quarter" idx="12"/>
          </p:nvPr>
        </p:nvSpPr>
        <p:spPr/>
        <p:txBody>
          <a:bodyPr/>
          <a:lstStyle/>
          <a:p>
            <a:fld id="{25BA54BD-C84D-46CE-8B72-31BFB26ABA43}" type="slidenum">
              <a:rPr/>
              <a:pPr/>
              <a:t>‹N°›</a:t>
            </a:fld>
            <a:endParaRPr/>
          </a:p>
        </p:txBody>
      </p:sp>
    </p:spTree>
    <p:extLst>
      <p:ext uri="{BB962C8B-B14F-4D97-AF65-F5344CB8AC3E}">
        <p14:creationId xmlns:p14="http://schemas.microsoft.com/office/powerpoint/2010/main" xmlns="" val="962116614"/>
      </p:ext>
    </p:extLst>
  </p:cSld>
  <p:clrMapOvr>
    <a:masterClrMapping/>
  </p:clrMapOvr>
  <p:transition spd="med">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fr-FR"/>
              <a:t>Cliquez pour modifier le style du titre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11/24/2022</a:t>
            </a:fld>
            <a:endParaRPr/>
          </a:p>
        </p:txBody>
      </p:sp>
      <p:sp>
        <p:nvSpPr>
          <p:cNvPr id="7" name="Slide Number Placeholder 6"/>
          <p:cNvSpPr>
            <a:spLocks noGrp="1"/>
          </p:cNvSpPr>
          <p:nvPr>
            <p:ph type="sldNum" sz="quarter" idx="12"/>
          </p:nvPr>
        </p:nvSpPr>
        <p:spPr/>
        <p:txBody>
          <a:bodyPr/>
          <a:lstStyle/>
          <a:p>
            <a:fld id="{25BA54BD-C84D-46CE-8B72-31BFB26ABA43}" type="slidenum">
              <a:rPr/>
              <a:pPr/>
              <a:t>‹N°›</a:t>
            </a:fld>
            <a:endParaRPr/>
          </a:p>
        </p:txBody>
      </p:sp>
    </p:spTree>
    <p:extLst>
      <p:ext uri="{BB962C8B-B14F-4D97-AF65-F5344CB8AC3E}">
        <p14:creationId xmlns:p14="http://schemas.microsoft.com/office/powerpoint/2010/main" xmlns="" val="3617694101"/>
      </p:ext>
    </p:extLst>
  </p:cSld>
  <p:clrMapOvr>
    <a:masterClrMapping/>
  </p:clrMapOvr>
  <p:transition spd="med">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fr-FR"/>
              <a:t>Cliquez pour modifier le style du titre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11/24/2022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‹N°›</a:t>
            </a:fld>
            <a:endParaRPr lang="en-US" dirty="0"/>
          </a:p>
        </p:txBody>
      </p:sp>
    </p:spTree>
    <p:extLst>
      <p:ext uri="{BB962C8B-B14F-4D97-AF65-F5344CB8AC3E}">
        <p14:creationId xmlns:p14="http://schemas.microsoft.com/office/powerpoint/2010/main" xmlns=""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cover dir="d"/>
  </p:transition>
  <p:txStyles>
    <p:titleStyle>
      <a:lvl1pPr algn="l" defTabSz="914400" rtl="1"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r" defTabSz="914400" rtl="1"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r" defTabSz="914400" rtl="1"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r" defTabSz="914400" rtl="1"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r" defTabSz="914400" rtl="1"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r" defTabSz="914400" rtl="1"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r" defTabSz="914400" rtl="1"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r" defTabSz="914400" rtl="1"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r" defTabSz="914400" rtl="1"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r" defTabSz="914400" rtl="1"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51140" y="274638"/>
            <a:ext cx="6286544" cy="1020762"/>
          </a:xfrm>
        </p:spPr>
        <p:txBody>
          <a:bodyPr>
            <a:normAutofit/>
          </a:bodyPr>
          <a:lstStyle/>
          <a:p>
            <a:pPr algn="ctr"/>
            <a:r>
              <a:rPr lang="fr-FR" sz="1600" dirty="0">
                <a:solidFill>
                  <a:schemeClr val="tx1">
                    <a:lumMod val="75000"/>
                  </a:schemeClr>
                </a:solidFill>
              </a:rPr>
              <a:t>Université sultan Moulay Slimane</a:t>
            </a:r>
            <a:br>
              <a:rPr lang="fr-FR" sz="1600" dirty="0">
                <a:solidFill>
                  <a:schemeClr val="tx1">
                    <a:lumMod val="75000"/>
                  </a:schemeClr>
                </a:solidFill>
              </a:rPr>
            </a:br>
            <a:r>
              <a:rPr lang="fr-FR" sz="1600" dirty="0">
                <a:solidFill>
                  <a:schemeClr val="tx1">
                    <a:lumMod val="75000"/>
                  </a:schemeClr>
                </a:solidFill>
              </a:rPr>
              <a:t>école supérieure de l’éducation et de la formation Béni Mellal </a:t>
            </a:r>
            <a:endParaRPr lang="ar-MA" sz="1600" dirty="0">
              <a:solidFill>
                <a:schemeClr val="tx1">
                  <a:lumMod val="75000"/>
                </a:schemeClr>
              </a:solidFill>
            </a:endParaRPr>
          </a:p>
        </p:txBody>
      </p:sp>
      <p:pic>
        <p:nvPicPr>
          <p:cNvPr id="4" name="Espace réservé du contenu 3" descr="logo esef.jpeg"/>
          <p:cNvPicPr>
            <a:picLocks noGrp="1" noChangeAspect="1"/>
          </p:cNvPicPr>
          <p:nvPr>
            <p:ph sz="half" idx="1"/>
          </p:nvPr>
        </p:nvPicPr>
        <p:blipFill>
          <a:blip r:embed="rId2"/>
          <a:stretch>
            <a:fillRect/>
          </a:stretch>
        </p:blipFill>
        <p:spPr>
          <a:xfrm>
            <a:off x="236496" y="214290"/>
            <a:ext cx="1928826" cy="1928826"/>
          </a:xfrm>
          <a:prstGeom prst="rect">
            <a:avLst/>
          </a:prstGeom>
          <a:ln w="228600" cap="sq" cmpd="thickThin">
            <a:solidFill>
              <a:srgbClr val="000000"/>
            </a:solidFill>
            <a:prstDash val="solid"/>
            <a:miter lim="800000"/>
          </a:ln>
          <a:effectLst>
            <a:innerShdw blurRad="76200">
              <a:srgbClr val="000000"/>
            </a:innerShdw>
          </a:effectLst>
        </p:spPr>
      </p:pic>
      <p:sp>
        <p:nvSpPr>
          <p:cNvPr id="7" name="Espace réservé du contenu 6"/>
          <p:cNvSpPr>
            <a:spLocks noGrp="1"/>
          </p:cNvSpPr>
          <p:nvPr>
            <p:ph sz="half" idx="2"/>
          </p:nvPr>
        </p:nvSpPr>
        <p:spPr>
          <a:xfrm>
            <a:off x="808000" y="1857364"/>
            <a:ext cx="10787138" cy="4314836"/>
          </a:xfrm>
          <a:noFill/>
          <a:ln>
            <a:noFill/>
          </a:ln>
        </p:spPr>
        <p:txBody>
          <a:bodyPr>
            <a:normAutofit/>
          </a:bodyPr>
          <a:lstStyle/>
          <a:p>
            <a:pPr algn="ctr">
              <a:buNone/>
            </a:pPr>
            <a:r>
              <a:rPr lang="ar-MA" dirty="0"/>
              <a:t>          </a:t>
            </a:r>
            <a:r>
              <a:rPr lang="ar-MA" sz="4800" dirty="0">
                <a:solidFill>
                  <a:srgbClr val="FB8C11"/>
                </a:solidFill>
                <a:latin typeface="Calibri Light" pitchFamily="34" charset="0"/>
                <a:cs typeface="Calibri Light" pitchFamily="34" charset="0"/>
              </a:rPr>
              <a:t>القيم في الوسط المدرسي</a:t>
            </a:r>
          </a:p>
          <a:p>
            <a:pPr algn="ctr">
              <a:buNone/>
            </a:pPr>
            <a:r>
              <a:rPr lang="fr-FR" sz="3200" dirty="0">
                <a:solidFill>
                  <a:srgbClr val="FB8C11"/>
                </a:solidFill>
                <a:latin typeface="Palatino Linotype" pitchFamily="18" charset="0"/>
              </a:rPr>
              <a:t>Les valeurs en milieu scolaire            </a:t>
            </a:r>
            <a:endParaRPr lang="ar-MA" sz="3200" dirty="0">
              <a:solidFill>
                <a:srgbClr val="FB8C11"/>
              </a:solidFill>
              <a:latin typeface="Palatino Linotype" pitchFamily="18" charset="0"/>
            </a:endParaRPr>
          </a:p>
          <a:p>
            <a:pPr algn="ctr">
              <a:buNone/>
            </a:pPr>
            <a:endParaRPr lang="ar-MA" dirty="0">
              <a:solidFill>
                <a:srgbClr val="FB8C11"/>
              </a:solidFill>
            </a:endParaRPr>
          </a:p>
          <a:p>
            <a:pPr algn="ctr">
              <a:buNone/>
            </a:pPr>
            <a:endParaRPr lang="ar-MA" dirty="0">
              <a:solidFill>
                <a:srgbClr val="FB8C11"/>
              </a:solidFill>
            </a:endParaRPr>
          </a:p>
          <a:p>
            <a:pPr>
              <a:buNone/>
            </a:pPr>
            <a:r>
              <a:rPr lang="ar-MA" dirty="0">
                <a:solidFill>
                  <a:schemeClr val="accent1">
                    <a:lumMod val="50000"/>
                  </a:schemeClr>
                </a:solidFill>
              </a:rPr>
              <a:t>تحت إشراف الأستاذ</a:t>
            </a:r>
            <a:r>
              <a:rPr lang="fr-FR" dirty="0">
                <a:solidFill>
                  <a:schemeClr val="accent1">
                    <a:lumMod val="50000"/>
                  </a:schemeClr>
                </a:solidFill>
              </a:rPr>
              <a:t>:</a:t>
            </a:r>
            <a:r>
              <a:rPr lang="ar-MA" dirty="0">
                <a:solidFill>
                  <a:schemeClr val="accent1">
                    <a:lumMod val="50000"/>
                  </a:schemeClr>
                </a:solidFill>
              </a:rPr>
              <a:t> </a:t>
            </a:r>
          </a:p>
          <a:p>
            <a:pPr>
              <a:buNone/>
            </a:pPr>
            <a:r>
              <a:rPr lang="ar-MA" dirty="0">
                <a:solidFill>
                  <a:schemeClr val="accent1">
                    <a:lumMod val="50000"/>
                  </a:schemeClr>
                </a:solidFill>
              </a:rPr>
              <a:t>  مصطفى مالك</a:t>
            </a:r>
          </a:p>
          <a:p>
            <a:pPr algn="ctr">
              <a:buNone/>
            </a:pPr>
            <a:endParaRPr lang="ar-MA" sz="4000" dirty="0">
              <a:solidFill>
                <a:srgbClr val="FB8C11"/>
              </a:solidFill>
            </a:endParaRPr>
          </a:p>
        </p:txBody>
      </p:sp>
      <p:pic>
        <p:nvPicPr>
          <p:cNvPr id="5" name="Image 4" descr="logo esef 1.jpeg"/>
          <p:cNvPicPr>
            <a:picLocks noChangeAspect="1"/>
          </p:cNvPicPr>
          <p:nvPr/>
        </p:nvPicPr>
        <p:blipFill>
          <a:blip r:embed="rId3"/>
          <a:stretch>
            <a:fillRect/>
          </a:stretch>
        </p:blipFill>
        <p:spPr>
          <a:xfrm>
            <a:off x="10094940" y="214292"/>
            <a:ext cx="1879570" cy="1879570"/>
          </a:xfrm>
          <a:prstGeom prst="rect">
            <a:avLst/>
          </a:prstGeom>
          <a:ln w="228600" cap="sq" cmpd="thickThin">
            <a:solidFill>
              <a:srgbClr val="000000"/>
            </a:solidFill>
            <a:prstDash val="solid"/>
            <a:miter lim="800000"/>
          </a:ln>
          <a:effectLst>
            <a:innerShdw blurRad="76200">
              <a:srgbClr val="000000"/>
            </a:innerShdw>
          </a:effectLst>
        </p:spPr>
      </p:pic>
      <p:sp>
        <p:nvSpPr>
          <p:cNvPr id="14" name="ZoneTexte 13"/>
          <p:cNvSpPr txBox="1"/>
          <p:nvPr/>
        </p:nvSpPr>
        <p:spPr>
          <a:xfrm>
            <a:off x="0" y="4786322"/>
            <a:ext cx="2714644" cy="1117229"/>
          </a:xfrm>
          <a:prstGeom prst="rect">
            <a:avLst/>
          </a:prstGeom>
          <a:noFill/>
        </p:spPr>
        <p:txBody>
          <a:bodyPr wrap="square" rtlCol="0">
            <a:spAutoFit/>
          </a:bodyPr>
          <a:lstStyle/>
          <a:p>
            <a:pPr algn="r">
              <a:lnSpc>
                <a:spcPct val="90000"/>
              </a:lnSpc>
            </a:pPr>
            <a:r>
              <a:rPr lang="fr-FR" sz="2000" b="1" dirty="0">
                <a:solidFill>
                  <a:schemeClr val="tx2"/>
                </a:solidFill>
              </a:rPr>
              <a:t>     </a:t>
            </a:r>
            <a:r>
              <a:rPr lang="fr-FR" sz="2000" b="1" dirty="0">
                <a:solidFill>
                  <a:schemeClr val="accent1">
                    <a:lumMod val="50000"/>
                  </a:schemeClr>
                </a:solidFill>
              </a:rPr>
              <a:t>:</a:t>
            </a:r>
            <a:r>
              <a:rPr lang="ar-MA" sz="2000" b="1" dirty="0">
                <a:solidFill>
                  <a:schemeClr val="accent1">
                    <a:lumMod val="50000"/>
                  </a:schemeClr>
                </a:solidFill>
              </a:rPr>
              <a:t>     من إعداد</a:t>
            </a:r>
          </a:p>
          <a:p>
            <a:pPr algn="r">
              <a:lnSpc>
                <a:spcPct val="90000"/>
              </a:lnSpc>
            </a:pPr>
            <a:r>
              <a:rPr lang="fr-FR" dirty="0">
                <a:solidFill>
                  <a:schemeClr val="accent1">
                    <a:lumMod val="50000"/>
                  </a:schemeClr>
                </a:solidFill>
              </a:rPr>
              <a:t>           </a:t>
            </a:r>
            <a:r>
              <a:rPr lang="ar-MA" dirty="0">
                <a:solidFill>
                  <a:schemeClr val="accent1">
                    <a:lumMod val="50000"/>
                  </a:schemeClr>
                </a:solidFill>
              </a:rPr>
              <a:t>هبة الجابري</a:t>
            </a:r>
            <a:r>
              <a:rPr lang="fr-FR" dirty="0">
                <a:solidFill>
                  <a:schemeClr val="accent1">
                    <a:lumMod val="50000"/>
                  </a:schemeClr>
                </a:solidFill>
              </a:rPr>
              <a:t>    </a:t>
            </a:r>
            <a:endParaRPr lang="ar-MA" dirty="0">
              <a:solidFill>
                <a:schemeClr val="accent1">
                  <a:lumMod val="50000"/>
                </a:schemeClr>
              </a:solidFill>
            </a:endParaRPr>
          </a:p>
          <a:p>
            <a:pPr algn="r">
              <a:lnSpc>
                <a:spcPct val="90000"/>
              </a:lnSpc>
            </a:pPr>
            <a:r>
              <a:rPr lang="fr-FR" dirty="0">
                <a:solidFill>
                  <a:schemeClr val="accent1">
                    <a:lumMod val="50000"/>
                  </a:schemeClr>
                </a:solidFill>
              </a:rPr>
              <a:t> </a:t>
            </a:r>
            <a:r>
              <a:rPr lang="ar-MA" dirty="0">
                <a:solidFill>
                  <a:schemeClr val="accent1">
                    <a:lumMod val="50000"/>
                  </a:schemeClr>
                </a:solidFill>
              </a:rPr>
              <a:t>مريم زعكيل</a:t>
            </a:r>
            <a:r>
              <a:rPr lang="fr-FR" dirty="0">
                <a:solidFill>
                  <a:schemeClr val="accent1">
                    <a:lumMod val="50000"/>
                  </a:schemeClr>
                </a:solidFill>
              </a:rPr>
              <a:t>  </a:t>
            </a:r>
            <a:endParaRPr lang="ar-MA" dirty="0">
              <a:solidFill>
                <a:schemeClr val="accent1">
                  <a:lumMod val="50000"/>
                </a:schemeClr>
              </a:solidFill>
            </a:endParaRPr>
          </a:p>
          <a:p>
            <a:pPr algn="r">
              <a:lnSpc>
                <a:spcPct val="90000"/>
              </a:lnSpc>
            </a:pPr>
            <a:r>
              <a:rPr lang="ar-MA" dirty="0">
                <a:solidFill>
                  <a:schemeClr val="accent1">
                    <a:lumMod val="50000"/>
                  </a:schemeClr>
                </a:solidFill>
              </a:rPr>
              <a:t>نهيلة داوديم</a:t>
            </a:r>
            <a:r>
              <a:rPr lang="fr-FR" dirty="0">
                <a:solidFill>
                  <a:schemeClr val="tx2"/>
                </a:solidFill>
              </a:rPr>
              <a:t>       </a:t>
            </a:r>
            <a:endParaRPr lang="ar-MA" dirty="0">
              <a:solidFill>
                <a:schemeClr val="tx2"/>
              </a:solidFill>
            </a:endParaRPr>
          </a:p>
        </p:txBody>
      </p:sp>
      <p:sp>
        <p:nvSpPr>
          <p:cNvPr id="15" name="ZoneTexte 14"/>
          <p:cNvSpPr txBox="1"/>
          <p:nvPr/>
        </p:nvSpPr>
        <p:spPr>
          <a:xfrm>
            <a:off x="4165586" y="6143644"/>
            <a:ext cx="3357586" cy="369332"/>
          </a:xfrm>
          <a:prstGeom prst="rect">
            <a:avLst/>
          </a:prstGeom>
          <a:noFill/>
        </p:spPr>
        <p:txBody>
          <a:bodyPr wrap="square" rtlCol="0">
            <a:spAutoFit/>
          </a:bodyPr>
          <a:lstStyle/>
          <a:p>
            <a:pPr>
              <a:lnSpc>
                <a:spcPct val="90000"/>
              </a:lnSpc>
            </a:pPr>
            <a:r>
              <a:rPr lang="fr-FR" sz="2000" dirty="0">
                <a:solidFill>
                  <a:schemeClr val="tx2"/>
                </a:solidFill>
              </a:rPr>
              <a:t>Année universitaire 2022/2023 </a:t>
            </a:r>
            <a:endParaRPr lang="ar-MA" sz="2000" dirty="0">
              <a:solidFill>
                <a:schemeClr val="tx2"/>
              </a:solidFill>
            </a:endParaRPr>
          </a:p>
        </p:txBody>
      </p:sp>
    </p:spTree>
  </p:cSld>
  <p:clrMapOvr>
    <a:masterClrMapping/>
  </p:clrMapOvr>
  <p:transition spd="med">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a:buNone/>
            </a:pPr>
            <a:r>
              <a:rPr lang="ar-MA" sz="2800" dirty="0">
                <a:solidFill>
                  <a:schemeClr val="accent1">
                    <a:lumMod val="60000"/>
                    <a:lumOff val="40000"/>
                  </a:schemeClr>
                </a:solidFill>
              </a:rPr>
              <a:t>المصداقية</a:t>
            </a:r>
            <a:r>
              <a:rPr lang="fr-FR" sz="2800" dirty="0">
                <a:solidFill>
                  <a:schemeClr val="accent1">
                    <a:lumMod val="60000"/>
                    <a:lumOff val="40000"/>
                  </a:schemeClr>
                </a:solidFill>
              </a:rPr>
              <a:t>:</a:t>
            </a:r>
          </a:p>
          <a:p>
            <a:pPr>
              <a:buNone/>
            </a:pPr>
            <a:r>
              <a:rPr lang="fr-FR" dirty="0"/>
              <a:t>-</a:t>
            </a:r>
            <a:r>
              <a:rPr lang="ar-MA" dirty="0"/>
              <a:t>تنعكس مصداقية الأستاذ بشكل ايجابي على التلاميذ فعندما يرون الأستاذ يقدم كل مالديه من جهد وعمل وشرح الدروس دون تكاسل أو كلل يحترمون ذلك ويقدرونه فيبدلون في المقابل كل مجهودهم وتنمو صورة الأستاذ في ذهنهم ليكون هو تلك القدوة الناجحة والمثابرة التي تحفزهم لتقديم كل مالديهم.</a:t>
            </a:r>
          </a:p>
          <a:p>
            <a:pPr>
              <a:buNone/>
            </a:pPr>
            <a:r>
              <a:rPr lang="ar-MA" sz="2800" dirty="0">
                <a:solidFill>
                  <a:schemeClr val="accent1">
                    <a:lumMod val="60000"/>
                    <a:lumOff val="40000"/>
                  </a:schemeClr>
                </a:solidFill>
              </a:rPr>
              <a:t>التعاون </a:t>
            </a:r>
            <a:r>
              <a:rPr lang="fr-FR" sz="2800" dirty="0">
                <a:solidFill>
                  <a:schemeClr val="accent1">
                    <a:lumMod val="60000"/>
                    <a:lumOff val="40000"/>
                  </a:schemeClr>
                </a:solidFill>
              </a:rPr>
              <a:t>:</a:t>
            </a:r>
            <a:endParaRPr lang="ar-MA" sz="2800" dirty="0">
              <a:solidFill>
                <a:schemeClr val="accent1">
                  <a:lumMod val="60000"/>
                  <a:lumOff val="40000"/>
                </a:schemeClr>
              </a:solidFill>
            </a:endParaRPr>
          </a:p>
          <a:p>
            <a:pPr>
              <a:buNone/>
            </a:pPr>
            <a:r>
              <a:rPr lang="ar-MA" sz="2800" dirty="0">
                <a:solidFill>
                  <a:schemeClr val="accent1">
                    <a:lumMod val="60000"/>
                    <a:lumOff val="40000"/>
                  </a:schemeClr>
                </a:solidFill>
              </a:rPr>
              <a:t>-</a:t>
            </a:r>
            <a:r>
              <a:rPr lang="ar-MA" sz="2600" dirty="0"/>
              <a:t>ينمي التعاون بين التلاميذ روح المساعدة بينهم فقد يوصل بعض المرات التلميذ المعلومة لصديقه بطريقة يستوعبها ويفهمها كما إن تكوين مجموعات يساعد على تحفيز روح المنافسة بينهم فتحاول كل مجموعة بدل جهدها لتصل لأحسن نتيجة أو حل يرضي الأستاذ. </a:t>
            </a:r>
          </a:p>
          <a:p>
            <a:pPr>
              <a:buNone/>
            </a:pPr>
            <a:endParaRPr lang="ar-MA" sz="2600" dirty="0"/>
          </a:p>
          <a:p>
            <a:pPr>
              <a:buNone/>
            </a:pPr>
            <a:endParaRPr lang="fr-FR" dirty="0"/>
          </a:p>
          <a:p>
            <a:pPr>
              <a:buNone/>
            </a:pPr>
            <a:endParaRPr lang="ar-MA" dirty="0"/>
          </a:p>
        </p:txBody>
      </p:sp>
    </p:spTree>
  </p:cSld>
  <p:clrMapOvr>
    <a:masterClrMapping/>
  </p:clrMapOvr>
  <p:transition spd="med">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22414" y="1905000"/>
            <a:ext cx="10215600" cy="4310082"/>
          </a:xfrm>
        </p:spPr>
        <p:txBody>
          <a:bodyPr>
            <a:noAutofit/>
          </a:bodyPr>
          <a:lstStyle/>
          <a:p>
            <a:pPr>
              <a:buNone/>
            </a:pPr>
            <a:r>
              <a:rPr lang="ar-MA" dirty="0"/>
              <a:t>فالكفايات المهنية تعتبر إحدى الاستراتجيات للتربية الحديثة للتدريس وهي مجموعة من المعارف من المعارف والمفاهيم والمهارات والاتجاهات التي توجه سلوك التدريس لدى الأستاذ وتساعده في إدراك علله داخل الفصل وخارجه بمستوى معين من التمكن .من بين الكفيات والمهارات الأساسية التي يجب أن يتمتع بها  الأستاذ </a:t>
            </a:r>
            <a:r>
              <a:rPr lang="fr-FR" dirty="0"/>
              <a:t>:</a:t>
            </a:r>
            <a:endParaRPr lang="ar-MA" dirty="0"/>
          </a:p>
          <a:p>
            <a:r>
              <a:rPr lang="ar-MA" dirty="0"/>
              <a:t>نجد كفاية التخطيط والتدبير والتقويم </a:t>
            </a:r>
          </a:p>
          <a:p>
            <a:r>
              <a:rPr lang="ar-MA" dirty="0"/>
              <a:t>التوجيه </a:t>
            </a:r>
          </a:p>
          <a:p>
            <a:r>
              <a:rPr lang="ar-MA" dirty="0"/>
              <a:t>المحادثة البناءة </a:t>
            </a:r>
          </a:p>
          <a:p>
            <a:r>
              <a:rPr lang="ar-MA" dirty="0"/>
              <a:t>مهارة التعامل مع الفوضى وعدم الاحترام</a:t>
            </a:r>
          </a:p>
        </p:txBody>
      </p:sp>
      <p:sp>
        <p:nvSpPr>
          <p:cNvPr id="4" name="Vague 3"/>
          <p:cNvSpPr/>
          <p:nvPr/>
        </p:nvSpPr>
        <p:spPr>
          <a:xfrm>
            <a:off x="2593950" y="285728"/>
            <a:ext cx="7000924" cy="1128714"/>
          </a:xfrm>
          <a:prstGeom prst="wav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a:solidFill>
                  <a:schemeClr val="bg1"/>
                </a:solidFill>
              </a:rPr>
              <a:t>كيف يمكن دمج الاشتغال بالقيم ضمن الكفايات المهنية للمدرس (ة)</a:t>
            </a:r>
            <a:r>
              <a:rPr lang="ar-MA" sz="2400" dirty="0"/>
              <a:t> </a:t>
            </a:r>
          </a:p>
        </p:txBody>
      </p:sp>
    </p:spTree>
  </p:cSld>
  <p:clrMapOvr>
    <a:masterClrMapping/>
  </p:clrMapOvr>
  <p:transition spd="med">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ar-MA" dirty="0"/>
              <a:t>مهارة طرح الأسئلة </a:t>
            </a:r>
          </a:p>
          <a:p>
            <a:r>
              <a:rPr lang="ar-MA" dirty="0"/>
              <a:t>مهارة الإلمام بالطرق الفعالة لإدارة </a:t>
            </a:r>
          </a:p>
          <a:p>
            <a:r>
              <a:rPr lang="ar-MA" dirty="0"/>
              <a:t>مهارة التعزيز والتشجيع </a:t>
            </a:r>
          </a:p>
          <a:p>
            <a:r>
              <a:rPr lang="ar-MA" dirty="0"/>
              <a:t>مهارة التواصل الاجتما عي والتحلي بالصبر</a:t>
            </a:r>
          </a:p>
          <a:p>
            <a:r>
              <a:rPr lang="ar-MA" dirty="0"/>
              <a:t>مهارة إعداد الاختبارات </a:t>
            </a:r>
          </a:p>
          <a:p>
            <a:r>
              <a:rPr lang="ar-MA" dirty="0"/>
              <a:t>مهارة تعزيز الاستماع لدى التلاميذ </a:t>
            </a:r>
          </a:p>
          <a:p>
            <a:pPr>
              <a:buNone/>
            </a:pPr>
            <a:endParaRPr lang="ar-MA" dirty="0"/>
          </a:p>
        </p:txBody>
      </p:sp>
    </p:spTree>
  </p:cSld>
  <p:clrMapOvr>
    <a:masterClrMapping/>
  </p:clrMapOvr>
  <p:transition spd="med">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D0E1CF8D-3DAF-C94B-9983-DB1DD41EE519}"/>
              </a:ext>
            </a:extLst>
          </p:cNvPr>
          <p:cNvSpPr>
            <a:spLocks noGrp="1"/>
          </p:cNvSpPr>
          <p:nvPr>
            <p:ph idx="1"/>
          </p:nvPr>
        </p:nvSpPr>
        <p:spPr>
          <a:xfrm>
            <a:off x="1723327" y="1962726"/>
            <a:ext cx="9144000" cy="4267200"/>
          </a:xfrm>
        </p:spPr>
        <p:txBody>
          <a:bodyPr/>
          <a:lstStyle/>
          <a:p>
            <a:r>
              <a:rPr lang="ar-SA" sz="2600">
                <a:solidFill>
                  <a:schemeClr val="accent1">
                    <a:lumMod val="60000"/>
                    <a:lumOff val="40000"/>
                  </a:schemeClr>
                </a:solidFill>
              </a:rPr>
              <a:t>القيم التربوية :</a:t>
            </a:r>
          </a:p>
          <a:p>
            <a:pPr marL="0" indent="0">
              <a:buNone/>
            </a:pPr>
            <a:r>
              <a:rPr lang="ar-SA"/>
              <a:t>     هي مجموعة من المعايير التي يكتسبها المتعلمون داخل المؤسسات التربوية بطريقة مقصودة أو غير مقصودة من خلال المناهج الدراسية الرسمية و الخفية و التي تؤثر على سلوكهم تأثيرا مباشرا.</a:t>
            </a:r>
          </a:p>
          <a:p>
            <a:r>
              <a:rPr lang="ar-SA" sz="2600">
                <a:solidFill>
                  <a:schemeClr val="accent1">
                    <a:lumMod val="60000"/>
                    <a:lumOff val="40000"/>
                  </a:schemeClr>
                </a:solidFill>
              </a:rPr>
              <a:t>القيم الأخلاقية:</a:t>
            </a:r>
          </a:p>
          <a:p>
            <a:pPr marL="0" indent="0">
              <a:buNone/>
            </a:pPr>
            <a:r>
              <a:rPr lang="ar-SA"/>
              <a:t>     القيمة في مجال الأخلاق ذلك المعيار نقوم به السلوك، فنستحسنه إذا كان يعبر عن مبادئ فاضلة و يجسدها، و نستهجنه إذا كان يتنافى معها، و لذلك نميز القيم إلى أخلاق فاضلة و أخلاق رذيلة.</a:t>
            </a:r>
            <a:endParaRPr lang="fr-FR"/>
          </a:p>
        </p:txBody>
      </p:sp>
      <p:sp>
        <p:nvSpPr>
          <p:cNvPr id="5" name="Vague 4">
            <a:extLst>
              <a:ext uri="{FF2B5EF4-FFF2-40B4-BE49-F238E27FC236}">
                <a16:creationId xmlns:a16="http://schemas.microsoft.com/office/drawing/2014/main" xmlns="" id="{C7F41F9B-C5A7-AB42-9D6C-0DDC8311FE2F}"/>
              </a:ext>
            </a:extLst>
          </p:cNvPr>
          <p:cNvSpPr/>
          <p:nvPr/>
        </p:nvSpPr>
        <p:spPr>
          <a:xfrm>
            <a:off x="1736694" y="0"/>
            <a:ext cx="8657365" cy="1428736"/>
          </a:xfrm>
          <a:prstGeom prst="wav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2400" b="1" dirty="0">
                <a:solidFill>
                  <a:schemeClr val="bg1"/>
                </a:solidFill>
                <a:latin typeface="+mn-lt"/>
                <a:ea typeface="+mn-ea"/>
                <a:cs typeface="+mn-cs"/>
              </a:rPr>
              <a:t>القيم في </a:t>
            </a:r>
            <a:r>
              <a:rPr lang="ar-SA" sz="2400" b="1" dirty="0" smtClean="0">
                <a:solidFill>
                  <a:schemeClr val="bg1"/>
                </a:solidFill>
                <a:latin typeface="+mn-lt"/>
                <a:ea typeface="+mn-ea"/>
                <a:cs typeface="+mn-cs"/>
              </a:rPr>
              <a:t>أبعادها </a:t>
            </a:r>
            <a:r>
              <a:rPr lang="ar-SA" sz="2400" b="1" dirty="0">
                <a:solidFill>
                  <a:schemeClr val="bg1"/>
                </a:solidFill>
                <a:latin typeface="+mn-lt"/>
                <a:ea typeface="+mn-ea"/>
                <a:cs typeface="+mn-cs"/>
              </a:rPr>
              <a:t>التربوية </a:t>
            </a:r>
            <a:r>
              <a:rPr lang="ar-SA" sz="2400" b="1" dirty="0">
                <a:solidFill>
                  <a:schemeClr val="bg1"/>
                </a:solidFill>
                <a:latin typeface="+mn-lt"/>
                <a:ea typeface="+mn-ea"/>
                <a:cs typeface="+mn-cs"/>
              </a:rPr>
              <a:t>و</a:t>
            </a:r>
            <a:r>
              <a:rPr lang="ar-SA" sz="2400" b="1" dirty="0">
                <a:solidFill>
                  <a:schemeClr val="bg1"/>
                </a:solidFill>
                <a:latin typeface="+mn-lt"/>
                <a:ea typeface="+mn-ea"/>
                <a:cs typeface="+mn-cs"/>
              </a:rPr>
              <a:t> الأخلاقية </a:t>
            </a:r>
            <a:r>
              <a:rPr lang="ar-SA" sz="2400" b="1" dirty="0">
                <a:solidFill>
                  <a:schemeClr val="bg1"/>
                </a:solidFill>
                <a:latin typeface="+mn-lt"/>
                <a:ea typeface="+mn-ea"/>
                <a:cs typeface="+mn-cs"/>
              </a:rPr>
              <a:t>و</a:t>
            </a:r>
            <a:r>
              <a:rPr lang="ar-SA" sz="2400" b="1" dirty="0">
                <a:solidFill>
                  <a:schemeClr val="bg1"/>
                </a:solidFill>
                <a:latin typeface="+mn-lt"/>
                <a:ea typeface="+mn-ea"/>
                <a:cs typeface="+mn-cs"/>
              </a:rPr>
              <a:t> </a:t>
            </a:r>
            <a:r>
              <a:rPr lang="ar-SA" sz="2400" b="1" dirty="0" smtClean="0">
                <a:solidFill>
                  <a:schemeClr val="bg1"/>
                </a:solidFill>
                <a:latin typeface="+mn-lt"/>
                <a:ea typeface="+mn-ea"/>
                <a:cs typeface="+mn-cs"/>
              </a:rPr>
              <a:t>الاجتماعية </a:t>
            </a:r>
            <a:endParaRPr lang="fr-FR" sz="2400" dirty="0"/>
          </a:p>
        </p:txBody>
      </p:sp>
    </p:spTree>
    <p:extLst>
      <p:ext uri="{BB962C8B-B14F-4D97-AF65-F5344CB8AC3E}">
        <p14:creationId xmlns:p14="http://schemas.microsoft.com/office/powerpoint/2010/main" xmlns="" val="1313149459"/>
      </p:ext>
    </p:extLst>
  </p:cSld>
  <p:clrMapOvr>
    <a:masterClrMapping/>
  </p:clrMapOvr>
  <p:transition spd="med">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4F5AD9FD-079B-7942-AEBA-E942AA24418A}"/>
              </a:ext>
            </a:extLst>
          </p:cNvPr>
          <p:cNvSpPr>
            <a:spLocks noGrp="1"/>
          </p:cNvSpPr>
          <p:nvPr>
            <p:ph idx="1"/>
          </p:nvPr>
        </p:nvSpPr>
        <p:spPr/>
        <p:txBody>
          <a:bodyPr/>
          <a:lstStyle/>
          <a:p>
            <a:r>
              <a:rPr lang="ar-SA" sz="2600">
                <a:solidFill>
                  <a:schemeClr val="accent1">
                    <a:lumMod val="60000"/>
                    <a:lumOff val="40000"/>
                  </a:schemeClr>
                </a:solidFill>
              </a:rPr>
              <a:t>القيم الإجتماعية:</a:t>
            </a:r>
          </a:p>
          <a:p>
            <a:pPr marL="0" indent="0">
              <a:buNone/>
            </a:pPr>
            <a:r>
              <a:rPr lang="ar-SA"/>
              <a:t>      عبارة عن خصائص و صفات مرغوب فيها عند أفراد المجتمع التي تحددها ثقافته من التسامح و غيره من القيم.</a:t>
            </a:r>
            <a:endParaRPr lang="fr-FR"/>
          </a:p>
        </p:txBody>
      </p:sp>
    </p:spTree>
    <p:extLst>
      <p:ext uri="{BB962C8B-B14F-4D97-AF65-F5344CB8AC3E}">
        <p14:creationId xmlns:p14="http://schemas.microsoft.com/office/powerpoint/2010/main" xmlns="" val="3268459541"/>
      </p:ext>
    </p:extLst>
  </p:cSld>
  <p:clrMapOvr>
    <a:masterClrMapping/>
  </p:clrMapOvr>
  <p:transition spd="med">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nvPr>
        </p:nvGraphicFramePr>
        <p:xfrm>
          <a:off x="0" y="1357298"/>
          <a:ext cx="12188825" cy="5286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Vague 3"/>
          <p:cNvSpPr/>
          <p:nvPr/>
        </p:nvSpPr>
        <p:spPr>
          <a:xfrm>
            <a:off x="3236892" y="0"/>
            <a:ext cx="5429288" cy="1271566"/>
          </a:xfrm>
          <a:prstGeom prst="wav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dirty="0">
                <a:solidFill>
                  <a:schemeClr val="bg1"/>
                </a:solidFill>
              </a:rPr>
              <a:t>القيم التي يفضلها الطلبة في الأستاذ</a:t>
            </a:r>
          </a:p>
        </p:txBody>
      </p:sp>
    </p:spTree>
  </p:cSld>
  <p:clrMapOvr>
    <a:masterClrMapping/>
  </p:clrMapOvr>
  <p:transition spd="med">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ar-MA" dirty="0"/>
              <a:t>        كخلاصة رسالة المعلم رسالة سامية تهدف لنشر العلم وتطوير المعرفة وتحرير العقول وإخراجها إلى النور وبناء أجيال المستقبل وسقاية البذور التي ستتحول لأشجار مثمرة ولنشر هذه الرسالة لابد من تسخير كفايات ومهارات وقيم ضرورية لابد من اكتسابها وتطويرها  لتسهل له ذلك وتضمن قيامه بذلك على أكمل وجه .</a:t>
            </a:r>
          </a:p>
        </p:txBody>
      </p:sp>
      <p:sp>
        <p:nvSpPr>
          <p:cNvPr id="5" name="Vague 4"/>
          <p:cNvSpPr/>
          <p:nvPr/>
        </p:nvSpPr>
        <p:spPr>
          <a:xfrm>
            <a:off x="4737090" y="428604"/>
            <a:ext cx="2500330" cy="985838"/>
          </a:xfrm>
          <a:prstGeom prst="wav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b="1" dirty="0">
                <a:solidFill>
                  <a:schemeClr val="bg1"/>
                </a:solidFill>
              </a:rPr>
              <a:t>خاتمة</a:t>
            </a:r>
          </a:p>
        </p:txBody>
      </p:sp>
    </p:spTree>
  </p:cSld>
  <p:clrMapOvr>
    <a:masterClrMapping/>
  </p:clrMapOvr>
  <p:transition spd="med">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79504" y="1857364"/>
            <a:ext cx="9144000" cy="4267200"/>
          </a:xfrm>
        </p:spPr>
        <p:txBody>
          <a:bodyPr/>
          <a:lstStyle/>
          <a:p>
            <a:pPr>
              <a:buNone/>
            </a:pPr>
            <a:r>
              <a:rPr lang="ar-MA" dirty="0" smtClean="0"/>
              <a:t>1 -  </a:t>
            </a:r>
            <a:r>
              <a:rPr lang="fr-FR" dirty="0" smtClean="0"/>
              <a:t>https</a:t>
            </a:r>
            <a:r>
              <a:rPr lang="fr-FR" dirty="0" smtClean="0"/>
              <a:t>://</a:t>
            </a:r>
            <a:r>
              <a:rPr lang="fr-FR" dirty="0" smtClean="0"/>
              <a:t>mqaall.com/discipline-essay-</a:t>
            </a:r>
            <a:r>
              <a:rPr lang="ar-MA" dirty="0" smtClean="0"/>
              <a:t> </a:t>
            </a:r>
            <a:r>
              <a:rPr lang="fr-FR" dirty="0" smtClean="0"/>
              <a:t>topic/https</a:t>
            </a:r>
            <a:r>
              <a:rPr lang="fr-FR" dirty="0" smtClean="0"/>
              <a:t>://www.almaany.com/ar/dict/ar-ar/https://www.mosoah.com/career-and-education/education/https://www.tarbeyacenter.com/events/ </a:t>
            </a:r>
            <a:endParaRPr lang="ar-MA" dirty="0"/>
          </a:p>
        </p:txBody>
      </p:sp>
      <p:sp>
        <p:nvSpPr>
          <p:cNvPr id="5" name="Vague 4"/>
          <p:cNvSpPr/>
          <p:nvPr/>
        </p:nvSpPr>
        <p:spPr>
          <a:xfrm>
            <a:off x="5165718" y="285728"/>
            <a:ext cx="2143140" cy="1128714"/>
          </a:xfrm>
          <a:prstGeom prst="wav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solidFill>
                  <a:schemeClr val="bg1"/>
                </a:solidFill>
              </a:rPr>
              <a:t>ا</a:t>
            </a:r>
            <a:r>
              <a:rPr lang="ar-MA" sz="2400" dirty="0" smtClean="0">
                <a:solidFill>
                  <a:schemeClr val="bg1"/>
                </a:solidFill>
              </a:rPr>
              <a:t>لمراجع</a:t>
            </a:r>
            <a:endParaRPr lang="ar-MA" sz="2400" dirty="0">
              <a:solidFill>
                <a:schemeClr val="bg1"/>
              </a:solidFill>
            </a:endParaRPr>
          </a:p>
        </p:txBody>
      </p:sp>
    </p:spTree>
  </p:cSld>
  <p:clrMapOvr>
    <a:masterClrMapping/>
  </p:clrMapOvr>
  <p:transition spd="med">
    <p:cover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ownloads\OIP (1).jpeg"/>
          <p:cNvPicPr>
            <a:picLocks noGrp="1" noChangeAspect="1" noChangeArrowheads="1"/>
          </p:cNvPicPr>
          <p:nvPr>
            <p:ph idx="1"/>
          </p:nvPr>
        </p:nvPicPr>
        <p:blipFill>
          <a:blip r:embed="rId2"/>
          <a:srcRect/>
          <a:stretch>
            <a:fillRect/>
          </a:stretch>
        </p:blipFill>
        <p:spPr bwMode="auto">
          <a:xfrm>
            <a:off x="0" y="0"/>
            <a:ext cx="12188825" cy="6858000"/>
          </a:xfrm>
          <a:prstGeom prst="rect">
            <a:avLst/>
          </a:prstGeom>
          <a:noFill/>
        </p:spPr>
      </p:pic>
    </p:spTree>
  </p:cSld>
  <p:clrMapOvr>
    <a:masterClrMapping/>
  </p:clrMapOvr>
  <p:transition spd="med">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22414" y="1905000"/>
            <a:ext cx="9715534" cy="4953000"/>
          </a:xfrm>
        </p:spPr>
        <p:txBody>
          <a:bodyPr>
            <a:normAutofit lnSpcReduction="10000"/>
          </a:bodyPr>
          <a:lstStyle/>
          <a:p>
            <a:pPr>
              <a:buFont typeface="Wingdings" pitchFamily="2" charset="2"/>
              <a:buChar char="v"/>
            </a:pPr>
            <a:r>
              <a:rPr lang="ar-MA" dirty="0"/>
              <a:t>تقديم</a:t>
            </a:r>
          </a:p>
          <a:p>
            <a:pPr>
              <a:buFont typeface="Wingdings" pitchFamily="2" charset="2"/>
              <a:buChar char="v"/>
            </a:pPr>
            <a:r>
              <a:rPr lang="ar-MA" dirty="0"/>
              <a:t> تعريف القيم</a:t>
            </a:r>
          </a:p>
          <a:p>
            <a:pPr>
              <a:buFont typeface="Wingdings" pitchFamily="2" charset="2"/>
              <a:buChar char="v"/>
            </a:pPr>
            <a:r>
              <a:rPr lang="ar-MA" dirty="0"/>
              <a:t>القيم الضرورية في الوسط المدرسي</a:t>
            </a:r>
          </a:p>
          <a:p>
            <a:pPr>
              <a:buFont typeface="Wingdings" pitchFamily="2" charset="2"/>
              <a:buChar char="v"/>
            </a:pPr>
            <a:r>
              <a:rPr lang="ar-MA" dirty="0"/>
              <a:t>تحديد الروابط الممكنة بين هذه القيم </a:t>
            </a:r>
          </a:p>
          <a:p>
            <a:pPr>
              <a:buFont typeface="Wingdings" pitchFamily="2" charset="2"/>
              <a:buChar char="v"/>
            </a:pPr>
            <a:r>
              <a:rPr lang="ar-MA" dirty="0"/>
              <a:t> تحديد مميزات كل قيمة والنتائج المنتظرة من إعمالها في المجال التربوي </a:t>
            </a:r>
          </a:p>
          <a:p>
            <a:pPr>
              <a:buFont typeface="Wingdings" pitchFamily="2" charset="2"/>
              <a:buChar char="v"/>
            </a:pPr>
            <a:r>
              <a:rPr lang="ar-MA" dirty="0"/>
              <a:t>كيف يمكن دمج الاشتغال بالقيم ضمن الكفايات المهنية للمدرس (ة) </a:t>
            </a:r>
          </a:p>
          <a:p>
            <a:pPr>
              <a:buFont typeface="Wingdings" pitchFamily="2" charset="2"/>
              <a:buChar char="v"/>
            </a:pPr>
            <a:r>
              <a:rPr lang="ar-MA" dirty="0"/>
              <a:t>القيم في أبعادها التربوية والأخلاقية والاجتماعية </a:t>
            </a:r>
          </a:p>
          <a:p>
            <a:pPr>
              <a:buFont typeface="Wingdings" pitchFamily="2" charset="2"/>
              <a:buChar char="v"/>
            </a:pPr>
            <a:r>
              <a:rPr lang="ar-MA" dirty="0"/>
              <a:t>القيم التي يفضلها الطلبة في الأستاذ</a:t>
            </a:r>
          </a:p>
          <a:p>
            <a:pPr>
              <a:buFont typeface="Wingdings" pitchFamily="2" charset="2"/>
              <a:buChar char="v"/>
            </a:pPr>
            <a:r>
              <a:rPr lang="ar-MA" dirty="0"/>
              <a:t>خاتمة</a:t>
            </a:r>
            <a:br>
              <a:rPr lang="ar-MA" dirty="0"/>
            </a:br>
            <a:endParaRPr lang="ar-MA" dirty="0"/>
          </a:p>
          <a:p>
            <a:endParaRPr lang="ar-MA" dirty="0"/>
          </a:p>
          <a:p>
            <a:endParaRPr lang="ar-MA" dirty="0"/>
          </a:p>
          <a:p>
            <a:endParaRPr lang="ar-MA" dirty="0"/>
          </a:p>
        </p:txBody>
      </p:sp>
      <p:sp>
        <p:nvSpPr>
          <p:cNvPr id="6" name="Ruban courbé vers le bas 5"/>
          <p:cNvSpPr/>
          <p:nvPr/>
        </p:nvSpPr>
        <p:spPr>
          <a:xfrm>
            <a:off x="2808264" y="285728"/>
            <a:ext cx="6858048" cy="928694"/>
          </a:xfrm>
          <a:prstGeom prst="ellipseRibbon">
            <a:avLst>
              <a:gd name="adj1" fmla="val 25000"/>
              <a:gd name="adj2" fmla="val 50000"/>
              <a:gd name="adj3" fmla="val 12500"/>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i="1" dirty="0">
                <a:solidFill>
                  <a:schemeClr val="bg1">
                    <a:lumMod val="95000"/>
                    <a:lumOff val="5000"/>
                  </a:schemeClr>
                </a:solidFill>
              </a:rPr>
              <a:t>محاور العرض</a:t>
            </a:r>
          </a:p>
        </p:txBody>
      </p:sp>
    </p:spTree>
  </p:cSld>
  <p:clrMapOvr>
    <a:masterClrMapping/>
  </p:clrMapOvr>
  <p:transition spd="med">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22314" y="2000240"/>
            <a:ext cx="9858410" cy="4524396"/>
          </a:xfrm>
        </p:spPr>
        <p:txBody>
          <a:bodyPr>
            <a:normAutofit/>
          </a:bodyPr>
          <a:lstStyle/>
          <a:p>
            <a:pPr algn="ctr">
              <a:buNone/>
            </a:pPr>
            <a:r>
              <a:rPr lang="ar-MA" dirty="0"/>
              <a:t>   شكلت القيم على مر العصور إطارا مرجعيا يحكم سلوك الأفراد </a:t>
            </a:r>
            <a:r>
              <a:rPr lang="ar-MA" dirty="0" err="1"/>
              <a:t>و</a:t>
            </a:r>
            <a:r>
              <a:rPr lang="ar-MA" dirty="0"/>
              <a:t> يوجه</a:t>
            </a:r>
          </a:p>
          <a:p>
            <a:pPr>
              <a:buNone/>
            </a:pPr>
            <a:r>
              <a:rPr lang="ar-MA" dirty="0"/>
              <a:t>تصرفاتهم كما أنها تحفظ للمجتمع تجانسه </a:t>
            </a:r>
            <a:r>
              <a:rPr lang="ar-MA" dirty="0" err="1"/>
              <a:t>و</a:t>
            </a:r>
            <a:r>
              <a:rPr lang="ar-MA" dirty="0"/>
              <a:t> تماسكه </a:t>
            </a:r>
            <a:r>
              <a:rPr lang="ar-MA" dirty="0" err="1"/>
              <a:t>و</a:t>
            </a:r>
            <a:r>
              <a:rPr lang="ar-MA" dirty="0"/>
              <a:t> ترابطه. </a:t>
            </a:r>
          </a:p>
          <a:p>
            <a:pPr>
              <a:buNone/>
            </a:pPr>
            <a:r>
              <a:rPr lang="ar-MA" dirty="0"/>
              <a:t>و لعل من ابرز دواعي الاهتمام بالقيم ما يتعرض له المجتمع من عولمة</a:t>
            </a:r>
          </a:p>
          <a:p>
            <a:pPr>
              <a:buNone/>
            </a:pPr>
            <a:r>
              <a:rPr lang="ar-MA" dirty="0"/>
              <a:t> ثقافية </a:t>
            </a:r>
            <a:r>
              <a:rPr lang="ar-MA" dirty="0" err="1"/>
              <a:t>و</a:t>
            </a:r>
            <a:r>
              <a:rPr lang="ar-MA" dirty="0"/>
              <a:t> تذويب للقيم، الأمر الذي أصبح يلح على تأسيس تربية قائمة </a:t>
            </a:r>
          </a:p>
          <a:p>
            <a:pPr>
              <a:buNone/>
            </a:pPr>
            <a:r>
              <a:rPr lang="ar-MA" dirty="0"/>
              <a:t>على هذه الأخيرة و هذا لنكون قادرين على تحديد القيم التي يجب أن نعزز</a:t>
            </a:r>
          </a:p>
          <a:p>
            <a:pPr>
              <a:buNone/>
            </a:pPr>
            <a:r>
              <a:rPr lang="ar-MA" dirty="0"/>
              <a:t> و ندعم </a:t>
            </a:r>
            <a:r>
              <a:rPr lang="ar-MA" dirty="0" err="1"/>
              <a:t>و</a:t>
            </a:r>
            <a:r>
              <a:rPr lang="ar-MA" dirty="0"/>
              <a:t> أي القيم نعدل </a:t>
            </a:r>
            <a:r>
              <a:rPr lang="ar-MA" dirty="0" err="1"/>
              <a:t>و</a:t>
            </a:r>
            <a:r>
              <a:rPr lang="ar-MA" dirty="0"/>
              <a:t> نغير </a:t>
            </a:r>
            <a:r>
              <a:rPr lang="ar-MA" dirty="0" err="1"/>
              <a:t>و</a:t>
            </a:r>
            <a:r>
              <a:rPr lang="ar-MA" dirty="0"/>
              <a:t> أي القيم نشكل لمواجهة تحديات </a:t>
            </a:r>
          </a:p>
          <a:p>
            <a:pPr>
              <a:buNone/>
            </a:pPr>
            <a:r>
              <a:rPr lang="ar-MA" dirty="0"/>
              <a:t>المستقبل.</a:t>
            </a:r>
          </a:p>
        </p:txBody>
      </p:sp>
      <p:sp>
        <p:nvSpPr>
          <p:cNvPr id="4" name="Vague 3"/>
          <p:cNvSpPr/>
          <p:nvPr/>
        </p:nvSpPr>
        <p:spPr>
          <a:xfrm>
            <a:off x="4879966" y="357166"/>
            <a:ext cx="2714644" cy="1000132"/>
          </a:xfrm>
          <a:prstGeom prst="wave">
            <a:avLst>
              <a:gd name="adj1" fmla="val 12500"/>
              <a:gd name="adj2" fmla="val 1333"/>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3200" dirty="0">
                <a:solidFill>
                  <a:schemeClr val="bg2">
                    <a:lumMod val="50000"/>
                  </a:schemeClr>
                </a:solidFill>
              </a:rPr>
              <a:t>تقديم</a:t>
            </a:r>
          </a:p>
        </p:txBody>
      </p:sp>
    </p:spTree>
  </p:cSld>
  <p:clrMapOvr>
    <a:masterClrMapping/>
  </p:clrMapOvr>
  <p:transition spd="med">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F72B8A57-7F6C-9C2B-CB2B-184DE38C0DA6}"/>
              </a:ext>
            </a:extLst>
          </p:cNvPr>
          <p:cNvSpPr>
            <a:spLocks noGrp="1"/>
          </p:cNvSpPr>
          <p:nvPr>
            <p:ph idx="1"/>
          </p:nvPr>
        </p:nvSpPr>
        <p:spPr>
          <a:xfrm>
            <a:off x="1522414" y="1905000"/>
            <a:ext cx="9144000" cy="4267200"/>
          </a:xfrm>
        </p:spPr>
        <p:txBody>
          <a:bodyPr/>
          <a:lstStyle/>
          <a:p>
            <a:pPr marL="0" indent="0">
              <a:buNone/>
            </a:pPr>
            <a:r>
              <a:rPr lang="ar-SA">
                <a:latin typeface="Franklin Gothic Book" panose="02000000000000000000" pitchFamily="2" charset="0"/>
                <a:ea typeface="Franklin Gothic Book" panose="02000000000000000000" pitchFamily="2" charset="0"/>
              </a:rPr>
              <a:t>القيمة: </a:t>
            </a:r>
          </a:p>
          <a:p>
            <a:pPr marL="0" indent="0">
              <a:buNone/>
            </a:pPr>
            <a:r>
              <a:rPr lang="ar-SA">
                <a:latin typeface="Franklin Gothic Book" panose="02000000000000000000" pitchFamily="2" charset="0"/>
                <a:ea typeface="Franklin Gothic Book" panose="02000000000000000000" pitchFamily="2" charset="0"/>
              </a:rPr>
              <a:t>هي ذلك النسق من المعايير التفضيلية و السلوكات المرغوبة، و التي يمكن للتربية نقلها و تنميتها عن طريق التنشئة الاجتماعية و التفاعل في المواقف التعليمية التي تتجسد انطلاقا من ممارسات لفظية و حركية مباشرة و غير مباشرة.</a:t>
            </a:r>
            <a:endParaRPr lang="fr-MA" dirty="0">
              <a:latin typeface="Franklin Gothic Book" panose="02000000000000000000" pitchFamily="2" charset="0"/>
              <a:ea typeface="Franklin Gothic Book" panose="02000000000000000000" pitchFamily="2" charset="0"/>
            </a:endParaRPr>
          </a:p>
        </p:txBody>
      </p:sp>
      <p:sp>
        <p:nvSpPr>
          <p:cNvPr id="8" name="ZoneTexte 7">
            <a:extLst>
              <a:ext uri="{FF2B5EF4-FFF2-40B4-BE49-F238E27FC236}">
                <a16:creationId xmlns:a16="http://schemas.microsoft.com/office/drawing/2014/main" xmlns="" id="{33826AFB-32FC-16DF-0FAC-4964F4C8D0BA}"/>
              </a:ext>
            </a:extLst>
          </p:cNvPr>
          <p:cNvSpPr txBox="1"/>
          <p:nvPr/>
        </p:nvSpPr>
        <p:spPr>
          <a:xfrm>
            <a:off x="6526460" y="620688"/>
            <a:ext cx="45719" cy="424732"/>
          </a:xfrm>
          <a:prstGeom prst="rect">
            <a:avLst/>
          </a:prstGeom>
          <a:noFill/>
        </p:spPr>
        <p:txBody>
          <a:bodyPr wrap="square" rtlCol="0">
            <a:spAutoFit/>
          </a:bodyPr>
          <a:lstStyle/>
          <a:p>
            <a:pPr>
              <a:lnSpc>
                <a:spcPct val="90000"/>
              </a:lnSpc>
            </a:pPr>
            <a:endParaRPr lang="fr-MA" sz="2400" dirty="0"/>
          </a:p>
        </p:txBody>
      </p:sp>
      <p:sp>
        <p:nvSpPr>
          <p:cNvPr id="11" name="Vague 10">
            <a:extLst>
              <a:ext uri="{FF2B5EF4-FFF2-40B4-BE49-F238E27FC236}">
                <a16:creationId xmlns:a16="http://schemas.microsoft.com/office/drawing/2014/main" xmlns="" id="{D8032B4B-A661-FED2-7313-CBAAFCB65792}"/>
              </a:ext>
            </a:extLst>
          </p:cNvPr>
          <p:cNvSpPr/>
          <p:nvPr/>
        </p:nvSpPr>
        <p:spPr>
          <a:xfrm flipV="1">
            <a:off x="4965143" y="408112"/>
            <a:ext cx="2748875" cy="849884"/>
          </a:xfrm>
          <a:prstGeom prst="wav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5" name="ZoneTexte 14">
            <a:extLst>
              <a:ext uri="{FF2B5EF4-FFF2-40B4-BE49-F238E27FC236}">
                <a16:creationId xmlns:a16="http://schemas.microsoft.com/office/drawing/2014/main" xmlns="" id="{2B6BA0DF-104B-419B-EFC5-58547C2C14E1}"/>
              </a:ext>
            </a:extLst>
          </p:cNvPr>
          <p:cNvSpPr txBox="1"/>
          <p:nvPr/>
        </p:nvSpPr>
        <p:spPr>
          <a:xfrm>
            <a:off x="5158308" y="572412"/>
            <a:ext cx="2748875" cy="535531"/>
          </a:xfrm>
          <a:prstGeom prst="rect">
            <a:avLst/>
          </a:prstGeom>
          <a:noFill/>
        </p:spPr>
        <p:txBody>
          <a:bodyPr wrap="square" rtlCol="0">
            <a:spAutoFit/>
          </a:bodyPr>
          <a:lstStyle/>
          <a:p>
            <a:pPr>
              <a:lnSpc>
                <a:spcPct val="90000"/>
              </a:lnSpc>
            </a:pPr>
            <a:r>
              <a:rPr lang="ar-MA" sz="3200" dirty="0">
                <a:solidFill>
                  <a:schemeClr val="bg1"/>
                </a:solidFill>
              </a:rPr>
              <a:t>تعريف القيم</a:t>
            </a:r>
          </a:p>
        </p:txBody>
      </p:sp>
    </p:spTree>
    <p:extLst>
      <p:ext uri="{BB962C8B-B14F-4D97-AF65-F5344CB8AC3E}">
        <p14:creationId xmlns:p14="http://schemas.microsoft.com/office/powerpoint/2010/main" xmlns="" val="301732096"/>
      </p:ext>
    </p:extLst>
  </p:cSld>
  <p:clrMapOvr>
    <a:masterClrMapping/>
  </p:clrMapOvr>
  <p:transition spd="med">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ague 3">
            <a:extLst>
              <a:ext uri="{FF2B5EF4-FFF2-40B4-BE49-F238E27FC236}">
                <a16:creationId xmlns:a16="http://schemas.microsoft.com/office/drawing/2014/main" xmlns="" id="{0A3F056D-94DE-FB96-5251-4B0676493F51}"/>
              </a:ext>
            </a:extLst>
          </p:cNvPr>
          <p:cNvSpPr/>
          <p:nvPr/>
        </p:nvSpPr>
        <p:spPr>
          <a:xfrm>
            <a:off x="4094148" y="357166"/>
            <a:ext cx="4886284" cy="1068761"/>
          </a:xfrm>
          <a:prstGeom prst="wave">
            <a:avLst>
              <a:gd name="adj1" fmla="val 12500"/>
              <a:gd name="adj2" fmla="val 509"/>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r" defTabSz="914400" rtl="1" eaLnBrk="1" fontAlgn="auto" latinLnBrk="0" hangingPunct="1">
              <a:lnSpc>
                <a:spcPct val="90000"/>
              </a:lnSpc>
              <a:spcBef>
                <a:spcPts val="1800"/>
              </a:spcBef>
              <a:spcAft>
                <a:spcPts val="0"/>
              </a:spcAft>
              <a:buClrTx/>
              <a:buSzPct val="100000"/>
              <a:tabLst/>
              <a:defRPr/>
            </a:pPr>
            <a:r>
              <a:rPr kumimoji="0" lang="ar-MA" sz="2400" b="0" i="0" u="none" strike="noStrike" kern="1200" cap="none" spc="0" normalizeH="0" baseline="0" noProof="0" dirty="0">
                <a:ln>
                  <a:noFill/>
                </a:ln>
                <a:solidFill>
                  <a:schemeClr val="bg1"/>
                </a:solidFill>
                <a:effectLst/>
                <a:uLnTx/>
                <a:uFillTx/>
                <a:latin typeface="Tahoma" panose="020B0604030504040204" pitchFamily="34" charset="0"/>
                <a:ea typeface="Tahoma" panose="020B0604030504040204" pitchFamily="34" charset="0"/>
                <a:cs typeface="Tahoma" panose="020B0604030504040204" pitchFamily="34" charset="0"/>
              </a:rPr>
              <a:t>القيم الضرورية في الوسط المدرسي</a:t>
            </a:r>
          </a:p>
        </p:txBody>
      </p:sp>
      <p:sp>
        <p:nvSpPr>
          <p:cNvPr id="6" name="ZoneTexte 5">
            <a:extLst>
              <a:ext uri="{FF2B5EF4-FFF2-40B4-BE49-F238E27FC236}">
                <a16:creationId xmlns:a16="http://schemas.microsoft.com/office/drawing/2014/main" xmlns="" id="{1C93874F-5560-C7E6-EA39-2B02FAD72C96}"/>
              </a:ext>
            </a:extLst>
          </p:cNvPr>
          <p:cNvSpPr txBox="1"/>
          <p:nvPr/>
        </p:nvSpPr>
        <p:spPr>
          <a:xfrm>
            <a:off x="6454452" y="1079025"/>
            <a:ext cx="45719" cy="424732"/>
          </a:xfrm>
          <a:prstGeom prst="rect">
            <a:avLst/>
          </a:prstGeom>
          <a:noFill/>
        </p:spPr>
        <p:txBody>
          <a:bodyPr wrap="square" rtlCol="0">
            <a:spAutoFit/>
          </a:bodyPr>
          <a:lstStyle/>
          <a:p>
            <a:pPr>
              <a:lnSpc>
                <a:spcPct val="90000"/>
              </a:lnSpc>
            </a:pPr>
            <a:endParaRPr lang="fr-MA" sz="2400" dirty="0"/>
          </a:p>
        </p:txBody>
      </p:sp>
      <p:graphicFrame>
        <p:nvGraphicFramePr>
          <p:cNvPr id="11" name="Espace réservé du contenu 10">
            <a:extLst>
              <a:ext uri="{FF2B5EF4-FFF2-40B4-BE49-F238E27FC236}">
                <a16:creationId xmlns:a16="http://schemas.microsoft.com/office/drawing/2014/main" xmlns="" id="{BE0A0603-DDBB-DDFB-B557-7A55AE6746DA}"/>
              </a:ext>
            </a:extLst>
          </p:cNvPr>
          <p:cNvGraphicFramePr>
            <a:graphicFrameLocks noGrp="1"/>
          </p:cNvGraphicFramePr>
          <p:nvPr>
            <p:ph idx="1"/>
            <p:extLst>
              <p:ext uri="{D42A27DB-BD31-4B8C-83A1-F6EECF244321}">
                <p14:modId xmlns:p14="http://schemas.microsoft.com/office/powerpoint/2010/main" xmlns="" val="312231957"/>
              </p:ext>
            </p:extLst>
          </p:nvPr>
        </p:nvGraphicFramePr>
        <p:xfrm>
          <a:off x="1580321" y="1928190"/>
          <a:ext cx="9086091" cy="4597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67550325"/>
      </p:ext>
    </p:extLst>
  </p:cSld>
  <p:clrMapOvr>
    <a:masterClrMapping/>
  </p:clrMapOvr>
  <p:transition spd="med">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xmlns="" id="{DCD30616-0EDF-48FA-581A-179A8080623C}"/>
              </a:ext>
            </a:extLst>
          </p:cNvPr>
          <p:cNvGraphicFramePr>
            <a:graphicFrameLocks noGrp="1"/>
          </p:cNvGraphicFramePr>
          <p:nvPr>
            <p:ph idx="1"/>
            <p:extLst>
              <p:ext uri="{D42A27DB-BD31-4B8C-83A1-F6EECF244321}">
                <p14:modId xmlns:p14="http://schemas.microsoft.com/office/powerpoint/2010/main" xmlns="" val="502914421"/>
              </p:ext>
            </p:extLst>
          </p:nvPr>
        </p:nvGraphicFramePr>
        <p:xfrm>
          <a:off x="1522413" y="1412776"/>
          <a:ext cx="9144000" cy="4759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39858818"/>
      </p:ext>
    </p:extLst>
  </p:cSld>
  <p:clrMapOvr>
    <a:masterClrMapping/>
  </p:clrMapOvr>
  <p:transition spd="med">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E7B89476-9306-9BFB-B58E-E5C8392C7175}"/>
              </a:ext>
            </a:extLst>
          </p:cNvPr>
          <p:cNvSpPr>
            <a:spLocks noGrp="1"/>
          </p:cNvSpPr>
          <p:nvPr>
            <p:ph idx="1"/>
          </p:nvPr>
        </p:nvSpPr>
        <p:spPr>
          <a:xfrm>
            <a:off x="1522412" y="2204864"/>
            <a:ext cx="9144000" cy="4525002"/>
          </a:xfrm>
        </p:spPr>
        <p:txBody>
          <a:bodyPr/>
          <a:lstStyle/>
          <a:p>
            <a:r>
              <a:rPr lang="ar-MA" sz="2000" dirty="0"/>
              <a:t>عندما يتحمل القائد المسؤولية عن أفعاله  وأخطائه فهو لا يقدم فقط مثالا جيدا بل يظهر احتراما صحيا للأشخاص في فريقه</a:t>
            </a:r>
            <a:r>
              <a:rPr lang="ar-MA" dirty="0"/>
              <a:t>.</a:t>
            </a:r>
            <a:endParaRPr lang="fr-FR" dirty="0"/>
          </a:p>
          <a:p>
            <a:r>
              <a:rPr lang="ar-MA" dirty="0"/>
              <a:t> </a:t>
            </a:r>
            <a:r>
              <a:rPr lang="ar-MA" sz="2000" dirty="0"/>
              <a:t>علاقة الاحترام بالمسؤولية تكاملية فمن الاحترام أن تكون مسؤولا.</a:t>
            </a:r>
            <a:endParaRPr lang="fr-FR" sz="2000" dirty="0"/>
          </a:p>
          <a:p>
            <a:r>
              <a:rPr lang="ar-MA" sz="2000" dirty="0"/>
              <a:t>من مسؤوليات القائد التي تكسبه احتراما أن يكون عادلا</a:t>
            </a:r>
            <a:endParaRPr lang="fr-FR" sz="2000" dirty="0"/>
          </a:p>
          <a:p>
            <a:r>
              <a:rPr lang="ar-MA" sz="2000" dirty="0"/>
              <a:t>بينما نواصل الانضباط في مسؤولياتنا نكسب احترام الاخر.</a:t>
            </a:r>
            <a:endParaRPr lang="fr-FR" sz="2000" dirty="0"/>
          </a:p>
          <a:p>
            <a:r>
              <a:rPr lang="ar-MA" sz="2000" dirty="0"/>
              <a:t>إن الاستعداد لتحمل المسؤولية عن أي شيء هو المصدر الذي تنبع منه مصداقية الإنسان.</a:t>
            </a:r>
            <a:endParaRPr lang="fr-FR" sz="2000" dirty="0"/>
          </a:p>
          <a:p>
            <a:r>
              <a:rPr lang="ar-MA" sz="2000" dirty="0"/>
              <a:t>إن دمج الاحترام والتعاون معا</a:t>
            </a:r>
            <a:r>
              <a:rPr lang="fr-FR" sz="2000" dirty="0"/>
              <a:t> </a:t>
            </a:r>
            <a:r>
              <a:rPr lang="ar-MA" sz="2000" dirty="0"/>
              <a:t> يولد علاقات شخصية متميزة.</a:t>
            </a:r>
            <a:endParaRPr lang="fr-FR" sz="2000" dirty="0"/>
          </a:p>
          <a:p>
            <a:endParaRPr lang="fr-FR" sz="2000" dirty="0"/>
          </a:p>
          <a:p>
            <a:endParaRPr lang="fr-FR" sz="2000" dirty="0"/>
          </a:p>
          <a:p>
            <a:endParaRPr lang="fr-MA" dirty="0"/>
          </a:p>
        </p:txBody>
      </p:sp>
      <p:sp>
        <p:nvSpPr>
          <p:cNvPr id="4" name="Vague 3">
            <a:extLst>
              <a:ext uri="{FF2B5EF4-FFF2-40B4-BE49-F238E27FC236}">
                <a16:creationId xmlns:a16="http://schemas.microsoft.com/office/drawing/2014/main" xmlns="" id="{3EB2EFB6-F6FA-EDAB-EC7B-8E17D84258E9}"/>
              </a:ext>
            </a:extLst>
          </p:cNvPr>
          <p:cNvSpPr/>
          <p:nvPr/>
        </p:nvSpPr>
        <p:spPr>
          <a:xfrm>
            <a:off x="4006180" y="347396"/>
            <a:ext cx="4896544" cy="1008112"/>
          </a:xfrm>
          <a:prstGeom prst="wav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6" name="ZoneTexte 5">
            <a:extLst>
              <a:ext uri="{FF2B5EF4-FFF2-40B4-BE49-F238E27FC236}">
                <a16:creationId xmlns:a16="http://schemas.microsoft.com/office/drawing/2014/main" xmlns="" id="{4F05B970-753A-9ECE-7DAD-4D3FB9A9EF3C}"/>
              </a:ext>
            </a:extLst>
          </p:cNvPr>
          <p:cNvSpPr txBox="1"/>
          <p:nvPr/>
        </p:nvSpPr>
        <p:spPr>
          <a:xfrm flipH="1">
            <a:off x="3358108" y="639086"/>
            <a:ext cx="5472608" cy="424732"/>
          </a:xfrm>
          <a:prstGeom prst="rect">
            <a:avLst/>
          </a:prstGeom>
          <a:noFill/>
        </p:spPr>
        <p:txBody>
          <a:bodyPr wrap="square" rtlCol="0">
            <a:spAutoFit/>
          </a:bodyPr>
          <a:lstStyle/>
          <a:p>
            <a:pPr marR="0" lvl="0" algn="r" defTabSz="914400" rtl="1" eaLnBrk="1" fontAlgn="auto" latinLnBrk="0" hangingPunct="1">
              <a:lnSpc>
                <a:spcPct val="90000"/>
              </a:lnSpc>
              <a:spcBef>
                <a:spcPts val="1800"/>
              </a:spcBef>
              <a:spcAft>
                <a:spcPts val="0"/>
              </a:spcAft>
              <a:buClrTx/>
              <a:buSzPct val="100000"/>
              <a:tabLst/>
              <a:defRPr/>
            </a:pPr>
            <a:r>
              <a:rPr kumimoji="0" lang="ar-MA" sz="2400" b="0" i="0" u="none" strike="noStrike" kern="1200" cap="none" spc="0" normalizeH="0" baseline="0" noProof="0" dirty="0">
                <a:ln>
                  <a:noFill/>
                </a:ln>
                <a:solidFill>
                  <a:schemeClr val="bg1"/>
                </a:solidFill>
                <a:effectLst/>
                <a:uLnTx/>
                <a:uFillTx/>
                <a:latin typeface="Corbel"/>
                <a:ea typeface="+mn-ea"/>
                <a:cs typeface="Tahoma" panose="020B0604030504040204" pitchFamily="34" charset="0"/>
              </a:rPr>
              <a:t>تحديد الروابط الممكنة بين هذه القيم </a:t>
            </a:r>
          </a:p>
        </p:txBody>
      </p:sp>
    </p:spTree>
    <p:extLst>
      <p:ext uri="{BB962C8B-B14F-4D97-AF65-F5344CB8AC3E}">
        <p14:creationId xmlns:p14="http://schemas.microsoft.com/office/powerpoint/2010/main" xmlns="" val="258604317"/>
      </p:ext>
    </p:extLst>
  </p:cSld>
  <p:clrMapOvr>
    <a:masterClrMapping/>
  </p:clrMapOvr>
  <p:transition spd="med">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E76F1283-71BA-CA71-B0AB-64797807FF5C}"/>
              </a:ext>
            </a:extLst>
          </p:cNvPr>
          <p:cNvSpPr>
            <a:spLocks noGrp="1"/>
          </p:cNvSpPr>
          <p:nvPr>
            <p:ph idx="1"/>
          </p:nvPr>
        </p:nvSpPr>
        <p:spPr>
          <a:xfrm>
            <a:off x="522248" y="1697068"/>
            <a:ext cx="11215766" cy="4475131"/>
          </a:xfrm>
        </p:spPr>
        <p:txBody>
          <a:bodyPr>
            <a:normAutofit/>
          </a:bodyPr>
          <a:lstStyle/>
          <a:p>
            <a:pPr>
              <a:buNone/>
            </a:pPr>
            <a:r>
              <a:rPr lang="ar-MA" sz="2800" dirty="0">
                <a:solidFill>
                  <a:schemeClr val="accent1">
                    <a:lumMod val="60000"/>
                    <a:lumOff val="40000"/>
                  </a:schemeClr>
                </a:solidFill>
              </a:rPr>
              <a:t>الاحترام</a:t>
            </a:r>
            <a:r>
              <a:rPr lang="fr-FR" dirty="0"/>
              <a:t>:</a:t>
            </a:r>
            <a:endParaRPr lang="ar-MA" dirty="0"/>
          </a:p>
          <a:p>
            <a:pPr>
              <a:buNone/>
            </a:pPr>
            <a:r>
              <a:rPr lang="ar-MA" dirty="0"/>
              <a:t>-يزيد احترام المعلم من طرف التلاميذ الرغبة في إعطاء </a:t>
            </a:r>
            <a:r>
              <a:rPr lang="ar-MA" dirty="0" err="1"/>
              <a:t>و</a:t>
            </a:r>
            <a:r>
              <a:rPr lang="ar-MA" dirty="0"/>
              <a:t> بذل كل جهد وطاقة لإيصال المعلومة</a:t>
            </a:r>
            <a:r>
              <a:rPr lang="fr-FR" dirty="0"/>
              <a:t>.</a:t>
            </a:r>
            <a:r>
              <a:rPr lang="ar-MA" dirty="0"/>
              <a:t> </a:t>
            </a:r>
            <a:endParaRPr lang="fr-FR" dirty="0"/>
          </a:p>
          <a:p>
            <a:pPr>
              <a:buNone/>
            </a:pPr>
            <a:r>
              <a:rPr lang="ar-MA" dirty="0"/>
              <a:t>-الاحترام يزيد من جمالية الصلة بين الأستاذ و المتعلم</a:t>
            </a:r>
            <a:r>
              <a:rPr lang="fr-FR" dirty="0"/>
              <a:t>.</a:t>
            </a:r>
          </a:p>
          <a:p>
            <a:pPr>
              <a:buNone/>
            </a:pPr>
            <a:r>
              <a:rPr lang="ar-MA" sz="2800" dirty="0">
                <a:solidFill>
                  <a:schemeClr val="accent1">
                    <a:lumMod val="60000"/>
                    <a:lumOff val="40000"/>
                  </a:schemeClr>
                </a:solidFill>
              </a:rPr>
              <a:t>المسؤولية</a:t>
            </a:r>
            <a:r>
              <a:rPr lang="fr-FR" dirty="0"/>
              <a:t>:</a:t>
            </a:r>
          </a:p>
          <a:p>
            <a:pPr>
              <a:buNone/>
            </a:pPr>
            <a:r>
              <a:rPr lang="fr-FR" dirty="0"/>
              <a:t>-</a:t>
            </a:r>
            <a:r>
              <a:rPr lang="ar-MA" dirty="0"/>
              <a:t>بحضورها يصبح التلميذ مسؤولا عن نفسه </a:t>
            </a:r>
            <a:r>
              <a:rPr lang="ar-MA" dirty="0" err="1"/>
              <a:t>و</a:t>
            </a:r>
            <a:r>
              <a:rPr lang="ar-MA" dirty="0"/>
              <a:t> مدركا لصعوبة اتخاذ القرارات التي سيعتمد عليها في بناء مستقبله </a:t>
            </a:r>
            <a:r>
              <a:rPr lang="ar-MA" dirty="0" err="1"/>
              <a:t>و</a:t>
            </a:r>
            <a:r>
              <a:rPr lang="ar-MA" dirty="0"/>
              <a:t> بهاذ سيولد لديه الحافز لسلك الطريق الصحيح نحو النجاح. ولا ننسى أهمية إن يكون الأستاذ مسؤولا بطبعه فهاذا سيعود بشكل إيجابي على التلميذ </a:t>
            </a:r>
            <a:r>
              <a:rPr lang="ar-MA" dirty="0" err="1"/>
              <a:t>و</a:t>
            </a:r>
            <a:r>
              <a:rPr lang="ar-MA" dirty="0"/>
              <a:t> المجتمع وهكذا نرى أهمية المسؤولية التي تقع على عاتق الأستاذ .</a:t>
            </a:r>
            <a:endParaRPr lang="fr-FR" dirty="0"/>
          </a:p>
          <a:p>
            <a:pPr>
              <a:buNone/>
            </a:pPr>
            <a:endParaRPr lang="fr-FR" dirty="0"/>
          </a:p>
          <a:p>
            <a:pPr>
              <a:buNone/>
            </a:pPr>
            <a:endParaRPr lang="fr-FR" dirty="0"/>
          </a:p>
          <a:p>
            <a:pPr>
              <a:buNone/>
            </a:pPr>
            <a:endParaRPr lang="fr-MA" dirty="0"/>
          </a:p>
        </p:txBody>
      </p:sp>
      <p:sp>
        <p:nvSpPr>
          <p:cNvPr id="4" name="Vague 3">
            <a:extLst>
              <a:ext uri="{FF2B5EF4-FFF2-40B4-BE49-F238E27FC236}">
                <a16:creationId xmlns:a16="http://schemas.microsoft.com/office/drawing/2014/main" xmlns="" id="{06A48029-1A88-E8C3-1FF3-E3480C78A33E}"/>
              </a:ext>
            </a:extLst>
          </p:cNvPr>
          <p:cNvSpPr/>
          <p:nvPr/>
        </p:nvSpPr>
        <p:spPr>
          <a:xfrm flipH="1" flipV="1">
            <a:off x="2593950" y="131418"/>
            <a:ext cx="7460902" cy="1296144"/>
          </a:xfrm>
          <a:prstGeom prst="wav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5" name="ZoneTexte 4">
            <a:extLst>
              <a:ext uri="{FF2B5EF4-FFF2-40B4-BE49-F238E27FC236}">
                <a16:creationId xmlns:a16="http://schemas.microsoft.com/office/drawing/2014/main" xmlns="" id="{6A6AC1AA-EDD3-9F54-28B4-38A8C3ACC5C4}"/>
              </a:ext>
            </a:extLst>
          </p:cNvPr>
          <p:cNvSpPr txBox="1"/>
          <p:nvPr/>
        </p:nvSpPr>
        <p:spPr>
          <a:xfrm>
            <a:off x="8974732" y="615138"/>
            <a:ext cx="45719" cy="424732"/>
          </a:xfrm>
          <a:prstGeom prst="rect">
            <a:avLst/>
          </a:prstGeom>
          <a:noFill/>
        </p:spPr>
        <p:txBody>
          <a:bodyPr wrap="square" rtlCol="0">
            <a:spAutoFit/>
          </a:bodyPr>
          <a:lstStyle/>
          <a:p>
            <a:pPr>
              <a:lnSpc>
                <a:spcPct val="90000"/>
              </a:lnSpc>
            </a:pPr>
            <a:endParaRPr lang="fr-MA" sz="2400" dirty="0"/>
          </a:p>
        </p:txBody>
      </p:sp>
      <p:sp>
        <p:nvSpPr>
          <p:cNvPr id="6" name="ZoneTexte 5">
            <a:extLst>
              <a:ext uri="{FF2B5EF4-FFF2-40B4-BE49-F238E27FC236}">
                <a16:creationId xmlns:a16="http://schemas.microsoft.com/office/drawing/2014/main" xmlns="" id="{340209E7-2FC6-F713-6B78-3332A25B8C4D}"/>
              </a:ext>
            </a:extLst>
          </p:cNvPr>
          <p:cNvSpPr txBox="1"/>
          <p:nvPr/>
        </p:nvSpPr>
        <p:spPr>
          <a:xfrm>
            <a:off x="2854052" y="400925"/>
            <a:ext cx="7344816" cy="757130"/>
          </a:xfrm>
          <a:prstGeom prst="rect">
            <a:avLst/>
          </a:prstGeom>
          <a:noFill/>
        </p:spPr>
        <p:txBody>
          <a:bodyPr wrap="square" rtlCol="0">
            <a:spAutoFit/>
          </a:bodyPr>
          <a:lstStyle/>
          <a:p>
            <a:pPr algn="ctr">
              <a:lnSpc>
                <a:spcPct val="90000"/>
              </a:lnSpc>
            </a:pPr>
            <a:r>
              <a:rPr lang="ar-MA" sz="2400" dirty="0"/>
              <a:t> </a:t>
            </a:r>
            <a:r>
              <a:rPr lang="ar-MA" sz="2400" dirty="0">
                <a:solidFill>
                  <a:schemeClr val="bg1"/>
                </a:solidFill>
              </a:rPr>
              <a:t>تحديد مميزات كل قيمة والنتائج المنتظرة من إعمالها في المجال التربوي </a:t>
            </a:r>
          </a:p>
        </p:txBody>
      </p:sp>
    </p:spTree>
    <p:extLst>
      <p:ext uri="{BB962C8B-B14F-4D97-AF65-F5344CB8AC3E}">
        <p14:creationId xmlns:p14="http://schemas.microsoft.com/office/powerpoint/2010/main" xmlns="" val="1793041383"/>
      </p:ext>
    </p:extLst>
  </p:cSld>
  <p:clrMapOvr>
    <a:masterClrMapping/>
  </p:clrMapOvr>
  <p:transition spd="med">
    <p:cover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22414" y="1571612"/>
            <a:ext cx="9144000" cy="4600588"/>
          </a:xfrm>
        </p:spPr>
        <p:txBody>
          <a:bodyPr>
            <a:normAutofit lnSpcReduction="10000"/>
          </a:bodyPr>
          <a:lstStyle/>
          <a:p>
            <a:pPr>
              <a:buNone/>
            </a:pPr>
            <a:r>
              <a:rPr lang="ar-MA" sz="2800" dirty="0">
                <a:solidFill>
                  <a:schemeClr val="accent1">
                    <a:lumMod val="60000"/>
                    <a:lumOff val="40000"/>
                  </a:schemeClr>
                </a:solidFill>
              </a:rPr>
              <a:t>الانضباط</a:t>
            </a:r>
            <a:r>
              <a:rPr lang="fr-FR" sz="2800" dirty="0">
                <a:solidFill>
                  <a:schemeClr val="accent1">
                    <a:lumMod val="60000"/>
                    <a:lumOff val="40000"/>
                  </a:schemeClr>
                </a:solidFill>
              </a:rPr>
              <a:t>       : </a:t>
            </a:r>
          </a:p>
          <a:p>
            <a:pPr>
              <a:buFontTx/>
              <a:buChar char="-"/>
            </a:pPr>
            <a:r>
              <a:rPr lang="ar-MA" dirty="0"/>
              <a:t>يعتبر شرطا أساسي للتدريس و التعلم فهو يعود بشكل متساوي على التلميذ و الأستاذ بشكل مترابط بحيث انه يعتمد على تفكير التلميذ </a:t>
            </a:r>
            <a:r>
              <a:rPr lang="ar-MA" dirty="0" err="1"/>
              <a:t>و</a:t>
            </a:r>
            <a:r>
              <a:rPr lang="ar-MA" dirty="0"/>
              <a:t> شخصية الأستاذ و طريقة عمله و هكذا يكون الانضباط عاملا أساسيا لخلق الجو المناسب للعمل و بهاذا يصبح الأستاذ متحكما و قادرا على بسط معارفه و معلوماته و إيصالها للتلميذ . و لا ننسى أن الانضباط يجعل من التلميذ قادرا على تنظيم وقته و تخطيط لخطواته و انجاز إعماله بإتقان و هاكذا نكون قد تحصلنا على تلميذ مدرك و مسؤول عن خطواته ذو كفاءة عالية.</a:t>
            </a:r>
          </a:p>
          <a:p>
            <a:pPr>
              <a:buFontTx/>
              <a:buChar char="-"/>
            </a:pPr>
            <a:r>
              <a:rPr lang="ar-MA" sz="2800" dirty="0">
                <a:solidFill>
                  <a:schemeClr val="accent1">
                    <a:lumMod val="60000"/>
                    <a:lumOff val="40000"/>
                  </a:schemeClr>
                </a:solidFill>
              </a:rPr>
              <a:t>العدل </a:t>
            </a:r>
            <a:r>
              <a:rPr lang="fr-FR" sz="2800" dirty="0">
                <a:solidFill>
                  <a:schemeClr val="accent1">
                    <a:lumMod val="60000"/>
                    <a:lumOff val="40000"/>
                  </a:schemeClr>
                </a:solidFill>
              </a:rPr>
              <a:t>:</a:t>
            </a:r>
            <a:endParaRPr lang="ar-MA" sz="2800" dirty="0">
              <a:solidFill>
                <a:schemeClr val="accent1">
                  <a:lumMod val="60000"/>
                  <a:lumOff val="40000"/>
                </a:schemeClr>
              </a:solidFill>
            </a:endParaRPr>
          </a:p>
          <a:p>
            <a:pPr>
              <a:buFontTx/>
              <a:buChar char="-"/>
            </a:pPr>
            <a:r>
              <a:rPr lang="ar-MA" dirty="0"/>
              <a:t>يجب على الأستاذ أن يكون عادلا دون أي تمييز بشتى الطرق حتى تكون للحصة نتائج مبهرة </a:t>
            </a:r>
            <a:r>
              <a:rPr lang="ar-MA" dirty="0" err="1"/>
              <a:t>و</a:t>
            </a:r>
            <a:r>
              <a:rPr lang="ar-MA" dirty="0"/>
              <a:t> يكون الصف الدراسي في تقارب معرفي.</a:t>
            </a:r>
          </a:p>
        </p:txBody>
      </p:sp>
    </p:spTree>
  </p:cSld>
  <p:clrMapOvr>
    <a:masterClrMapping/>
  </p:clrMapOvr>
  <p:transition spd="med">
    <p:cover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02804846_win32">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xmlns=""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tf02804846_win32</Template>
  <TotalTime>1697</TotalTime>
  <Words>868</Words>
  <Application>Microsoft Office PowerPoint</Application>
  <PresentationFormat>Personnalisé</PresentationFormat>
  <Paragraphs>94</Paragraphs>
  <Slides>18</Slides>
  <Notes>0</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tf02804846_win32</vt:lpstr>
      <vt:lpstr>Université sultan Moulay Slimane école supérieure de l’éducation et de la formation Béni Mellal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HP</dc:creator>
  <cp:lastModifiedBy>HP</cp:lastModifiedBy>
  <cp:revision>77</cp:revision>
  <dcterms:created xsi:type="dcterms:W3CDTF">2022-10-27T13:19:52Z</dcterms:created>
  <dcterms:modified xsi:type="dcterms:W3CDTF">2022-11-24T20:55:23Z</dcterms:modified>
</cp:coreProperties>
</file>