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8"/>
  </p:notesMasterIdLst>
  <p:sldIdLst>
    <p:sldId id="256" r:id="rId2"/>
    <p:sldId id="258" r:id="rId3"/>
    <p:sldId id="307" r:id="rId4"/>
    <p:sldId id="309" r:id="rId5"/>
    <p:sldId id="260" r:id="rId6"/>
    <p:sldId id="279" r:id="rId7"/>
    <p:sldId id="281" r:id="rId8"/>
    <p:sldId id="280" r:id="rId9"/>
    <p:sldId id="283" r:id="rId10"/>
    <p:sldId id="301" r:id="rId11"/>
    <p:sldId id="291" r:id="rId12"/>
    <p:sldId id="284" r:id="rId13"/>
    <p:sldId id="287" r:id="rId14"/>
    <p:sldId id="285" r:id="rId15"/>
    <p:sldId id="288" r:id="rId16"/>
    <p:sldId id="292" r:id="rId17"/>
    <p:sldId id="297" r:id="rId18"/>
    <p:sldId id="298" r:id="rId19"/>
    <p:sldId id="302" r:id="rId20"/>
    <p:sldId id="303" r:id="rId21"/>
    <p:sldId id="293" r:id="rId22"/>
    <p:sldId id="305" r:id="rId23"/>
    <p:sldId id="304" r:id="rId24"/>
    <p:sldId id="306" r:id="rId25"/>
    <p:sldId id="310" r:id="rId26"/>
    <p:sldId id="308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Nunito Light" pitchFamily="2" charset="0"/>
      <p:regular r:id="rId37"/>
      <p:italic r:id="rId38"/>
    </p:embeddedFont>
    <p:embeddedFont>
      <p:font typeface="Open Sauce" panose="020B0604020202020204" charset="0"/>
      <p:regular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  <p:embeddedFont>
      <p:font typeface="Poppins Light" panose="00000400000000000000" pitchFamily="2" charset="0"/>
      <p:regular r:id="rId44"/>
      <p:italic r:id="rId45"/>
    </p:embeddedFont>
    <p:embeddedFont>
      <p:font typeface="Raleway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073F5-CE12-5C96-145E-77CC4BF3320B}" v="242" dt="2025-01-04T07:24:29.769"/>
  </p1510:revLst>
</p1510:revInfo>
</file>

<file path=ppt/tableStyles.xml><?xml version="1.0" encoding="utf-8"?>
<a:tblStyleLst xmlns:a="http://schemas.openxmlformats.org/drawingml/2006/main" def="{D40A4860-6C21-4527-9732-B27198897800}">
  <a:tblStyle styleId="{D40A4860-6C21-4527-9732-B271988978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157B50-1C14-41C9-8710-5677626233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9B8ACE-DCC2-4596-9E4D-B04433CE993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3842" autoAdjust="0"/>
  </p:normalViewPr>
  <p:slideViewPr>
    <p:cSldViewPr snapToGrid="0">
      <p:cViewPr varScale="1">
        <p:scale>
          <a:sx n="84" d="100"/>
          <a:sy n="84" d="100"/>
        </p:scale>
        <p:origin x="7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65A8D-405E-4E4A-9FBC-056178698E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0C98C5-CB94-4902-8F43-B78EFEB1BE73}">
      <dgm:prSet phldrT="[Texte]" phldr="0"/>
      <dgm:spPr/>
      <dgm:t>
        <a:bodyPr/>
        <a:lstStyle/>
        <a:p>
          <a:r>
            <a:rPr lang="fr-FR">
              <a:latin typeface="Calibri"/>
            </a:rPr>
            <a:t>Une</a:t>
          </a:r>
          <a:r>
            <a:rPr lang="fr-FR"/>
            <a:t> seule condition opérationnelle</a:t>
          </a:r>
        </a:p>
      </dgm:t>
    </dgm:pt>
    <dgm:pt modelId="{7F0FC7B6-6655-4E37-9AAE-10A071F7C977}" type="parTrans" cxnId="{132CC91C-B17D-48DC-BD4F-B29FD815E637}">
      <dgm:prSet/>
      <dgm:spPr/>
      <dgm:t>
        <a:bodyPr/>
        <a:lstStyle/>
        <a:p>
          <a:endParaRPr lang="fr-FR"/>
        </a:p>
      </dgm:t>
    </dgm:pt>
    <dgm:pt modelId="{176C043C-3FDD-405D-AFE3-7916FD0F6598}" type="sibTrans" cxnId="{132CC91C-B17D-48DC-BD4F-B29FD815E637}">
      <dgm:prSet/>
      <dgm:spPr/>
      <dgm:t>
        <a:bodyPr/>
        <a:lstStyle/>
        <a:p>
          <a:endParaRPr lang="fr-FR"/>
        </a:p>
      </dgm:t>
    </dgm:pt>
    <dgm:pt modelId="{BC5AF545-2849-43F8-B2AB-D5F762B183B5}">
      <dgm:prSet phldrT="[Texte]" phldr="0"/>
      <dgm:spPr/>
      <dgm:t>
        <a:bodyPr/>
        <a:lstStyle/>
        <a:p>
          <a:pPr rtl="0"/>
          <a:r>
            <a:rPr lang="fr-FR"/>
            <a:t>une seule défaillance.</a:t>
          </a:r>
        </a:p>
      </dgm:t>
    </dgm:pt>
    <dgm:pt modelId="{523B99AF-3848-4068-9DE8-65C0A061F380}" type="parTrans" cxnId="{D5536A81-93E0-4D33-880F-439F6461EB1E}">
      <dgm:prSet/>
      <dgm:spPr/>
      <dgm:t>
        <a:bodyPr/>
        <a:lstStyle/>
        <a:p>
          <a:endParaRPr lang="fr-FR"/>
        </a:p>
      </dgm:t>
    </dgm:pt>
    <dgm:pt modelId="{5BE6F674-B3BD-4259-8D2B-BFE0037DC221}" type="sibTrans" cxnId="{D5536A81-93E0-4D33-880F-439F6461EB1E}">
      <dgm:prSet/>
      <dgm:spPr/>
      <dgm:t>
        <a:bodyPr/>
        <a:lstStyle/>
        <a:p>
          <a:endParaRPr lang="fr-FR"/>
        </a:p>
      </dgm:t>
    </dgm:pt>
    <dgm:pt modelId="{E47D5F5C-B176-43A8-A627-0ADB007F8CCB}">
      <dgm:prSet phldrT="[Texte]" phldr="0"/>
      <dgm:spPr/>
      <dgm:t>
        <a:bodyPr/>
        <a:lstStyle/>
        <a:p>
          <a:pPr rtl="0"/>
          <a:r>
            <a:rPr lang="fr-FR">
              <a:latin typeface="Calibri"/>
            </a:rPr>
            <a:t> FD002</a:t>
          </a:r>
          <a:endParaRPr lang="fr-FR"/>
        </a:p>
      </dgm:t>
    </dgm:pt>
    <dgm:pt modelId="{D5820FBB-C0C6-4A1B-8CD4-22A4E83FF591}" type="parTrans" cxnId="{3F7EEF70-540F-448C-9A84-56EA4BB99F5B}">
      <dgm:prSet/>
      <dgm:spPr/>
      <dgm:t>
        <a:bodyPr/>
        <a:lstStyle/>
        <a:p>
          <a:endParaRPr lang="fr-FR"/>
        </a:p>
      </dgm:t>
    </dgm:pt>
    <dgm:pt modelId="{B66CA7E4-FF7D-484C-8B5B-DD8BC965ED56}" type="sibTrans" cxnId="{3F7EEF70-540F-448C-9A84-56EA4BB99F5B}">
      <dgm:prSet/>
      <dgm:spPr/>
      <dgm:t>
        <a:bodyPr/>
        <a:lstStyle/>
        <a:p>
          <a:endParaRPr lang="fr-FR"/>
        </a:p>
      </dgm:t>
    </dgm:pt>
    <dgm:pt modelId="{1746F31F-CAC6-4C18-AE02-B070CF2919A8}">
      <dgm:prSet phldrT="[Texte]" phldr="0"/>
      <dgm:spPr/>
      <dgm:t>
        <a:bodyPr/>
        <a:lstStyle/>
        <a:p>
          <a:pPr rtl="0"/>
          <a:r>
            <a:rPr lang="fr-FR"/>
            <a:t>Plusieurs conditions opérationnelles,</a:t>
          </a:r>
        </a:p>
      </dgm:t>
    </dgm:pt>
    <dgm:pt modelId="{D9CB68BF-A39D-4FF7-9EA5-4DCC8F93B528}" type="parTrans" cxnId="{6985085F-05E2-4913-B75A-84D2FDC08B83}">
      <dgm:prSet/>
      <dgm:spPr/>
      <dgm:t>
        <a:bodyPr/>
        <a:lstStyle/>
        <a:p>
          <a:endParaRPr lang="fr-FR"/>
        </a:p>
      </dgm:t>
    </dgm:pt>
    <dgm:pt modelId="{87DAED3D-9858-4588-B11A-FD27F9E7A574}" type="sibTrans" cxnId="{6985085F-05E2-4913-B75A-84D2FDC08B83}">
      <dgm:prSet/>
      <dgm:spPr/>
      <dgm:t>
        <a:bodyPr/>
        <a:lstStyle/>
        <a:p>
          <a:endParaRPr lang="fr-FR"/>
        </a:p>
      </dgm:t>
    </dgm:pt>
    <dgm:pt modelId="{056602FA-BE8D-4496-9E90-C7E5B16B6297}">
      <dgm:prSet phldrT="[Texte]" phldr="0"/>
      <dgm:spPr/>
      <dgm:t>
        <a:bodyPr/>
        <a:lstStyle/>
        <a:p>
          <a:pPr rtl="0"/>
          <a:r>
            <a:rPr lang="fr-FR"/>
            <a:t>une seule défaillance.</a:t>
          </a:r>
        </a:p>
      </dgm:t>
    </dgm:pt>
    <dgm:pt modelId="{8AD73198-AA69-4D11-ABD6-2E368C88A67D}" type="parTrans" cxnId="{9DF1F921-93EA-4AA8-A130-D2201FB97D3D}">
      <dgm:prSet/>
      <dgm:spPr/>
      <dgm:t>
        <a:bodyPr/>
        <a:lstStyle/>
        <a:p>
          <a:endParaRPr lang="fr-FR"/>
        </a:p>
      </dgm:t>
    </dgm:pt>
    <dgm:pt modelId="{172AFD3A-3A01-45FD-9E6C-D6173F24BBB1}" type="sibTrans" cxnId="{9DF1F921-93EA-4AA8-A130-D2201FB97D3D}">
      <dgm:prSet/>
      <dgm:spPr/>
      <dgm:t>
        <a:bodyPr/>
        <a:lstStyle/>
        <a:p>
          <a:endParaRPr lang="fr-FR"/>
        </a:p>
      </dgm:t>
    </dgm:pt>
    <dgm:pt modelId="{AC4FE1BC-E289-4CDE-A27E-969FFADB4D38}">
      <dgm:prSet phldrT="[Texte]" phldr="0"/>
      <dgm:spPr/>
      <dgm:t>
        <a:bodyPr/>
        <a:lstStyle/>
        <a:p>
          <a:r>
            <a:rPr lang="fr-FR">
              <a:latin typeface="Calibri"/>
            </a:rPr>
            <a:t>FD003</a:t>
          </a:r>
          <a:endParaRPr lang="fr-FR"/>
        </a:p>
      </dgm:t>
    </dgm:pt>
    <dgm:pt modelId="{BB775FF0-A5AE-4129-817B-7BF1AC14F8EE}" type="parTrans" cxnId="{ADC5237D-BD9D-4D1F-98F0-5851B5AED5BA}">
      <dgm:prSet/>
      <dgm:spPr/>
      <dgm:t>
        <a:bodyPr/>
        <a:lstStyle/>
        <a:p>
          <a:endParaRPr lang="fr-FR"/>
        </a:p>
      </dgm:t>
    </dgm:pt>
    <dgm:pt modelId="{05DFD68D-BDC9-4B5D-B848-CF7F65946B4C}" type="sibTrans" cxnId="{ADC5237D-BD9D-4D1F-98F0-5851B5AED5BA}">
      <dgm:prSet/>
      <dgm:spPr/>
      <dgm:t>
        <a:bodyPr/>
        <a:lstStyle/>
        <a:p>
          <a:endParaRPr lang="fr-FR"/>
        </a:p>
      </dgm:t>
    </dgm:pt>
    <dgm:pt modelId="{900F2B30-C6A2-4480-AC20-C30AEDB25704}">
      <dgm:prSet phldrT="[Texte]" phldr="0"/>
      <dgm:spPr/>
      <dgm:t>
        <a:bodyPr/>
        <a:lstStyle/>
        <a:p>
          <a:pPr rtl="0"/>
          <a:r>
            <a:rPr lang="fr-FR"/>
            <a:t>Une seule condition opérationnelle, </a:t>
          </a:r>
        </a:p>
      </dgm:t>
    </dgm:pt>
    <dgm:pt modelId="{2FCF4D13-88F3-487E-B772-0A4DB2C75A69}" type="parTrans" cxnId="{FB6CA660-18D7-4D81-B9F8-1330BFF733D2}">
      <dgm:prSet/>
      <dgm:spPr/>
      <dgm:t>
        <a:bodyPr/>
        <a:lstStyle/>
        <a:p>
          <a:endParaRPr lang="fr-FR"/>
        </a:p>
      </dgm:t>
    </dgm:pt>
    <dgm:pt modelId="{F0F994DA-400C-42BE-B83E-102833600C70}" type="sibTrans" cxnId="{FB6CA660-18D7-4D81-B9F8-1330BFF733D2}">
      <dgm:prSet/>
      <dgm:spPr/>
      <dgm:t>
        <a:bodyPr/>
        <a:lstStyle/>
        <a:p>
          <a:endParaRPr lang="fr-FR"/>
        </a:p>
      </dgm:t>
    </dgm:pt>
    <dgm:pt modelId="{47A969F5-2F77-4FCF-A2C3-2B777234B12B}">
      <dgm:prSet phldrT="[Texte]" phldr="0"/>
      <dgm:spPr/>
      <dgm:t>
        <a:bodyPr/>
        <a:lstStyle/>
        <a:p>
          <a:pPr rtl="0"/>
          <a:r>
            <a:rPr lang="fr-FR"/>
            <a:t>plusieurs défaillances.</a:t>
          </a:r>
        </a:p>
      </dgm:t>
    </dgm:pt>
    <dgm:pt modelId="{99F0B2CE-E76E-4498-B775-D6A3D69F83B5}" type="parTrans" cxnId="{A2FDABE2-AD9F-4F77-9B24-218D7E9008F3}">
      <dgm:prSet/>
      <dgm:spPr/>
      <dgm:t>
        <a:bodyPr/>
        <a:lstStyle/>
        <a:p>
          <a:endParaRPr lang="fr-FR"/>
        </a:p>
      </dgm:t>
    </dgm:pt>
    <dgm:pt modelId="{995BAD45-55B8-4CB1-90DD-353D13A0321A}" type="sibTrans" cxnId="{A2FDABE2-AD9F-4F77-9B24-218D7E9008F3}">
      <dgm:prSet/>
      <dgm:spPr/>
      <dgm:t>
        <a:bodyPr/>
        <a:lstStyle/>
        <a:p>
          <a:endParaRPr lang="fr-FR"/>
        </a:p>
      </dgm:t>
    </dgm:pt>
    <dgm:pt modelId="{2C89F9C8-DBEE-465D-A601-AEC39DCAC29A}">
      <dgm:prSet phldr="0"/>
      <dgm:spPr/>
      <dgm:t>
        <a:bodyPr/>
        <a:lstStyle/>
        <a:p>
          <a:r>
            <a:rPr lang="fr-FR">
              <a:latin typeface="Calibri"/>
            </a:rPr>
            <a:t>FD004</a:t>
          </a:r>
          <a:endParaRPr lang="fr-FR"/>
        </a:p>
      </dgm:t>
    </dgm:pt>
    <dgm:pt modelId="{8F208DFB-1F2C-48AB-A6A1-909F01325D6C}" type="parTrans" cxnId="{A9B7C636-A04C-4B00-88B6-25931B92EE3D}">
      <dgm:prSet/>
      <dgm:spPr/>
      <dgm:t>
        <a:bodyPr/>
        <a:lstStyle/>
        <a:p>
          <a:endParaRPr lang="en-US"/>
        </a:p>
      </dgm:t>
    </dgm:pt>
    <dgm:pt modelId="{49F4EF04-4CA5-429F-A333-A77BF5697985}" type="sibTrans" cxnId="{A9B7C636-A04C-4B00-88B6-25931B92EE3D}">
      <dgm:prSet/>
      <dgm:spPr/>
      <dgm:t>
        <a:bodyPr/>
        <a:lstStyle/>
        <a:p>
          <a:endParaRPr lang="en-US"/>
        </a:p>
      </dgm:t>
    </dgm:pt>
    <dgm:pt modelId="{AB4D3ED4-1593-43C1-92E8-FAD03FA14171}">
      <dgm:prSet phldr="0"/>
      <dgm:spPr/>
      <dgm:t>
        <a:bodyPr/>
        <a:lstStyle/>
        <a:p>
          <a:pPr rtl="0"/>
          <a:r>
            <a:rPr lang="fr-FR"/>
            <a:t>Plusieurs conditions opérationnelles</a:t>
          </a:r>
          <a:r>
            <a:rPr lang="fr-FR">
              <a:solidFill>
                <a:srgbClr val="444444"/>
              </a:solidFill>
              <a:latin typeface="Calibri"/>
            </a:rPr>
            <a:t>,</a:t>
          </a:r>
          <a:endParaRPr lang="en-US" b="0">
            <a:solidFill>
              <a:srgbClr val="444444"/>
            </a:solidFill>
            <a:latin typeface="Calibri"/>
          </a:endParaRPr>
        </a:p>
      </dgm:t>
    </dgm:pt>
    <dgm:pt modelId="{C55E9B7A-3524-4B79-844D-92C3EC12BF21}" type="parTrans" cxnId="{C6328DA5-DE17-4492-98E0-6BECA6A71C18}">
      <dgm:prSet/>
      <dgm:spPr/>
      <dgm:t>
        <a:bodyPr/>
        <a:lstStyle/>
        <a:p>
          <a:endParaRPr lang="en-US"/>
        </a:p>
      </dgm:t>
    </dgm:pt>
    <dgm:pt modelId="{F5467C2C-A10F-4C04-ADA7-C592F21E9D6D}" type="sibTrans" cxnId="{C6328DA5-DE17-4492-98E0-6BECA6A71C18}">
      <dgm:prSet/>
      <dgm:spPr/>
      <dgm:t>
        <a:bodyPr/>
        <a:lstStyle/>
        <a:p>
          <a:endParaRPr lang="en-US"/>
        </a:p>
      </dgm:t>
    </dgm:pt>
    <dgm:pt modelId="{F5A94E6B-16A4-4664-89CF-CD213032B8B5}">
      <dgm:prSet phldr="0"/>
      <dgm:spPr/>
      <dgm:t>
        <a:bodyPr/>
        <a:lstStyle/>
        <a:p>
          <a:pPr rtl="0"/>
          <a:r>
            <a:rPr lang="fr-FR">
              <a:latin typeface="Calibri"/>
            </a:rPr>
            <a:t>FD001</a:t>
          </a:r>
        </a:p>
      </dgm:t>
    </dgm:pt>
    <dgm:pt modelId="{933BB800-53FB-4257-B044-18935ACBC5D6}" type="parTrans" cxnId="{201CD317-DA06-4F81-BB99-AEA8006F2A39}">
      <dgm:prSet/>
      <dgm:spPr/>
      <dgm:t>
        <a:bodyPr/>
        <a:lstStyle/>
        <a:p>
          <a:endParaRPr lang="en-US"/>
        </a:p>
      </dgm:t>
    </dgm:pt>
    <dgm:pt modelId="{17BB52CE-BC2B-4083-A820-8AE7BD617C4B}" type="sibTrans" cxnId="{201CD317-DA06-4F81-BB99-AEA8006F2A39}">
      <dgm:prSet/>
      <dgm:spPr/>
      <dgm:t>
        <a:bodyPr/>
        <a:lstStyle/>
        <a:p>
          <a:endParaRPr lang="en-US"/>
        </a:p>
      </dgm:t>
    </dgm:pt>
    <dgm:pt modelId="{90414CC0-C614-4567-BD4B-3971884BCE5E}">
      <dgm:prSet phldr="0"/>
      <dgm:spPr/>
      <dgm:t>
        <a:bodyPr/>
        <a:lstStyle/>
        <a:p>
          <a:pPr rtl="0"/>
          <a:r>
            <a:rPr lang="en-US" b="0" err="1">
              <a:latin typeface="Calibri"/>
            </a:rPr>
            <a:t>plusieurs</a:t>
          </a:r>
          <a:r>
            <a:rPr lang="en-US" b="0">
              <a:latin typeface="Calibri"/>
            </a:rPr>
            <a:t> </a:t>
          </a:r>
          <a:r>
            <a:rPr lang="en-US" b="0" err="1">
              <a:latin typeface="Calibri"/>
            </a:rPr>
            <a:t>défaillances</a:t>
          </a:r>
          <a:r>
            <a:rPr lang="en-US" b="0">
              <a:latin typeface="Calibri"/>
            </a:rPr>
            <a:t>.</a:t>
          </a:r>
        </a:p>
      </dgm:t>
    </dgm:pt>
    <dgm:pt modelId="{9E2ED156-4F9B-4109-B8E3-F9CC543DC31E}" type="parTrans" cxnId="{F69BBA91-290F-4A54-8EC5-29B6E5F9BA20}">
      <dgm:prSet/>
      <dgm:spPr/>
      <dgm:t>
        <a:bodyPr/>
        <a:lstStyle/>
        <a:p>
          <a:endParaRPr lang="en-US"/>
        </a:p>
      </dgm:t>
    </dgm:pt>
    <dgm:pt modelId="{DBCC3023-F75E-45F3-8018-18E4368E1175}" type="sibTrans" cxnId="{F69BBA91-290F-4A54-8EC5-29B6E5F9BA20}">
      <dgm:prSet/>
      <dgm:spPr/>
      <dgm:t>
        <a:bodyPr/>
        <a:lstStyle/>
        <a:p>
          <a:endParaRPr lang="en-US"/>
        </a:p>
      </dgm:t>
    </dgm:pt>
    <dgm:pt modelId="{0872CCDB-96A9-4F2C-832E-D607A7D378C7}" type="pres">
      <dgm:prSet presAssocID="{00665A8D-405E-4E4A-9FBC-056178698EA5}" presName="Name0" presStyleCnt="0">
        <dgm:presLayoutVars>
          <dgm:dir/>
          <dgm:animLvl val="lvl"/>
          <dgm:resizeHandles val="exact"/>
        </dgm:presLayoutVars>
      </dgm:prSet>
      <dgm:spPr/>
    </dgm:pt>
    <dgm:pt modelId="{D31A2634-9BC2-4613-9BEF-44BF751AD903}" type="pres">
      <dgm:prSet presAssocID="{F5A94E6B-16A4-4664-89CF-CD213032B8B5}" presName="composite" presStyleCnt="0"/>
      <dgm:spPr/>
    </dgm:pt>
    <dgm:pt modelId="{C05E9C2B-C572-4F5F-A2AA-294E5269CEB8}" type="pres">
      <dgm:prSet presAssocID="{F5A94E6B-16A4-4664-89CF-CD213032B8B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7553BE1-8303-4054-93D3-8E12DE3D186B}" type="pres">
      <dgm:prSet presAssocID="{F5A94E6B-16A4-4664-89CF-CD213032B8B5}" presName="desTx" presStyleLbl="alignAccFollowNode1" presStyleIdx="0" presStyleCnt="4">
        <dgm:presLayoutVars>
          <dgm:bulletEnabled val="1"/>
        </dgm:presLayoutVars>
      </dgm:prSet>
      <dgm:spPr/>
    </dgm:pt>
    <dgm:pt modelId="{AFEA4D5F-9670-4E33-BC2D-586030AA32E8}" type="pres">
      <dgm:prSet presAssocID="{17BB52CE-BC2B-4083-A820-8AE7BD617C4B}" presName="space" presStyleCnt="0"/>
      <dgm:spPr/>
    </dgm:pt>
    <dgm:pt modelId="{DFC53CFD-C876-4B59-8D05-0F8287CFD9E9}" type="pres">
      <dgm:prSet presAssocID="{E47D5F5C-B176-43A8-A627-0ADB007F8CCB}" presName="composite" presStyleCnt="0"/>
      <dgm:spPr/>
    </dgm:pt>
    <dgm:pt modelId="{579D427B-5E4B-4DF9-8000-7CDD3E951FF1}" type="pres">
      <dgm:prSet presAssocID="{E47D5F5C-B176-43A8-A627-0ADB007F8CC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EEB987D-482F-41F0-B219-16D6590BC148}" type="pres">
      <dgm:prSet presAssocID="{E47D5F5C-B176-43A8-A627-0ADB007F8CCB}" presName="desTx" presStyleLbl="alignAccFollowNode1" presStyleIdx="1" presStyleCnt="4">
        <dgm:presLayoutVars>
          <dgm:bulletEnabled val="1"/>
        </dgm:presLayoutVars>
      </dgm:prSet>
      <dgm:spPr/>
    </dgm:pt>
    <dgm:pt modelId="{56926B64-D003-4BAB-893E-670C27EAF57D}" type="pres">
      <dgm:prSet presAssocID="{B66CA7E4-FF7D-484C-8B5B-DD8BC965ED56}" presName="space" presStyleCnt="0"/>
      <dgm:spPr/>
    </dgm:pt>
    <dgm:pt modelId="{059BFFC5-0452-4D8A-ABFC-C6B4CF83D6F7}" type="pres">
      <dgm:prSet presAssocID="{AC4FE1BC-E289-4CDE-A27E-969FFADB4D38}" presName="composite" presStyleCnt="0"/>
      <dgm:spPr/>
    </dgm:pt>
    <dgm:pt modelId="{C2F7F123-AB2B-464A-B158-722C0E1F19A5}" type="pres">
      <dgm:prSet presAssocID="{AC4FE1BC-E289-4CDE-A27E-969FFADB4D3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5CFD507-98CF-456F-92A5-37F5258C3B27}" type="pres">
      <dgm:prSet presAssocID="{AC4FE1BC-E289-4CDE-A27E-969FFADB4D38}" presName="desTx" presStyleLbl="alignAccFollowNode1" presStyleIdx="2" presStyleCnt="4">
        <dgm:presLayoutVars>
          <dgm:bulletEnabled val="1"/>
        </dgm:presLayoutVars>
      </dgm:prSet>
      <dgm:spPr/>
    </dgm:pt>
    <dgm:pt modelId="{2F496C10-4BFD-4261-B248-7AF9207B6EC2}" type="pres">
      <dgm:prSet presAssocID="{05DFD68D-BDC9-4B5D-B848-CF7F65946B4C}" presName="space" presStyleCnt="0"/>
      <dgm:spPr/>
    </dgm:pt>
    <dgm:pt modelId="{01150647-2786-4ED9-983A-B30DC60954B7}" type="pres">
      <dgm:prSet presAssocID="{2C89F9C8-DBEE-465D-A601-AEC39DCAC29A}" presName="composite" presStyleCnt="0"/>
      <dgm:spPr/>
    </dgm:pt>
    <dgm:pt modelId="{CD9BA2C4-8DA0-4A31-9F6F-BCA7F274AEC7}" type="pres">
      <dgm:prSet presAssocID="{2C89F9C8-DBEE-465D-A601-AEC39DCAC29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62BC8CD-C689-4FB3-AAE7-A2E9E52FC602}" type="pres">
      <dgm:prSet presAssocID="{2C89F9C8-DBEE-465D-A601-AEC39DCAC29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57C9211-0A9A-4C80-AB11-5D14C803CD33}" type="presOf" srcId="{47A969F5-2F77-4FCF-A2C3-2B777234B12B}" destId="{95CFD507-98CF-456F-92A5-37F5258C3B27}" srcOrd="0" destOrd="1" presId="urn:microsoft.com/office/officeart/2005/8/layout/hList1"/>
    <dgm:cxn modelId="{201CD317-DA06-4F81-BB99-AEA8006F2A39}" srcId="{00665A8D-405E-4E4A-9FBC-056178698EA5}" destId="{F5A94E6B-16A4-4664-89CF-CD213032B8B5}" srcOrd="0" destOrd="0" parTransId="{933BB800-53FB-4257-B044-18935ACBC5D6}" sibTransId="{17BB52CE-BC2B-4083-A820-8AE7BD617C4B}"/>
    <dgm:cxn modelId="{132CC91C-B17D-48DC-BD4F-B29FD815E637}" srcId="{F5A94E6B-16A4-4664-89CF-CD213032B8B5}" destId="{1C0C98C5-CB94-4902-8F43-B78EFEB1BE73}" srcOrd="0" destOrd="0" parTransId="{7F0FC7B6-6655-4E37-9AAE-10A071F7C977}" sibTransId="{176C043C-3FDD-405D-AFE3-7916FD0F6598}"/>
    <dgm:cxn modelId="{5BE1901E-104F-4FF6-90D0-D9B1D69366BF}" type="presOf" srcId="{900F2B30-C6A2-4480-AC20-C30AEDB25704}" destId="{95CFD507-98CF-456F-92A5-37F5258C3B27}" srcOrd="0" destOrd="0" presId="urn:microsoft.com/office/officeart/2005/8/layout/hList1"/>
    <dgm:cxn modelId="{AA019C1F-0DD1-461E-9988-B98D24BBEBE7}" type="presOf" srcId="{AB4D3ED4-1593-43C1-92E8-FAD03FA14171}" destId="{B62BC8CD-C689-4FB3-AAE7-A2E9E52FC602}" srcOrd="0" destOrd="0" presId="urn:microsoft.com/office/officeart/2005/8/layout/hList1"/>
    <dgm:cxn modelId="{9DF1F921-93EA-4AA8-A130-D2201FB97D3D}" srcId="{E47D5F5C-B176-43A8-A627-0ADB007F8CCB}" destId="{056602FA-BE8D-4496-9E90-C7E5B16B6297}" srcOrd="1" destOrd="0" parTransId="{8AD73198-AA69-4D11-ABD6-2E368C88A67D}" sibTransId="{172AFD3A-3A01-45FD-9E6C-D6173F24BBB1}"/>
    <dgm:cxn modelId="{A9B7C636-A04C-4B00-88B6-25931B92EE3D}" srcId="{00665A8D-405E-4E4A-9FBC-056178698EA5}" destId="{2C89F9C8-DBEE-465D-A601-AEC39DCAC29A}" srcOrd="3" destOrd="0" parTransId="{8F208DFB-1F2C-48AB-A6A1-909F01325D6C}" sibTransId="{49F4EF04-4CA5-429F-A333-A77BF5697985}"/>
    <dgm:cxn modelId="{6985085F-05E2-4913-B75A-84D2FDC08B83}" srcId="{E47D5F5C-B176-43A8-A627-0ADB007F8CCB}" destId="{1746F31F-CAC6-4C18-AE02-B070CF2919A8}" srcOrd="0" destOrd="0" parTransId="{D9CB68BF-A39D-4FF7-9EA5-4DCC8F93B528}" sibTransId="{87DAED3D-9858-4588-B11A-FD27F9E7A574}"/>
    <dgm:cxn modelId="{FB6CA660-18D7-4D81-B9F8-1330BFF733D2}" srcId="{AC4FE1BC-E289-4CDE-A27E-969FFADB4D38}" destId="{900F2B30-C6A2-4480-AC20-C30AEDB25704}" srcOrd="0" destOrd="0" parTransId="{2FCF4D13-88F3-487E-B772-0A4DB2C75A69}" sibTransId="{F0F994DA-400C-42BE-B83E-102833600C70}"/>
    <dgm:cxn modelId="{1DF99A43-A935-4D5D-9666-403185C73BA3}" type="presOf" srcId="{1C0C98C5-CB94-4902-8F43-B78EFEB1BE73}" destId="{97553BE1-8303-4054-93D3-8E12DE3D186B}" srcOrd="0" destOrd="0" presId="urn:microsoft.com/office/officeart/2005/8/layout/hList1"/>
    <dgm:cxn modelId="{38DDFE65-5794-4EE4-92BF-DDAB26D26ADF}" type="presOf" srcId="{90414CC0-C614-4567-BD4B-3971884BCE5E}" destId="{B62BC8CD-C689-4FB3-AAE7-A2E9E52FC602}" srcOrd="0" destOrd="1" presId="urn:microsoft.com/office/officeart/2005/8/layout/hList1"/>
    <dgm:cxn modelId="{3F7EEF70-540F-448C-9A84-56EA4BB99F5B}" srcId="{00665A8D-405E-4E4A-9FBC-056178698EA5}" destId="{E47D5F5C-B176-43A8-A627-0ADB007F8CCB}" srcOrd="1" destOrd="0" parTransId="{D5820FBB-C0C6-4A1B-8CD4-22A4E83FF591}" sibTransId="{B66CA7E4-FF7D-484C-8B5B-DD8BC965ED56}"/>
    <dgm:cxn modelId="{ADC5237D-BD9D-4D1F-98F0-5851B5AED5BA}" srcId="{00665A8D-405E-4E4A-9FBC-056178698EA5}" destId="{AC4FE1BC-E289-4CDE-A27E-969FFADB4D38}" srcOrd="2" destOrd="0" parTransId="{BB775FF0-A5AE-4129-817B-7BF1AC14F8EE}" sibTransId="{05DFD68D-BDC9-4B5D-B848-CF7F65946B4C}"/>
    <dgm:cxn modelId="{D5536A81-93E0-4D33-880F-439F6461EB1E}" srcId="{F5A94E6B-16A4-4664-89CF-CD213032B8B5}" destId="{BC5AF545-2849-43F8-B2AB-D5F762B183B5}" srcOrd="1" destOrd="0" parTransId="{523B99AF-3848-4068-9DE8-65C0A061F380}" sibTransId="{5BE6F674-B3BD-4259-8D2B-BFE0037DC221}"/>
    <dgm:cxn modelId="{E22A798C-F970-4019-9090-00B61DEA8AFE}" type="presOf" srcId="{056602FA-BE8D-4496-9E90-C7E5B16B6297}" destId="{0EEB987D-482F-41F0-B219-16D6590BC148}" srcOrd="0" destOrd="1" presId="urn:microsoft.com/office/officeart/2005/8/layout/hList1"/>
    <dgm:cxn modelId="{F69BBA91-290F-4A54-8EC5-29B6E5F9BA20}" srcId="{2C89F9C8-DBEE-465D-A601-AEC39DCAC29A}" destId="{90414CC0-C614-4567-BD4B-3971884BCE5E}" srcOrd="1" destOrd="0" parTransId="{9E2ED156-4F9B-4109-B8E3-F9CC543DC31E}" sibTransId="{DBCC3023-F75E-45F3-8018-18E4368E1175}"/>
    <dgm:cxn modelId="{C6328DA5-DE17-4492-98E0-6BECA6A71C18}" srcId="{2C89F9C8-DBEE-465D-A601-AEC39DCAC29A}" destId="{AB4D3ED4-1593-43C1-92E8-FAD03FA14171}" srcOrd="0" destOrd="0" parTransId="{C55E9B7A-3524-4B79-844D-92C3EC12BF21}" sibTransId="{F5467C2C-A10F-4C04-ADA7-C592F21E9D6D}"/>
    <dgm:cxn modelId="{06CDCBA9-9B27-4342-AF51-2CB47DB08922}" type="presOf" srcId="{2C89F9C8-DBEE-465D-A601-AEC39DCAC29A}" destId="{CD9BA2C4-8DA0-4A31-9F6F-BCA7F274AEC7}" srcOrd="0" destOrd="0" presId="urn:microsoft.com/office/officeart/2005/8/layout/hList1"/>
    <dgm:cxn modelId="{146060B7-22F9-4B44-ABE8-82B79D93A3B3}" type="presOf" srcId="{AC4FE1BC-E289-4CDE-A27E-969FFADB4D38}" destId="{C2F7F123-AB2B-464A-B158-722C0E1F19A5}" srcOrd="0" destOrd="0" presId="urn:microsoft.com/office/officeart/2005/8/layout/hList1"/>
    <dgm:cxn modelId="{40D12EC3-C6C2-4580-A3EE-E80592B37C0E}" type="presOf" srcId="{F5A94E6B-16A4-4664-89CF-CD213032B8B5}" destId="{C05E9C2B-C572-4F5F-A2AA-294E5269CEB8}" srcOrd="0" destOrd="0" presId="urn:microsoft.com/office/officeart/2005/8/layout/hList1"/>
    <dgm:cxn modelId="{0E2563DB-A351-4366-8A6B-487ED2515B32}" type="presOf" srcId="{E47D5F5C-B176-43A8-A627-0ADB007F8CCB}" destId="{579D427B-5E4B-4DF9-8000-7CDD3E951FF1}" srcOrd="0" destOrd="0" presId="urn:microsoft.com/office/officeart/2005/8/layout/hList1"/>
    <dgm:cxn modelId="{A5E9A5DE-A9CF-4DDD-B724-E901BCB9E422}" type="presOf" srcId="{1746F31F-CAC6-4C18-AE02-B070CF2919A8}" destId="{0EEB987D-482F-41F0-B219-16D6590BC148}" srcOrd="0" destOrd="0" presId="urn:microsoft.com/office/officeart/2005/8/layout/hList1"/>
    <dgm:cxn modelId="{A2FDABE2-AD9F-4F77-9B24-218D7E9008F3}" srcId="{AC4FE1BC-E289-4CDE-A27E-969FFADB4D38}" destId="{47A969F5-2F77-4FCF-A2C3-2B777234B12B}" srcOrd="1" destOrd="0" parTransId="{99F0B2CE-E76E-4498-B775-D6A3D69F83B5}" sibTransId="{995BAD45-55B8-4CB1-90DD-353D13A0321A}"/>
    <dgm:cxn modelId="{BE8484E9-84B3-4A9C-9FF5-09111F170C77}" type="presOf" srcId="{BC5AF545-2849-43F8-B2AB-D5F762B183B5}" destId="{97553BE1-8303-4054-93D3-8E12DE3D186B}" srcOrd="0" destOrd="1" presId="urn:microsoft.com/office/officeart/2005/8/layout/hList1"/>
    <dgm:cxn modelId="{5F51E2FF-0F28-4A5A-B368-F7B80C102120}" type="presOf" srcId="{00665A8D-405E-4E4A-9FBC-056178698EA5}" destId="{0872CCDB-96A9-4F2C-832E-D607A7D378C7}" srcOrd="0" destOrd="0" presId="urn:microsoft.com/office/officeart/2005/8/layout/hList1"/>
    <dgm:cxn modelId="{173A1FEA-5CCF-43B0-937E-FE949A78E9BC}" type="presParOf" srcId="{0872CCDB-96A9-4F2C-832E-D607A7D378C7}" destId="{D31A2634-9BC2-4613-9BEF-44BF751AD903}" srcOrd="0" destOrd="0" presId="urn:microsoft.com/office/officeart/2005/8/layout/hList1"/>
    <dgm:cxn modelId="{B318CA99-7AAC-4986-A8A4-4DEED4F75F19}" type="presParOf" srcId="{D31A2634-9BC2-4613-9BEF-44BF751AD903}" destId="{C05E9C2B-C572-4F5F-A2AA-294E5269CEB8}" srcOrd="0" destOrd="0" presId="urn:microsoft.com/office/officeart/2005/8/layout/hList1"/>
    <dgm:cxn modelId="{59846119-1EF6-485D-921D-E5F0DAFF7AB8}" type="presParOf" srcId="{D31A2634-9BC2-4613-9BEF-44BF751AD903}" destId="{97553BE1-8303-4054-93D3-8E12DE3D186B}" srcOrd="1" destOrd="0" presId="urn:microsoft.com/office/officeart/2005/8/layout/hList1"/>
    <dgm:cxn modelId="{BDB41FA5-B1F2-4781-88E5-85DF45A2E850}" type="presParOf" srcId="{0872CCDB-96A9-4F2C-832E-D607A7D378C7}" destId="{AFEA4D5F-9670-4E33-BC2D-586030AA32E8}" srcOrd="1" destOrd="0" presId="urn:microsoft.com/office/officeart/2005/8/layout/hList1"/>
    <dgm:cxn modelId="{88970E17-FB24-42E6-9B7F-83B07664B026}" type="presParOf" srcId="{0872CCDB-96A9-4F2C-832E-D607A7D378C7}" destId="{DFC53CFD-C876-4B59-8D05-0F8287CFD9E9}" srcOrd="2" destOrd="0" presId="urn:microsoft.com/office/officeart/2005/8/layout/hList1"/>
    <dgm:cxn modelId="{8EB8C349-88E4-4E14-8689-57BA53ACCC71}" type="presParOf" srcId="{DFC53CFD-C876-4B59-8D05-0F8287CFD9E9}" destId="{579D427B-5E4B-4DF9-8000-7CDD3E951FF1}" srcOrd="0" destOrd="0" presId="urn:microsoft.com/office/officeart/2005/8/layout/hList1"/>
    <dgm:cxn modelId="{6A9B8EAF-657B-49AF-B8C8-EF41312B5CAB}" type="presParOf" srcId="{DFC53CFD-C876-4B59-8D05-0F8287CFD9E9}" destId="{0EEB987D-482F-41F0-B219-16D6590BC148}" srcOrd="1" destOrd="0" presId="urn:microsoft.com/office/officeart/2005/8/layout/hList1"/>
    <dgm:cxn modelId="{E64B45D3-7E23-452D-BD57-FE50C5C88C15}" type="presParOf" srcId="{0872CCDB-96A9-4F2C-832E-D607A7D378C7}" destId="{56926B64-D003-4BAB-893E-670C27EAF57D}" srcOrd="3" destOrd="0" presId="urn:microsoft.com/office/officeart/2005/8/layout/hList1"/>
    <dgm:cxn modelId="{CB4713A4-1388-48D3-9FCB-6AFFA12A6205}" type="presParOf" srcId="{0872CCDB-96A9-4F2C-832E-D607A7D378C7}" destId="{059BFFC5-0452-4D8A-ABFC-C6B4CF83D6F7}" srcOrd="4" destOrd="0" presId="urn:microsoft.com/office/officeart/2005/8/layout/hList1"/>
    <dgm:cxn modelId="{43B67E6E-CACC-4B6D-87C5-4CD38392A7BF}" type="presParOf" srcId="{059BFFC5-0452-4D8A-ABFC-C6B4CF83D6F7}" destId="{C2F7F123-AB2B-464A-B158-722C0E1F19A5}" srcOrd="0" destOrd="0" presId="urn:microsoft.com/office/officeart/2005/8/layout/hList1"/>
    <dgm:cxn modelId="{D2A25278-E8B1-4AD0-921B-DC07ECD3AB74}" type="presParOf" srcId="{059BFFC5-0452-4D8A-ABFC-C6B4CF83D6F7}" destId="{95CFD507-98CF-456F-92A5-37F5258C3B27}" srcOrd="1" destOrd="0" presId="urn:microsoft.com/office/officeart/2005/8/layout/hList1"/>
    <dgm:cxn modelId="{68187163-B1C7-4D0A-B5B9-4B1CCEE8AE7F}" type="presParOf" srcId="{0872CCDB-96A9-4F2C-832E-D607A7D378C7}" destId="{2F496C10-4BFD-4261-B248-7AF9207B6EC2}" srcOrd="5" destOrd="0" presId="urn:microsoft.com/office/officeart/2005/8/layout/hList1"/>
    <dgm:cxn modelId="{0B3B7BED-A5BC-4F72-89FD-69D349D16A0E}" type="presParOf" srcId="{0872CCDB-96A9-4F2C-832E-D607A7D378C7}" destId="{01150647-2786-4ED9-983A-B30DC60954B7}" srcOrd="6" destOrd="0" presId="urn:microsoft.com/office/officeart/2005/8/layout/hList1"/>
    <dgm:cxn modelId="{A9FCC64D-10C7-48CC-AD4A-B4E175A8A23E}" type="presParOf" srcId="{01150647-2786-4ED9-983A-B30DC60954B7}" destId="{CD9BA2C4-8DA0-4A31-9F6F-BCA7F274AEC7}" srcOrd="0" destOrd="0" presId="urn:microsoft.com/office/officeart/2005/8/layout/hList1"/>
    <dgm:cxn modelId="{46B29541-4B4B-4D32-8DD1-89858E87D970}" type="presParOf" srcId="{01150647-2786-4ED9-983A-B30DC60954B7}" destId="{B62BC8CD-C689-4FB3-AAE7-A2E9E52FC6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E9C2B-C572-4F5F-A2AA-294E5269CEB8}">
      <dsp:nvSpPr>
        <dsp:cNvPr id="0" name=""/>
        <dsp:cNvSpPr/>
      </dsp:nvSpPr>
      <dsp:spPr>
        <a:xfrm>
          <a:off x="1781" y="787609"/>
          <a:ext cx="107150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"/>
            </a:rPr>
            <a:t>FD001</a:t>
          </a:r>
        </a:p>
      </dsp:txBody>
      <dsp:txXfrm>
        <a:off x="1781" y="787609"/>
        <a:ext cx="1071503" cy="259200"/>
      </dsp:txXfrm>
    </dsp:sp>
    <dsp:sp modelId="{97553BE1-8303-4054-93D3-8E12DE3D186B}">
      <dsp:nvSpPr>
        <dsp:cNvPr id="0" name=""/>
        <dsp:cNvSpPr/>
      </dsp:nvSpPr>
      <dsp:spPr>
        <a:xfrm>
          <a:off x="1781" y="1046809"/>
          <a:ext cx="1071503" cy="764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>
              <a:latin typeface="Calibri"/>
            </a:rPr>
            <a:t>Une</a:t>
          </a:r>
          <a:r>
            <a:rPr lang="fr-FR" sz="900" kern="1200"/>
            <a:t> seule condition opérationnelle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une seule défaillance.</a:t>
          </a:r>
        </a:p>
      </dsp:txBody>
      <dsp:txXfrm>
        <a:off x="1781" y="1046809"/>
        <a:ext cx="1071503" cy="764310"/>
      </dsp:txXfrm>
    </dsp:sp>
    <dsp:sp modelId="{579D427B-5E4B-4DF9-8000-7CDD3E951FF1}">
      <dsp:nvSpPr>
        <dsp:cNvPr id="0" name=""/>
        <dsp:cNvSpPr/>
      </dsp:nvSpPr>
      <dsp:spPr>
        <a:xfrm>
          <a:off x="1223296" y="787609"/>
          <a:ext cx="107150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"/>
            </a:rPr>
            <a:t> FD002</a:t>
          </a:r>
          <a:endParaRPr lang="fr-FR" sz="900" kern="1200"/>
        </a:p>
      </dsp:txBody>
      <dsp:txXfrm>
        <a:off x="1223296" y="787609"/>
        <a:ext cx="1071503" cy="259200"/>
      </dsp:txXfrm>
    </dsp:sp>
    <dsp:sp modelId="{0EEB987D-482F-41F0-B219-16D6590BC148}">
      <dsp:nvSpPr>
        <dsp:cNvPr id="0" name=""/>
        <dsp:cNvSpPr/>
      </dsp:nvSpPr>
      <dsp:spPr>
        <a:xfrm>
          <a:off x="1223296" y="1046809"/>
          <a:ext cx="1071503" cy="764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Plusieurs conditions opérationnelles,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une seule défaillance.</a:t>
          </a:r>
        </a:p>
      </dsp:txBody>
      <dsp:txXfrm>
        <a:off x="1223296" y="1046809"/>
        <a:ext cx="1071503" cy="764310"/>
      </dsp:txXfrm>
    </dsp:sp>
    <dsp:sp modelId="{C2F7F123-AB2B-464A-B158-722C0E1F19A5}">
      <dsp:nvSpPr>
        <dsp:cNvPr id="0" name=""/>
        <dsp:cNvSpPr/>
      </dsp:nvSpPr>
      <dsp:spPr>
        <a:xfrm>
          <a:off x="2444810" y="787609"/>
          <a:ext cx="107150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"/>
            </a:rPr>
            <a:t>FD003</a:t>
          </a:r>
          <a:endParaRPr lang="fr-FR" sz="900" kern="1200"/>
        </a:p>
      </dsp:txBody>
      <dsp:txXfrm>
        <a:off x="2444810" y="787609"/>
        <a:ext cx="1071503" cy="259200"/>
      </dsp:txXfrm>
    </dsp:sp>
    <dsp:sp modelId="{95CFD507-98CF-456F-92A5-37F5258C3B27}">
      <dsp:nvSpPr>
        <dsp:cNvPr id="0" name=""/>
        <dsp:cNvSpPr/>
      </dsp:nvSpPr>
      <dsp:spPr>
        <a:xfrm>
          <a:off x="2444810" y="1046809"/>
          <a:ext cx="1071503" cy="764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Une seule condition opérationnelle, 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plusieurs défaillances.</a:t>
          </a:r>
        </a:p>
      </dsp:txBody>
      <dsp:txXfrm>
        <a:off x="2444810" y="1046809"/>
        <a:ext cx="1071503" cy="764310"/>
      </dsp:txXfrm>
    </dsp:sp>
    <dsp:sp modelId="{CD9BA2C4-8DA0-4A31-9F6F-BCA7F274AEC7}">
      <dsp:nvSpPr>
        <dsp:cNvPr id="0" name=""/>
        <dsp:cNvSpPr/>
      </dsp:nvSpPr>
      <dsp:spPr>
        <a:xfrm>
          <a:off x="3666325" y="787609"/>
          <a:ext cx="1071503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"/>
            </a:rPr>
            <a:t>FD004</a:t>
          </a:r>
          <a:endParaRPr lang="fr-FR" sz="900" kern="1200"/>
        </a:p>
      </dsp:txBody>
      <dsp:txXfrm>
        <a:off x="3666325" y="787609"/>
        <a:ext cx="1071503" cy="259200"/>
      </dsp:txXfrm>
    </dsp:sp>
    <dsp:sp modelId="{B62BC8CD-C689-4FB3-AAE7-A2E9E52FC602}">
      <dsp:nvSpPr>
        <dsp:cNvPr id="0" name=""/>
        <dsp:cNvSpPr/>
      </dsp:nvSpPr>
      <dsp:spPr>
        <a:xfrm>
          <a:off x="3666325" y="1046809"/>
          <a:ext cx="1071503" cy="764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Plusieurs conditions opérationnelles</a:t>
          </a:r>
          <a:r>
            <a:rPr lang="fr-FR" sz="900" kern="1200">
              <a:solidFill>
                <a:srgbClr val="444444"/>
              </a:solidFill>
              <a:latin typeface="Calibri"/>
            </a:rPr>
            <a:t>,</a:t>
          </a:r>
          <a:endParaRPr lang="en-US" sz="900" b="0" kern="1200">
            <a:solidFill>
              <a:srgbClr val="444444"/>
            </a:solidFill>
            <a:latin typeface="Calibri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err="1">
              <a:latin typeface="Calibri"/>
            </a:rPr>
            <a:t>plusieurs</a:t>
          </a:r>
          <a:r>
            <a:rPr lang="en-US" sz="900" b="0" kern="1200">
              <a:latin typeface="Calibri"/>
            </a:rPr>
            <a:t> </a:t>
          </a:r>
          <a:r>
            <a:rPr lang="en-US" sz="900" b="0" kern="1200" err="1">
              <a:latin typeface="Calibri"/>
            </a:rPr>
            <a:t>défaillances</a:t>
          </a:r>
          <a:r>
            <a:rPr lang="en-US" sz="900" b="0" kern="1200">
              <a:latin typeface="Calibri"/>
            </a:rPr>
            <a:t>.</a:t>
          </a:r>
        </a:p>
      </dsp:txBody>
      <dsp:txXfrm>
        <a:off x="3666325" y="1046809"/>
        <a:ext cx="1071503" cy="76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f56ea6241_0_38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f56ea6241_0_38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1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1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30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8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5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553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428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551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0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f56ea6241_0_38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f56ea6241_0_38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f56ea6241_0_38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f56ea6241_0_38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50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3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7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9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47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2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5350" y="1049538"/>
            <a:ext cx="4149300" cy="21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5275" y="3376363"/>
            <a:ext cx="2599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00" y="0"/>
            <a:ext cx="9144100" cy="5156400"/>
            <a:chOff x="-100" y="0"/>
            <a:chExt cx="9144100" cy="5156400"/>
          </a:xfrm>
        </p:grpSpPr>
        <p:sp>
          <p:nvSpPr>
            <p:cNvPr id="12" name="Google Shape;12;p2"/>
            <p:cNvSpPr/>
            <p:nvPr/>
          </p:nvSpPr>
          <p:spPr>
            <a:xfrm>
              <a:off x="-100" y="0"/>
              <a:ext cx="9144000" cy="23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 flipH="1">
              <a:off x="7288950" y="-1369350"/>
              <a:ext cx="249300" cy="34608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693450" y="1705950"/>
              <a:ext cx="249300" cy="66516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3"/>
          <p:cNvGrpSpPr/>
          <p:nvPr/>
        </p:nvGrpSpPr>
        <p:grpSpPr>
          <a:xfrm rot="10800000" flipH="1">
            <a:off x="-50" y="0"/>
            <a:ext cx="9144075" cy="5146350"/>
            <a:chOff x="-50" y="0"/>
            <a:chExt cx="9144075" cy="5146350"/>
          </a:xfrm>
        </p:grpSpPr>
        <p:sp>
          <p:nvSpPr>
            <p:cNvPr id="244" name="Google Shape;244;p23"/>
            <p:cNvSpPr/>
            <p:nvPr/>
          </p:nvSpPr>
          <p:spPr>
            <a:xfrm rot="5400000" flipH="1">
              <a:off x="2207500" y="2723100"/>
              <a:ext cx="215700" cy="46308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 flipH="1">
              <a:off x="0" y="0"/>
              <a:ext cx="9144000" cy="20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 rot="-5400000" flipH="1">
              <a:off x="7349425" y="-1375800"/>
              <a:ext cx="209400" cy="3379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4"/>
          <p:cNvGrpSpPr/>
          <p:nvPr/>
        </p:nvGrpSpPr>
        <p:grpSpPr>
          <a:xfrm flipH="1">
            <a:off x="10" y="0"/>
            <a:ext cx="1751250" cy="406200"/>
            <a:chOff x="7393000" y="0"/>
            <a:chExt cx="1751250" cy="406200"/>
          </a:xfrm>
        </p:grpSpPr>
        <p:sp>
          <p:nvSpPr>
            <p:cNvPr id="249" name="Google Shape;249;p24"/>
            <p:cNvSpPr/>
            <p:nvPr/>
          </p:nvSpPr>
          <p:spPr>
            <a:xfrm rot="-5400000" flipH="1">
              <a:off x="8167000" y="-774000"/>
              <a:ext cx="203100" cy="1751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rot="-5400000" flipH="1">
              <a:off x="8557600" y="-180450"/>
              <a:ext cx="203100" cy="970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51" name="Google Shape;251;p24"/>
          <p:cNvGrpSpPr/>
          <p:nvPr/>
        </p:nvGrpSpPr>
        <p:grpSpPr>
          <a:xfrm flipH="1">
            <a:off x="7189449" y="4698713"/>
            <a:ext cx="1705976" cy="324097"/>
            <a:chOff x="2496762" y="993531"/>
            <a:chExt cx="658500" cy="125100"/>
          </a:xfrm>
        </p:grpSpPr>
        <p:grpSp>
          <p:nvGrpSpPr>
            <p:cNvPr id="252" name="Google Shape;252;p24"/>
            <p:cNvGrpSpPr/>
            <p:nvPr/>
          </p:nvGrpSpPr>
          <p:grpSpPr>
            <a:xfrm>
              <a:off x="2496762" y="993531"/>
              <a:ext cx="125100" cy="125100"/>
              <a:chOff x="3374787" y="880358"/>
              <a:chExt cx="125100" cy="125100"/>
            </a:xfrm>
          </p:grpSpPr>
          <p:sp>
            <p:nvSpPr>
              <p:cNvPr id="253" name="Google Shape;253;p24"/>
              <p:cNvSpPr/>
              <p:nvPr/>
            </p:nvSpPr>
            <p:spPr>
              <a:xfrm>
                <a:off x="3374787" y="880358"/>
                <a:ext cx="125100" cy="125100"/>
              </a:xfrm>
              <a:prstGeom prst="rect">
                <a:avLst/>
              </a:prstGeom>
              <a:solidFill>
                <a:srgbClr val="FF68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3374787" y="880358"/>
                <a:ext cx="125100" cy="12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3382134" y="887705"/>
                <a:ext cx="57553" cy="759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6" extrusionOk="0">
                    <a:moveTo>
                      <a:pt x="7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ubicBezTo>
                      <a:pt x="4" y="106"/>
                      <a:pt x="6" y="105"/>
                      <a:pt x="6" y="10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7" y="7"/>
                      <a:pt x="79" y="5"/>
                      <a:pt x="79" y="4"/>
                    </a:cubicBezTo>
                    <a:cubicBezTo>
                      <a:pt x="79" y="2"/>
                      <a:pt x="77" y="0"/>
                      <a:pt x="76" y="0"/>
                    </a:cubicBezTo>
                  </a:path>
                </a:pathLst>
              </a:custGeom>
              <a:solidFill>
                <a:srgbClr val="FFFFFF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3447034" y="951380"/>
                <a:ext cx="52655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43" h="44" extrusionOk="0">
                    <a:moveTo>
                      <a:pt x="43" y="0"/>
                    </a:moveTo>
                    <a:lnTo>
                      <a:pt x="0" y="44"/>
                    </a:lnTo>
                    <a:lnTo>
                      <a:pt x="43" y="4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" name="Google Shape;257;p24"/>
            <p:cNvGrpSpPr/>
            <p:nvPr/>
          </p:nvGrpSpPr>
          <p:grpSpPr>
            <a:xfrm>
              <a:off x="2674562" y="994242"/>
              <a:ext cx="125100" cy="123677"/>
              <a:chOff x="3374787" y="1035873"/>
              <a:chExt cx="125100" cy="123677"/>
            </a:xfrm>
          </p:grpSpPr>
          <p:sp>
            <p:nvSpPr>
              <p:cNvPr id="258" name="Google Shape;258;p24"/>
              <p:cNvSpPr/>
              <p:nvPr/>
            </p:nvSpPr>
            <p:spPr>
              <a:xfrm>
                <a:off x="3374787" y="1035873"/>
                <a:ext cx="125100" cy="123600"/>
              </a:xfrm>
              <a:prstGeom prst="rect">
                <a:avLst/>
              </a:prstGeom>
              <a:solidFill>
                <a:srgbClr val="3535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3374787" y="1035873"/>
                <a:ext cx="125100" cy="123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3382134" y="1043220"/>
                <a:ext cx="57553" cy="759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6" extrusionOk="0">
                    <a:moveTo>
                      <a:pt x="7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ubicBezTo>
                      <a:pt x="4" y="106"/>
                      <a:pt x="6" y="105"/>
                      <a:pt x="6" y="10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7" y="7"/>
                      <a:pt x="79" y="5"/>
                      <a:pt x="79" y="3"/>
                    </a:cubicBezTo>
                    <a:cubicBezTo>
                      <a:pt x="79" y="2"/>
                      <a:pt x="77" y="0"/>
                      <a:pt x="76" y="0"/>
                    </a:cubicBezTo>
                  </a:path>
                </a:pathLst>
              </a:custGeom>
              <a:solidFill>
                <a:srgbClr val="FFFFFF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3447034" y="1106895"/>
                <a:ext cx="52655" cy="5265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0"/>
                    </a:moveTo>
                    <a:lnTo>
                      <a:pt x="0" y="43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24"/>
            <p:cNvGrpSpPr/>
            <p:nvPr/>
          </p:nvGrpSpPr>
          <p:grpSpPr>
            <a:xfrm>
              <a:off x="2852362" y="994242"/>
              <a:ext cx="125100" cy="123677"/>
              <a:chOff x="3374787" y="1191387"/>
              <a:chExt cx="125100" cy="123677"/>
            </a:xfrm>
          </p:grpSpPr>
          <p:sp>
            <p:nvSpPr>
              <p:cNvPr id="263" name="Google Shape;263;p24"/>
              <p:cNvSpPr/>
              <p:nvPr/>
            </p:nvSpPr>
            <p:spPr>
              <a:xfrm>
                <a:off x="3374787" y="1191387"/>
                <a:ext cx="125100" cy="123600"/>
              </a:xfrm>
              <a:prstGeom prst="rect">
                <a:avLst/>
              </a:prstGeom>
              <a:solidFill>
                <a:srgbClr val="A1EA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3374787" y="1191387"/>
                <a:ext cx="125100" cy="123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3382134" y="1198734"/>
                <a:ext cx="57553" cy="759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6" extrusionOk="0">
                    <a:moveTo>
                      <a:pt x="7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ubicBezTo>
                      <a:pt x="4" y="106"/>
                      <a:pt x="6" y="105"/>
                      <a:pt x="6" y="10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7" y="6"/>
                      <a:pt x="79" y="5"/>
                      <a:pt x="79" y="3"/>
                    </a:cubicBezTo>
                    <a:cubicBezTo>
                      <a:pt x="79" y="2"/>
                      <a:pt x="77" y="0"/>
                      <a:pt x="76" y="0"/>
                    </a:cubicBezTo>
                  </a:path>
                </a:pathLst>
              </a:custGeom>
              <a:solidFill>
                <a:srgbClr val="FFFFFF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3447034" y="1262409"/>
                <a:ext cx="52655" cy="5265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0"/>
                    </a:moveTo>
                    <a:lnTo>
                      <a:pt x="0" y="43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24"/>
            <p:cNvGrpSpPr/>
            <p:nvPr/>
          </p:nvGrpSpPr>
          <p:grpSpPr>
            <a:xfrm>
              <a:off x="3030162" y="994242"/>
              <a:ext cx="125100" cy="123677"/>
              <a:chOff x="3374787" y="1346902"/>
              <a:chExt cx="125100" cy="123677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3374787" y="1346902"/>
                <a:ext cx="125100" cy="123600"/>
              </a:xfrm>
              <a:prstGeom prst="rect">
                <a:avLst/>
              </a:prstGeom>
              <a:solidFill>
                <a:srgbClr val="2119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3374787" y="1346902"/>
                <a:ext cx="1251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3382134" y="1354249"/>
                <a:ext cx="57553" cy="759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6" extrusionOk="0">
                    <a:moveTo>
                      <a:pt x="7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ubicBezTo>
                      <a:pt x="4" y="106"/>
                      <a:pt x="6" y="105"/>
                      <a:pt x="6" y="10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7" y="6"/>
                      <a:pt x="79" y="5"/>
                      <a:pt x="79" y="3"/>
                    </a:cubicBezTo>
                    <a:cubicBezTo>
                      <a:pt x="79" y="2"/>
                      <a:pt x="77" y="0"/>
                      <a:pt x="76" y="0"/>
                    </a:cubicBezTo>
                  </a:path>
                </a:pathLst>
              </a:custGeom>
              <a:solidFill>
                <a:srgbClr val="FFFFFF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3447034" y="1417924"/>
                <a:ext cx="52655" cy="5265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0"/>
                    </a:moveTo>
                    <a:lnTo>
                      <a:pt x="0" y="43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78900" y="2276819"/>
            <a:ext cx="3750000" cy="1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339000" y="1341481"/>
            <a:ext cx="1089900" cy="8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-50" y="0"/>
            <a:ext cx="9144075" cy="5143500"/>
            <a:chOff x="-50" y="0"/>
            <a:chExt cx="9144075" cy="5143500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0" y="0"/>
              <a:ext cx="9144000" cy="23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2152600" y="-1916250"/>
              <a:ext cx="249300" cy="45546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6491275" y="2490750"/>
              <a:ext cx="249300" cy="505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-50" y="0"/>
            <a:ext cx="9144075" cy="5146350"/>
            <a:chOff x="-50" y="0"/>
            <a:chExt cx="9144075" cy="5146350"/>
          </a:xfrm>
        </p:grpSpPr>
        <p:sp>
          <p:nvSpPr>
            <p:cNvPr id="26" name="Google Shape;26;p4"/>
            <p:cNvSpPr/>
            <p:nvPr/>
          </p:nvSpPr>
          <p:spPr>
            <a:xfrm rot="5400000" flipH="1">
              <a:off x="2207500" y="2723100"/>
              <a:ext cx="215700" cy="46308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0" y="0"/>
              <a:ext cx="9144000" cy="20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 flipH="1">
              <a:off x="7349425" y="-1375800"/>
              <a:ext cx="209400" cy="3379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1237400"/>
            <a:ext cx="469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1855325"/>
            <a:ext cx="4694700" cy="2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>
            <a:off x="6054698" y="833700"/>
            <a:ext cx="2374200" cy="3476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73" name="Google Shape;73;p7"/>
          <p:cNvGrpSpPr/>
          <p:nvPr/>
        </p:nvGrpSpPr>
        <p:grpSpPr>
          <a:xfrm>
            <a:off x="0" y="0"/>
            <a:ext cx="9144000" cy="418800"/>
            <a:chOff x="0" y="0"/>
            <a:chExt cx="9144000" cy="418800"/>
          </a:xfrm>
        </p:grpSpPr>
        <p:sp>
          <p:nvSpPr>
            <p:cNvPr id="74" name="Google Shape;74;p7"/>
            <p:cNvSpPr/>
            <p:nvPr/>
          </p:nvSpPr>
          <p:spPr>
            <a:xfrm>
              <a:off x="0" y="0"/>
              <a:ext cx="9144000" cy="20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rot="5400000">
              <a:off x="1301100" y="-1091700"/>
              <a:ext cx="209400" cy="28116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2241425" y="1609725"/>
            <a:ext cx="4661100" cy="14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241475" y="3096075"/>
            <a:ext cx="4661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9"/>
          <p:cNvGrpSpPr/>
          <p:nvPr/>
        </p:nvGrpSpPr>
        <p:grpSpPr>
          <a:xfrm flipH="1">
            <a:off x="7170399" y="4706713"/>
            <a:ext cx="1705976" cy="324097"/>
            <a:chOff x="2496762" y="993531"/>
            <a:chExt cx="658500" cy="125100"/>
          </a:xfrm>
        </p:grpSpPr>
        <p:grpSp>
          <p:nvGrpSpPr>
            <p:cNvPr id="91" name="Google Shape;91;p9"/>
            <p:cNvGrpSpPr/>
            <p:nvPr/>
          </p:nvGrpSpPr>
          <p:grpSpPr>
            <a:xfrm>
              <a:off x="2496762" y="993531"/>
              <a:ext cx="125100" cy="125100"/>
              <a:chOff x="3374787" y="880358"/>
              <a:chExt cx="125100" cy="125100"/>
            </a:xfrm>
          </p:grpSpPr>
          <p:sp>
            <p:nvSpPr>
              <p:cNvPr id="92" name="Google Shape;92;p9"/>
              <p:cNvSpPr/>
              <p:nvPr/>
            </p:nvSpPr>
            <p:spPr>
              <a:xfrm>
                <a:off x="3374787" y="880358"/>
                <a:ext cx="125100" cy="125100"/>
              </a:xfrm>
              <a:prstGeom prst="rect">
                <a:avLst/>
              </a:prstGeom>
              <a:solidFill>
                <a:srgbClr val="FF68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3374787" y="880358"/>
                <a:ext cx="125100" cy="12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3382134" y="887705"/>
                <a:ext cx="57553" cy="759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6" extrusionOk="0">
                    <a:moveTo>
                      <a:pt x="7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ubicBezTo>
                      <a:pt x="4" y="106"/>
                      <a:pt x="6" y="105"/>
                      <a:pt x="6" y="10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7" y="7"/>
                      <a:pt x="79" y="5"/>
                      <a:pt x="79" y="4"/>
                    </a:cubicBezTo>
                    <a:cubicBezTo>
                      <a:pt x="79" y="2"/>
                      <a:pt x="77" y="0"/>
                      <a:pt x="76" y="0"/>
                    </a:cubicBezTo>
                  </a:path>
                </a:pathLst>
              </a:custGeom>
              <a:solidFill>
                <a:srgbClr val="FFFFFF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3447034" y="951380"/>
                <a:ext cx="52655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43" h="44" extrusionOk="0">
                    <a:moveTo>
                      <a:pt x="43" y="0"/>
                    </a:moveTo>
                    <a:lnTo>
                      <a:pt x="0" y="44"/>
                    </a:lnTo>
                    <a:lnTo>
                      <a:pt x="43" y="4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9"/>
            <p:cNvGrpSpPr/>
            <p:nvPr/>
          </p:nvGrpSpPr>
          <p:grpSpPr>
            <a:xfrm>
              <a:off x="2674562" y="994242"/>
              <a:ext cx="125100" cy="123677"/>
              <a:chOff x="3374787" y="1035873"/>
              <a:chExt cx="125100" cy="123677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3374787" y="1035873"/>
                <a:ext cx="125100" cy="123600"/>
              </a:xfrm>
              <a:prstGeom prst="rect">
                <a:avLst/>
              </a:prstGeom>
              <a:solidFill>
                <a:srgbClr val="3535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3374787" y="1035873"/>
                <a:ext cx="125100" cy="123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3382134" y="1043220"/>
                <a:ext cx="57553" cy="759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6" extrusionOk="0">
                    <a:moveTo>
                      <a:pt x="7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ubicBezTo>
                      <a:pt x="4" y="106"/>
                      <a:pt x="6" y="105"/>
                      <a:pt x="6" y="10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7" y="7"/>
                      <a:pt x="79" y="5"/>
                      <a:pt x="79" y="3"/>
                    </a:cubicBezTo>
                    <a:cubicBezTo>
                      <a:pt x="79" y="2"/>
                      <a:pt x="77" y="0"/>
                      <a:pt x="76" y="0"/>
                    </a:cubicBezTo>
                  </a:path>
                </a:pathLst>
              </a:custGeom>
              <a:solidFill>
                <a:srgbClr val="FFFFFF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3447034" y="1106895"/>
                <a:ext cx="52655" cy="5265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0"/>
                    </a:moveTo>
                    <a:lnTo>
                      <a:pt x="0" y="43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9"/>
            <p:cNvGrpSpPr/>
            <p:nvPr/>
          </p:nvGrpSpPr>
          <p:grpSpPr>
            <a:xfrm>
              <a:off x="2852362" y="994242"/>
              <a:ext cx="125100" cy="123677"/>
              <a:chOff x="3374787" y="1191387"/>
              <a:chExt cx="125100" cy="123677"/>
            </a:xfrm>
          </p:grpSpPr>
          <p:sp>
            <p:nvSpPr>
              <p:cNvPr id="102" name="Google Shape;102;p9"/>
              <p:cNvSpPr/>
              <p:nvPr/>
            </p:nvSpPr>
            <p:spPr>
              <a:xfrm>
                <a:off x="3374787" y="1191387"/>
                <a:ext cx="125100" cy="123600"/>
              </a:xfrm>
              <a:prstGeom prst="rect">
                <a:avLst/>
              </a:prstGeom>
              <a:solidFill>
                <a:srgbClr val="A1EA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3374787" y="1191387"/>
                <a:ext cx="125100" cy="123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3382134" y="1198734"/>
                <a:ext cx="57553" cy="759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6" extrusionOk="0">
                    <a:moveTo>
                      <a:pt x="7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ubicBezTo>
                      <a:pt x="4" y="106"/>
                      <a:pt x="6" y="105"/>
                      <a:pt x="6" y="10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7" y="6"/>
                      <a:pt x="79" y="5"/>
                      <a:pt x="79" y="3"/>
                    </a:cubicBezTo>
                    <a:cubicBezTo>
                      <a:pt x="79" y="2"/>
                      <a:pt x="77" y="0"/>
                      <a:pt x="76" y="0"/>
                    </a:cubicBezTo>
                  </a:path>
                </a:pathLst>
              </a:custGeom>
              <a:solidFill>
                <a:srgbClr val="FFFFFF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3447034" y="1262409"/>
                <a:ext cx="52655" cy="5265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0"/>
                    </a:moveTo>
                    <a:lnTo>
                      <a:pt x="0" y="43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9"/>
            <p:cNvGrpSpPr/>
            <p:nvPr/>
          </p:nvGrpSpPr>
          <p:grpSpPr>
            <a:xfrm>
              <a:off x="3030162" y="994242"/>
              <a:ext cx="125100" cy="123677"/>
              <a:chOff x="3374787" y="1346902"/>
              <a:chExt cx="125100" cy="123677"/>
            </a:xfrm>
          </p:grpSpPr>
          <p:sp>
            <p:nvSpPr>
              <p:cNvPr id="107" name="Google Shape;107;p9"/>
              <p:cNvSpPr/>
              <p:nvPr/>
            </p:nvSpPr>
            <p:spPr>
              <a:xfrm>
                <a:off x="3374787" y="1346902"/>
                <a:ext cx="125100" cy="123600"/>
              </a:xfrm>
              <a:prstGeom prst="rect">
                <a:avLst/>
              </a:prstGeom>
              <a:solidFill>
                <a:srgbClr val="2119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3374787" y="1346902"/>
                <a:ext cx="1251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3382134" y="1354249"/>
                <a:ext cx="57553" cy="759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6" extrusionOk="0">
                    <a:moveTo>
                      <a:pt x="7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ubicBezTo>
                      <a:pt x="4" y="106"/>
                      <a:pt x="6" y="105"/>
                      <a:pt x="6" y="10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7" y="6"/>
                      <a:pt x="79" y="5"/>
                      <a:pt x="79" y="3"/>
                    </a:cubicBezTo>
                    <a:cubicBezTo>
                      <a:pt x="79" y="2"/>
                      <a:pt x="77" y="0"/>
                      <a:pt x="76" y="0"/>
                    </a:cubicBezTo>
                  </a:path>
                </a:pathLst>
              </a:custGeom>
              <a:solidFill>
                <a:srgbClr val="FFFFFF">
                  <a:alpha val="11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3447034" y="1417924"/>
                <a:ext cx="52655" cy="5265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0"/>
                    </a:moveTo>
                    <a:lnTo>
                      <a:pt x="0" y="43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9"/>
          <p:cNvGrpSpPr/>
          <p:nvPr/>
        </p:nvGrpSpPr>
        <p:grpSpPr>
          <a:xfrm flipH="1">
            <a:off x="-50" y="0"/>
            <a:ext cx="9144075" cy="5143500"/>
            <a:chOff x="-50" y="0"/>
            <a:chExt cx="9144075" cy="5143500"/>
          </a:xfrm>
        </p:grpSpPr>
        <p:sp>
          <p:nvSpPr>
            <p:cNvPr id="112" name="Google Shape;112;p9"/>
            <p:cNvSpPr/>
            <p:nvPr/>
          </p:nvSpPr>
          <p:spPr>
            <a:xfrm flipH="1">
              <a:off x="0" y="0"/>
              <a:ext cx="9144000" cy="23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 rot="5400000">
              <a:off x="2152600" y="-1916250"/>
              <a:ext cx="249300" cy="45546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6491275" y="2490750"/>
              <a:ext cx="249300" cy="505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15" name="Google Shape;115;p9"/>
          <p:cNvGrpSpPr/>
          <p:nvPr/>
        </p:nvGrpSpPr>
        <p:grpSpPr>
          <a:xfrm>
            <a:off x="192873" y="358650"/>
            <a:ext cx="352700" cy="352700"/>
            <a:chOff x="2917014" y="1713064"/>
            <a:chExt cx="277826" cy="277826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3103040" y="1852340"/>
              <a:ext cx="91800" cy="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2917014" y="1852340"/>
              <a:ext cx="91200" cy="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 rot="5400000">
              <a:off x="3009693" y="1944990"/>
              <a:ext cx="91800" cy="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5400000">
              <a:off x="3009993" y="1758664"/>
              <a:ext cx="91200" cy="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720000" y="4149450"/>
            <a:ext cx="7704000" cy="45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238050" y="1171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1238050" y="284373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4" hasCustomPrompt="1"/>
          </p:nvPr>
        </p:nvSpPr>
        <p:spPr>
          <a:xfrm>
            <a:off x="1238050" y="17288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 hasCustomPrompt="1"/>
          </p:nvPr>
        </p:nvSpPr>
        <p:spPr>
          <a:xfrm>
            <a:off x="1238050" y="340116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1238050" y="228631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8050" y="3958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2093900" y="1171450"/>
            <a:ext cx="431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2093900" y="1728880"/>
            <a:ext cx="431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2093900" y="2286310"/>
            <a:ext cx="431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2093900" y="2843740"/>
            <a:ext cx="431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2093900" y="3401170"/>
            <a:ext cx="431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2093900" y="3958600"/>
            <a:ext cx="431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5207025" y="-2850"/>
            <a:ext cx="3957600" cy="5149200"/>
            <a:chOff x="5207025" y="-2850"/>
            <a:chExt cx="3957600" cy="5149200"/>
          </a:xfrm>
        </p:grpSpPr>
        <p:sp>
          <p:nvSpPr>
            <p:cNvPr id="147" name="Google Shape;147;p13"/>
            <p:cNvSpPr/>
            <p:nvPr/>
          </p:nvSpPr>
          <p:spPr>
            <a:xfrm rot="-5400000">
              <a:off x="7077975" y="3059700"/>
              <a:ext cx="215700" cy="39576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-5400000" flipH="1">
              <a:off x="7909950" y="-1018200"/>
              <a:ext cx="218700" cy="22494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66" name="Google Shape;166;p17"/>
          <p:cNvGrpSpPr/>
          <p:nvPr/>
        </p:nvGrpSpPr>
        <p:grpSpPr>
          <a:xfrm>
            <a:off x="175" y="0"/>
            <a:ext cx="9165188" cy="5146350"/>
            <a:chOff x="175" y="0"/>
            <a:chExt cx="9165188" cy="5146350"/>
          </a:xfrm>
        </p:grpSpPr>
        <p:sp>
          <p:nvSpPr>
            <p:cNvPr id="167" name="Google Shape;167;p17"/>
            <p:cNvSpPr/>
            <p:nvPr/>
          </p:nvSpPr>
          <p:spPr>
            <a:xfrm rot="5400000" flipH="1">
              <a:off x="1621825" y="3309000"/>
              <a:ext cx="215700" cy="3459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 rot="-5400000" flipH="1">
              <a:off x="6742113" y="-2207550"/>
              <a:ext cx="215700" cy="46308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9" r:id="rId10"/>
    <p:sldLayoutId id="214748367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ctrTitle"/>
          </p:nvPr>
        </p:nvSpPr>
        <p:spPr>
          <a:xfrm>
            <a:off x="692759" y="1447813"/>
            <a:ext cx="7758481" cy="21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0" dirty="0"/>
              <a:t>Optimisation de la planification de la maintenance avec l’apprentissage par renforcement</a:t>
            </a:r>
          </a:p>
        </p:txBody>
      </p: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>
            <a:off x="250372" y="3778025"/>
            <a:ext cx="3635828" cy="696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Réalisé par :  </a:t>
            </a:r>
            <a:r>
              <a:rPr lang="en" dirty="0"/>
              <a:t>Assia AIT JEDDI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Chaimae ELFAKIR</a:t>
            </a:r>
            <a:endParaRPr dirty="0"/>
          </a:p>
        </p:txBody>
      </p:sp>
      <p:sp>
        <p:nvSpPr>
          <p:cNvPr id="210" name="Google Shape;52;p15">
            <a:extLst>
              <a:ext uri="{FF2B5EF4-FFF2-40B4-BE49-F238E27FC236}">
                <a16:creationId xmlns:a16="http://schemas.microsoft.com/office/drawing/2014/main" id="{058BF8A9-D301-45B1-A658-1E68AED1F387}"/>
              </a:ext>
            </a:extLst>
          </p:cNvPr>
          <p:cNvSpPr txBox="1"/>
          <p:nvPr/>
        </p:nvSpPr>
        <p:spPr>
          <a:xfrm>
            <a:off x="3081288" y="4686331"/>
            <a:ext cx="2981424" cy="16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Année universitaire : 2024/2025</a:t>
            </a:r>
            <a:endParaRPr sz="1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F9AC0F21-27F0-4522-B673-B1B211B3F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510"/>
            <a:ext cx="2421731" cy="1062292"/>
          </a:xfrm>
          <a:prstGeom prst="rect">
            <a:avLst/>
          </a:prstGeom>
        </p:spPr>
      </p:pic>
      <p:sp>
        <p:nvSpPr>
          <p:cNvPr id="6" name="Google Shape;283;p28">
            <a:extLst>
              <a:ext uri="{FF2B5EF4-FFF2-40B4-BE49-F238E27FC236}">
                <a16:creationId xmlns:a16="http://schemas.microsoft.com/office/drawing/2014/main" id="{6112C000-4AED-476D-827B-04BDFD2E3CD0}"/>
              </a:ext>
            </a:extLst>
          </p:cNvPr>
          <p:cNvSpPr txBox="1">
            <a:spLocks/>
          </p:cNvSpPr>
          <p:nvPr/>
        </p:nvSpPr>
        <p:spPr>
          <a:xfrm>
            <a:off x="5181599" y="3778025"/>
            <a:ext cx="4288971" cy="6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fr-FR" b="1" dirty="0"/>
              <a:t>Encadré par :  </a:t>
            </a:r>
            <a:r>
              <a:rPr lang="fr-FR" dirty="0"/>
              <a:t>Mr. Soufiane HAMIDA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6672428-D779-4D44-BCBF-7CC402666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48663"/>
              </p:ext>
            </p:extLst>
          </p:nvPr>
        </p:nvGraphicFramePr>
        <p:xfrm>
          <a:off x="310243" y="191922"/>
          <a:ext cx="8523514" cy="475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340">
                  <a:extLst>
                    <a:ext uri="{9D8B030D-6E8A-4147-A177-3AD203B41FA5}">
                      <a16:colId xmlns:a16="http://schemas.microsoft.com/office/drawing/2014/main" val="1431183462"/>
                    </a:ext>
                  </a:extLst>
                </a:gridCol>
                <a:gridCol w="958060">
                  <a:extLst>
                    <a:ext uri="{9D8B030D-6E8A-4147-A177-3AD203B41FA5}">
                      <a16:colId xmlns:a16="http://schemas.microsoft.com/office/drawing/2014/main" val="916614944"/>
                    </a:ext>
                  </a:extLst>
                </a:gridCol>
                <a:gridCol w="1539504">
                  <a:extLst>
                    <a:ext uri="{9D8B030D-6E8A-4147-A177-3AD203B41FA5}">
                      <a16:colId xmlns:a16="http://schemas.microsoft.com/office/drawing/2014/main" val="1299188421"/>
                    </a:ext>
                  </a:extLst>
                </a:gridCol>
                <a:gridCol w="1989620">
                  <a:extLst>
                    <a:ext uri="{9D8B030D-6E8A-4147-A177-3AD203B41FA5}">
                      <a16:colId xmlns:a16="http://schemas.microsoft.com/office/drawing/2014/main" val="2869967138"/>
                    </a:ext>
                  </a:extLst>
                </a:gridCol>
                <a:gridCol w="1793990">
                  <a:extLst>
                    <a:ext uri="{9D8B030D-6E8A-4147-A177-3AD203B41FA5}">
                      <a16:colId xmlns:a16="http://schemas.microsoft.com/office/drawing/2014/main" val="2665126636"/>
                    </a:ext>
                  </a:extLst>
                </a:gridCol>
              </a:tblGrid>
              <a:tr h="52518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Inter"/>
                        </a:rPr>
                        <a:t>Titre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Inter"/>
                        </a:rPr>
                        <a:t>Auteurs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Inter"/>
                        </a:rPr>
                        <a:t>Méthodes          utilisée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Inter"/>
                        </a:rPr>
                        <a:t>       Contributions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u="none" dirty="0">
                          <a:solidFill>
                            <a:schemeClr val="bg1"/>
                          </a:solidFill>
                          <a:latin typeface="Inter"/>
                        </a:rPr>
                        <a:t>            Limites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89290"/>
                  </a:ext>
                </a:extLst>
              </a:tr>
              <a:tr h="143733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dirty="0">
                          <a:latin typeface="Inter"/>
                        </a:rPr>
                        <a:t>Deep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reinforcement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learning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for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predictive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aircraft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maintenance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using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probabilistic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Remaining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-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Useful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-Life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prognostics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, </a:t>
                      </a:r>
                      <a:r>
                        <a:rPr lang="fr-FR" sz="1400" b="0" i="0" u="none" strike="noStrike" noProof="0" dirty="0">
                          <a:solidFill>
                            <a:srgbClr val="000000"/>
                          </a:solidFill>
                          <a:latin typeface="Inter"/>
                        </a:rPr>
                        <a:t>2023</a:t>
                      </a:r>
                      <a:endParaRPr lang="fr-FR" sz="1400" dirty="0">
                        <a:latin typeface="Inter"/>
                      </a:endParaRPr>
                    </a:p>
                    <a:p>
                      <a:pPr lvl="0">
                        <a:buNone/>
                      </a:pP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dirty="0" err="1">
                          <a:latin typeface="Inter"/>
                        </a:rPr>
                        <a:t>Juseong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Lee, </a:t>
                      </a:r>
                      <a:endParaRPr lang="fr-FR" sz="1400" dirty="0">
                        <a:latin typeface="Inter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dirty="0" err="1">
                          <a:latin typeface="Inter"/>
                        </a:rPr>
                        <a:t>Mihaela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Mitici</a:t>
                      </a:r>
                      <a:endParaRPr lang="fr-FR" sz="1400" dirty="0">
                        <a:latin typeface="Inter"/>
                      </a:endParaRPr>
                    </a:p>
                    <a:p>
                      <a:pPr lvl="0">
                        <a:buNone/>
                      </a:pP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dirty="0">
                          <a:latin typeface="Inter"/>
                        </a:rPr>
                        <a:t>CNN avec Monte Carlo dropout, Deep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Reinforcment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Learning (DRL).</a:t>
                      </a:r>
                      <a:endParaRPr lang="fr-FR" sz="1400" dirty="0">
                        <a:latin typeface="Inter"/>
                      </a:endParaRPr>
                    </a:p>
                    <a:p>
                      <a:pPr lvl="0">
                        <a:buNone/>
                      </a:pP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dirty="0">
                          <a:latin typeface="Inter"/>
                        </a:rPr>
                        <a:t>Intégration de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probabilistic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RUL et DRL, réduction de 29.3% des coûts de maintenance.</a:t>
                      </a:r>
                      <a:endParaRPr lang="fr-FR" sz="1400" dirty="0">
                        <a:latin typeface="Inter"/>
                      </a:endParaRPr>
                    </a:p>
                    <a:p>
                      <a:pPr lvl="0">
                        <a:buNone/>
                      </a:pP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dirty="0">
                          <a:latin typeface="Inter"/>
                        </a:rPr>
                        <a:t>Nécessité d'un grand volume de données pour la modélisation.</a:t>
                      </a:r>
                      <a:endParaRPr lang="fr-FR" sz="1400" dirty="0">
                        <a:latin typeface="Inter"/>
                      </a:endParaRPr>
                    </a:p>
                    <a:p>
                      <a:pPr lvl="0">
                        <a:buNone/>
                      </a:pP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82252"/>
                  </a:ext>
                </a:extLst>
              </a:tr>
              <a:tr h="105166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 err="1">
                          <a:latin typeface="Inter"/>
                        </a:rPr>
                        <a:t>Alarm-based</a:t>
                      </a:r>
                      <a:r>
                        <a:rPr lang="fr-FR" sz="1400" b="0" dirty="0">
                          <a:latin typeface="Inter"/>
                        </a:rPr>
                        <a:t> </a:t>
                      </a:r>
                      <a:r>
                        <a:rPr lang="fr-FR" sz="1400" b="0" dirty="0" err="1">
                          <a:latin typeface="Inter"/>
                        </a:rPr>
                        <a:t>predictive</a:t>
                      </a:r>
                      <a:r>
                        <a:rPr lang="fr-FR" sz="1400" b="0" dirty="0">
                          <a:latin typeface="Inter"/>
                        </a:rPr>
                        <a:t> maintenance </a:t>
                      </a:r>
                      <a:r>
                        <a:rPr lang="fr-FR" sz="1400" b="0" dirty="0" err="1">
                          <a:latin typeface="Inter"/>
                        </a:rPr>
                        <a:t>scheduling</a:t>
                      </a:r>
                      <a:r>
                        <a:rPr lang="fr-FR" sz="1400" b="0" dirty="0">
                          <a:latin typeface="Inter"/>
                        </a:rPr>
                        <a:t> for </a:t>
                      </a:r>
                      <a:r>
                        <a:rPr lang="fr-FR" sz="1400" b="0" dirty="0" err="1">
                          <a:latin typeface="Inter"/>
                        </a:rPr>
                        <a:t>aircraft</a:t>
                      </a:r>
                      <a:r>
                        <a:rPr lang="fr-FR" sz="1400" b="0" dirty="0">
                          <a:latin typeface="Inter"/>
                        </a:rPr>
                        <a:t> engines with </a:t>
                      </a:r>
                      <a:r>
                        <a:rPr lang="fr-FR" sz="1400" b="0" dirty="0" err="1">
                          <a:latin typeface="Inter"/>
                        </a:rPr>
                        <a:t>imperfect</a:t>
                      </a:r>
                      <a:r>
                        <a:rPr lang="fr-FR" sz="1400" b="0" dirty="0">
                          <a:latin typeface="Inter"/>
                        </a:rPr>
                        <a:t> </a:t>
                      </a:r>
                      <a:r>
                        <a:rPr lang="fr-FR" sz="1400" b="0" dirty="0" err="1">
                          <a:latin typeface="Inter"/>
                        </a:rPr>
                        <a:t>Remaining</a:t>
                      </a:r>
                      <a:r>
                        <a:rPr lang="fr-FR" sz="1400" b="0" dirty="0">
                          <a:latin typeface="Inter"/>
                        </a:rPr>
                        <a:t> </a:t>
                      </a:r>
                      <a:r>
                        <a:rPr lang="fr-FR" sz="1400" b="0" dirty="0" err="1">
                          <a:latin typeface="Inter"/>
                        </a:rPr>
                        <a:t>Useful</a:t>
                      </a:r>
                      <a:r>
                        <a:rPr lang="fr-FR" sz="1400" b="0" dirty="0">
                          <a:latin typeface="Inter"/>
                        </a:rPr>
                        <a:t> Life </a:t>
                      </a:r>
                      <a:r>
                        <a:rPr lang="fr-FR" sz="1400" b="0" dirty="0" err="1">
                          <a:latin typeface="Inter"/>
                        </a:rPr>
                        <a:t>prognostics</a:t>
                      </a:r>
                      <a:r>
                        <a:rPr lang="fr-FR" sz="1400" b="0" dirty="0">
                          <a:latin typeface="Inter"/>
                        </a:rPr>
                        <a:t>, 2022</a:t>
                      </a: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latin typeface="Inter"/>
                        </a:rPr>
                        <a:t>Arthur </a:t>
                      </a:r>
                      <a:r>
                        <a:rPr lang="fr-FR" sz="1400" b="0" i="0" u="none" strike="noStrike" noProof="0" err="1">
                          <a:latin typeface="Inter"/>
                        </a:rPr>
                        <a:t>Reijns</a:t>
                      </a:r>
                      <a:r>
                        <a:rPr lang="fr-FR" sz="1400" b="0" i="0" u="none" strike="noStrike" noProof="0">
                          <a:latin typeface="Inter"/>
                        </a:rPr>
                        <a:t> , </a:t>
                      </a:r>
                      <a:endParaRPr lang="fr-FR" sz="1400">
                        <a:latin typeface="Inter"/>
                      </a:endParaRPr>
                    </a:p>
                    <a:p>
                      <a:pPr lvl="0">
                        <a:buNone/>
                      </a:pPr>
                      <a:r>
                        <a:rPr lang="fr-FR" sz="1400" b="0" i="0" u="none" strike="noStrike" noProof="0" err="1">
                          <a:latin typeface="Inter"/>
                        </a:rPr>
                        <a:t>Mihaela</a:t>
                      </a:r>
                      <a:r>
                        <a:rPr lang="fr-FR" sz="1400" b="0" i="0" u="none" strike="noStrike" noProof="0">
                          <a:latin typeface="Inter"/>
                        </a:rPr>
                        <a:t> </a:t>
                      </a:r>
                      <a:r>
                        <a:rPr lang="fr-FR" sz="1400" b="0" i="0" u="none" strike="noStrike" noProof="0" err="1">
                          <a:latin typeface="Inter"/>
                        </a:rPr>
                        <a:t>Mitici</a:t>
                      </a:r>
                      <a:endParaRPr lang="fr-FR" sz="1400" err="1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dirty="0" err="1">
                          <a:latin typeface="Inter"/>
                        </a:rPr>
                        <a:t>Stochastic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regression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model.</a:t>
                      </a: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dirty="0">
                          <a:latin typeface="Inter"/>
                        </a:rPr>
                        <a:t>Développement de modèles spécifiques pour différents composants.</a:t>
                      </a:r>
                      <a:endParaRPr lang="fr-FR" sz="1400" dirty="0">
                        <a:latin typeface="Inter"/>
                      </a:endParaRPr>
                    </a:p>
                    <a:p>
                      <a:pPr lvl="0">
                        <a:buNone/>
                      </a:pP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>
                          <a:latin typeface="Inter"/>
                        </a:rPr>
                        <a:t>Approche limitée aux estimations ponctuelles de RUL.</a:t>
                      </a:r>
                    </a:p>
                    <a:p>
                      <a:pPr lvl="0">
                        <a:buNone/>
                      </a:pP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42114"/>
                  </a:ext>
                </a:extLst>
              </a:tr>
              <a:tr h="14373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dirty="0">
                          <a:latin typeface="Inter"/>
                        </a:rPr>
                        <a:t>Maintenance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Optimization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in </a:t>
                      </a:r>
                      <a:r>
                        <a:rPr lang="fr-FR" sz="1400" b="0" i="0" u="none" strike="noStrike" noProof="0" dirty="0" err="1">
                          <a:latin typeface="Inter"/>
                        </a:rPr>
                        <a:t>Industry</a:t>
                      </a:r>
                      <a:r>
                        <a:rPr lang="fr-FR" sz="1400" b="0" i="0" u="none" strike="noStrike" noProof="0" dirty="0">
                          <a:latin typeface="Inter"/>
                        </a:rPr>
                        <a:t> 4.0, 2023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>
                          <a:latin typeface="Inter"/>
                        </a:rPr>
                        <a:t>Luca </a:t>
                      </a:r>
                      <a:r>
                        <a:rPr lang="fr-FR" sz="1400" b="0" i="0" u="none" strike="noStrike" noProof="0" err="1">
                          <a:latin typeface="Inter"/>
                        </a:rPr>
                        <a:t>Pinciroli</a:t>
                      </a:r>
                      <a:r>
                        <a:rPr lang="fr-FR" sz="1400" b="0" i="0" u="none" strike="noStrike" noProof="0">
                          <a:latin typeface="Inter"/>
                        </a:rPr>
                        <a:t>, </a:t>
                      </a:r>
                      <a:endParaRPr lang="fr-FR" sz="1400" err="1">
                        <a:latin typeface="Inter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>
                          <a:latin typeface="Inter"/>
                        </a:rPr>
                        <a:t>Piero </a:t>
                      </a:r>
                      <a:r>
                        <a:rPr lang="fr-FR" sz="1400" b="0" i="0" u="none" strike="noStrike" noProof="0" err="1">
                          <a:latin typeface="Inter"/>
                        </a:rPr>
                        <a:t>Baraldi</a:t>
                      </a:r>
                      <a:r>
                        <a:rPr lang="fr-FR" sz="1400" b="0" i="0" u="none" strike="noStrike" noProof="0">
                          <a:latin typeface="Inter"/>
                        </a:rPr>
                        <a:t>, </a:t>
                      </a:r>
                      <a:endParaRPr lang="fr-FR" sz="1400">
                        <a:latin typeface="Inter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>
                          <a:latin typeface="Inter"/>
                        </a:rPr>
                        <a:t>Enrico </a:t>
                      </a:r>
                      <a:r>
                        <a:rPr lang="fr-FR" sz="1400" b="0" i="0" u="none" strike="noStrike" noProof="0" err="1">
                          <a:latin typeface="Inter"/>
                        </a:rPr>
                        <a:t>Zio</a:t>
                      </a:r>
                      <a:endParaRPr lang="fr-FR" sz="1400">
                        <a:latin typeface="Inter"/>
                      </a:endParaRPr>
                    </a:p>
                    <a:p>
                      <a:pPr lvl="0">
                        <a:buNone/>
                      </a:pPr>
                      <a:endParaRPr lang="fr-FR" sz="1400" b="0" i="0" u="none" strike="noStrike" noProof="0">
                        <a:latin typeface="Inte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>
                          <a:latin typeface="Inter"/>
                        </a:rPr>
                        <a:t>Approches d'optimisation stochastique, Algorithmes basés sur l'IA.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>
                          <a:latin typeface="Inter"/>
                        </a:rPr>
                        <a:t>Approches systématiques pour une maintenance durable et efficace.</a:t>
                      </a:r>
                      <a:endParaRPr lang="fr-FR" sz="1400">
                        <a:latin typeface="Inter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400" b="0" i="0" u="none" strike="noStrike" noProof="0">
                        <a:latin typeface="Inter"/>
                      </a:endParaRPr>
                    </a:p>
                    <a:p>
                      <a:pPr lvl="0">
                        <a:buNone/>
                      </a:pPr>
                      <a:endParaRPr lang="fr-FR" sz="1400">
                        <a:latin typeface="Inte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dirty="0">
                          <a:latin typeface="Inter"/>
                        </a:rPr>
                        <a:t>Complexité des implémentations, écart entre théorie et pratique.</a:t>
                      </a:r>
                      <a:endParaRPr lang="fr-FR" sz="1400" dirty="0">
                        <a:latin typeface="Inter"/>
                      </a:endParaRPr>
                    </a:p>
                    <a:p>
                      <a:pPr lvl="0">
                        <a:buNone/>
                      </a:pPr>
                      <a:endParaRPr lang="fr-FR" sz="1400" dirty="0">
                        <a:latin typeface="Inte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0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0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>
            <a:spLocks noGrp="1"/>
          </p:cNvSpPr>
          <p:nvPr>
            <p:ph type="title"/>
          </p:nvPr>
        </p:nvSpPr>
        <p:spPr>
          <a:xfrm>
            <a:off x="514350" y="2571750"/>
            <a:ext cx="8115300" cy="1557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COLLECTE ET PR</a:t>
            </a:r>
            <a:r>
              <a:rPr lang="en-US" sz="4000" dirty="0"/>
              <a:t>É</a:t>
            </a:r>
            <a:r>
              <a:rPr lang="fr-FR" sz="4000" dirty="0"/>
              <a:t>TRAITEMENT DES DONN</a:t>
            </a:r>
            <a:r>
              <a:rPr lang="en-US" sz="4000" dirty="0"/>
              <a:t>ÉES</a:t>
            </a:r>
            <a:endParaRPr sz="4000" dirty="0"/>
          </a:p>
        </p:txBody>
      </p:sp>
      <p:sp>
        <p:nvSpPr>
          <p:cNvPr id="603" name="Google Shape;603;p32"/>
          <p:cNvSpPr txBox="1">
            <a:spLocks noGrp="1"/>
          </p:cNvSpPr>
          <p:nvPr>
            <p:ph type="title" idx="2"/>
          </p:nvPr>
        </p:nvSpPr>
        <p:spPr>
          <a:xfrm>
            <a:off x="3827024" y="1500473"/>
            <a:ext cx="1245039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4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074D-A197-4856-B2E1-12D7EDD1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28" y="339930"/>
            <a:ext cx="7704000" cy="572700"/>
          </a:xfrm>
        </p:spPr>
        <p:txBody>
          <a:bodyPr/>
          <a:lstStyle/>
          <a:p>
            <a:r>
              <a:rPr lang="fr-FR" dirty="0"/>
              <a:t>Collecte des données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9D17-834C-4A2E-B6E1-0C9F8455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28" y="1119817"/>
            <a:ext cx="8424000" cy="2165400"/>
          </a:xfrm>
        </p:spPr>
        <p:txBody>
          <a:bodyPr/>
          <a:lstStyle/>
          <a:p>
            <a:r>
              <a:rPr lang="en-US" sz="1700" b="1" dirty="0">
                <a:latin typeface="Inter"/>
                <a:ea typeface="Lato"/>
                <a:cs typeface="Lato"/>
              </a:rPr>
              <a:t>NASA C-MAPSS</a:t>
            </a:r>
            <a:r>
              <a:rPr lang="en-US" sz="1700" dirty="0">
                <a:latin typeface="Inter"/>
                <a:ea typeface="Lato"/>
                <a:cs typeface="Lato"/>
              </a:rPr>
              <a:t> (Turbofan Engine Degradation Simulation Data Set)</a:t>
            </a:r>
            <a:endParaRPr lang="fr-FR" sz="1700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fr-FR" sz="1700" dirty="0">
              <a:solidFill>
                <a:srgbClr val="404040"/>
              </a:solidFill>
              <a:latin typeface="Inter"/>
            </a:endParaRPr>
          </a:p>
          <a:p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Simule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la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dégradation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de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moteurs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à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réaction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sous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différentes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conditions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opérationnelles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et modes de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défaillance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. </a:t>
            </a:r>
            <a:endParaRPr lang="fr-FR" sz="1700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fr-FR" sz="1700" dirty="0">
              <a:solidFill>
                <a:srgbClr val="404040"/>
              </a:solidFill>
              <a:latin typeface="Inter"/>
            </a:endParaRPr>
          </a:p>
          <a:p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Enregistre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les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signaux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de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plusieurs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capteurs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pour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suivre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l'évolution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des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pannes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.</a:t>
            </a:r>
            <a:endParaRPr lang="en-US" sz="1700" dirty="0">
              <a:latin typeface="Inter"/>
              <a:ea typeface="+mn-lt"/>
              <a:cs typeface="Calibri"/>
            </a:endParaRPr>
          </a:p>
          <a:p>
            <a:endParaRPr lang="en-US" sz="1700" dirty="0">
              <a:solidFill>
                <a:srgbClr val="000000"/>
              </a:solidFill>
              <a:latin typeface="Inter"/>
              <a:ea typeface="+mn-lt"/>
              <a:cs typeface="Calibri"/>
            </a:endParaRPr>
          </a:p>
          <a:p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Contiennent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4 ensembles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distincts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chacun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représentant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des configurations </a:t>
            </a:r>
            <a:r>
              <a:rPr lang="en-US" sz="1700" dirty="0" err="1">
                <a:solidFill>
                  <a:srgbClr val="000000"/>
                </a:solidFill>
                <a:latin typeface="Inter"/>
                <a:ea typeface="+mn-lt"/>
                <a:cs typeface="+mn-lt"/>
              </a:rPr>
              <a:t>spécifiques</a:t>
            </a:r>
            <a:r>
              <a:rPr lang="en-US" sz="1700" dirty="0">
                <a:solidFill>
                  <a:srgbClr val="000000"/>
                </a:solidFill>
                <a:latin typeface="Inter"/>
                <a:ea typeface="+mn-lt"/>
                <a:cs typeface="+mn-lt"/>
              </a:rPr>
              <a:t> :</a:t>
            </a:r>
            <a:endParaRPr lang="en-US" sz="1700" dirty="0">
              <a:solidFill>
                <a:srgbClr val="000000"/>
              </a:solidFill>
              <a:latin typeface="Inter"/>
              <a:ea typeface="Calibri"/>
              <a:cs typeface="Calibri"/>
            </a:endParaRPr>
          </a:p>
          <a:p>
            <a:pPr marL="152400" indent="0">
              <a:buNone/>
            </a:pPr>
            <a:endParaRPr lang="fr-FR" sz="1700" dirty="0">
              <a:solidFill>
                <a:srgbClr val="404040"/>
              </a:solidFill>
              <a:latin typeface="Inter"/>
            </a:endParaRPr>
          </a:p>
          <a:p>
            <a:pPr marL="152400" indent="0">
              <a:buNone/>
            </a:pPr>
            <a:endParaRPr lang="fr-FR" sz="1700" dirty="0">
              <a:solidFill>
                <a:srgbClr val="404040"/>
              </a:solidFill>
              <a:latin typeface="Inter"/>
            </a:endParaRPr>
          </a:p>
          <a:p>
            <a:endParaRPr lang="fr-FR" sz="1700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fr-FR" sz="17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152400" indent="0">
              <a:buNone/>
            </a:pPr>
            <a:endParaRPr lang="en-US" sz="1700" dirty="0"/>
          </a:p>
        </p:txBody>
      </p:sp>
      <p:pic>
        <p:nvPicPr>
          <p:cNvPr id="6" name="Image 130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70BE6AE-D81A-41A6-8963-4A3087EB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65" y="3688347"/>
            <a:ext cx="3611335" cy="1455153"/>
          </a:xfrm>
          <a:prstGeom prst="rect">
            <a:avLst/>
          </a:prstGeom>
        </p:spPr>
      </p:pic>
      <p:graphicFrame>
        <p:nvGraphicFramePr>
          <p:cNvPr id="7" name="Diagramme 14">
            <a:extLst>
              <a:ext uri="{FF2B5EF4-FFF2-40B4-BE49-F238E27FC236}">
                <a16:creationId xmlns:a16="http://schemas.microsoft.com/office/drawing/2014/main" id="{37227ABD-C870-43D3-8AD6-C2F6C1BAE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809813"/>
              </p:ext>
            </p:extLst>
          </p:nvPr>
        </p:nvGraphicFramePr>
        <p:xfrm>
          <a:off x="182699" y="2966939"/>
          <a:ext cx="4739611" cy="259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99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69A18B76-938F-4095-9272-1A42A332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71" y="1109580"/>
            <a:ext cx="9127837" cy="201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 err="1">
                <a:solidFill>
                  <a:schemeClr val="tx1"/>
                </a:solidFill>
              </a:rPr>
              <a:t>Chaque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fichier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contient</a:t>
            </a:r>
            <a:r>
              <a:rPr lang="en-US" sz="1700" dirty="0">
                <a:solidFill>
                  <a:schemeClr val="tx1"/>
                </a:solidFill>
              </a:rPr>
              <a:t> les </a:t>
            </a:r>
            <a:r>
              <a:rPr lang="en-US" sz="1700" dirty="0" err="1">
                <a:solidFill>
                  <a:schemeClr val="tx1"/>
                </a:solidFill>
              </a:rPr>
              <a:t>colonnes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suivantes</a:t>
            </a:r>
            <a:r>
              <a:rPr lang="en-US" sz="1700" dirty="0">
                <a:solidFill>
                  <a:schemeClr val="tx1"/>
                </a:solidFill>
              </a:rPr>
              <a:t> (26 </a:t>
            </a:r>
            <a:r>
              <a:rPr lang="en-US" sz="1700" dirty="0" err="1">
                <a:solidFill>
                  <a:schemeClr val="tx1"/>
                </a:solidFill>
              </a:rPr>
              <a:t>colonnes</a:t>
            </a:r>
            <a:r>
              <a:rPr lang="en-US" sz="1700" dirty="0">
                <a:solidFill>
                  <a:schemeClr val="tx1"/>
                </a:solidFill>
              </a:rPr>
              <a:t>) :</a:t>
            </a:r>
            <a:r>
              <a:rPr lang="fr-FR" sz="1700" dirty="0">
                <a:solidFill>
                  <a:schemeClr val="tx1"/>
                </a:solidFill>
                <a:ea typeface="Calibri"/>
                <a:cs typeface="Calibri"/>
              </a:rPr>
              <a:t>​</a:t>
            </a:r>
            <a:endParaRPr lang="fr-FR" sz="17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457200" indent="-457200">
              <a:buFont typeface="Arial"/>
              <a:buChar char="•"/>
            </a:pPr>
            <a:r>
              <a:rPr lang="en-US" sz="1700" b="1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unit_nr</a:t>
            </a:r>
            <a:r>
              <a:rPr lang="en-US" sz="1700" b="1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: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Identifiant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unique de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chaque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moteur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.</a:t>
            </a:r>
          </a:p>
          <a:p>
            <a:endParaRPr lang="en-US" sz="1000" dirty="0">
              <a:solidFill>
                <a:schemeClr val="tx1"/>
              </a:solidFill>
              <a:latin typeface="Inter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1700" b="1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time_cycles</a:t>
            </a:r>
            <a:r>
              <a:rPr lang="en-US" sz="1700" b="1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: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Cycle de temps (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nombre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de cycles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écoulés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).</a:t>
            </a:r>
          </a:p>
          <a:p>
            <a:endParaRPr lang="en-US" sz="1000" dirty="0">
              <a:solidFill>
                <a:schemeClr val="tx1"/>
              </a:solidFill>
              <a:latin typeface="Inter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settings_1, settings_2, settings_3 :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Paramètres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opérationnels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.</a:t>
            </a:r>
          </a:p>
          <a:p>
            <a:endParaRPr lang="en-US" sz="1000" dirty="0">
              <a:solidFill>
                <a:schemeClr val="tx1"/>
              </a:solidFill>
              <a:latin typeface="Inter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s_1 à s_21 :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Données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des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capteurs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mesurant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divers aspects de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l'état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 du </a:t>
            </a:r>
            <a:r>
              <a:rPr lang="en-US" sz="1700" dirty="0" err="1">
                <a:solidFill>
                  <a:schemeClr val="tx1"/>
                </a:solidFill>
                <a:latin typeface="Inter"/>
                <a:ea typeface="+mn-lt"/>
                <a:cs typeface="+mn-lt"/>
              </a:rPr>
              <a:t>moteur</a:t>
            </a:r>
            <a:r>
              <a:rPr lang="en-US" sz="1700" dirty="0">
                <a:solidFill>
                  <a:schemeClr val="tx1"/>
                </a:solidFill>
                <a:latin typeface="Inter"/>
                <a:ea typeface="+mn-lt"/>
                <a:cs typeface="+mn-lt"/>
              </a:rPr>
              <a:t>.</a:t>
            </a:r>
            <a:endParaRPr lang="en-US" sz="1700" dirty="0">
              <a:solidFill>
                <a:schemeClr val="tx1"/>
              </a:solidFill>
              <a:latin typeface="Inter"/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1E4D1E-469C-45F9-985A-C8C834BA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28" y="339930"/>
            <a:ext cx="7704000" cy="572700"/>
          </a:xfrm>
        </p:spPr>
        <p:txBody>
          <a:bodyPr/>
          <a:lstStyle/>
          <a:p>
            <a:r>
              <a:rPr lang="fr-FR" dirty="0"/>
              <a:t>Exploration initiale des données</a:t>
            </a:r>
            <a:endParaRPr lang="en-US" dirty="0"/>
          </a:p>
        </p:txBody>
      </p:sp>
      <p:pic>
        <p:nvPicPr>
          <p:cNvPr id="6" name="Image 1326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48BEE4C2-1DB8-49F8-9DE9-90A0E872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9" y="3326308"/>
            <a:ext cx="8748401" cy="15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Une image contenant diagramme, Tracé, ligne, capture d’écran&#10;&#10;Description générée automatiquement">
            <a:extLst>
              <a:ext uri="{FF2B5EF4-FFF2-40B4-BE49-F238E27FC236}">
                <a16:creationId xmlns:a16="http://schemas.microsoft.com/office/drawing/2014/main" id="{45655597-D916-462B-93E7-0D9DD23A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5" y="1453003"/>
            <a:ext cx="4000500" cy="2237494"/>
          </a:xfrm>
          <a:prstGeom prst="rect">
            <a:avLst/>
          </a:prstGeom>
        </p:spPr>
      </p:pic>
      <p:pic>
        <p:nvPicPr>
          <p:cNvPr id="6" name="Image 3" descr="Une image contenant capture d’écran, art&#10;&#10;Description générée automatiquement">
            <a:extLst>
              <a:ext uri="{FF2B5EF4-FFF2-40B4-BE49-F238E27FC236}">
                <a16:creationId xmlns:a16="http://schemas.microsoft.com/office/drawing/2014/main" id="{5D780A04-4E51-401E-B8C7-E0C2D80D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87" y="1453003"/>
            <a:ext cx="3844302" cy="2237494"/>
          </a:xfrm>
          <a:prstGeom prst="rect">
            <a:avLst/>
          </a:prstGeom>
        </p:spPr>
      </p:pic>
      <p:sp>
        <p:nvSpPr>
          <p:cNvPr id="7" name="ZoneTexte 1325">
            <a:extLst>
              <a:ext uri="{FF2B5EF4-FFF2-40B4-BE49-F238E27FC236}">
                <a16:creationId xmlns:a16="http://schemas.microsoft.com/office/drawing/2014/main" id="{0DA3DBCD-0478-44A5-B584-70D449312A40}"/>
              </a:ext>
            </a:extLst>
          </p:cNvPr>
          <p:cNvSpPr txBox="1"/>
          <p:nvPr/>
        </p:nvSpPr>
        <p:spPr>
          <a:xfrm>
            <a:off x="580741" y="3880112"/>
            <a:ext cx="11829081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Inter"/>
              </a:rPr>
              <a:t>Distribution des Cycles par </a:t>
            </a:r>
            <a:r>
              <a:rPr lang="en-US" sz="1700" b="1" dirty="0" err="1">
                <a:solidFill>
                  <a:schemeClr val="tx1"/>
                </a:solidFill>
                <a:latin typeface="Inter"/>
              </a:rPr>
              <a:t>Unité</a:t>
            </a:r>
            <a:r>
              <a:rPr lang="en-US" sz="1700" b="1" dirty="0">
                <a:solidFill>
                  <a:schemeClr val="tx1"/>
                </a:solidFill>
                <a:latin typeface="Inter"/>
              </a:rPr>
              <a:t>  </a:t>
            </a:r>
            <a:endParaRPr lang="fr-FR" sz="1700" b="1" dirty="0">
              <a:solidFill>
                <a:schemeClr val="tx1"/>
              </a:solidFill>
              <a:latin typeface="Inter"/>
              <a:ea typeface="Calibri"/>
              <a:cs typeface="Calibri"/>
            </a:endParaRPr>
          </a:p>
        </p:txBody>
      </p:sp>
      <p:sp>
        <p:nvSpPr>
          <p:cNvPr id="8" name="ZoneTexte 2">
            <a:extLst>
              <a:ext uri="{FF2B5EF4-FFF2-40B4-BE49-F238E27FC236}">
                <a16:creationId xmlns:a16="http://schemas.microsoft.com/office/drawing/2014/main" id="{7EE0F168-4E65-4434-9F2D-C8A7004A9F58}"/>
              </a:ext>
            </a:extLst>
          </p:cNvPr>
          <p:cNvSpPr txBox="1"/>
          <p:nvPr/>
        </p:nvSpPr>
        <p:spPr>
          <a:xfrm>
            <a:off x="5441972" y="3880113"/>
            <a:ext cx="11847856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Inter"/>
              </a:rPr>
              <a:t>Durée de Vie </a:t>
            </a:r>
            <a:r>
              <a:rPr lang="en-US" sz="1700" b="1" dirty="0" err="1">
                <a:solidFill>
                  <a:schemeClr val="tx1"/>
                </a:solidFill>
                <a:latin typeface="Inter"/>
              </a:rPr>
              <a:t>Maximale</a:t>
            </a:r>
            <a:r>
              <a:rPr lang="en-US" sz="1700" b="1" dirty="0">
                <a:solidFill>
                  <a:schemeClr val="tx1"/>
                </a:solidFill>
                <a:latin typeface="Inter"/>
              </a:rPr>
              <a:t> par </a:t>
            </a:r>
            <a:r>
              <a:rPr lang="en-US" sz="1700" b="1" dirty="0" err="1">
                <a:solidFill>
                  <a:schemeClr val="tx1"/>
                </a:solidFill>
                <a:latin typeface="Inter"/>
              </a:rPr>
              <a:t>Unité</a:t>
            </a:r>
            <a:endParaRPr lang="fr-FR" sz="1700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C489F6-7C95-4AEB-8F89-62E5D20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28" y="339930"/>
            <a:ext cx="7704000" cy="572700"/>
          </a:xfrm>
        </p:spPr>
        <p:txBody>
          <a:bodyPr/>
          <a:lstStyle/>
          <a:p>
            <a:r>
              <a:rPr lang="fr-FR" dirty="0"/>
              <a:t>Visualisation des 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560512-3A66-408D-8408-24D17739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28" y="339930"/>
            <a:ext cx="7704000" cy="572700"/>
          </a:xfrm>
        </p:spPr>
        <p:txBody>
          <a:bodyPr/>
          <a:lstStyle/>
          <a:p>
            <a:r>
              <a:rPr lang="fr-FR" dirty="0"/>
              <a:t>Prétraitement des données</a:t>
            </a:r>
            <a:endParaRPr lang="en-US" dirty="0"/>
          </a:p>
        </p:txBody>
      </p:sp>
      <p:pic>
        <p:nvPicPr>
          <p:cNvPr id="10" name="Image 2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902E83D-40BC-4E45-B49B-4E0D06FE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4" y="1410650"/>
            <a:ext cx="8899072" cy="29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>
            <a:spLocks noGrp="1"/>
          </p:cNvSpPr>
          <p:nvPr>
            <p:ph type="title"/>
          </p:nvPr>
        </p:nvSpPr>
        <p:spPr>
          <a:xfrm>
            <a:off x="514350" y="2571750"/>
            <a:ext cx="8115300" cy="1557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CONCEPTION ET ARCHITECTURES DES MODELS</a:t>
            </a:r>
            <a:endParaRPr sz="4000" dirty="0"/>
          </a:p>
        </p:txBody>
      </p:sp>
      <p:sp>
        <p:nvSpPr>
          <p:cNvPr id="603" name="Google Shape;603;p32"/>
          <p:cNvSpPr txBox="1">
            <a:spLocks noGrp="1"/>
          </p:cNvSpPr>
          <p:nvPr>
            <p:ph type="title" idx="2"/>
          </p:nvPr>
        </p:nvSpPr>
        <p:spPr>
          <a:xfrm>
            <a:off x="3827024" y="1500473"/>
            <a:ext cx="1245039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1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8D81D3C-78CF-D9E5-587B-8C0BA1677874}"/>
              </a:ext>
            </a:extLst>
          </p:cNvPr>
          <p:cNvSpPr txBox="1"/>
          <p:nvPr/>
        </p:nvSpPr>
        <p:spPr>
          <a:xfrm>
            <a:off x="444674" y="613678"/>
            <a:ext cx="553024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b="1" dirty="0">
                <a:solidFill>
                  <a:srgbClr val="21194F"/>
                </a:solidFill>
                <a:latin typeface="Outfit"/>
              </a:rPr>
              <a:t>Aperçu Global du Projet </a:t>
            </a:r>
            <a:endParaRPr lang="fr-FR" sz="3000" dirty="0">
              <a:latin typeface="Outfit"/>
            </a:endParaRPr>
          </a:p>
        </p:txBody>
      </p:sp>
      <p:pic>
        <p:nvPicPr>
          <p:cNvPr id="4" name="Imag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4D15FB26-1A94-4077-A6C9-F1328BC2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4" y="1404111"/>
            <a:ext cx="8868012" cy="32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BDA6105-121D-E9E6-FD16-D24DBA0D67F9}"/>
              </a:ext>
            </a:extLst>
          </p:cNvPr>
          <p:cNvSpPr txBox="1"/>
          <p:nvPr/>
        </p:nvSpPr>
        <p:spPr>
          <a:xfrm>
            <a:off x="491647" y="628650"/>
            <a:ext cx="618673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b="1" dirty="0">
                <a:solidFill>
                  <a:srgbClr val="21194F"/>
                </a:solidFill>
                <a:latin typeface="Outfit"/>
              </a:rPr>
              <a:t>Modèle pour la Prédiction de RUL </a:t>
            </a:r>
            <a:endParaRPr lang="fr-FR" sz="3000" dirty="0">
              <a:latin typeface="Outfit"/>
            </a:endParaRPr>
          </a:p>
        </p:txBody>
      </p:sp>
      <p:pic>
        <p:nvPicPr>
          <p:cNvPr id="5" name="Image 1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ED3EED89-A5AB-4C21-A07C-25E2D264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0" y="1345933"/>
            <a:ext cx="7857179" cy="35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>
            <a:extLst>
              <a:ext uri="{FF2B5EF4-FFF2-40B4-BE49-F238E27FC236}">
                <a16:creationId xmlns:a16="http://schemas.microsoft.com/office/drawing/2014/main" id="{D18F29DC-2415-4E5E-A4D6-79C52B19295B}"/>
              </a:ext>
            </a:extLst>
          </p:cNvPr>
          <p:cNvSpPr txBox="1"/>
          <p:nvPr/>
        </p:nvSpPr>
        <p:spPr>
          <a:xfrm>
            <a:off x="293914" y="578224"/>
            <a:ext cx="677635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b="1" dirty="0">
                <a:solidFill>
                  <a:srgbClr val="21194F"/>
                </a:solidFill>
                <a:latin typeface="Outfit"/>
              </a:rPr>
              <a:t>Modèle pour l’Optimisation de RL </a:t>
            </a:r>
            <a:endParaRPr lang="fr-FR" sz="3000" dirty="0">
              <a:latin typeface="Outfit"/>
            </a:endParaRPr>
          </a:p>
        </p:txBody>
      </p:sp>
      <p:pic>
        <p:nvPicPr>
          <p:cNvPr id="8" name="Image 1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37C3CF6A-3887-4DD0-B3BD-5A863E3E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" y="1422175"/>
            <a:ext cx="9084366" cy="30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>
            <a:spLocks noGrp="1"/>
          </p:cNvSpPr>
          <p:nvPr>
            <p:ph type="title"/>
          </p:nvPr>
        </p:nvSpPr>
        <p:spPr>
          <a:xfrm>
            <a:off x="799913" y="6796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520" name="Google Shape;520;p30"/>
          <p:cNvSpPr txBox="1">
            <a:spLocks noGrp="1"/>
          </p:cNvSpPr>
          <p:nvPr>
            <p:ph type="title" idx="2"/>
          </p:nvPr>
        </p:nvSpPr>
        <p:spPr>
          <a:xfrm>
            <a:off x="1238050" y="151326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title" idx="3"/>
          </p:nvPr>
        </p:nvSpPr>
        <p:spPr>
          <a:xfrm>
            <a:off x="1238050" y="3185550"/>
            <a:ext cx="734700" cy="414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22" name="Google Shape;522;p30"/>
          <p:cNvSpPr txBox="1">
            <a:spLocks noGrp="1"/>
          </p:cNvSpPr>
          <p:nvPr>
            <p:ph type="title" idx="4"/>
          </p:nvPr>
        </p:nvSpPr>
        <p:spPr>
          <a:xfrm>
            <a:off x="1238050" y="207069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title" idx="6"/>
          </p:nvPr>
        </p:nvSpPr>
        <p:spPr>
          <a:xfrm>
            <a:off x="1238050" y="262812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6" name="Google Shape;526;p30"/>
          <p:cNvSpPr txBox="1">
            <a:spLocks noGrp="1"/>
          </p:cNvSpPr>
          <p:nvPr>
            <p:ph type="subTitle" idx="1"/>
          </p:nvPr>
        </p:nvSpPr>
        <p:spPr>
          <a:xfrm>
            <a:off x="2093900" y="1513262"/>
            <a:ext cx="431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 Général du Projet</a:t>
            </a:r>
            <a:endParaRPr dirty="0"/>
          </a:p>
        </p:txBody>
      </p:sp>
      <p:sp>
        <p:nvSpPr>
          <p:cNvPr id="527" name="Google Shape;527;p30"/>
          <p:cNvSpPr txBox="1">
            <a:spLocks noGrp="1"/>
          </p:cNvSpPr>
          <p:nvPr>
            <p:ph type="subTitle" idx="8"/>
          </p:nvPr>
        </p:nvSpPr>
        <p:spPr>
          <a:xfrm>
            <a:off x="2093900" y="2070692"/>
            <a:ext cx="431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Travaux Connexes</a:t>
            </a:r>
            <a:endParaRPr dirty="0"/>
          </a:p>
        </p:txBody>
      </p:sp>
      <p:sp>
        <p:nvSpPr>
          <p:cNvPr id="528" name="Google Shape;528;p30"/>
          <p:cNvSpPr txBox="1">
            <a:spLocks noGrp="1"/>
          </p:cNvSpPr>
          <p:nvPr>
            <p:ph type="subTitle" idx="9"/>
          </p:nvPr>
        </p:nvSpPr>
        <p:spPr>
          <a:xfrm>
            <a:off x="2093900" y="2628122"/>
            <a:ext cx="431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Collecte et Prétraitement des Données</a:t>
            </a:r>
            <a:endParaRPr dirty="0"/>
          </a:p>
        </p:txBody>
      </p:sp>
      <p:sp>
        <p:nvSpPr>
          <p:cNvPr id="529" name="Google Shape;529;p30"/>
          <p:cNvSpPr txBox="1">
            <a:spLocks noGrp="1"/>
          </p:cNvSpPr>
          <p:nvPr>
            <p:ph type="subTitle" idx="13"/>
          </p:nvPr>
        </p:nvSpPr>
        <p:spPr>
          <a:xfrm>
            <a:off x="2093900" y="3218330"/>
            <a:ext cx="4314900" cy="382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 et Architecture des Modèles</a:t>
            </a:r>
            <a:endParaRPr dirty="0"/>
          </a:p>
        </p:txBody>
      </p:sp>
      <p:sp>
        <p:nvSpPr>
          <p:cNvPr id="44" name="Google Shape;521;p30">
            <a:extLst>
              <a:ext uri="{FF2B5EF4-FFF2-40B4-BE49-F238E27FC236}">
                <a16:creationId xmlns:a16="http://schemas.microsoft.com/office/drawing/2014/main" id="{794DD141-3E51-42E1-8288-8507B2FA0F5E}"/>
              </a:ext>
            </a:extLst>
          </p:cNvPr>
          <p:cNvSpPr txBox="1">
            <a:spLocks/>
          </p:cNvSpPr>
          <p:nvPr/>
        </p:nvSpPr>
        <p:spPr>
          <a:xfrm>
            <a:off x="1238050" y="3710201"/>
            <a:ext cx="734700" cy="41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accent3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5" name="Google Shape;529;p30">
            <a:extLst>
              <a:ext uri="{FF2B5EF4-FFF2-40B4-BE49-F238E27FC236}">
                <a16:creationId xmlns:a16="http://schemas.microsoft.com/office/drawing/2014/main" id="{9F0CC1F6-099A-464C-BA4C-D4BCDAFA78F9}"/>
              </a:ext>
            </a:extLst>
          </p:cNvPr>
          <p:cNvSpPr txBox="1">
            <a:spLocks/>
          </p:cNvSpPr>
          <p:nvPr/>
        </p:nvSpPr>
        <p:spPr>
          <a:xfrm>
            <a:off x="2093900" y="3742982"/>
            <a:ext cx="4314900" cy="38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 err="1"/>
              <a:t>Évaluation</a:t>
            </a:r>
            <a:r>
              <a:rPr lang="en-US" dirty="0"/>
              <a:t> des </a:t>
            </a:r>
            <a:r>
              <a:rPr lang="en-US" dirty="0" err="1"/>
              <a:t>Résultats</a:t>
            </a:r>
            <a:endParaRPr lang="en-US" dirty="0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BBD17933-9360-49FA-9ADF-3C534B7E5ED8}"/>
              </a:ext>
            </a:extLst>
          </p:cNvPr>
          <p:cNvSpPr/>
          <p:nvPr/>
        </p:nvSpPr>
        <p:spPr>
          <a:xfrm>
            <a:off x="7099172" y="1430263"/>
            <a:ext cx="1922495" cy="2395718"/>
          </a:xfrm>
          <a:custGeom>
            <a:avLst/>
            <a:gdLst/>
            <a:ahLst/>
            <a:cxnLst/>
            <a:rect l="l" t="t" r="r" b="b"/>
            <a:pathLst>
              <a:path w="5067363" h="5067363">
                <a:moveTo>
                  <a:pt x="0" y="0"/>
                </a:moveTo>
                <a:lnTo>
                  <a:pt x="5067363" y="0"/>
                </a:lnTo>
                <a:lnTo>
                  <a:pt x="5067363" y="5067362"/>
                </a:lnTo>
                <a:lnTo>
                  <a:pt x="0" y="5067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>
            <a:spLocks noGrp="1"/>
          </p:cNvSpPr>
          <p:nvPr>
            <p:ph type="title"/>
          </p:nvPr>
        </p:nvSpPr>
        <p:spPr>
          <a:xfrm>
            <a:off x="514350" y="2571750"/>
            <a:ext cx="8115300" cy="1557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ÉVALUATION DES RÉSULTATS</a:t>
            </a:r>
            <a:endParaRPr dirty="0"/>
          </a:p>
        </p:txBody>
      </p:sp>
      <p:sp>
        <p:nvSpPr>
          <p:cNvPr id="603" name="Google Shape;603;p32"/>
          <p:cNvSpPr txBox="1">
            <a:spLocks noGrp="1"/>
          </p:cNvSpPr>
          <p:nvPr>
            <p:ph type="title" idx="2"/>
          </p:nvPr>
        </p:nvSpPr>
        <p:spPr>
          <a:xfrm>
            <a:off x="3827024" y="1500473"/>
            <a:ext cx="1245039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2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1C96-4053-4600-A665-1DA5DF28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78" y="502175"/>
            <a:ext cx="8316844" cy="572700"/>
          </a:xfrm>
        </p:spPr>
        <p:txBody>
          <a:bodyPr/>
          <a:lstStyle/>
          <a:p>
            <a:r>
              <a:rPr lang="en-US" sz="3200" dirty="0" err="1"/>
              <a:t>Évaluation</a:t>
            </a:r>
            <a:r>
              <a:rPr lang="en-US" sz="3200" dirty="0"/>
              <a:t> de </a:t>
            </a:r>
            <a:r>
              <a:rPr lang="en-US" sz="3200" dirty="0" err="1"/>
              <a:t>Modèle</a:t>
            </a:r>
            <a:r>
              <a:rPr lang="en-US" sz="3200" dirty="0"/>
              <a:t> RUL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Image 3" descr="Une image contenant texte, Tracé, ligne, diagramme&#10;&#10;Description générée automatiquement">
            <a:extLst>
              <a:ext uri="{FF2B5EF4-FFF2-40B4-BE49-F238E27FC236}">
                <a16:creationId xmlns:a16="http://schemas.microsoft.com/office/drawing/2014/main" id="{E853FB11-22F1-4CEA-B8C7-484BCE2C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819893"/>
            <a:ext cx="4098472" cy="2474167"/>
          </a:xfrm>
          <a:prstGeom prst="rect">
            <a:avLst/>
          </a:prstGeom>
        </p:spPr>
      </p:pic>
      <p:pic>
        <p:nvPicPr>
          <p:cNvPr id="7" name="Image 1" descr="Une image contenant text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22206158-E392-4D74-85FE-7B494DA6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51" y="1819892"/>
            <a:ext cx="4105049" cy="24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>
            <a:extLst>
              <a:ext uri="{FF2B5EF4-FFF2-40B4-BE49-F238E27FC236}">
                <a16:creationId xmlns:a16="http://schemas.microsoft.com/office/drawing/2014/main" id="{623077E9-4E9F-412C-AAD9-EC21A81C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2" y="871504"/>
            <a:ext cx="7674255" cy="39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1C96-4053-4600-A665-1DA5DF28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78" y="502175"/>
            <a:ext cx="8316844" cy="572700"/>
          </a:xfrm>
        </p:spPr>
        <p:txBody>
          <a:bodyPr/>
          <a:lstStyle/>
          <a:p>
            <a:r>
              <a:rPr lang="en-US" sz="3200" dirty="0" err="1"/>
              <a:t>Évaluation</a:t>
            </a:r>
            <a:r>
              <a:rPr lang="en-US" sz="3200" dirty="0"/>
              <a:t> de </a:t>
            </a:r>
            <a:r>
              <a:rPr lang="en-US" sz="3200" dirty="0" err="1"/>
              <a:t>Modèle</a:t>
            </a:r>
            <a:r>
              <a:rPr lang="en-US" sz="3200" dirty="0"/>
              <a:t> RL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5C193547-D169-4281-BC74-AD310F5C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8" y="1495499"/>
            <a:ext cx="4415172" cy="3348274"/>
          </a:xfrm>
          <a:prstGeom prst="rect">
            <a:avLst/>
          </a:prstGeom>
        </p:spPr>
      </p:pic>
      <p:pic>
        <p:nvPicPr>
          <p:cNvPr id="8" name="Image 6">
            <a:extLst>
              <a:ext uri="{FF2B5EF4-FFF2-40B4-BE49-F238E27FC236}">
                <a16:creationId xmlns:a16="http://schemas.microsoft.com/office/drawing/2014/main" id="{1F81FE21-ECDE-43D6-B491-D9CDFFBB8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5499"/>
            <a:ext cx="4599649" cy="33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>
            <a:spLocks noGrp="1"/>
          </p:cNvSpPr>
          <p:nvPr>
            <p:ph type="title"/>
          </p:nvPr>
        </p:nvSpPr>
        <p:spPr>
          <a:xfrm>
            <a:off x="514350" y="2228850"/>
            <a:ext cx="8115300" cy="1557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5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D26C9-A9A8-4E8E-9A79-9CCDB7A7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510" y="1489050"/>
            <a:ext cx="7594770" cy="2165400"/>
          </a:xfrm>
        </p:spPr>
        <p:txBody>
          <a:bodyPr/>
          <a:lstStyle/>
          <a:p>
            <a:endParaRPr lang="fr-FR" dirty="0"/>
          </a:p>
          <a:p>
            <a:pPr algn="l"/>
            <a:r>
              <a:rPr lang="fr-FR" sz="1800" b="1" i="0" dirty="0">
                <a:effectLst/>
                <a:latin typeface="Inter"/>
              </a:rPr>
              <a:t>Transformer la Maintenance Prédictive : </a:t>
            </a:r>
            <a:r>
              <a:rPr lang="fr-FR" sz="1700" b="0" i="0" dirty="0">
                <a:effectLst/>
                <a:latin typeface="Inter"/>
              </a:rPr>
              <a:t>Une Approche innovante pour l'Industrie 4.0.</a:t>
            </a:r>
            <a:endParaRPr lang="fr-FR" sz="1700" dirty="0">
              <a:latin typeface="Inter"/>
            </a:endParaRPr>
          </a:p>
          <a:p>
            <a:pPr marL="152400" indent="0" algn="l">
              <a:buNone/>
            </a:pPr>
            <a:endParaRPr lang="fr-FR" sz="1700" b="0" i="0" dirty="0">
              <a:effectLst/>
              <a:latin typeface="Inter"/>
            </a:endParaRPr>
          </a:p>
          <a:p>
            <a:pPr algn="l"/>
            <a:r>
              <a:rPr lang="fr-FR" sz="1800" b="1" i="0" dirty="0">
                <a:effectLst/>
                <a:latin typeface="Inter"/>
              </a:rPr>
              <a:t>De la Théorie à la Pratique :</a:t>
            </a:r>
            <a:r>
              <a:rPr lang="fr-FR" sz="1700" b="0" i="0" dirty="0">
                <a:effectLst/>
                <a:latin typeface="Inter"/>
              </a:rPr>
              <a:t> Combler le Fossé entre la Recherche académique et les applications industrielles.</a:t>
            </a:r>
          </a:p>
          <a:p>
            <a:pPr marL="152400" indent="0" algn="l">
              <a:buNone/>
            </a:pPr>
            <a:endParaRPr lang="fr-FR" sz="1700" dirty="0">
              <a:latin typeface="Inter"/>
            </a:endParaRPr>
          </a:p>
          <a:p>
            <a:pPr algn="l"/>
            <a:r>
              <a:rPr lang="fr-FR" sz="1800" b="1" i="0" dirty="0">
                <a:solidFill>
                  <a:schemeClr val="tx1"/>
                </a:solidFill>
                <a:effectLst/>
                <a:latin typeface="Inter"/>
              </a:rPr>
              <a:t>L'Apprentissage par Renforcement au Service de l'Industrie :</a:t>
            </a:r>
            <a:r>
              <a:rPr lang="fr-FR" sz="1800" b="1" i="0" dirty="0">
                <a:solidFill>
                  <a:srgbClr val="202124"/>
                </a:solidFill>
                <a:effectLst/>
                <a:latin typeface="Inter"/>
              </a:rPr>
              <a:t> </a:t>
            </a:r>
            <a:r>
              <a:rPr lang="fr-FR" sz="1700" b="0" i="0" dirty="0">
                <a:solidFill>
                  <a:srgbClr val="202124"/>
                </a:solidFill>
                <a:effectLst/>
                <a:latin typeface="Inter"/>
              </a:rPr>
              <a:t>Une solution adaptative pour la maintenance de demain.</a:t>
            </a:r>
            <a:endParaRPr lang="fr-FR" sz="1700" b="0" i="0" dirty="0">
              <a:effectLst/>
              <a:latin typeface="Inter"/>
            </a:endParaRPr>
          </a:p>
          <a:p>
            <a:pPr marL="1524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72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ctrTitle"/>
          </p:nvPr>
        </p:nvSpPr>
        <p:spPr>
          <a:xfrm>
            <a:off x="692759" y="1447813"/>
            <a:ext cx="7758481" cy="21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0" dirty="0"/>
              <a:t>Optimisation de la planification de la maintenance avec l’apprentissage par renforcement</a:t>
            </a:r>
          </a:p>
        </p:txBody>
      </p: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>
            <a:off x="250372" y="3778025"/>
            <a:ext cx="3635828" cy="696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Réalisé par :  </a:t>
            </a:r>
            <a:r>
              <a:rPr lang="en" dirty="0"/>
              <a:t>Assia AIT JEDDI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Chaimae ELFAKIR</a:t>
            </a:r>
            <a:endParaRPr dirty="0"/>
          </a:p>
        </p:txBody>
      </p:sp>
      <p:sp>
        <p:nvSpPr>
          <p:cNvPr id="210" name="Google Shape;52;p15">
            <a:extLst>
              <a:ext uri="{FF2B5EF4-FFF2-40B4-BE49-F238E27FC236}">
                <a16:creationId xmlns:a16="http://schemas.microsoft.com/office/drawing/2014/main" id="{058BF8A9-D301-45B1-A658-1E68AED1F387}"/>
              </a:ext>
            </a:extLst>
          </p:cNvPr>
          <p:cNvSpPr txBox="1"/>
          <p:nvPr/>
        </p:nvSpPr>
        <p:spPr>
          <a:xfrm>
            <a:off x="3081288" y="4686331"/>
            <a:ext cx="2981424" cy="16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Année universitaire : 2024/2025</a:t>
            </a:r>
            <a:endParaRPr sz="1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F9AC0F21-27F0-4522-B673-B1B211B3F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510"/>
            <a:ext cx="2421731" cy="1062292"/>
          </a:xfrm>
          <a:prstGeom prst="rect">
            <a:avLst/>
          </a:prstGeom>
        </p:spPr>
      </p:pic>
      <p:sp>
        <p:nvSpPr>
          <p:cNvPr id="6" name="Google Shape;283;p28">
            <a:extLst>
              <a:ext uri="{FF2B5EF4-FFF2-40B4-BE49-F238E27FC236}">
                <a16:creationId xmlns:a16="http://schemas.microsoft.com/office/drawing/2014/main" id="{6112C000-4AED-476D-827B-04BDFD2E3CD0}"/>
              </a:ext>
            </a:extLst>
          </p:cNvPr>
          <p:cNvSpPr txBox="1">
            <a:spLocks/>
          </p:cNvSpPr>
          <p:nvPr/>
        </p:nvSpPr>
        <p:spPr>
          <a:xfrm>
            <a:off x="5181599" y="3778025"/>
            <a:ext cx="4288971" cy="6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fr-FR" b="1" dirty="0"/>
              <a:t>Encadré par :  </a:t>
            </a:r>
            <a:r>
              <a:rPr lang="fr-FR" dirty="0"/>
              <a:t>Mr. Soufiane HAMIDA</a:t>
            </a:r>
          </a:p>
        </p:txBody>
      </p:sp>
    </p:spTree>
    <p:extLst>
      <p:ext uri="{BB962C8B-B14F-4D97-AF65-F5344CB8AC3E}">
        <p14:creationId xmlns:p14="http://schemas.microsoft.com/office/powerpoint/2010/main" val="23985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>
            <a:spLocks noGrp="1"/>
          </p:cNvSpPr>
          <p:nvPr>
            <p:ph type="title"/>
          </p:nvPr>
        </p:nvSpPr>
        <p:spPr>
          <a:xfrm>
            <a:off x="514350" y="2228850"/>
            <a:ext cx="8115300" cy="1557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</a:t>
            </a:r>
            <a:r>
              <a:rPr lang="en-US" dirty="0"/>
              <a:t>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8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D26C9-A9A8-4E8E-9A79-9CCDB7A7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900" y="1053415"/>
            <a:ext cx="8500200" cy="2165400"/>
          </a:xfrm>
        </p:spPr>
        <p:txBody>
          <a:bodyPr/>
          <a:lstStyle/>
          <a:p>
            <a:pPr marL="152400" indent="0">
              <a:buNone/>
            </a:pPr>
            <a:endParaRPr lang="fr-FR" sz="1800" dirty="0">
              <a:solidFill>
                <a:schemeClr val="tx1"/>
              </a:solidFill>
              <a:latin typeface="Inter"/>
            </a:endParaRPr>
          </a:p>
          <a:p>
            <a:r>
              <a:rPr lang="fr-FR" sz="1800" b="0" i="0" dirty="0">
                <a:solidFill>
                  <a:schemeClr val="tx1"/>
                </a:solidFill>
                <a:effectLst/>
                <a:latin typeface="Inter"/>
              </a:rPr>
              <a:t>Les approches traditionnelles de maintenance, telles que la maintenance réactive ou préventive, présentent des limites importante.</a:t>
            </a:r>
          </a:p>
          <a:p>
            <a:endParaRPr lang="fr-FR" sz="1800" dirty="0">
              <a:solidFill>
                <a:schemeClr val="tx1"/>
              </a:solidFill>
              <a:latin typeface="Inter"/>
            </a:endParaRPr>
          </a:p>
          <a:p>
            <a:r>
              <a:rPr lang="fr-FR" sz="1800" dirty="0">
                <a:solidFill>
                  <a:schemeClr val="tx1"/>
                </a:solidFill>
                <a:latin typeface="Inter"/>
              </a:rPr>
              <a:t>La maintenance prédictive utilise les données IoT et l'analyse en temps réel pour réduire les arrêts et optimiser les coûts.</a:t>
            </a:r>
          </a:p>
          <a:p>
            <a:pPr marL="152400" indent="0">
              <a:buNone/>
            </a:pPr>
            <a:endParaRPr lang="fr-FR" sz="1800" dirty="0">
              <a:solidFill>
                <a:srgbClr val="202124"/>
              </a:solidFill>
              <a:latin typeface="Inter"/>
            </a:endParaRPr>
          </a:p>
          <a:p>
            <a:r>
              <a:rPr lang="fr-FR" sz="1800" b="0" i="0" dirty="0">
                <a:solidFill>
                  <a:schemeClr val="tx1"/>
                </a:solidFill>
                <a:effectLst/>
                <a:latin typeface="Inter"/>
              </a:rPr>
              <a:t>L'Apprentissage par Renforcement combine l'estimation du RUL et l'optimisation dynamique pour une maintenance prédictive plus efficace.</a:t>
            </a:r>
            <a:endParaRPr lang="fr-FR" sz="1800" dirty="0">
              <a:solidFill>
                <a:schemeClr val="tx1"/>
              </a:solidFill>
              <a:latin typeface="Inter"/>
            </a:endParaRPr>
          </a:p>
          <a:p>
            <a:endParaRPr lang="fr-FR" sz="1800" dirty="0">
              <a:solidFill>
                <a:srgbClr val="202124"/>
              </a:solidFill>
              <a:latin typeface="Inter"/>
            </a:endParaRPr>
          </a:p>
          <a:p>
            <a:endParaRPr lang="fr-FR" sz="18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8066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>
            <a:spLocks noGrp="1"/>
          </p:cNvSpPr>
          <p:nvPr>
            <p:ph type="title"/>
          </p:nvPr>
        </p:nvSpPr>
        <p:spPr>
          <a:xfrm>
            <a:off x="1578768" y="2571750"/>
            <a:ext cx="6176593" cy="1557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CONTEXTE GÉNÉRAL DU PROJET</a:t>
            </a:r>
            <a:endParaRPr dirty="0"/>
          </a:p>
        </p:txBody>
      </p:sp>
      <p:sp>
        <p:nvSpPr>
          <p:cNvPr id="603" name="Google Shape;603;p32"/>
          <p:cNvSpPr txBox="1">
            <a:spLocks noGrp="1"/>
          </p:cNvSpPr>
          <p:nvPr>
            <p:ph type="title" idx="2"/>
          </p:nvPr>
        </p:nvSpPr>
        <p:spPr>
          <a:xfrm>
            <a:off x="4027050" y="1450466"/>
            <a:ext cx="10899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88E3BB-0FEA-4184-8066-2521CB4E5FE7}"/>
              </a:ext>
            </a:extLst>
          </p:cNvPr>
          <p:cNvSpPr txBox="1">
            <a:spLocks/>
          </p:cNvSpPr>
          <p:nvPr/>
        </p:nvSpPr>
        <p:spPr>
          <a:xfrm>
            <a:off x="257176" y="37298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Maintenance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6661F-ABFF-4003-A862-05E5C945D243}"/>
              </a:ext>
            </a:extLst>
          </p:cNvPr>
          <p:cNvSpPr txBox="1"/>
          <p:nvPr/>
        </p:nvSpPr>
        <p:spPr>
          <a:xfrm>
            <a:off x="389879" y="1416926"/>
            <a:ext cx="8340463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8801" lvl="1" indent="-342900" algn="l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Un ensemble </a:t>
            </a:r>
            <a:r>
              <a:rPr lang="en-US" sz="1800" dirty="0" err="1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d’actions</a:t>
            </a: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 techniques, </a:t>
            </a:r>
            <a:r>
              <a:rPr lang="en-US" sz="1800" dirty="0" err="1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administratives</a:t>
            </a: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 et de gestion </a:t>
            </a:r>
            <a:r>
              <a:rPr lang="en-US" sz="1800" dirty="0" err="1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visant</a:t>
            </a: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 à </a:t>
            </a:r>
            <a:r>
              <a:rPr lang="en-US" sz="1800" dirty="0" err="1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maintenir</a:t>
            </a: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rétablir</a:t>
            </a: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 un </a:t>
            </a:r>
            <a:r>
              <a:rPr lang="en-US" sz="1800" dirty="0" err="1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équipement</a:t>
            </a: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 dans un </a:t>
            </a:r>
            <a:r>
              <a:rPr lang="en-US" sz="1800" dirty="0" err="1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état</a:t>
            </a: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fonctionnel</a:t>
            </a:r>
            <a:r>
              <a:rPr lang="en-US" sz="1800" dirty="0">
                <a:solidFill>
                  <a:schemeClr val="tx1"/>
                </a:solidFill>
                <a:latin typeface="Open Sauce"/>
                <a:ea typeface="Open Sauce"/>
                <a:cs typeface="Open Sauce"/>
                <a:sym typeface="Open Sauce"/>
              </a:rPr>
              <a:t> optimal.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C74AFC-A58E-4212-BB0B-BBD44AF6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13" y="2123154"/>
            <a:ext cx="2520043" cy="302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9740D61-1CAF-4CE6-A35C-8112F262DF2E}"/>
              </a:ext>
            </a:extLst>
          </p:cNvPr>
          <p:cNvSpPr txBox="1">
            <a:spLocks/>
          </p:cNvSpPr>
          <p:nvPr/>
        </p:nvSpPr>
        <p:spPr>
          <a:xfrm>
            <a:off x="720000" y="339944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fr-FR" sz="1800" dirty="0">
                <a:solidFill>
                  <a:schemeClr val="tx1"/>
                </a:solidFill>
              </a:rPr>
              <a:t>Objectifs de la maintenance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48EE7B9-C6F9-4AE6-BD50-2AB16334D99D}"/>
              </a:ext>
            </a:extLst>
          </p:cNvPr>
          <p:cNvSpPr/>
          <p:nvPr/>
        </p:nvSpPr>
        <p:spPr>
          <a:xfrm>
            <a:off x="3989527" y="3501758"/>
            <a:ext cx="717176" cy="295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88E3BB-0FEA-4184-8066-2521CB4E5FE7}"/>
              </a:ext>
            </a:extLst>
          </p:cNvPr>
          <p:cNvSpPr txBox="1">
            <a:spLocks/>
          </p:cNvSpPr>
          <p:nvPr/>
        </p:nvSpPr>
        <p:spPr>
          <a:xfrm>
            <a:off x="257176" y="37298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fr-FR" dirty="0"/>
              <a:t>Types de Maintenance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B61E6A-32E7-4F6D-95D4-82DC2909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5" y="3699524"/>
            <a:ext cx="83367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4870E-6B12-447F-B5F5-546B94AB5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673663"/>
            <a:ext cx="1568823" cy="156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3670F-CA45-496C-AD1D-88E658E77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67" y="1787338"/>
            <a:ext cx="1568823" cy="1568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3C3A3-7BE0-405E-9BC6-C9F000823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33" y="1709140"/>
            <a:ext cx="1568823" cy="1568823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C9817AF1-2411-4263-A72F-70C78B35C127}"/>
              </a:ext>
            </a:extLst>
          </p:cNvPr>
          <p:cNvSpPr txBox="1"/>
          <p:nvPr/>
        </p:nvSpPr>
        <p:spPr>
          <a:xfrm>
            <a:off x="-1120140" y="3277963"/>
            <a:ext cx="569214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fr-FR" sz="1800" b="1" dirty="0">
                <a:solidFill>
                  <a:schemeClr val="tx1"/>
                </a:solidFill>
                <a:latin typeface="Inter"/>
                <a:ea typeface="Open Sauce Bold"/>
                <a:cs typeface="Open Sauce Bold"/>
                <a:sym typeface="Open Sauce Bold"/>
              </a:rPr>
              <a:t>CORRECTIVE</a:t>
            </a:r>
            <a:endParaRPr lang="en-US" sz="1800" b="1" dirty="0">
              <a:solidFill>
                <a:schemeClr val="tx1"/>
              </a:solidFill>
              <a:latin typeface="Inter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7548DB4-5B6A-442E-857F-D8BEF78B7CF0}"/>
              </a:ext>
            </a:extLst>
          </p:cNvPr>
          <p:cNvSpPr txBox="1"/>
          <p:nvPr/>
        </p:nvSpPr>
        <p:spPr>
          <a:xfrm>
            <a:off x="1605131" y="3290552"/>
            <a:ext cx="569214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fr-FR" sz="1800" b="1" dirty="0">
                <a:solidFill>
                  <a:schemeClr val="tx1"/>
                </a:solidFill>
                <a:latin typeface="Inter"/>
                <a:ea typeface="Open Sauce Bold"/>
                <a:cs typeface="Open Sauce Bold"/>
                <a:sym typeface="Open Sauce Bold"/>
              </a:rPr>
              <a:t>PREVENTIVE</a:t>
            </a:r>
            <a:endParaRPr lang="en-US" sz="1800" b="1" dirty="0">
              <a:solidFill>
                <a:schemeClr val="tx1"/>
              </a:solidFill>
              <a:latin typeface="Inter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0E3E44A-992B-439F-B978-24E60C63B212}"/>
              </a:ext>
            </a:extLst>
          </p:cNvPr>
          <p:cNvSpPr txBox="1"/>
          <p:nvPr/>
        </p:nvSpPr>
        <p:spPr>
          <a:xfrm>
            <a:off x="4451201" y="3250918"/>
            <a:ext cx="569214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fr-FR" sz="1800" b="1" dirty="0">
                <a:solidFill>
                  <a:schemeClr val="tx1"/>
                </a:solidFill>
                <a:latin typeface="Inter"/>
                <a:ea typeface="Open Sauce Bold"/>
                <a:cs typeface="Open Sauce Bold"/>
                <a:sym typeface="Open Sauce Bold"/>
              </a:rPr>
              <a:t>PREDICTIVE</a:t>
            </a:r>
            <a:endParaRPr lang="en-US" sz="1800" b="1" dirty="0">
              <a:solidFill>
                <a:schemeClr val="tx1"/>
              </a:solidFill>
              <a:latin typeface="Inter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5063A-8EFA-47FA-9270-4FBEAEA8C55C}"/>
              </a:ext>
            </a:extLst>
          </p:cNvPr>
          <p:cNvSpPr txBox="1"/>
          <p:nvPr/>
        </p:nvSpPr>
        <p:spPr>
          <a:xfrm>
            <a:off x="631729" y="3872677"/>
            <a:ext cx="26939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Inter"/>
              </a:rPr>
              <a:t>Réparer après défaillance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45D3E-CD03-42F4-92B6-0E1AB298498A}"/>
              </a:ext>
            </a:extLst>
          </p:cNvPr>
          <p:cNvSpPr txBox="1"/>
          <p:nvPr/>
        </p:nvSpPr>
        <p:spPr>
          <a:xfrm>
            <a:off x="3460989" y="3874651"/>
            <a:ext cx="34734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Inter"/>
              </a:rPr>
              <a:t>Planifier des révisions à </a:t>
            </a:r>
          </a:p>
          <a:p>
            <a:r>
              <a:rPr lang="fr-FR" sz="1700" dirty="0">
                <a:latin typeface="Inter"/>
              </a:rPr>
              <a:t>intervalles réguliers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A5E4B-D4AE-4934-BCE0-30F961D30C37}"/>
              </a:ext>
            </a:extLst>
          </p:cNvPr>
          <p:cNvSpPr txBox="1"/>
          <p:nvPr/>
        </p:nvSpPr>
        <p:spPr>
          <a:xfrm>
            <a:off x="6322090" y="3872677"/>
            <a:ext cx="32781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Inter"/>
              </a:rPr>
              <a:t>Prédire une panne avant </a:t>
            </a:r>
          </a:p>
          <a:p>
            <a:r>
              <a:rPr lang="fr-FR" sz="1700" dirty="0">
                <a:latin typeface="Inter"/>
              </a:rPr>
              <a:t>qu’elle n’arrive</a:t>
            </a:r>
          </a:p>
        </p:txBody>
      </p:sp>
    </p:spTree>
    <p:extLst>
      <p:ext uri="{BB962C8B-B14F-4D97-AF65-F5344CB8AC3E}">
        <p14:creationId xmlns:p14="http://schemas.microsoft.com/office/powerpoint/2010/main" val="305266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88E3BB-0FEA-4184-8066-2521CB4E5FE7}"/>
              </a:ext>
            </a:extLst>
          </p:cNvPr>
          <p:cNvSpPr txBox="1">
            <a:spLocks/>
          </p:cNvSpPr>
          <p:nvPr/>
        </p:nvSpPr>
        <p:spPr>
          <a:xfrm>
            <a:off x="350045" y="38727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fr-FR" dirty="0"/>
              <a:t>Aperçu Global du Projet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B61E6A-32E7-4F6D-95D4-82DC2909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5" y="3699524"/>
            <a:ext cx="83367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41CD936-DE57-44DE-BB85-4CF84081E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6" y="1449659"/>
            <a:ext cx="9048106" cy="33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>
            <a:spLocks noGrp="1"/>
          </p:cNvSpPr>
          <p:nvPr>
            <p:ph type="title"/>
          </p:nvPr>
        </p:nvSpPr>
        <p:spPr>
          <a:xfrm>
            <a:off x="670467" y="2571750"/>
            <a:ext cx="8115300" cy="1557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TRAVAUX CONNEXES</a:t>
            </a:r>
            <a:endParaRPr dirty="0"/>
          </a:p>
        </p:txBody>
      </p:sp>
      <p:sp>
        <p:nvSpPr>
          <p:cNvPr id="603" name="Google Shape;603;p32"/>
          <p:cNvSpPr txBox="1">
            <a:spLocks noGrp="1"/>
          </p:cNvSpPr>
          <p:nvPr>
            <p:ph type="title" idx="2"/>
          </p:nvPr>
        </p:nvSpPr>
        <p:spPr>
          <a:xfrm>
            <a:off x="3827024" y="1500473"/>
            <a:ext cx="1245039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6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Inspiration Campaign by Slidesgo">
  <a:themeElements>
    <a:clrScheme name="Simple Light">
      <a:dk1>
        <a:srgbClr val="21194F"/>
      </a:dk1>
      <a:lt1>
        <a:srgbClr val="FFFFFF"/>
      </a:lt1>
      <a:dk2>
        <a:srgbClr val="A1EAE0"/>
      </a:dk2>
      <a:lt2>
        <a:srgbClr val="BECCFF"/>
      </a:lt2>
      <a:accent1>
        <a:srgbClr val="778DFD"/>
      </a:accent1>
      <a:accent2>
        <a:srgbClr val="6571FF"/>
      </a:accent2>
      <a:accent3>
        <a:srgbClr val="353599"/>
      </a:accent3>
      <a:accent4>
        <a:srgbClr val="262365"/>
      </a:accent4>
      <a:accent5>
        <a:srgbClr val="FF6880"/>
      </a:accent5>
      <a:accent6>
        <a:srgbClr val="FFFFFF"/>
      </a:accent6>
      <a:hlink>
        <a:srgbClr val="2119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623</Words>
  <Application>Microsoft Office PowerPoint</Application>
  <PresentationFormat>On-screen Show (16:9)</PresentationFormat>
  <Paragraphs>124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Inter</vt:lpstr>
      <vt:lpstr>Outfit</vt:lpstr>
      <vt:lpstr>Montserrat</vt:lpstr>
      <vt:lpstr>Nunito Light</vt:lpstr>
      <vt:lpstr>Raleway</vt:lpstr>
      <vt:lpstr>Arial</vt:lpstr>
      <vt:lpstr>Wingdings</vt:lpstr>
      <vt:lpstr>Calibri</vt:lpstr>
      <vt:lpstr>Poppins Light</vt:lpstr>
      <vt:lpstr>Poppins</vt:lpstr>
      <vt:lpstr>Open Sauce</vt:lpstr>
      <vt:lpstr>Design Inspiration Campaign by Slidesgo</vt:lpstr>
      <vt:lpstr>Optimisation de la planification de la maintenance avec l’apprentissage par renforcement</vt:lpstr>
      <vt:lpstr>Plan</vt:lpstr>
      <vt:lpstr>INTRODUCTION</vt:lpstr>
      <vt:lpstr>PowerPoint Presentation</vt:lpstr>
      <vt:lpstr>CONTEXTE GÉNÉRAL DU PROJET</vt:lpstr>
      <vt:lpstr>PowerPoint Presentation</vt:lpstr>
      <vt:lpstr>PowerPoint Presentation</vt:lpstr>
      <vt:lpstr>PowerPoint Presentation</vt:lpstr>
      <vt:lpstr>TRAVAUX CONNEXES</vt:lpstr>
      <vt:lpstr>PowerPoint Presentation</vt:lpstr>
      <vt:lpstr>COLLECTE ET PRÉTRAITEMENT DES DONNÉES</vt:lpstr>
      <vt:lpstr>Collecte des données</vt:lpstr>
      <vt:lpstr>Exploration initiale des données</vt:lpstr>
      <vt:lpstr>Visualisation des données</vt:lpstr>
      <vt:lpstr>Prétraitement des données</vt:lpstr>
      <vt:lpstr>CONCEPTION ET ARCHITECTURES DES MODELS</vt:lpstr>
      <vt:lpstr>PowerPoint Presentation</vt:lpstr>
      <vt:lpstr>PowerPoint Presentation</vt:lpstr>
      <vt:lpstr>PowerPoint Presentation</vt:lpstr>
      <vt:lpstr>ÉVALUATION DES RÉSULTATS</vt:lpstr>
      <vt:lpstr>Évaluation de Modèle RUL</vt:lpstr>
      <vt:lpstr>PowerPoint Presentation</vt:lpstr>
      <vt:lpstr>Évaluation de Modèle RL</vt:lpstr>
      <vt:lpstr>CONCLUSION</vt:lpstr>
      <vt:lpstr>PowerPoint Presentation</vt:lpstr>
      <vt:lpstr>Optimisation de la planification de la maintenance avec l’apprentissage par renforcement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INSPIRATION CAMPAIGN</dc:title>
  <dc:creator>pc</dc:creator>
  <cp:lastModifiedBy>ait jeddi assia</cp:lastModifiedBy>
  <cp:revision>126</cp:revision>
  <dcterms:modified xsi:type="dcterms:W3CDTF">2025-01-04T22:24:05Z</dcterms:modified>
</cp:coreProperties>
</file>