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1"/>
  </p:notesMasterIdLst>
  <p:handoutMasterIdLst>
    <p:handoutMasterId r:id="rId42"/>
  </p:handoutMasterIdLst>
  <p:sldIdLst>
    <p:sldId id="350" r:id="rId5"/>
    <p:sldId id="352" r:id="rId6"/>
    <p:sldId id="361" r:id="rId7"/>
    <p:sldId id="395" r:id="rId8"/>
    <p:sldId id="387" r:id="rId9"/>
    <p:sldId id="382" r:id="rId10"/>
    <p:sldId id="376" r:id="rId11"/>
    <p:sldId id="362" r:id="rId12"/>
    <p:sldId id="334" r:id="rId13"/>
    <p:sldId id="312" r:id="rId14"/>
    <p:sldId id="370" r:id="rId15"/>
    <p:sldId id="366" r:id="rId16"/>
    <p:sldId id="367" r:id="rId17"/>
    <p:sldId id="372" r:id="rId18"/>
    <p:sldId id="368" r:id="rId19"/>
    <p:sldId id="385" r:id="rId20"/>
    <p:sldId id="386" r:id="rId21"/>
    <p:sldId id="383" r:id="rId22"/>
    <p:sldId id="391" r:id="rId23"/>
    <p:sldId id="384" r:id="rId24"/>
    <p:sldId id="392" r:id="rId25"/>
    <p:sldId id="393" r:id="rId26"/>
    <p:sldId id="373" r:id="rId27"/>
    <p:sldId id="375" r:id="rId28"/>
    <p:sldId id="374" r:id="rId29"/>
    <p:sldId id="388" r:id="rId30"/>
    <p:sldId id="379" r:id="rId31"/>
    <p:sldId id="380" r:id="rId32"/>
    <p:sldId id="365" r:id="rId33"/>
    <p:sldId id="381" r:id="rId34"/>
    <p:sldId id="377" r:id="rId35"/>
    <p:sldId id="390" r:id="rId36"/>
    <p:sldId id="394" r:id="rId37"/>
    <p:sldId id="378" r:id="rId38"/>
    <p:sldId id="364" r:id="rId39"/>
    <p:sldId id="343" r:id="rId4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4F93"/>
    <a:srgbClr val="855FA0"/>
    <a:srgbClr val="916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020" autoAdjust="0"/>
  </p:normalViewPr>
  <p:slideViewPr>
    <p:cSldViewPr snapToGrid="0">
      <p:cViewPr varScale="1">
        <p:scale>
          <a:sx n="69" d="100"/>
          <a:sy n="69" d="100"/>
        </p:scale>
        <p:origin x="67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C2-4D64-9E2F-97DF840EB01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D8C2-4D64-9E2F-97DF840EB017}"/>
              </c:ext>
            </c:extLst>
          </c:dPt>
          <c:cat>
            <c:strRef>
              <c:f>Sheet1!$A$2:$A$3</c:f>
              <c:strCache>
                <c:ptCount val="2"/>
                <c:pt idx="0">
                  <c:v>Ham</c:v>
                </c:pt>
                <c:pt idx="1">
                  <c:v>Spam</c:v>
                </c:pt>
              </c:strCache>
            </c:strRef>
          </c:cat>
          <c:val>
            <c:numRef>
              <c:f>Sheet1!$B$2:$B$3</c:f>
              <c:numCache>
                <c:formatCode>General</c:formatCode>
                <c:ptCount val="2"/>
                <c:pt idx="0">
                  <c:v>76.117317999999997</c:v>
                </c:pt>
                <c:pt idx="1">
                  <c:v>23.882681999999999</c:v>
                </c:pt>
              </c:numCache>
            </c:numRef>
          </c:val>
          <c:extLst>
            <c:ext xmlns:c16="http://schemas.microsoft.com/office/drawing/2014/chart" uri="{C3380CC4-5D6E-409C-BE32-E72D297353CC}">
              <c16:uniqueId val="{00000000-AAC5-4163-90F0-6F8318809DE4}"/>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fr-FR"/>
          </a:p>
        </c:txPr>
      </c:legendEntry>
      <c:legendEntry>
        <c:idx val="1"/>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fr-FR"/>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26/05/2023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15</a:t>
            </a:fld>
            <a:endParaRPr lang="fr-FR"/>
          </a:p>
        </p:txBody>
      </p:sp>
    </p:spTree>
    <p:extLst>
      <p:ext uri="{BB962C8B-B14F-4D97-AF65-F5344CB8AC3E}">
        <p14:creationId xmlns:p14="http://schemas.microsoft.com/office/powerpoint/2010/main" val="116360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17</a:t>
            </a:fld>
            <a:endParaRPr lang="fr-FR"/>
          </a:p>
        </p:txBody>
      </p:sp>
    </p:spTree>
    <p:extLst>
      <p:ext uri="{BB962C8B-B14F-4D97-AF65-F5344CB8AC3E}">
        <p14:creationId xmlns:p14="http://schemas.microsoft.com/office/powerpoint/2010/main" val="325931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18</a:t>
            </a:fld>
            <a:endParaRPr lang="fr-FR"/>
          </a:p>
        </p:txBody>
      </p:sp>
    </p:spTree>
    <p:extLst>
      <p:ext uri="{BB962C8B-B14F-4D97-AF65-F5344CB8AC3E}">
        <p14:creationId xmlns:p14="http://schemas.microsoft.com/office/powerpoint/2010/main" val="424335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20</a:t>
            </a:fld>
            <a:endParaRPr lang="fr-FR"/>
          </a:p>
        </p:txBody>
      </p:sp>
    </p:spTree>
    <p:extLst>
      <p:ext uri="{BB962C8B-B14F-4D97-AF65-F5344CB8AC3E}">
        <p14:creationId xmlns:p14="http://schemas.microsoft.com/office/powerpoint/2010/main" val="982929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22</a:t>
            </a:fld>
            <a:endParaRPr lang="fr-FR"/>
          </a:p>
        </p:txBody>
      </p:sp>
    </p:spTree>
    <p:extLst>
      <p:ext uri="{BB962C8B-B14F-4D97-AF65-F5344CB8AC3E}">
        <p14:creationId xmlns:p14="http://schemas.microsoft.com/office/powerpoint/2010/main" val="4177592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23</a:t>
            </a:fld>
            <a:endParaRPr lang="fr-FR"/>
          </a:p>
        </p:txBody>
      </p:sp>
    </p:spTree>
    <p:extLst>
      <p:ext uri="{BB962C8B-B14F-4D97-AF65-F5344CB8AC3E}">
        <p14:creationId xmlns:p14="http://schemas.microsoft.com/office/powerpoint/2010/main" val="79780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25</a:t>
            </a:fld>
            <a:endParaRPr lang="fr-FR"/>
          </a:p>
        </p:txBody>
      </p:sp>
    </p:spTree>
    <p:extLst>
      <p:ext uri="{BB962C8B-B14F-4D97-AF65-F5344CB8AC3E}">
        <p14:creationId xmlns:p14="http://schemas.microsoft.com/office/powerpoint/2010/main" val="1904552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28</a:t>
            </a:fld>
            <a:endParaRPr lang="fr-FR"/>
          </a:p>
        </p:txBody>
      </p:sp>
    </p:spTree>
    <p:extLst>
      <p:ext uri="{BB962C8B-B14F-4D97-AF65-F5344CB8AC3E}">
        <p14:creationId xmlns:p14="http://schemas.microsoft.com/office/powerpoint/2010/main" val="2314570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29</a:t>
            </a:fld>
            <a:endParaRPr lang="fr-FR"/>
          </a:p>
        </p:txBody>
      </p:sp>
    </p:spTree>
    <p:extLst>
      <p:ext uri="{BB962C8B-B14F-4D97-AF65-F5344CB8AC3E}">
        <p14:creationId xmlns:p14="http://schemas.microsoft.com/office/powerpoint/2010/main" val="401820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30</a:t>
            </a:fld>
            <a:endParaRPr lang="fr-FR"/>
          </a:p>
        </p:txBody>
      </p:sp>
    </p:spTree>
    <p:extLst>
      <p:ext uri="{BB962C8B-B14F-4D97-AF65-F5344CB8AC3E}">
        <p14:creationId xmlns:p14="http://schemas.microsoft.com/office/powerpoint/2010/main" val="402847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F1-score le % de positive </a:t>
            </a:r>
            <a:r>
              <a:rPr lang="fr-FR" dirty="0" err="1"/>
              <a:t>prediction</a:t>
            </a:r>
            <a:r>
              <a:rPr lang="fr-FR" dirty="0"/>
              <a:t> a été correcte</a:t>
            </a:r>
          </a:p>
          <a:p>
            <a:r>
              <a:rPr lang="fr-FR" dirty="0" err="1"/>
              <a:t>Accuracy</a:t>
            </a:r>
            <a:r>
              <a:rPr lang="fr-FR" dirty="0"/>
              <a:t> =</a:t>
            </a:r>
            <a:r>
              <a:rPr lang="fr-FR" dirty="0" err="1"/>
              <a:t>Precision</a:t>
            </a:r>
            <a:r>
              <a:rPr lang="fr-FR" dirty="0"/>
              <a:t> </a:t>
            </a:r>
          </a:p>
          <a:p>
            <a:r>
              <a:rPr lang="fr-FR" dirty="0"/>
              <a:t>Le rappel représente la capacité du modèle à identifier tous les exemples positifs</a:t>
            </a:r>
          </a:p>
        </p:txBody>
      </p:sp>
      <p:sp>
        <p:nvSpPr>
          <p:cNvPr id="4" name="Slide Number Placeholder 3"/>
          <p:cNvSpPr>
            <a:spLocks noGrp="1"/>
          </p:cNvSpPr>
          <p:nvPr>
            <p:ph type="sldNum" sz="quarter" idx="5"/>
          </p:nvPr>
        </p:nvSpPr>
        <p:spPr/>
        <p:txBody>
          <a:bodyPr/>
          <a:lstStyle/>
          <a:p>
            <a:pPr rtl="0"/>
            <a:fld id="{A89C7E07-3C67-C64C-8DA0-0404F6303970}" type="slidenum">
              <a:rPr lang="fr-FR" noProof="0" smtClean="0"/>
              <a:t>31</a:t>
            </a:fld>
            <a:endParaRPr lang="fr-FR" noProof="0"/>
          </a:p>
        </p:txBody>
      </p:sp>
    </p:spTree>
    <p:extLst>
      <p:ext uri="{BB962C8B-B14F-4D97-AF65-F5344CB8AC3E}">
        <p14:creationId xmlns:p14="http://schemas.microsoft.com/office/powerpoint/2010/main" val="2762764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F1-score le % de positive </a:t>
            </a:r>
            <a:r>
              <a:rPr lang="fr-FR" dirty="0" err="1"/>
              <a:t>prediction</a:t>
            </a:r>
            <a:r>
              <a:rPr lang="fr-FR" dirty="0"/>
              <a:t> a été correcte</a:t>
            </a:r>
          </a:p>
          <a:p>
            <a:r>
              <a:rPr lang="fr-FR" dirty="0" err="1"/>
              <a:t>Accuracy</a:t>
            </a:r>
            <a:r>
              <a:rPr lang="fr-FR" dirty="0"/>
              <a:t> =</a:t>
            </a:r>
            <a:r>
              <a:rPr lang="fr-FR" dirty="0" err="1"/>
              <a:t>Precision</a:t>
            </a:r>
            <a:r>
              <a:rPr lang="fr-FR" dirty="0"/>
              <a:t> </a:t>
            </a:r>
          </a:p>
          <a:p>
            <a:r>
              <a:rPr lang="fr-FR" dirty="0"/>
              <a:t>Le rappel représente la capacité du modèle à identifier tous les exemples positifs</a:t>
            </a:r>
          </a:p>
        </p:txBody>
      </p:sp>
      <p:sp>
        <p:nvSpPr>
          <p:cNvPr id="4" name="Slide Number Placeholder 3"/>
          <p:cNvSpPr>
            <a:spLocks noGrp="1"/>
          </p:cNvSpPr>
          <p:nvPr>
            <p:ph type="sldNum" sz="quarter" idx="5"/>
          </p:nvPr>
        </p:nvSpPr>
        <p:spPr/>
        <p:txBody>
          <a:bodyPr/>
          <a:lstStyle/>
          <a:p>
            <a:pPr rtl="0"/>
            <a:fld id="{A89C7E07-3C67-C64C-8DA0-0404F6303970}" type="slidenum">
              <a:rPr lang="fr-FR" noProof="0" smtClean="0"/>
              <a:t>32</a:t>
            </a:fld>
            <a:endParaRPr lang="fr-FR" noProof="0"/>
          </a:p>
        </p:txBody>
      </p:sp>
    </p:spTree>
    <p:extLst>
      <p:ext uri="{BB962C8B-B14F-4D97-AF65-F5344CB8AC3E}">
        <p14:creationId xmlns:p14="http://schemas.microsoft.com/office/powerpoint/2010/main" val="312563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35</a:t>
            </a:fld>
            <a:endParaRPr lang="fr-FR"/>
          </a:p>
        </p:txBody>
      </p:sp>
    </p:spTree>
    <p:extLst>
      <p:ext uri="{BB962C8B-B14F-4D97-AF65-F5344CB8AC3E}">
        <p14:creationId xmlns:p14="http://schemas.microsoft.com/office/powerpoint/2010/main" val="73639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36</a:t>
            </a:fld>
            <a:endParaRPr lang="fr-FR"/>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6</a:t>
            </a:fld>
            <a:endParaRPr lang="fr-FR"/>
          </a:p>
        </p:txBody>
      </p:sp>
    </p:spTree>
    <p:extLst>
      <p:ext uri="{BB962C8B-B14F-4D97-AF65-F5344CB8AC3E}">
        <p14:creationId xmlns:p14="http://schemas.microsoft.com/office/powerpoint/2010/main" val="60258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349944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8</a:t>
            </a:fld>
            <a:endParaRPr lang="fr-FR"/>
          </a:p>
        </p:txBody>
      </p:sp>
    </p:spTree>
    <p:extLst>
      <p:ext uri="{BB962C8B-B14F-4D97-AF65-F5344CB8AC3E}">
        <p14:creationId xmlns:p14="http://schemas.microsoft.com/office/powerpoint/2010/main" val="390477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9</a:t>
            </a:fld>
            <a:endParaRPr lang="fr-FR"/>
          </a:p>
        </p:txBody>
      </p:sp>
    </p:spTree>
    <p:extLst>
      <p:ext uri="{BB962C8B-B14F-4D97-AF65-F5344CB8AC3E}">
        <p14:creationId xmlns:p14="http://schemas.microsoft.com/office/powerpoint/2010/main" val="428580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Tree>
    <p:extLst>
      <p:ext uri="{BB962C8B-B14F-4D97-AF65-F5344CB8AC3E}">
        <p14:creationId xmlns:p14="http://schemas.microsoft.com/office/powerpoint/2010/main" val="276464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13</a:t>
            </a:fld>
            <a:endParaRPr lang="fr-FR"/>
          </a:p>
        </p:txBody>
      </p:sp>
    </p:spTree>
    <p:extLst>
      <p:ext uri="{BB962C8B-B14F-4D97-AF65-F5344CB8AC3E}">
        <p14:creationId xmlns:p14="http://schemas.microsoft.com/office/powerpoint/2010/main" val="152457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26 mai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26 mai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26 mai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200527" y="417145"/>
            <a:ext cx="1748665"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ounded Rectangle 7"/>
          <p:cNvSpPr/>
          <p:nvPr userDrawn="1"/>
        </p:nvSpPr>
        <p:spPr>
          <a:xfrm rot="2539017">
            <a:off x="10640990" y="6073545"/>
            <a:ext cx="1751973"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2" name="Group 1"/>
          <p:cNvGrpSpPr/>
          <p:nvPr userDrawn="1"/>
        </p:nvGrpSpPr>
        <p:grpSpPr>
          <a:xfrm>
            <a:off x="3588222" y="426000"/>
            <a:ext cx="5838228" cy="5924465"/>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0" name="Text Placeholder 9"/>
          <p:cNvSpPr>
            <a:spLocks noGrp="1"/>
          </p:cNvSpPr>
          <p:nvPr>
            <p:ph type="body" sz="quarter" idx="10" hasCustomPrompt="1"/>
          </p:nvPr>
        </p:nvSpPr>
        <p:spPr>
          <a:xfrm>
            <a:off x="4523051" y="3044958"/>
            <a:ext cx="3145899" cy="768084"/>
          </a:xfrm>
          <a:prstGeom prst="rect">
            <a:avLst/>
          </a:prstGeom>
        </p:spPr>
        <p:txBody>
          <a:bodyPr anchor="ctr"/>
          <a:lstStyle>
            <a:lvl1pPr marL="0" indent="0" algn="ctr">
              <a:buNone/>
              <a:defRPr sz="48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4522853" y="3813042"/>
            <a:ext cx="3145899" cy="768087"/>
          </a:xfrm>
          <a:prstGeom prst="rect">
            <a:avLst/>
          </a:prstGeom>
        </p:spPr>
        <p:txBody>
          <a:bodyPr anchor="ctr"/>
          <a:lstStyle>
            <a:lvl1pPr marL="0" indent="0" algn="ctr">
              <a:buNone/>
              <a:defRPr sz="1867"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089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26 mai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26 mai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26 mai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26 mai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26 mai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26 mai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26 mai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 id="2147483695" r:id="rId14"/>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web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algn="ctr" rtl="0"/>
            <a:r>
              <a:rPr lang="fr-FR" sz="6600" dirty="0"/>
              <a:t>Email Spam </a:t>
            </a:r>
            <a:r>
              <a:rPr lang="fr-FR" sz="6600" dirty="0" err="1"/>
              <a:t>Filtering</a:t>
            </a:r>
            <a:endParaRPr lang="fr-FR" sz="6600" dirty="0"/>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sz="2400" dirty="0">
                <a:latin typeface="+mj-lt"/>
              </a:rPr>
              <a:t>Réaliser par</a:t>
            </a:r>
            <a:r>
              <a:rPr lang="fr-FR" sz="2400" dirty="0"/>
              <a:t> </a:t>
            </a:r>
          </a:p>
          <a:p>
            <a:pPr rtl="0"/>
            <a:r>
              <a:rPr lang="fr-FR" sz="2400" dirty="0"/>
              <a:t>BENGHDAIF Assia</a:t>
            </a:r>
          </a:p>
          <a:p>
            <a:pPr rtl="0"/>
            <a:endParaRPr lang="fr-FR" sz="2400" dirty="0"/>
          </a:p>
        </p:txBody>
      </p:sp>
      <p:pic>
        <p:nvPicPr>
          <p:cNvPr id="4" name="Picture 3">
            <a:extLst>
              <a:ext uri="{FF2B5EF4-FFF2-40B4-BE49-F238E27FC236}">
                <a16:creationId xmlns:a16="http://schemas.microsoft.com/office/drawing/2014/main" id="{5020F173-2302-9A62-6EAD-8C1D26DC4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 y="18896"/>
            <a:ext cx="1962178" cy="9244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AFB346A-0F40-BE26-BDF6-720A657F3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0714" y="-536"/>
            <a:ext cx="3402924" cy="11040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A1FC5B-0C92-CA64-515C-2FA0DCA94CF7}"/>
              </a:ext>
            </a:extLst>
          </p:cNvPr>
          <p:cNvSpPr txBox="1"/>
          <p:nvPr/>
        </p:nvSpPr>
        <p:spPr>
          <a:xfrm>
            <a:off x="10851402" y="6562201"/>
            <a:ext cx="1569198" cy="369332"/>
          </a:xfrm>
          <a:prstGeom prst="rect">
            <a:avLst/>
          </a:prstGeom>
          <a:noFill/>
        </p:spPr>
        <p:txBody>
          <a:bodyPr wrap="square">
            <a:spAutoFit/>
          </a:bodyPr>
          <a:lstStyle/>
          <a:p>
            <a:pPr rtl="0"/>
            <a:r>
              <a:rPr lang="fr-FR" dirty="0">
                <a:solidFill>
                  <a:schemeClr val="tx2"/>
                </a:solidFill>
              </a:rPr>
              <a:t>MIAAD-2023</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04123" y="2442295"/>
            <a:ext cx="3583753" cy="2581989"/>
          </a:xfrm>
        </p:spPr>
        <p:txBody>
          <a:bodyPr>
            <a:normAutofit/>
          </a:bodyPr>
          <a:lstStyle/>
          <a:p>
            <a:r>
              <a:rPr lang="fr-FR" dirty="0">
                <a:solidFill>
                  <a:schemeClr val="accent1">
                    <a:lumMod val="75000"/>
                  </a:schemeClr>
                </a:solidFill>
              </a:rPr>
              <a:t>Nettoyage des données</a:t>
            </a:r>
            <a:endParaRPr lang="fr-FR" altLang="ko-KR" dirty="0">
              <a:solidFill>
                <a:schemeClr val="accent1">
                  <a:lumMod val="75000"/>
                </a:schemeClr>
              </a:solidFill>
            </a:endParaRPr>
          </a:p>
        </p:txBody>
      </p:sp>
    </p:spTree>
    <p:extLst>
      <p:ext uri="{BB962C8B-B14F-4D97-AF65-F5344CB8AC3E}">
        <p14:creationId xmlns:p14="http://schemas.microsoft.com/office/powerpoint/2010/main" val="178690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2E9D-E970-FF7A-8C82-89090E4135D4}"/>
              </a:ext>
            </a:extLst>
          </p:cNvPr>
          <p:cNvSpPr>
            <a:spLocks noGrp="1"/>
          </p:cNvSpPr>
          <p:nvPr>
            <p:ph type="title"/>
          </p:nvPr>
        </p:nvSpPr>
        <p:spPr>
          <a:xfrm>
            <a:off x="964021" y="2476500"/>
            <a:ext cx="9464769" cy="3808553"/>
          </a:xfrm>
        </p:spPr>
        <p:txBody>
          <a:bodyPr>
            <a:normAutofit fontScale="90000"/>
          </a:bodyPr>
          <a:lstStyle/>
          <a:p>
            <a:pPr algn="just"/>
            <a:r>
              <a:rPr lang="fr-FR" dirty="0"/>
              <a:t>Le texte brut contient beaucoup d’aléatoire qui nuit à l’estimation des modèles : les accents, les minuscules, les majuscules, les signes de ponctuation… On peut les garder mais plus de variabilité implique plus de données pour les apprendre. On préfère alors le nettoyer avant de le découper en mot (ou caractères ou syllabe). C’est la seule partie qui est spécifique au langage. Même si langue latine partage les mêmes caractères, elles n’ont pas les mêmes accents, la même façon de composer les mots, les mêmes </a:t>
            </a:r>
            <a:r>
              <a:rPr lang="fr-FR" dirty="0" err="1"/>
              <a:t>stopwords</a:t>
            </a:r>
            <a:r>
              <a:rPr lang="fr-FR" dirty="0"/>
              <a:t> ou mots sans importance.</a:t>
            </a:r>
          </a:p>
        </p:txBody>
      </p:sp>
    </p:spTree>
    <p:extLst>
      <p:ext uri="{BB962C8B-B14F-4D97-AF65-F5344CB8AC3E}">
        <p14:creationId xmlns:p14="http://schemas.microsoft.com/office/powerpoint/2010/main" val="35461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rtlCol="0">
            <a:normAutofit fontScale="90000"/>
          </a:bodyPr>
          <a:lstStyle/>
          <a:p>
            <a:pPr rtl="0"/>
            <a:r>
              <a:rPr lang="fr-FR" dirty="0"/>
              <a:t>Nettoyage des données</a:t>
            </a:r>
          </a:p>
        </p:txBody>
      </p:sp>
      <p:sp>
        <p:nvSpPr>
          <p:cNvPr id="4" name="Espace réservé du texte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rtlCol="0"/>
          <a:lstStyle/>
          <a:p>
            <a:r>
              <a:rPr lang="fr-FR" b="1" dirty="0" err="1"/>
              <a:t>Lower</a:t>
            </a:r>
            <a:r>
              <a:rPr lang="fr-FR" b="1" dirty="0"/>
              <a:t> case.</a:t>
            </a:r>
          </a:p>
        </p:txBody>
      </p:sp>
      <p:sp>
        <p:nvSpPr>
          <p:cNvPr id="3" name="Espace réservé au texte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5"/>
            <a:ext cx="2133600" cy="637969"/>
          </a:xfrm>
        </p:spPr>
        <p:txBody>
          <a:bodyPr rtlCol="0"/>
          <a:lstStyle/>
          <a:p>
            <a:pPr rtl="0"/>
            <a:r>
              <a:rPr lang="fr-FR" sz="1600" dirty="0" err="1"/>
              <a:t>ASSia</a:t>
            </a:r>
            <a:r>
              <a:rPr lang="fr-FR" sz="1600" dirty="0"/>
              <a:t> </a:t>
            </a:r>
            <a:r>
              <a:rPr lang="fr-FR" sz="1600" dirty="0">
                <a:sym typeface="Wingdings" panose="05000000000000000000" pitchFamily="2" charset="2"/>
              </a:rPr>
              <a:t> assia</a:t>
            </a:r>
          </a:p>
          <a:p>
            <a:pPr rtl="0"/>
            <a:r>
              <a:rPr lang="fr-FR" sz="1600" dirty="0" err="1">
                <a:sym typeface="Wingdings" panose="05000000000000000000" pitchFamily="2" charset="2"/>
              </a:rPr>
              <a:t>aSsia</a:t>
            </a:r>
            <a:r>
              <a:rPr lang="fr-FR" sz="1600" dirty="0">
                <a:sym typeface="Wingdings" panose="05000000000000000000" pitchFamily="2" charset="2"/>
              </a:rPr>
              <a:t>  assia</a:t>
            </a:r>
          </a:p>
          <a:p>
            <a:pPr rtl="0"/>
            <a:r>
              <a:rPr lang="fr-FR" sz="1600" dirty="0">
                <a:sym typeface="Wingdings" panose="05000000000000000000" pitchFamily="2" charset="2"/>
              </a:rPr>
              <a:t>…….</a:t>
            </a:r>
            <a:endParaRPr lang="fr-FR" sz="1600" dirty="0"/>
          </a:p>
        </p:txBody>
      </p:sp>
      <p:sp>
        <p:nvSpPr>
          <p:cNvPr id="6" name="Espace réservé du texte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rtlCol="0"/>
          <a:lstStyle/>
          <a:p>
            <a:pPr rtl="0"/>
            <a:r>
              <a:rPr lang="fr-FR" b="1" dirty="0" err="1"/>
              <a:t>StopWords</a:t>
            </a:r>
            <a:r>
              <a:rPr lang="fr-FR" dirty="0"/>
              <a:t>	</a:t>
            </a:r>
          </a:p>
        </p:txBody>
      </p:sp>
      <p:sp>
        <p:nvSpPr>
          <p:cNvPr id="5" name="Espace réservé du texte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7"/>
            <a:ext cx="2133600" cy="637969"/>
          </a:xfrm>
        </p:spPr>
        <p:txBody>
          <a:bodyPr rtlCol="0"/>
          <a:lstStyle/>
          <a:p>
            <a:pPr algn="just" rtl="0"/>
            <a:r>
              <a:rPr lang="fr-FR" sz="1600" dirty="0"/>
              <a:t>un mot qui est tellement commun qu'il est inutile de l'indexer ou de l'utiliser dans une recherche</a:t>
            </a:r>
          </a:p>
        </p:txBody>
      </p:sp>
      <p:sp>
        <p:nvSpPr>
          <p:cNvPr id="10" name="Espace réservé du texte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rtlCol="0"/>
          <a:lstStyle/>
          <a:p>
            <a:pPr rtl="0"/>
            <a:r>
              <a:rPr lang="fr-FR" b="1" dirty="0"/>
              <a:t>Caractères Spéciaux</a:t>
            </a:r>
          </a:p>
        </p:txBody>
      </p:sp>
      <p:sp>
        <p:nvSpPr>
          <p:cNvPr id="9" name="Espace réservé du texte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5"/>
            <a:ext cx="2133600" cy="637969"/>
          </a:xfrm>
        </p:spPr>
        <p:txBody>
          <a:bodyPr rtlCol="0"/>
          <a:lstStyle/>
          <a:p>
            <a:pPr rtl="0"/>
            <a:r>
              <a:rPr lang="fr-FR" dirty="0"/>
              <a:t>@,#,$,%, ^, ~ ……</a:t>
            </a:r>
          </a:p>
          <a:p>
            <a:pPr rtl="0"/>
            <a:endParaRPr lang="fr-FR" dirty="0"/>
          </a:p>
        </p:txBody>
      </p:sp>
      <p:sp>
        <p:nvSpPr>
          <p:cNvPr id="8" name="Espace réservé du texte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rtlCol="0"/>
          <a:lstStyle/>
          <a:p>
            <a:r>
              <a:rPr lang="fr-FR" b="1" dirty="0"/>
              <a:t>Hyperliens</a:t>
            </a:r>
          </a:p>
        </p:txBody>
      </p:sp>
      <p:sp>
        <p:nvSpPr>
          <p:cNvPr id="7" name="Espace réservé du texte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7"/>
            <a:ext cx="2384044" cy="637969"/>
          </a:xfrm>
        </p:spPr>
        <p:txBody>
          <a:bodyPr rtlCol="0"/>
          <a:lstStyle/>
          <a:p>
            <a:pPr algn="just" rtl="0"/>
            <a:r>
              <a:rPr lang="fr-FR" sz="1600" dirty="0"/>
              <a:t>une référence placée dans le contenu, permettant de passer automatiquement d'un document consulté à un autre</a:t>
            </a:r>
          </a:p>
        </p:txBody>
      </p:sp>
      <p:sp>
        <p:nvSpPr>
          <p:cNvPr id="13" name="Espace réservé du numéro de diapositive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rtlCol="0"/>
          <a:lstStyle/>
          <a:p>
            <a:pPr rtl="0"/>
            <a:fld id="{294A09A9-5501-47C1-A89A-A340965A2BE2}" type="slidenum">
              <a:rPr lang="fr-FR" smtClean="0"/>
              <a:pPr rtl="0"/>
              <a:t>12</a:t>
            </a:fld>
            <a:endParaRPr lang="fr-FR"/>
          </a:p>
        </p:txBody>
      </p:sp>
      <p:sp>
        <p:nvSpPr>
          <p:cNvPr id="12" name="Espace réservé du pied de page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11" name="Espace réservé de la date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rtlCol="0"/>
          <a:lstStyle/>
          <a:p>
            <a:pPr rtl="0"/>
            <a:fld id="{4C85F067-B2EF-4F11-8D0E-B8AE2072020D}" type="datetime4">
              <a:rPr lang="fr-FR" smtClean="0"/>
              <a:t>26 mai 2023</a:t>
            </a:fld>
            <a:endParaRPr lang="fr-FR"/>
          </a:p>
        </p:txBody>
      </p:sp>
    </p:spTree>
    <p:extLst>
      <p:ext uri="{BB962C8B-B14F-4D97-AF65-F5344CB8AC3E}">
        <p14:creationId xmlns:p14="http://schemas.microsoft.com/office/powerpoint/2010/main" val="37838972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rtlCol="0">
            <a:normAutofit fontScale="90000"/>
          </a:bodyPr>
          <a:lstStyle/>
          <a:p>
            <a:pPr rtl="0"/>
            <a:r>
              <a:rPr lang="fr-FR" dirty="0"/>
              <a:t>Nettoyage des données</a:t>
            </a:r>
          </a:p>
        </p:txBody>
      </p:sp>
      <p:sp>
        <p:nvSpPr>
          <p:cNvPr id="4" name="Espace réservé du texte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rtlCol="0"/>
          <a:lstStyle/>
          <a:p>
            <a:pPr rtl="0"/>
            <a:r>
              <a:rPr lang="fr-FR" b="1" dirty="0"/>
              <a:t>Les nombres</a:t>
            </a:r>
          </a:p>
        </p:txBody>
      </p:sp>
      <p:sp>
        <p:nvSpPr>
          <p:cNvPr id="3" name="Espace réservé au texte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5"/>
            <a:ext cx="2133600" cy="637969"/>
          </a:xfrm>
        </p:spPr>
        <p:txBody>
          <a:bodyPr rtlCol="0"/>
          <a:lstStyle/>
          <a:p>
            <a:pPr rtl="0"/>
            <a:r>
              <a:rPr lang="fr-FR" dirty="0"/>
              <a:t>1245ASSia </a:t>
            </a:r>
            <a:r>
              <a:rPr lang="fr-FR" dirty="0">
                <a:sym typeface="Wingdings" panose="05000000000000000000" pitchFamily="2" charset="2"/>
              </a:rPr>
              <a:t> assia</a:t>
            </a:r>
          </a:p>
          <a:p>
            <a:pPr rtl="0"/>
            <a:r>
              <a:rPr lang="fr-FR" dirty="0">
                <a:sym typeface="Wingdings" panose="05000000000000000000" pitchFamily="2" charset="2"/>
              </a:rPr>
              <a:t>43  </a:t>
            </a:r>
            <a:r>
              <a:rPr lang="fr-FR" dirty="0" err="1">
                <a:sym typeface="Wingdings" panose="05000000000000000000" pitchFamily="2" charset="2"/>
              </a:rPr>
              <a:t>whitespaces</a:t>
            </a:r>
            <a:endParaRPr lang="fr-FR" dirty="0">
              <a:sym typeface="Wingdings" panose="05000000000000000000" pitchFamily="2" charset="2"/>
            </a:endParaRPr>
          </a:p>
          <a:p>
            <a:pPr rtl="0"/>
            <a:r>
              <a:rPr lang="fr-FR" dirty="0">
                <a:sym typeface="Wingdings" panose="05000000000000000000" pitchFamily="2" charset="2"/>
              </a:rPr>
              <a:t>…….</a:t>
            </a:r>
            <a:endParaRPr lang="fr-FR" dirty="0"/>
          </a:p>
        </p:txBody>
      </p:sp>
      <p:sp>
        <p:nvSpPr>
          <p:cNvPr id="6" name="Espace réservé du texte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rtlCol="0"/>
          <a:lstStyle/>
          <a:p>
            <a:pPr rtl="0"/>
            <a:r>
              <a:rPr lang="fr-FR" b="1" dirty="0"/>
              <a:t>HTML tags</a:t>
            </a:r>
            <a:r>
              <a:rPr lang="fr-FR" dirty="0"/>
              <a:t>	</a:t>
            </a:r>
          </a:p>
        </p:txBody>
      </p:sp>
      <p:sp>
        <p:nvSpPr>
          <p:cNvPr id="5" name="Espace réservé du texte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7"/>
            <a:ext cx="2133600" cy="637969"/>
          </a:xfrm>
        </p:spPr>
        <p:txBody>
          <a:bodyPr rtlCol="0"/>
          <a:lstStyle/>
          <a:p>
            <a:pPr rtl="0"/>
            <a:r>
              <a:rPr lang="fr-FR" dirty="0"/>
              <a:t>Les balises :</a:t>
            </a:r>
          </a:p>
          <a:p>
            <a:pPr rtl="0"/>
            <a:r>
              <a:rPr lang="fr-FR" dirty="0"/>
              <a:t>&lt;p&gt; …..&lt;/p&gt; </a:t>
            </a:r>
            <a:r>
              <a:rPr lang="fr-FR" dirty="0">
                <a:sym typeface="Wingdings" panose="05000000000000000000" pitchFamily="2" charset="2"/>
              </a:rPr>
              <a:t> ……</a:t>
            </a:r>
            <a:endParaRPr lang="fr-FR" dirty="0"/>
          </a:p>
        </p:txBody>
      </p:sp>
      <p:sp>
        <p:nvSpPr>
          <p:cNvPr id="10" name="Espace réservé du texte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rtlCol="0"/>
          <a:lstStyle/>
          <a:p>
            <a:pPr rtl="0"/>
            <a:r>
              <a:rPr lang="fr-FR" b="1" dirty="0" err="1"/>
              <a:t>whitespaces</a:t>
            </a:r>
            <a:endParaRPr lang="fr-FR" b="1" dirty="0"/>
          </a:p>
        </p:txBody>
      </p:sp>
      <p:sp>
        <p:nvSpPr>
          <p:cNvPr id="9" name="Espace réservé du texte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5"/>
            <a:ext cx="2133600" cy="637969"/>
          </a:xfrm>
        </p:spPr>
        <p:txBody>
          <a:bodyPr rtlCol="0"/>
          <a:lstStyle/>
          <a:p>
            <a:pPr rtl="0"/>
            <a:r>
              <a:rPr lang="fr-FR" dirty="0"/>
              <a:t>\n, \t, </a:t>
            </a:r>
          </a:p>
        </p:txBody>
      </p:sp>
      <p:sp>
        <p:nvSpPr>
          <p:cNvPr id="8" name="Espace réservé du texte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rtlCol="0"/>
          <a:lstStyle/>
          <a:p>
            <a:r>
              <a:rPr lang="fr-FR" b="1" dirty="0"/>
              <a:t>@ </a:t>
            </a:r>
            <a:r>
              <a:rPr lang="fr-FR" b="1" dirty="0" err="1"/>
              <a:t>tagging</a:t>
            </a:r>
            <a:endParaRPr lang="fr-FR" b="1" dirty="0"/>
          </a:p>
        </p:txBody>
      </p:sp>
      <p:sp>
        <p:nvSpPr>
          <p:cNvPr id="13" name="Espace réservé du numéro de diapositive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rtlCol="0"/>
          <a:lstStyle/>
          <a:p>
            <a:pPr rtl="0"/>
            <a:fld id="{294A09A9-5501-47C1-A89A-A340965A2BE2}" type="slidenum">
              <a:rPr lang="fr-FR" smtClean="0"/>
              <a:pPr rtl="0"/>
              <a:t>13</a:t>
            </a:fld>
            <a:endParaRPr lang="fr-FR"/>
          </a:p>
        </p:txBody>
      </p:sp>
      <p:sp>
        <p:nvSpPr>
          <p:cNvPr id="12" name="Espace réservé du pied de page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11" name="Espace réservé de la date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rtlCol="0"/>
          <a:lstStyle/>
          <a:p>
            <a:pPr rtl="0"/>
            <a:fld id="{4C85F067-B2EF-4F11-8D0E-B8AE2072020D}" type="datetime4">
              <a:rPr lang="fr-FR" smtClean="0"/>
              <a:t>26 mai 2023</a:t>
            </a:fld>
            <a:endParaRPr lang="fr-FR"/>
          </a:p>
        </p:txBody>
      </p:sp>
    </p:spTree>
    <p:extLst>
      <p:ext uri="{BB962C8B-B14F-4D97-AF65-F5344CB8AC3E}">
        <p14:creationId xmlns:p14="http://schemas.microsoft.com/office/powerpoint/2010/main" val="399586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04123" y="2442295"/>
            <a:ext cx="3583753" cy="2581989"/>
          </a:xfrm>
        </p:spPr>
        <p:txBody>
          <a:bodyPr>
            <a:normAutofit/>
          </a:bodyPr>
          <a:lstStyle/>
          <a:p>
            <a:r>
              <a:rPr lang="fr-FR" dirty="0" err="1">
                <a:solidFill>
                  <a:schemeClr val="accent1">
                    <a:lumMod val="75000"/>
                  </a:schemeClr>
                </a:solidFill>
              </a:rPr>
              <a:t>Tokenization</a:t>
            </a:r>
            <a:endParaRPr lang="fr-FR" altLang="ko-KR" dirty="0">
              <a:solidFill>
                <a:schemeClr val="accent1">
                  <a:lumMod val="75000"/>
                </a:schemeClr>
              </a:solidFill>
            </a:endParaRPr>
          </a:p>
        </p:txBody>
      </p:sp>
    </p:spTree>
    <p:extLst>
      <p:ext uri="{BB962C8B-B14F-4D97-AF65-F5344CB8AC3E}">
        <p14:creationId xmlns:p14="http://schemas.microsoft.com/office/powerpoint/2010/main" val="388602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3E4C5-32B5-CE5B-ADC0-C2F36395D88C}"/>
              </a:ext>
            </a:extLst>
          </p:cNvPr>
          <p:cNvPicPr>
            <a:picLocks noChangeAspect="1"/>
          </p:cNvPicPr>
          <p:nvPr/>
        </p:nvPicPr>
        <p:blipFill>
          <a:blip r:embed="rId3"/>
          <a:stretch>
            <a:fillRect/>
          </a:stretch>
        </p:blipFill>
        <p:spPr>
          <a:xfrm>
            <a:off x="6096000" y="1913835"/>
            <a:ext cx="6230219" cy="4944165"/>
          </a:xfrm>
          <a:prstGeom prst="rect">
            <a:avLst/>
          </a:prstGeom>
        </p:spPr>
      </p:pic>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032848" y="2358513"/>
            <a:ext cx="5416078" cy="3289971"/>
          </a:xfrm>
        </p:spPr>
        <p:txBody>
          <a:bodyPr rtlCol="0">
            <a:normAutofit/>
          </a:bodyPr>
          <a:lstStyle/>
          <a:p>
            <a:pPr rtl="0"/>
            <a:r>
              <a:rPr lang="fr-FR" sz="2500" dirty="0"/>
              <a:t>La tokenisation consiste à découper un texte en </a:t>
            </a:r>
            <a:r>
              <a:rPr lang="fr-FR" sz="2500" dirty="0" err="1"/>
              <a:t>token</a:t>
            </a:r>
            <a:r>
              <a:rPr lang="fr-FR" sz="2500" dirty="0"/>
              <a:t>, le plus souvent des mots.</a:t>
            </a:r>
            <a:br>
              <a:rPr lang="fr-FR" sz="2500" dirty="0"/>
            </a:br>
            <a:endParaRPr lang="fr-FR" sz="2500" dirty="0"/>
          </a:p>
        </p:txBody>
      </p:sp>
    </p:spTree>
    <p:extLst>
      <p:ext uri="{BB962C8B-B14F-4D97-AF65-F5344CB8AC3E}">
        <p14:creationId xmlns:p14="http://schemas.microsoft.com/office/powerpoint/2010/main" val="310849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96903" y="2442296"/>
            <a:ext cx="4198193" cy="2530758"/>
          </a:xfrm>
        </p:spPr>
        <p:txBody>
          <a:bodyPr>
            <a:normAutofit/>
          </a:bodyPr>
          <a:lstStyle/>
          <a:p>
            <a:r>
              <a:rPr lang="fr-FR" dirty="0"/>
              <a:t>L</a:t>
            </a:r>
            <a:r>
              <a:rPr lang="fr-FR" b="1" dirty="0"/>
              <a:t>emmatisation</a:t>
            </a:r>
          </a:p>
        </p:txBody>
      </p:sp>
    </p:spTree>
    <p:extLst>
      <p:ext uri="{BB962C8B-B14F-4D97-AF65-F5344CB8AC3E}">
        <p14:creationId xmlns:p14="http://schemas.microsoft.com/office/powerpoint/2010/main" val="42298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090865" y="2262261"/>
            <a:ext cx="7168232" cy="3994161"/>
          </a:xfrm>
        </p:spPr>
        <p:txBody>
          <a:bodyPr rtlCol="0">
            <a:normAutofit/>
          </a:bodyPr>
          <a:lstStyle/>
          <a:p>
            <a:pPr rtl="0"/>
            <a:r>
              <a:rPr lang="fr-FR" sz="2500" dirty="0"/>
              <a:t>La lemmatisation permet donc de supprimer uniquement les terminaisons inflexibles et donc à isoler la forme canonique du mot, connue</a:t>
            </a:r>
            <a:br>
              <a:rPr lang="fr-FR" sz="2500" dirty="0"/>
            </a:br>
            <a:r>
              <a:rPr lang="fr-FR" sz="2500" dirty="0"/>
              <a:t>sous le nom de lemme.</a:t>
            </a:r>
            <a:br>
              <a:rPr lang="fr-FR" sz="2500" dirty="0"/>
            </a:br>
            <a:r>
              <a:rPr lang="fr-FR" sz="2500" dirty="0"/>
              <a:t>▪ Exemple : « </a:t>
            </a:r>
            <a:r>
              <a:rPr lang="fr-FR" sz="2500" dirty="0" err="1"/>
              <a:t>receipts</a:t>
            </a:r>
            <a:r>
              <a:rPr lang="fr-FR" sz="2500" dirty="0"/>
              <a:t> » → </a:t>
            </a:r>
            <a:r>
              <a:rPr lang="fr-FR" sz="2500" dirty="0" err="1"/>
              <a:t>receipt</a:t>
            </a:r>
            <a:endParaRPr lang="fr-FR" sz="2500" dirty="0"/>
          </a:p>
        </p:txBody>
      </p:sp>
      <p:pic>
        <p:nvPicPr>
          <p:cNvPr id="5" name="Picture 4">
            <a:extLst>
              <a:ext uri="{FF2B5EF4-FFF2-40B4-BE49-F238E27FC236}">
                <a16:creationId xmlns:a16="http://schemas.microsoft.com/office/drawing/2014/main" id="{1240FB3D-1A56-5128-6071-166761DF0E68}"/>
              </a:ext>
            </a:extLst>
          </p:cNvPr>
          <p:cNvPicPr>
            <a:picLocks noChangeAspect="1"/>
          </p:cNvPicPr>
          <p:nvPr/>
        </p:nvPicPr>
        <p:blipFill>
          <a:blip r:embed="rId3"/>
          <a:stretch>
            <a:fillRect/>
          </a:stretch>
        </p:blipFill>
        <p:spPr>
          <a:xfrm>
            <a:off x="6960181" y="4870810"/>
            <a:ext cx="5210902" cy="438211"/>
          </a:xfrm>
          <a:prstGeom prst="rect">
            <a:avLst/>
          </a:prstGeom>
        </p:spPr>
      </p:pic>
      <p:pic>
        <p:nvPicPr>
          <p:cNvPr id="7" name="Picture 6">
            <a:extLst>
              <a:ext uri="{FF2B5EF4-FFF2-40B4-BE49-F238E27FC236}">
                <a16:creationId xmlns:a16="http://schemas.microsoft.com/office/drawing/2014/main" id="{1D3655AF-3C68-0B7F-1BD3-7B3F65D2804F}"/>
              </a:ext>
            </a:extLst>
          </p:cNvPr>
          <p:cNvPicPr>
            <a:picLocks noChangeAspect="1"/>
          </p:cNvPicPr>
          <p:nvPr/>
        </p:nvPicPr>
        <p:blipFill>
          <a:blip r:embed="rId4"/>
          <a:stretch>
            <a:fillRect/>
          </a:stretch>
        </p:blipFill>
        <p:spPr>
          <a:xfrm>
            <a:off x="6960181" y="4489757"/>
            <a:ext cx="4848902" cy="381053"/>
          </a:xfrm>
          <a:prstGeom prst="rect">
            <a:avLst/>
          </a:prstGeom>
        </p:spPr>
      </p:pic>
      <p:sp>
        <p:nvSpPr>
          <p:cNvPr id="8" name="Rectangle 7">
            <a:extLst>
              <a:ext uri="{FF2B5EF4-FFF2-40B4-BE49-F238E27FC236}">
                <a16:creationId xmlns:a16="http://schemas.microsoft.com/office/drawing/2014/main" id="{2F87E525-3B1B-29D5-044C-6ABB8E901ACB}"/>
              </a:ext>
            </a:extLst>
          </p:cNvPr>
          <p:cNvSpPr/>
          <p:nvPr/>
        </p:nvSpPr>
        <p:spPr>
          <a:xfrm>
            <a:off x="8827696" y="4489757"/>
            <a:ext cx="572978" cy="81926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a:p>
        </p:txBody>
      </p:sp>
    </p:spTree>
    <p:extLst>
      <p:ext uri="{BB962C8B-B14F-4D97-AF65-F5344CB8AC3E}">
        <p14:creationId xmlns:p14="http://schemas.microsoft.com/office/powerpoint/2010/main" val="247197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5798917" y="3045437"/>
            <a:ext cx="6336504" cy="610863"/>
          </a:xfrm>
        </p:spPr>
        <p:txBody>
          <a:bodyPr rtlCol="0">
            <a:normAutofit/>
          </a:bodyPr>
          <a:lstStyle/>
          <a:p>
            <a:r>
              <a:rPr lang="fr-FR" dirty="0" err="1"/>
              <a:t>Text</a:t>
            </a:r>
            <a:r>
              <a:rPr lang="fr-FR" dirty="0"/>
              <a:t> </a:t>
            </a:r>
            <a:r>
              <a:rPr lang="fr-FR" dirty="0" err="1"/>
              <a:t>Representation</a:t>
            </a:r>
            <a:endParaRPr lang="fr-FR" dirty="0"/>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98917" y="3992302"/>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itre 1">
            <a:extLst>
              <a:ext uri="{FF2B5EF4-FFF2-40B4-BE49-F238E27FC236}">
                <a16:creationId xmlns:a16="http://schemas.microsoft.com/office/drawing/2014/main" id="{C326D243-DD3C-8EFC-A940-44FD4BEBBCA6}"/>
              </a:ext>
            </a:extLst>
          </p:cNvPr>
          <p:cNvSpPr txBox="1">
            <a:spLocks/>
          </p:cNvSpPr>
          <p:nvPr/>
        </p:nvSpPr>
        <p:spPr>
          <a:xfrm>
            <a:off x="5798917" y="4332296"/>
            <a:ext cx="6336504"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dirty="0"/>
              <a:t>Vectorisation : TF-</a:t>
            </a:r>
            <a:r>
              <a:rPr lang="fr-FR" sz="3600" dirty="0" err="1"/>
              <a:t>iDF</a:t>
            </a:r>
            <a:r>
              <a:rPr lang="fr-FR" sz="3600" dirty="0"/>
              <a:t> ; </a:t>
            </a:r>
            <a:r>
              <a:rPr lang="fr-FR" sz="3600" dirty="0" err="1"/>
              <a:t>BoW</a:t>
            </a:r>
            <a:endParaRPr lang="fr-FR" sz="3600" dirty="0"/>
          </a:p>
        </p:txBody>
      </p:sp>
      <p:pic>
        <p:nvPicPr>
          <p:cNvPr id="4" name="Picture 3">
            <a:extLst>
              <a:ext uri="{FF2B5EF4-FFF2-40B4-BE49-F238E27FC236}">
                <a16:creationId xmlns:a16="http://schemas.microsoft.com/office/drawing/2014/main" id="{DBEDE4D7-6CA4-FCAC-D04E-800E68566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526" y="2457699"/>
            <a:ext cx="709989" cy="743452"/>
          </a:xfrm>
          <a:prstGeom prst="rect">
            <a:avLst/>
          </a:prstGeom>
        </p:spPr>
      </p:pic>
      <p:pic>
        <p:nvPicPr>
          <p:cNvPr id="5" name="Picture 4">
            <a:extLst>
              <a:ext uri="{FF2B5EF4-FFF2-40B4-BE49-F238E27FC236}">
                <a16:creationId xmlns:a16="http://schemas.microsoft.com/office/drawing/2014/main" id="{DECE19CD-BC39-4B23-E115-147EEBB341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570" y="3183407"/>
            <a:ext cx="709989" cy="743451"/>
          </a:xfrm>
          <a:prstGeom prst="rect">
            <a:avLst/>
          </a:prstGeom>
        </p:spPr>
      </p:pic>
      <p:pic>
        <p:nvPicPr>
          <p:cNvPr id="7" name="Picture 6">
            <a:extLst>
              <a:ext uri="{FF2B5EF4-FFF2-40B4-BE49-F238E27FC236}">
                <a16:creationId xmlns:a16="http://schemas.microsoft.com/office/drawing/2014/main" id="{E4C15F35-D2FA-BC31-12BD-43692BB54E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976" y="953175"/>
            <a:ext cx="778638" cy="815336"/>
          </a:xfrm>
          <a:prstGeom prst="rect">
            <a:avLst/>
          </a:prstGeom>
        </p:spPr>
      </p:pic>
      <p:pic>
        <p:nvPicPr>
          <p:cNvPr id="8" name="Picture 7">
            <a:extLst>
              <a:ext uri="{FF2B5EF4-FFF2-40B4-BE49-F238E27FC236}">
                <a16:creationId xmlns:a16="http://schemas.microsoft.com/office/drawing/2014/main" id="{867BE6DB-3559-92DF-9694-7087EADA82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7014" y="2132198"/>
            <a:ext cx="709989" cy="743452"/>
          </a:xfrm>
          <a:prstGeom prst="rect">
            <a:avLst/>
          </a:prstGeom>
        </p:spPr>
      </p:pic>
      <p:pic>
        <p:nvPicPr>
          <p:cNvPr id="9" name="Picture 8">
            <a:extLst>
              <a:ext uri="{FF2B5EF4-FFF2-40B4-BE49-F238E27FC236}">
                <a16:creationId xmlns:a16="http://schemas.microsoft.com/office/drawing/2014/main" id="{B4FE69AB-49EC-7FB4-DC18-4A478F9804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5496" y="2863687"/>
            <a:ext cx="709989" cy="743452"/>
          </a:xfrm>
          <a:prstGeom prst="rect">
            <a:avLst/>
          </a:prstGeom>
        </p:spPr>
      </p:pic>
      <p:pic>
        <p:nvPicPr>
          <p:cNvPr id="10" name="Picture 9">
            <a:extLst>
              <a:ext uri="{FF2B5EF4-FFF2-40B4-BE49-F238E27FC236}">
                <a16:creationId xmlns:a16="http://schemas.microsoft.com/office/drawing/2014/main" id="{4442FBA4-D123-C7BB-E87F-64524B113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101" y="1260075"/>
            <a:ext cx="709989" cy="743451"/>
          </a:xfrm>
          <a:prstGeom prst="rect">
            <a:avLst/>
          </a:prstGeom>
        </p:spPr>
      </p:pic>
      <p:pic>
        <p:nvPicPr>
          <p:cNvPr id="11" name="Picture 10">
            <a:extLst>
              <a:ext uri="{FF2B5EF4-FFF2-40B4-BE49-F238E27FC236}">
                <a16:creationId xmlns:a16="http://schemas.microsoft.com/office/drawing/2014/main" id="{3591750F-74FB-A0DC-C414-21D061F55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4282" y="2152325"/>
            <a:ext cx="709989" cy="743452"/>
          </a:xfrm>
          <a:prstGeom prst="rect">
            <a:avLst/>
          </a:prstGeom>
        </p:spPr>
      </p:pic>
    </p:spTree>
    <p:extLst>
      <p:ext uri="{BB962C8B-B14F-4D97-AF65-F5344CB8AC3E}">
        <p14:creationId xmlns:p14="http://schemas.microsoft.com/office/powerpoint/2010/main" val="22773931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AB61-2C8F-FCA6-6A03-ABF4781CA85F}"/>
              </a:ext>
            </a:extLst>
          </p:cNvPr>
          <p:cNvSpPr>
            <a:spLocks noGrp="1"/>
          </p:cNvSpPr>
          <p:nvPr>
            <p:ph type="ctrTitle"/>
          </p:nvPr>
        </p:nvSpPr>
        <p:spPr/>
        <p:txBody>
          <a:bodyPr/>
          <a:lstStyle/>
          <a:p>
            <a:r>
              <a:rPr lang="fr-FR" dirty="0"/>
              <a:t>TF-</a:t>
            </a:r>
            <a:r>
              <a:rPr lang="fr-FR" dirty="0" err="1"/>
              <a:t>iDF</a:t>
            </a:r>
            <a:endParaRPr lang="fr-FR" dirty="0"/>
          </a:p>
        </p:txBody>
      </p:sp>
      <p:sp>
        <p:nvSpPr>
          <p:cNvPr id="3" name="Text Placeholder 2">
            <a:extLst>
              <a:ext uri="{FF2B5EF4-FFF2-40B4-BE49-F238E27FC236}">
                <a16:creationId xmlns:a16="http://schemas.microsoft.com/office/drawing/2014/main" id="{C6A0B0BB-241F-810F-172A-5ED18365EDB8}"/>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25767264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fr-FR" dirty="0"/>
              <a:t>Plan</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69332"/>
          </a:xfrm>
        </p:spPr>
        <p:txBody>
          <a:bodyPr rtlCol="0"/>
          <a:lstStyle/>
          <a:p>
            <a:pPr rtl="0"/>
            <a:r>
              <a:rPr lang="fr-FR" dirty="0"/>
              <a:t>01. Introduction</a:t>
            </a:r>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02. </a:t>
            </a:r>
            <a:r>
              <a:rPr lang="fr-FR" dirty="0" err="1"/>
              <a:t>Text</a:t>
            </a:r>
            <a:r>
              <a:rPr lang="fr-FR" dirty="0"/>
              <a:t> Corpus</a:t>
            </a:r>
          </a:p>
        </p:txBody>
      </p:sp>
      <p:sp>
        <p:nvSpPr>
          <p:cNvPr id="5" name="Espace réservé du texte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23819"/>
            <a:ext cx="2128157" cy="750517"/>
          </a:xfrm>
        </p:spPr>
        <p:txBody>
          <a:bodyPr rtlCol="0"/>
          <a:lstStyle/>
          <a:p>
            <a:pPr rtl="0"/>
            <a:r>
              <a:rPr lang="fr-FR" dirty="0"/>
              <a:t>Description du </a:t>
            </a:r>
            <a:r>
              <a:rPr lang="fr-FR" dirty="0" err="1"/>
              <a:t>dataset</a:t>
            </a:r>
            <a:endParaRPr lang="fr-FR" dirty="0"/>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351256" cy="369332"/>
          </a:xfrm>
        </p:spPr>
        <p:txBody>
          <a:bodyPr rtlCol="0"/>
          <a:lstStyle/>
          <a:p>
            <a:pPr rtl="0"/>
            <a:r>
              <a:rPr lang="fr-FR" dirty="0"/>
              <a:t>03. </a:t>
            </a:r>
            <a:r>
              <a:rPr lang="fr-FR" dirty="0" err="1"/>
              <a:t>Text</a:t>
            </a:r>
            <a:r>
              <a:rPr lang="fr-FR" dirty="0"/>
              <a:t> </a:t>
            </a:r>
            <a:r>
              <a:rPr lang="fr-FR" dirty="0" err="1"/>
              <a:t>Preprocessing</a:t>
            </a:r>
            <a:endParaRPr lang="fr-FR" dirty="0"/>
          </a:p>
        </p:txBody>
      </p:sp>
      <p:sp>
        <p:nvSpPr>
          <p:cNvPr id="7" name="Espace réservé du texte 6">
            <a:extLst>
              <a:ext uri="{FF2B5EF4-FFF2-40B4-BE49-F238E27FC236}">
                <a16:creationId xmlns:a16="http://schemas.microsoft.com/office/drawing/2014/main" id="{3E1C152D-1AA6-9242-B5C9-B06EEE4F9661}"/>
              </a:ext>
            </a:extLst>
          </p:cNvPr>
          <p:cNvSpPr>
            <a:spLocks noGrp="1"/>
          </p:cNvSpPr>
          <p:nvPr>
            <p:ph type="body" sz="quarter" idx="19"/>
          </p:nvPr>
        </p:nvSpPr>
        <p:spPr>
          <a:xfrm>
            <a:off x="952499" y="4985632"/>
            <a:ext cx="2351256" cy="1200922"/>
          </a:xfrm>
        </p:spPr>
        <p:txBody>
          <a:bodyPr rtlCol="0"/>
          <a:lstStyle/>
          <a:p>
            <a:pPr rtl="0"/>
            <a:r>
              <a:rPr lang="fr-FR" dirty="0"/>
              <a:t>Le prétraitement du texte vise à rendre les documents d'entrée plus cohérents pour faciliter la représentation</a:t>
            </a:r>
          </a:p>
        </p:txBody>
      </p:sp>
      <p:sp>
        <p:nvSpPr>
          <p:cNvPr id="10" name="Espace réservé du texte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600483" cy="369332"/>
          </a:xfrm>
        </p:spPr>
        <p:txBody>
          <a:bodyPr rtlCol="0"/>
          <a:lstStyle/>
          <a:p>
            <a:pPr rtl="0"/>
            <a:r>
              <a:rPr lang="fr-FR" dirty="0"/>
              <a:t>04. </a:t>
            </a:r>
            <a:r>
              <a:rPr lang="fr-FR" dirty="0" err="1"/>
              <a:t>Text</a:t>
            </a:r>
            <a:r>
              <a:rPr lang="fr-FR" dirty="0"/>
              <a:t> </a:t>
            </a:r>
            <a:r>
              <a:rPr lang="fr-FR" dirty="0" err="1"/>
              <a:t>Representation</a:t>
            </a:r>
            <a:endParaRPr lang="fr-FR" dirty="0"/>
          </a:p>
        </p:txBody>
      </p:sp>
      <p:sp>
        <p:nvSpPr>
          <p:cNvPr id="9" name="Espace réservé du texte 8">
            <a:extLst>
              <a:ext uri="{FF2B5EF4-FFF2-40B4-BE49-F238E27FC236}">
                <a16:creationId xmlns:a16="http://schemas.microsoft.com/office/drawing/2014/main" id="{38FB4732-AB07-C54D-AF44-F8ADB6D2B8B6}"/>
              </a:ext>
            </a:extLst>
          </p:cNvPr>
          <p:cNvSpPr>
            <a:spLocks noGrp="1"/>
          </p:cNvSpPr>
          <p:nvPr>
            <p:ph type="body" sz="quarter" idx="21"/>
          </p:nvPr>
        </p:nvSpPr>
        <p:spPr>
          <a:xfrm>
            <a:off x="3669650" y="5021759"/>
            <a:ext cx="2128157" cy="750517"/>
          </a:xfrm>
        </p:spPr>
        <p:txBody>
          <a:bodyPr rtlCol="0"/>
          <a:lstStyle/>
          <a:p>
            <a:pPr rtl="0"/>
            <a:r>
              <a:rPr lang="fr-FR" dirty="0"/>
              <a:t>représentation vectorielle</a:t>
            </a:r>
          </a:p>
        </p:txBody>
      </p:sp>
      <p:sp>
        <p:nvSpPr>
          <p:cNvPr id="12" name="Espace réservé du texte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00483" cy="369332"/>
          </a:xfrm>
        </p:spPr>
        <p:txBody>
          <a:bodyPr rtlCol="0"/>
          <a:lstStyle/>
          <a:p>
            <a:pPr rtl="0"/>
            <a:r>
              <a:rPr lang="fr-FR" dirty="0"/>
              <a:t>05. </a:t>
            </a:r>
            <a:r>
              <a:rPr lang="fr-FR" dirty="0" err="1"/>
              <a:t>Knowledge</a:t>
            </a:r>
            <a:r>
              <a:rPr lang="fr-FR" dirty="0"/>
              <a:t> Discovery</a:t>
            </a:r>
          </a:p>
        </p:txBody>
      </p:sp>
      <p:sp>
        <p:nvSpPr>
          <p:cNvPr id="11" name="Espace réservé du texte 10">
            <a:extLst>
              <a:ext uri="{FF2B5EF4-FFF2-40B4-BE49-F238E27FC236}">
                <a16:creationId xmlns:a16="http://schemas.microsoft.com/office/drawing/2014/main" id="{7F247A08-A350-EF44-9F10-FC72B5466602}"/>
              </a:ext>
            </a:extLst>
          </p:cNvPr>
          <p:cNvSpPr>
            <a:spLocks noGrp="1"/>
          </p:cNvSpPr>
          <p:nvPr>
            <p:ph type="body" sz="quarter" idx="23"/>
          </p:nvPr>
        </p:nvSpPr>
        <p:spPr>
          <a:xfrm>
            <a:off x="6394195" y="5021759"/>
            <a:ext cx="1819363" cy="750517"/>
          </a:xfrm>
        </p:spPr>
        <p:txBody>
          <a:bodyPr rtlCol="0"/>
          <a:lstStyle/>
          <a:p>
            <a:pPr rtl="0"/>
            <a:r>
              <a:rPr lang="fr-FR" dirty="0"/>
              <a:t>appliquer les méthodes existantes du ML : </a:t>
            </a:r>
          </a:p>
          <a:p>
            <a:pPr algn="ctr" rtl="0"/>
            <a:r>
              <a:rPr lang="fr-FR" dirty="0"/>
              <a:t>RF &amp; SVM</a:t>
            </a:r>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a:t>2</a:t>
            </a:fld>
            <a:endParaRPr lang="fr-FR"/>
          </a:p>
        </p:txBody>
      </p:sp>
      <p:sp>
        <p:nvSpPr>
          <p:cNvPr id="14" name="Espace réservé du pied de page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13" name="Espace réservé de la date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t>26 mai 2023</a:t>
            </a:fld>
            <a:endParaRPr lang="fr-FR"/>
          </a:p>
        </p:txBody>
      </p:sp>
      <p:sp>
        <p:nvSpPr>
          <p:cNvPr id="16" name="Espace réservé du texte 11">
            <a:extLst>
              <a:ext uri="{FF2B5EF4-FFF2-40B4-BE49-F238E27FC236}">
                <a16:creationId xmlns:a16="http://schemas.microsoft.com/office/drawing/2014/main" id="{2FB2BB90-DF0C-4B62-EEAA-FAD32E067523}"/>
              </a:ext>
            </a:extLst>
          </p:cNvPr>
          <p:cNvSpPr txBox="1">
            <a:spLocks/>
          </p:cNvSpPr>
          <p:nvPr/>
        </p:nvSpPr>
        <p:spPr>
          <a:xfrm>
            <a:off x="9326823" y="4522803"/>
            <a:ext cx="2129245" cy="36933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05. Fermeture</a:t>
            </a:r>
          </a:p>
        </p:txBody>
      </p:sp>
      <p:sp>
        <p:nvSpPr>
          <p:cNvPr id="17" name="Espace réservé du texte 10">
            <a:extLst>
              <a:ext uri="{FF2B5EF4-FFF2-40B4-BE49-F238E27FC236}">
                <a16:creationId xmlns:a16="http://schemas.microsoft.com/office/drawing/2014/main" id="{80EC4DD3-3FA4-51F8-D1AC-2AFA8E490119}"/>
              </a:ext>
            </a:extLst>
          </p:cNvPr>
          <p:cNvSpPr txBox="1">
            <a:spLocks/>
          </p:cNvSpPr>
          <p:nvPr/>
        </p:nvSpPr>
        <p:spPr>
          <a:xfrm>
            <a:off x="9326823" y="5021759"/>
            <a:ext cx="2129245" cy="75051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Récapitulatif</a:t>
            </a:r>
          </a:p>
          <a:p>
            <a:r>
              <a:rPr lang="fr-FR" dirty="0"/>
              <a:t>Conclusion</a:t>
            </a:r>
          </a:p>
        </p:txBody>
      </p:sp>
      <p:cxnSp>
        <p:nvCxnSpPr>
          <p:cNvPr id="18" name="Connecteur droit 5">
            <a:extLst>
              <a:ext uri="{FF2B5EF4-FFF2-40B4-BE49-F238E27FC236}">
                <a16:creationId xmlns:a16="http://schemas.microsoft.com/office/drawing/2014/main" id="{271925BC-2565-7805-E09D-6A92532654DD}"/>
              </a:ext>
              <a:ext uri="{C183D7F6-B498-43B3-948B-1728B52AA6E4}">
                <adec:decorative xmlns:adec="http://schemas.microsoft.com/office/drawing/2017/decorative" val="1"/>
              </a:ext>
            </a:extLst>
          </p:cNvPr>
          <p:cNvCxnSpPr>
            <a:cxnSpLocks/>
          </p:cNvCxnSpPr>
          <p:nvPr/>
        </p:nvCxnSpPr>
        <p:spPr>
          <a:xfrm>
            <a:off x="9326823" y="427964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032848" y="2358513"/>
            <a:ext cx="7132320" cy="3289971"/>
          </a:xfrm>
        </p:spPr>
        <p:txBody>
          <a:bodyPr rtlCol="0">
            <a:normAutofit/>
          </a:bodyPr>
          <a:lstStyle/>
          <a:p>
            <a:pPr algn="just"/>
            <a:r>
              <a:rPr lang="fr-FR" sz="2500" dirty="0"/>
              <a:t>A la différence d’un vectoriser plus classique, Tf-IDF-</a:t>
            </a:r>
            <a:r>
              <a:rPr lang="fr-FR" sz="2500" dirty="0" err="1"/>
              <a:t>Vectorizer</a:t>
            </a:r>
            <a:r>
              <a:rPr lang="fr-FR" sz="2500" dirty="0"/>
              <a:t> permet de prendre en compte la fréquence d’apparition d’un mot dans un élément du </a:t>
            </a:r>
            <a:r>
              <a:rPr lang="fr-FR" sz="2500" dirty="0" err="1"/>
              <a:t>dataset</a:t>
            </a:r>
            <a:r>
              <a:rPr lang="fr-FR" sz="2500" dirty="0"/>
              <a:t> ainsi que la rareté de ce même mot au sein de l’ensemble du </a:t>
            </a:r>
            <a:r>
              <a:rPr lang="fr-FR" sz="2500" dirty="0" err="1"/>
              <a:t>dataset</a:t>
            </a:r>
            <a:r>
              <a:rPr lang="fr-FR" sz="2500" dirty="0"/>
              <a:t>. </a:t>
            </a:r>
          </a:p>
        </p:txBody>
      </p:sp>
      <p:pic>
        <p:nvPicPr>
          <p:cNvPr id="4" name="Picture 3">
            <a:extLst>
              <a:ext uri="{FF2B5EF4-FFF2-40B4-BE49-F238E27FC236}">
                <a16:creationId xmlns:a16="http://schemas.microsoft.com/office/drawing/2014/main" id="{6C67E8ED-DB30-04B2-F589-84BACE9AD8D6}"/>
              </a:ext>
            </a:extLst>
          </p:cNvPr>
          <p:cNvPicPr>
            <a:picLocks noChangeAspect="1"/>
          </p:cNvPicPr>
          <p:nvPr/>
        </p:nvPicPr>
        <p:blipFill>
          <a:blip r:embed="rId3"/>
          <a:stretch>
            <a:fillRect/>
          </a:stretch>
        </p:blipFill>
        <p:spPr>
          <a:xfrm>
            <a:off x="6682829" y="4423094"/>
            <a:ext cx="4919065" cy="2041875"/>
          </a:xfrm>
          <a:prstGeom prst="rect">
            <a:avLst/>
          </a:prstGeom>
        </p:spPr>
      </p:pic>
    </p:spTree>
    <p:extLst>
      <p:ext uri="{BB962C8B-B14F-4D97-AF65-F5344CB8AC3E}">
        <p14:creationId xmlns:p14="http://schemas.microsoft.com/office/powerpoint/2010/main" val="344501859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AB61-2C8F-FCA6-6A03-ABF4781CA85F}"/>
              </a:ext>
            </a:extLst>
          </p:cNvPr>
          <p:cNvSpPr>
            <a:spLocks noGrp="1"/>
          </p:cNvSpPr>
          <p:nvPr>
            <p:ph type="ctrTitle"/>
          </p:nvPr>
        </p:nvSpPr>
        <p:spPr/>
        <p:txBody>
          <a:bodyPr/>
          <a:lstStyle/>
          <a:p>
            <a:r>
              <a:rPr lang="fr-FR" dirty="0" err="1"/>
              <a:t>BoW</a:t>
            </a:r>
            <a:endParaRPr lang="fr-FR" dirty="0"/>
          </a:p>
        </p:txBody>
      </p:sp>
      <p:sp>
        <p:nvSpPr>
          <p:cNvPr id="3" name="Text Placeholder 2">
            <a:extLst>
              <a:ext uri="{FF2B5EF4-FFF2-40B4-BE49-F238E27FC236}">
                <a16:creationId xmlns:a16="http://schemas.microsoft.com/office/drawing/2014/main" id="{C6A0B0BB-241F-810F-172A-5ED18365EDB8}"/>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37276310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032848" y="2358513"/>
            <a:ext cx="6449620" cy="3289971"/>
          </a:xfrm>
        </p:spPr>
        <p:txBody>
          <a:bodyPr rtlCol="0">
            <a:normAutofit/>
          </a:bodyPr>
          <a:lstStyle/>
          <a:p>
            <a:pPr algn="just"/>
            <a:r>
              <a:rPr lang="fr-FR" sz="2500" dirty="0"/>
              <a:t>Un sac de mots revient simplement à représenter chaque document par un vecteur qui compte le nombre d’apparitions de chaque mot du vocabulaire dans le document.</a:t>
            </a:r>
          </a:p>
        </p:txBody>
      </p:sp>
      <p:pic>
        <p:nvPicPr>
          <p:cNvPr id="5" name="Picture 4">
            <a:extLst>
              <a:ext uri="{FF2B5EF4-FFF2-40B4-BE49-F238E27FC236}">
                <a16:creationId xmlns:a16="http://schemas.microsoft.com/office/drawing/2014/main" id="{926B29B9-ED40-1E34-1189-7129B68D09D1}"/>
              </a:ext>
            </a:extLst>
          </p:cNvPr>
          <p:cNvPicPr>
            <a:picLocks noChangeAspect="1"/>
          </p:cNvPicPr>
          <p:nvPr/>
        </p:nvPicPr>
        <p:blipFill>
          <a:blip r:embed="rId3"/>
          <a:stretch>
            <a:fillRect/>
          </a:stretch>
        </p:blipFill>
        <p:spPr>
          <a:xfrm>
            <a:off x="7842074" y="3671841"/>
            <a:ext cx="2851946" cy="2974286"/>
          </a:xfrm>
          <a:prstGeom prst="rect">
            <a:avLst/>
          </a:prstGeom>
        </p:spPr>
      </p:pic>
    </p:spTree>
    <p:extLst>
      <p:ext uri="{BB962C8B-B14F-4D97-AF65-F5344CB8AC3E}">
        <p14:creationId xmlns:p14="http://schemas.microsoft.com/office/powerpoint/2010/main" val="100287889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5798917" y="3045437"/>
            <a:ext cx="6336504" cy="610863"/>
          </a:xfrm>
        </p:spPr>
        <p:txBody>
          <a:bodyPr rtlCol="0">
            <a:normAutofit/>
          </a:bodyPr>
          <a:lstStyle/>
          <a:p>
            <a:r>
              <a:rPr lang="fr-FR" dirty="0" err="1"/>
              <a:t>Knowledge</a:t>
            </a:r>
            <a:r>
              <a:rPr lang="fr-FR" dirty="0"/>
              <a:t> Discovery</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98917" y="3992302"/>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itre 1">
            <a:extLst>
              <a:ext uri="{FF2B5EF4-FFF2-40B4-BE49-F238E27FC236}">
                <a16:creationId xmlns:a16="http://schemas.microsoft.com/office/drawing/2014/main" id="{C326D243-DD3C-8EFC-A940-44FD4BEBBCA6}"/>
              </a:ext>
            </a:extLst>
          </p:cNvPr>
          <p:cNvSpPr txBox="1">
            <a:spLocks/>
          </p:cNvSpPr>
          <p:nvPr/>
        </p:nvSpPr>
        <p:spPr>
          <a:xfrm>
            <a:off x="5798917" y="4332296"/>
            <a:ext cx="6336504" cy="610863"/>
          </a:xfrm>
          <a:prstGeom prst="rect">
            <a:avLst/>
          </a:prstGeom>
        </p:spPr>
        <p:txBody>
          <a:bodyPr vert="horz" lIns="0" tIns="0" rIns="0" bIns="0" rtlCol="0" anchor="b" anchorCtr="0">
            <a:normAutofit fontScale="82500" lnSpcReduction="10000"/>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dirty="0"/>
              <a:t>ML </a:t>
            </a:r>
            <a:r>
              <a:rPr lang="fr-FR" sz="3600" dirty="0" err="1"/>
              <a:t>models</a:t>
            </a:r>
            <a:r>
              <a:rPr lang="fr-FR" sz="3600" dirty="0"/>
              <a:t> :</a:t>
            </a:r>
            <a:r>
              <a:rPr lang="fr-FR" sz="3600" dirty="0" err="1"/>
              <a:t>Random</a:t>
            </a:r>
            <a:r>
              <a:rPr lang="fr-FR" sz="3600" dirty="0"/>
              <a:t> Forest - SVM</a:t>
            </a:r>
          </a:p>
        </p:txBody>
      </p:sp>
      <p:pic>
        <p:nvPicPr>
          <p:cNvPr id="4" name="Picture 3">
            <a:extLst>
              <a:ext uri="{FF2B5EF4-FFF2-40B4-BE49-F238E27FC236}">
                <a16:creationId xmlns:a16="http://schemas.microsoft.com/office/drawing/2014/main" id="{5FB052A1-4521-73E1-F57F-994809EA7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526" y="2457699"/>
            <a:ext cx="709989" cy="743452"/>
          </a:xfrm>
          <a:prstGeom prst="rect">
            <a:avLst/>
          </a:prstGeom>
        </p:spPr>
      </p:pic>
      <p:pic>
        <p:nvPicPr>
          <p:cNvPr id="5" name="Picture 4">
            <a:extLst>
              <a:ext uri="{FF2B5EF4-FFF2-40B4-BE49-F238E27FC236}">
                <a16:creationId xmlns:a16="http://schemas.microsoft.com/office/drawing/2014/main" id="{6AC0384F-A816-F050-2ED4-C90CF2127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570" y="3183407"/>
            <a:ext cx="709989" cy="743451"/>
          </a:xfrm>
          <a:prstGeom prst="rect">
            <a:avLst/>
          </a:prstGeom>
        </p:spPr>
      </p:pic>
      <p:pic>
        <p:nvPicPr>
          <p:cNvPr id="7" name="Picture 6">
            <a:extLst>
              <a:ext uri="{FF2B5EF4-FFF2-40B4-BE49-F238E27FC236}">
                <a16:creationId xmlns:a16="http://schemas.microsoft.com/office/drawing/2014/main" id="{32C34958-489D-020B-5E3B-61086D5F62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976" y="953175"/>
            <a:ext cx="778638" cy="815336"/>
          </a:xfrm>
          <a:prstGeom prst="rect">
            <a:avLst/>
          </a:prstGeom>
        </p:spPr>
      </p:pic>
      <p:pic>
        <p:nvPicPr>
          <p:cNvPr id="8" name="Picture 7">
            <a:extLst>
              <a:ext uri="{FF2B5EF4-FFF2-40B4-BE49-F238E27FC236}">
                <a16:creationId xmlns:a16="http://schemas.microsoft.com/office/drawing/2014/main" id="{64F5AC01-DE10-E082-60C8-79423409D4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7014" y="2132198"/>
            <a:ext cx="709989" cy="743452"/>
          </a:xfrm>
          <a:prstGeom prst="rect">
            <a:avLst/>
          </a:prstGeom>
        </p:spPr>
      </p:pic>
      <p:pic>
        <p:nvPicPr>
          <p:cNvPr id="9" name="Picture 8">
            <a:extLst>
              <a:ext uri="{FF2B5EF4-FFF2-40B4-BE49-F238E27FC236}">
                <a16:creationId xmlns:a16="http://schemas.microsoft.com/office/drawing/2014/main" id="{A59F4E17-2993-22B0-96A7-5760EEDCCF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5496" y="2863687"/>
            <a:ext cx="709989" cy="743452"/>
          </a:xfrm>
          <a:prstGeom prst="rect">
            <a:avLst/>
          </a:prstGeom>
        </p:spPr>
      </p:pic>
      <p:pic>
        <p:nvPicPr>
          <p:cNvPr id="10" name="Picture 9">
            <a:extLst>
              <a:ext uri="{FF2B5EF4-FFF2-40B4-BE49-F238E27FC236}">
                <a16:creationId xmlns:a16="http://schemas.microsoft.com/office/drawing/2014/main" id="{3A9AF077-D7BB-757F-6BBB-E0CA05E0A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101" y="1260075"/>
            <a:ext cx="709989" cy="743451"/>
          </a:xfrm>
          <a:prstGeom prst="rect">
            <a:avLst/>
          </a:prstGeom>
        </p:spPr>
      </p:pic>
      <p:pic>
        <p:nvPicPr>
          <p:cNvPr id="11" name="Picture 10">
            <a:extLst>
              <a:ext uri="{FF2B5EF4-FFF2-40B4-BE49-F238E27FC236}">
                <a16:creationId xmlns:a16="http://schemas.microsoft.com/office/drawing/2014/main" id="{BFB4846E-4C3C-FDCC-ABEB-95C23B7A98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4282" y="2152325"/>
            <a:ext cx="709989" cy="743452"/>
          </a:xfrm>
          <a:prstGeom prst="rect">
            <a:avLst/>
          </a:prstGeom>
        </p:spPr>
      </p:pic>
    </p:spTree>
    <p:extLst>
      <p:ext uri="{BB962C8B-B14F-4D97-AF65-F5344CB8AC3E}">
        <p14:creationId xmlns:p14="http://schemas.microsoft.com/office/powerpoint/2010/main" val="3479638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04123" y="2442295"/>
            <a:ext cx="3583753" cy="2581989"/>
          </a:xfrm>
        </p:spPr>
        <p:txBody>
          <a:bodyPr>
            <a:normAutofit/>
          </a:bodyPr>
          <a:lstStyle/>
          <a:p>
            <a:r>
              <a:rPr lang="fr-FR" dirty="0" err="1">
                <a:solidFill>
                  <a:schemeClr val="accent1">
                    <a:lumMod val="75000"/>
                  </a:schemeClr>
                </a:solidFill>
              </a:rPr>
              <a:t>Random</a:t>
            </a:r>
            <a:endParaRPr lang="fr-FR" dirty="0">
              <a:solidFill>
                <a:schemeClr val="accent1">
                  <a:lumMod val="75000"/>
                </a:schemeClr>
              </a:solidFill>
            </a:endParaRPr>
          </a:p>
          <a:p>
            <a:r>
              <a:rPr lang="fr-FR" altLang="ko-KR" dirty="0">
                <a:solidFill>
                  <a:schemeClr val="accent1">
                    <a:lumMod val="75000"/>
                  </a:schemeClr>
                </a:solidFill>
              </a:rPr>
              <a:t>Forest</a:t>
            </a:r>
          </a:p>
        </p:txBody>
      </p:sp>
    </p:spTree>
    <p:extLst>
      <p:ext uri="{BB962C8B-B14F-4D97-AF65-F5344CB8AC3E}">
        <p14:creationId xmlns:p14="http://schemas.microsoft.com/office/powerpoint/2010/main" val="73426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6773965" cy="3289971"/>
          </a:xfrm>
        </p:spPr>
        <p:txBody>
          <a:bodyPr rtlCol="0">
            <a:normAutofit fontScale="90000"/>
          </a:bodyPr>
          <a:lstStyle/>
          <a:p>
            <a:pPr algn="just" rtl="0"/>
            <a:r>
              <a:rPr lang="fr-FR" dirty="0"/>
              <a:t>Un modèle de </a:t>
            </a:r>
            <a:r>
              <a:rPr lang="fr-FR" dirty="0" err="1"/>
              <a:t>Random</a:t>
            </a:r>
            <a:r>
              <a:rPr lang="fr-FR" dirty="0"/>
              <a:t> Forest est un modèle d'apprentissage automatique utilisé pour résoudre des problèmes de classification et de régression. Il est basé sur l'idée de l'apprentissage par ensemble, où plusieurs modèles sont combinés pour améliorer les performances globales du modèle.</a:t>
            </a:r>
          </a:p>
        </p:txBody>
      </p:sp>
      <p:pic>
        <p:nvPicPr>
          <p:cNvPr id="4" name="Picture 3">
            <a:extLst>
              <a:ext uri="{FF2B5EF4-FFF2-40B4-BE49-F238E27FC236}">
                <a16:creationId xmlns:a16="http://schemas.microsoft.com/office/drawing/2014/main" id="{26D90E83-4343-9580-FCF1-D7282CB35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938" y="1710813"/>
            <a:ext cx="4560062" cy="4960521"/>
          </a:xfrm>
          <a:prstGeom prst="rect">
            <a:avLst/>
          </a:prstGeom>
        </p:spPr>
      </p:pic>
    </p:spTree>
    <p:extLst>
      <p:ext uri="{BB962C8B-B14F-4D97-AF65-F5344CB8AC3E}">
        <p14:creationId xmlns:p14="http://schemas.microsoft.com/office/powerpoint/2010/main" val="209992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75" fill="hold">
                                          <p:stCondLst>
                                            <p:cond delay="0"/>
                                          </p:stCondLst>
                                        </p:cTn>
                                        <p:tgtEl>
                                          <p:spTgt spid="4"/>
                                        </p:tgtEl>
                                        <p:attrNameLst>
                                          <p:attrName>r</p:attrName>
                                        </p:attrNameLst>
                                      </p:cBhvr>
                                    </p:animRot>
                                    <p:animRot by="-240000">
                                      <p:cBhvr>
                                        <p:cTn id="7" dur="350" fill="hold">
                                          <p:stCondLst>
                                            <p:cond delay="350"/>
                                          </p:stCondLst>
                                        </p:cTn>
                                        <p:tgtEl>
                                          <p:spTgt spid="4"/>
                                        </p:tgtEl>
                                        <p:attrNameLst>
                                          <p:attrName>r</p:attrName>
                                        </p:attrNameLst>
                                      </p:cBhvr>
                                    </p:animRot>
                                    <p:animRot by="240000">
                                      <p:cBhvr>
                                        <p:cTn id="8" dur="350" fill="hold">
                                          <p:stCondLst>
                                            <p:cond delay="700"/>
                                          </p:stCondLst>
                                        </p:cTn>
                                        <p:tgtEl>
                                          <p:spTgt spid="4"/>
                                        </p:tgtEl>
                                        <p:attrNameLst>
                                          <p:attrName>r</p:attrName>
                                        </p:attrNameLst>
                                      </p:cBhvr>
                                    </p:animRot>
                                    <p:animRot by="-240000">
                                      <p:cBhvr>
                                        <p:cTn id="9" dur="350" fill="hold">
                                          <p:stCondLst>
                                            <p:cond delay="1050"/>
                                          </p:stCondLst>
                                        </p:cTn>
                                        <p:tgtEl>
                                          <p:spTgt spid="4"/>
                                        </p:tgtEl>
                                        <p:attrNameLst>
                                          <p:attrName>r</p:attrName>
                                        </p:attrNameLst>
                                      </p:cBhvr>
                                    </p:animRot>
                                    <p:animRot by="120000">
                                      <p:cBhvr>
                                        <p:cTn id="10" dur="350" fill="hold">
                                          <p:stCondLst>
                                            <p:cond delay="14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BF026-76E3-85B9-9DDE-EC70C7461D44}"/>
              </a:ext>
            </a:extLst>
          </p:cNvPr>
          <p:cNvSpPr>
            <a:spLocks noGrp="1"/>
          </p:cNvSpPr>
          <p:nvPr>
            <p:ph type="title"/>
          </p:nvPr>
        </p:nvSpPr>
        <p:spPr/>
        <p:txBody>
          <a:bodyPr/>
          <a:lstStyle/>
          <a:p>
            <a:r>
              <a:rPr lang="fr-FR" b="1" dirty="0" err="1"/>
              <a:t>Random</a:t>
            </a:r>
            <a:r>
              <a:rPr lang="fr-FR" b="1" dirty="0"/>
              <a:t> Forest</a:t>
            </a:r>
            <a:endParaRPr lang="fr-FR" dirty="0"/>
          </a:p>
        </p:txBody>
      </p:sp>
      <p:sp>
        <p:nvSpPr>
          <p:cNvPr id="4" name="Text Placeholder 3">
            <a:extLst>
              <a:ext uri="{FF2B5EF4-FFF2-40B4-BE49-F238E27FC236}">
                <a16:creationId xmlns:a16="http://schemas.microsoft.com/office/drawing/2014/main" id="{7E99B233-E77A-47F2-7603-691A35B765B3}"/>
              </a:ext>
            </a:extLst>
          </p:cNvPr>
          <p:cNvSpPr>
            <a:spLocks noGrp="1"/>
          </p:cNvSpPr>
          <p:nvPr>
            <p:ph type="body" sz="quarter" idx="11"/>
          </p:nvPr>
        </p:nvSpPr>
        <p:spPr>
          <a:xfrm>
            <a:off x="952500" y="2111526"/>
            <a:ext cx="11042856" cy="974947"/>
          </a:xfrm>
        </p:spPr>
        <p:txBody>
          <a:bodyPr/>
          <a:lstStyle/>
          <a:p>
            <a:pPr algn="just"/>
            <a:r>
              <a:rPr lang="fr-FR" sz="1800" dirty="0"/>
              <a:t>Les </a:t>
            </a:r>
            <a:r>
              <a:rPr lang="fr-FR" sz="1800" b="1" dirty="0" err="1"/>
              <a:t>Random</a:t>
            </a:r>
            <a:r>
              <a:rPr lang="fr-FR" sz="1800" b="1" dirty="0"/>
              <a:t> Forest </a:t>
            </a:r>
            <a:r>
              <a:rPr lang="fr-FR" sz="1800" dirty="0"/>
              <a:t>peuvent être composées de </a:t>
            </a:r>
            <a:r>
              <a:rPr lang="fr-FR" sz="1800" b="1" dirty="0"/>
              <a:t>plusieurs dizaines voire centaines d’arbres, le nombre d’arbre est un paramètre que l’on ajuste généralement par validation croisée </a:t>
            </a:r>
            <a:r>
              <a:rPr lang="fr-FR" sz="1800" dirty="0"/>
              <a:t>(ou cross-validation en anglais). Pour faire court, la validation croisée est une technique d’évaluation d’un algorithme de </a:t>
            </a:r>
            <a:r>
              <a:rPr lang="fr-FR" sz="1800" b="1" dirty="0"/>
              <a:t>Machine Learning </a:t>
            </a:r>
            <a:r>
              <a:rPr lang="fr-FR" sz="1800" dirty="0"/>
              <a:t>consistant à entrainer et tester le modèle sur des morceaux du </a:t>
            </a:r>
            <a:r>
              <a:rPr lang="fr-FR" sz="1800" b="1" dirty="0" err="1"/>
              <a:t>dataset</a:t>
            </a:r>
            <a:r>
              <a:rPr lang="fr-FR" sz="1800" dirty="0"/>
              <a:t> de départ.</a:t>
            </a:r>
          </a:p>
          <a:p>
            <a:pPr algn="just"/>
            <a:endParaRPr lang="fr-FR" sz="1800" dirty="0"/>
          </a:p>
        </p:txBody>
      </p:sp>
      <p:sp>
        <p:nvSpPr>
          <p:cNvPr id="5" name="Date Placeholder 4">
            <a:extLst>
              <a:ext uri="{FF2B5EF4-FFF2-40B4-BE49-F238E27FC236}">
                <a16:creationId xmlns:a16="http://schemas.microsoft.com/office/drawing/2014/main" id="{4F4A6608-5331-63C6-443D-EBBA5A193282}"/>
              </a:ext>
            </a:extLst>
          </p:cNvPr>
          <p:cNvSpPr>
            <a:spLocks noGrp="1"/>
          </p:cNvSpPr>
          <p:nvPr>
            <p:ph type="dt" sz="half" idx="14"/>
          </p:nvPr>
        </p:nvSpPr>
        <p:spPr/>
        <p:txBody>
          <a:bodyPr/>
          <a:lstStyle/>
          <a:p>
            <a:pPr rtl="0"/>
            <a:fld id="{131C2904-DF94-4D90-AA4D-36FC60DC9FFF}" type="datetime4">
              <a:rPr lang="fr-FR" noProof="0" smtClean="0">
                <a:latin typeface="+mn-lt"/>
              </a:rPr>
              <a:t>26 mai 2023</a:t>
            </a:fld>
            <a:endParaRPr lang="fr-FR" noProof="0" dirty="0">
              <a:latin typeface="+mn-lt"/>
            </a:endParaRPr>
          </a:p>
        </p:txBody>
      </p:sp>
      <p:sp>
        <p:nvSpPr>
          <p:cNvPr id="6" name="Footer Placeholder 5">
            <a:extLst>
              <a:ext uri="{FF2B5EF4-FFF2-40B4-BE49-F238E27FC236}">
                <a16:creationId xmlns:a16="http://schemas.microsoft.com/office/drawing/2014/main" id="{63894C6C-2851-2A82-8ABF-8F170105EB88}"/>
              </a:ext>
            </a:extLst>
          </p:cNvPr>
          <p:cNvSpPr>
            <a:spLocks noGrp="1"/>
          </p:cNvSpPr>
          <p:nvPr>
            <p:ph type="ftr" sz="quarter" idx="15"/>
          </p:nvPr>
        </p:nvSpPr>
        <p:spPr/>
        <p:txBody>
          <a:bodyPr/>
          <a:lstStyle/>
          <a:p>
            <a:pPr rtl="0"/>
            <a:r>
              <a:rPr lang="fr-FR" dirty="0"/>
              <a:t>Email Spam </a:t>
            </a:r>
            <a:r>
              <a:rPr lang="fr-FR" dirty="0" err="1"/>
              <a:t>Filtering</a:t>
            </a:r>
            <a:endParaRPr lang="fr-FR" dirty="0"/>
          </a:p>
        </p:txBody>
      </p:sp>
      <p:sp>
        <p:nvSpPr>
          <p:cNvPr id="7" name="Slide Number Placeholder 6">
            <a:extLst>
              <a:ext uri="{FF2B5EF4-FFF2-40B4-BE49-F238E27FC236}">
                <a16:creationId xmlns:a16="http://schemas.microsoft.com/office/drawing/2014/main" id="{98C10B3C-6868-F59B-ABBC-2419E5729710}"/>
              </a:ext>
            </a:extLst>
          </p:cNvPr>
          <p:cNvSpPr>
            <a:spLocks noGrp="1"/>
          </p:cNvSpPr>
          <p:nvPr>
            <p:ph type="sldNum" sz="quarter" idx="16"/>
          </p:nvPr>
        </p:nvSpPr>
        <p:spPr/>
        <p:txBody>
          <a:bodyPr/>
          <a:lstStyle/>
          <a:p>
            <a:pPr rtl="0"/>
            <a:fld id="{294A09A9-5501-47C1-A89A-A340965A2BE2}" type="slidenum">
              <a:rPr lang="fr-FR" noProof="0" smtClean="0"/>
              <a:pPr rtl="0"/>
              <a:t>26</a:t>
            </a:fld>
            <a:endParaRPr lang="fr-FR" noProof="0" dirty="0"/>
          </a:p>
        </p:txBody>
      </p:sp>
      <p:sp>
        <p:nvSpPr>
          <p:cNvPr id="8" name="Text Placeholder 3">
            <a:extLst>
              <a:ext uri="{FF2B5EF4-FFF2-40B4-BE49-F238E27FC236}">
                <a16:creationId xmlns:a16="http://schemas.microsoft.com/office/drawing/2014/main" id="{CA00B87E-B8DD-C8F3-65D5-807F778E9802}"/>
              </a:ext>
            </a:extLst>
          </p:cNvPr>
          <p:cNvSpPr txBox="1">
            <a:spLocks/>
          </p:cNvSpPr>
          <p:nvPr/>
        </p:nvSpPr>
        <p:spPr>
          <a:xfrm>
            <a:off x="952500" y="3299791"/>
            <a:ext cx="11042856" cy="78811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dirty="0"/>
              <a:t>Chaque arbre est entraîné sur un sous-ensemble </a:t>
            </a:r>
            <a:r>
              <a:rPr lang="fr-FR" sz="1800" dirty="0"/>
              <a:t>du </a:t>
            </a:r>
            <a:r>
              <a:rPr lang="fr-FR" sz="1800" b="1" dirty="0" err="1"/>
              <a:t>dataset</a:t>
            </a:r>
            <a:r>
              <a:rPr lang="fr-FR" sz="1800" dirty="0"/>
              <a:t> et donne un résultat (0 ou 1 dans le cas de notre </a:t>
            </a:r>
            <a:r>
              <a:rPr lang="fr-FR" sz="1800" dirty="0" err="1"/>
              <a:t>dataset</a:t>
            </a:r>
            <a:r>
              <a:rPr lang="fr-FR" sz="1800" dirty="0"/>
              <a:t>). Les </a:t>
            </a:r>
            <a:r>
              <a:rPr lang="fr-FR" sz="1800" b="1" dirty="0"/>
              <a:t>résultats de tous les arbres</a:t>
            </a:r>
            <a:r>
              <a:rPr lang="fr-FR" sz="1800" dirty="0"/>
              <a:t> de décision sont alors </a:t>
            </a:r>
            <a:r>
              <a:rPr lang="fr-FR" sz="1800" b="1" dirty="0"/>
              <a:t>combinés </a:t>
            </a:r>
            <a:r>
              <a:rPr lang="fr-FR" sz="1800" dirty="0"/>
              <a:t>pour donner une réponse finale. </a:t>
            </a:r>
            <a:r>
              <a:rPr lang="fr-FR" sz="1800" b="1" dirty="0"/>
              <a:t>Chaque arbre « vote » </a:t>
            </a:r>
            <a:r>
              <a:rPr lang="fr-FR" sz="1800" dirty="0"/>
              <a:t>(0 ou 1) et la </a:t>
            </a:r>
            <a:r>
              <a:rPr lang="fr-FR" sz="1800" b="1" dirty="0"/>
              <a:t>réponse finale est celle qui a eu la majorité de vote</a:t>
            </a:r>
            <a:r>
              <a:rPr lang="fr-FR" sz="1800" dirty="0"/>
              <a:t>.</a:t>
            </a:r>
          </a:p>
        </p:txBody>
      </p:sp>
      <p:sp>
        <p:nvSpPr>
          <p:cNvPr id="9" name="Text Placeholder 3">
            <a:extLst>
              <a:ext uri="{FF2B5EF4-FFF2-40B4-BE49-F238E27FC236}">
                <a16:creationId xmlns:a16="http://schemas.microsoft.com/office/drawing/2014/main" id="{B7DBEC31-FEFD-EC0C-ACAC-E3A092B65383}"/>
              </a:ext>
            </a:extLst>
          </p:cNvPr>
          <p:cNvSpPr txBox="1">
            <a:spLocks/>
          </p:cNvSpPr>
          <p:nvPr/>
        </p:nvSpPr>
        <p:spPr>
          <a:xfrm>
            <a:off x="952500" y="4217005"/>
            <a:ext cx="11042856" cy="167795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C’est ce que l’on appelle une </a:t>
            </a:r>
            <a:r>
              <a:rPr lang="fr-FR" sz="1800" b="1" dirty="0"/>
              <a:t>méthode de bagging</a:t>
            </a:r>
            <a:r>
              <a:rPr lang="fr-FR" sz="1800" dirty="0"/>
              <a:t> :  	</a:t>
            </a:r>
          </a:p>
          <a:p>
            <a:pPr algn="just">
              <a:buFont typeface="Arial" panose="020B0604020202020204" pitchFamily="34" charset="0"/>
              <a:buChar char="•"/>
            </a:pPr>
            <a:r>
              <a:rPr lang="fr-FR" sz="1800" dirty="0"/>
              <a:t>On </a:t>
            </a:r>
            <a:r>
              <a:rPr lang="fr-FR" sz="1800" b="1" dirty="0"/>
              <a:t>découpe</a:t>
            </a:r>
            <a:r>
              <a:rPr lang="fr-FR" sz="1800" dirty="0"/>
              <a:t> notre </a:t>
            </a:r>
            <a:r>
              <a:rPr lang="fr-FR" sz="1800" b="1" dirty="0" err="1"/>
              <a:t>dataset</a:t>
            </a:r>
            <a:r>
              <a:rPr lang="fr-FR" sz="1800" dirty="0"/>
              <a:t> en plusieurs </a:t>
            </a:r>
            <a:r>
              <a:rPr lang="fr-FR" sz="1800" b="1" dirty="0"/>
              <a:t>sous-ensembles aléatoirement constitués d’échantillons</a:t>
            </a:r>
            <a:r>
              <a:rPr lang="fr-FR" sz="1800" dirty="0"/>
              <a:t> – d’où le « </a:t>
            </a:r>
            <a:r>
              <a:rPr lang="fr-FR" sz="1800" dirty="0" err="1"/>
              <a:t>Random</a:t>
            </a:r>
            <a:r>
              <a:rPr lang="fr-FR" sz="1800" dirty="0"/>
              <a:t> » dans </a:t>
            </a:r>
            <a:r>
              <a:rPr lang="fr-FR" sz="1800" dirty="0" err="1"/>
              <a:t>Random</a:t>
            </a:r>
            <a:r>
              <a:rPr lang="fr-FR" sz="1800" dirty="0"/>
              <a:t> Forest.</a:t>
            </a:r>
          </a:p>
          <a:p>
            <a:pPr algn="just">
              <a:buFont typeface="Arial" panose="020B0604020202020204" pitchFamily="34" charset="0"/>
              <a:buChar char="•"/>
            </a:pPr>
            <a:r>
              <a:rPr lang="fr-FR" sz="1800" dirty="0"/>
              <a:t>On </a:t>
            </a:r>
            <a:r>
              <a:rPr lang="fr-FR" sz="1800" b="1" dirty="0"/>
              <a:t>entraine un modèle sur chaque sous-ensemble</a:t>
            </a:r>
            <a:r>
              <a:rPr lang="fr-FR" sz="1800" dirty="0"/>
              <a:t> : il y a autant de modèles que de sous-ensembles. </a:t>
            </a:r>
          </a:p>
          <a:p>
            <a:pPr algn="just">
              <a:buFont typeface="Arial" panose="020B0604020202020204" pitchFamily="34" charset="0"/>
              <a:buChar char="•"/>
            </a:pPr>
            <a:r>
              <a:rPr lang="fr-FR" sz="1800" dirty="0"/>
              <a:t>On </a:t>
            </a:r>
            <a:r>
              <a:rPr lang="fr-FR" sz="1800" b="1" dirty="0"/>
              <a:t>combine tous les résultats des modèles </a:t>
            </a:r>
            <a:r>
              <a:rPr lang="fr-FR" sz="1800" dirty="0"/>
              <a:t>(avec un système de vote par exemple) ce qui nous donne un résultat final.</a:t>
            </a:r>
          </a:p>
          <a:p>
            <a:pPr algn="just"/>
            <a:endParaRPr lang="fr-FR" sz="1800" dirty="0"/>
          </a:p>
        </p:txBody>
      </p:sp>
    </p:spTree>
    <p:extLst>
      <p:ext uri="{BB962C8B-B14F-4D97-AF65-F5344CB8AC3E}">
        <p14:creationId xmlns:p14="http://schemas.microsoft.com/office/powerpoint/2010/main" val="24159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04123" y="2442295"/>
            <a:ext cx="3583753" cy="2581989"/>
          </a:xfrm>
        </p:spPr>
        <p:txBody>
          <a:bodyPr>
            <a:normAutofit/>
          </a:bodyPr>
          <a:lstStyle/>
          <a:p>
            <a:r>
              <a:rPr lang="fr-FR" dirty="0">
                <a:solidFill>
                  <a:schemeClr val="accent1">
                    <a:lumMod val="75000"/>
                  </a:schemeClr>
                </a:solidFill>
              </a:rPr>
              <a:t>SVM</a:t>
            </a:r>
          </a:p>
          <a:p>
            <a:r>
              <a:rPr lang="fr-FR" altLang="ko-KR" dirty="0" err="1">
                <a:solidFill>
                  <a:schemeClr val="accent1">
                    <a:lumMod val="75000"/>
                  </a:schemeClr>
                </a:solidFill>
              </a:rPr>
              <a:t>rbf</a:t>
            </a:r>
            <a:endParaRPr lang="fr-FR" altLang="ko-KR" dirty="0">
              <a:solidFill>
                <a:schemeClr val="accent1">
                  <a:lumMod val="75000"/>
                </a:schemeClr>
              </a:solidFill>
            </a:endParaRPr>
          </a:p>
        </p:txBody>
      </p:sp>
    </p:spTree>
    <p:extLst>
      <p:ext uri="{BB962C8B-B14F-4D97-AF65-F5344CB8AC3E}">
        <p14:creationId xmlns:p14="http://schemas.microsoft.com/office/powerpoint/2010/main" val="372935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C96B53-1EB6-BF91-95B5-7DE0311998A8}"/>
              </a:ext>
            </a:extLst>
          </p:cNvPr>
          <p:cNvPicPr>
            <a:picLocks noChangeAspect="1"/>
          </p:cNvPicPr>
          <p:nvPr/>
        </p:nvPicPr>
        <p:blipFill rotWithShape="1">
          <a:blip r:embed="rId3">
            <a:extLst>
              <a:ext uri="{28A0092B-C50C-407E-A947-70E740481C1C}">
                <a14:useLocalDpi xmlns:a14="http://schemas.microsoft.com/office/drawing/2010/main" val="0"/>
              </a:ext>
            </a:extLst>
          </a:blip>
          <a:srcRect l="5278" t="4308" b="4390"/>
          <a:stretch/>
        </p:blipFill>
        <p:spPr>
          <a:xfrm>
            <a:off x="7395243" y="3126658"/>
            <a:ext cx="4796757" cy="3824748"/>
          </a:xfrm>
          <a:prstGeom prst="rect">
            <a:avLst/>
          </a:prstGeom>
        </p:spPr>
      </p:pic>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964022" y="2456836"/>
            <a:ext cx="7132320" cy="3289971"/>
          </a:xfrm>
        </p:spPr>
        <p:txBody>
          <a:bodyPr rtlCol="0">
            <a:normAutofit fontScale="90000"/>
          </a:bodyPr>
          <a:lstStyle/>
          <a:p>
            <a:pPr rtl="0"/>
            <a:r>
              <a:rPr lang="fr-FR" dirty="0"/>
              <a:t>Les Machines à Vecteurs de Support (SVM) avec le noyau de fonction de base radiale (RBF) est un algorithme de classification populaire utilisé en apprentissage automatique. Le noyau RBF est couramment utilisé avec SVM en raison de sa capacité à gérer des frontières de décision non linéaires.</a:t>
            </a:r>
          </a:p>
        </p:txBody>
      </p:sp>
    </p:spTree>
    <p:extLst>
      <p:ext uri="{BB962C8B-B14F-4D97-AF65-F5344CB8AC3E}">
        <p14:creationId xmlns:p14="http://schemas.microsoft.com/office/powerpoint/2010/main" val="2032119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772194" y="3056279"/>
            <a:ext cx="4572001" cy="2795232"/>
          </a:xfrm>
        </p:spPr>
        <p:txBody>
          <a:bodyPr rtlCol="0"/>
          <a:lstStyle/>
          <a:p>
            <a:pPr rtl="0"/>
            <a:r>
              <a:rPr lang="fr-FR" dirty="0"/>
              <a:t>Pour bien résumé les résultats de prédiction pour ce problème de classification </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29</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26 mai 2023</a:t>
            </a:fld>
            <a:endParaRPr lang="fr-FR"/>
          </a:p>
        </p:txBody>
      </p:sp>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578735" y="879063"/>
            <a:ext cx="5326766" cy="610863"/>
          </a:xfrm>
        </p:spPr>
        <p:txBody>
          <a:bodyPr rtlCol="0">
            <a:normAutofit fontScale="90000"/>
          </a:bodyPr>
          <a:lstStyle/>
          <a:p>
            <a:pPr rtl="0"/>
            <a:r>
              <a:rPr lang="fr-FR" dirty="0"/>
              <a:t>Matrice de Confusion</a:t>
            </a:r>
          </a:p>
        </p:txBody>
      </p:sp>
      <p:sp>
        <p:nvSpPr>
          <p:cNvPr id="9" name="Espace réservé au texte 2">
            <a:extLst>
              <a:ext uri="{FF2B5EF4-FFF2-40B4-BE49-F238E27FC236}">
                <a16:creationId xmlns:a16="http://schemas.microsoft.com/office/drawing/2014/main" id="{22D7D72D-A697-FB65-5922-1756DCB39A9C}"/>
              </a:ext>
            </a:extLst>
          </p:cNvPr>
          <p:cNvSpPr txBox="1">
            <a:spLocks/>
          </p:cNvSpPr>
          <p:nvPr/>
        </p:nvSpPr>
        <p:spPr>
          <a:xfrm>
            <a:off x="952501" y="2300156"/>
            <a:ext cx="1790700"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err="1">
                <a:solidFill>
                  <a:schemeClr val="tx2"/>
                </a:solidFill>
                <a:latin typeface="+mj-lt"/>
              </a:rPr>
              <a:t>Random</a:t>
            </a:r>
            <a:r>
              <a:rPr lang="fr-FR" sz="1800" dirty="0">
                <a:solidFill>
                  <a:schemeClr val="tx2"/>
                </a:solidFill>
                <a:latin typeface="+mj-lt"/>
              </a:rPr>
              <a:t> Forest</a:t>
            </a:r>
          </a:p>
        </p:txBody>
      </p:sp>
      <p:pic>
        <p:nvPicPr>
          <p:cNvPr id="10" name="Picture 9">
            <a:extLst>
              <a:ext uri="{FF2B5EF4-FFF2-40B4-BE49-F238E27FC236}">
                <a16:creationId xmlns:a16="http://schemas.microsoft.com/office/drawing/2014/main" id="{873C703F-9806-DE44-D283-88EC4815B049}"/>
              </a:ext>
            </a:extLst>
          </p:cNvPr>
          <p:cNvPicPr>
            <a:picLocks noChangeAspect="1"/>
          </p:cNvPicPr>
          <p:nvPr/>
        </p:nvPicPr>
        <p:blipFill>
          <a:blip r:embed="rId3"/>
          <a:stretch>
            <a:fillRect/>
          </a:stretch>
        </p:blipFill>
        <p:spPr>
          <a:xfrm>
            <a:off x="5602139" y="879063"/>
            <a:ext cx="6488165" cy="5371266"/>
          </a:xfrm>
          <a:prstGeom prst="rect">
            <a:avLst/>
          </a:prstGeom>
        </p:spPr>
      </p:pic>
      <p:pic>
        <p:nvPicPr>
          <p:cNvPr id="12" name="Picture 11">
            <a:extLst>
              <a:ext uri="{FF2B5EF4-FFF2-40B4-BE49-F238E27FC236}">
                <a16:creationId xmlns:a16="http://schemas.microsoft.com/office/drawing/2014/main" id="{A0DE19C2-A523-AF74-B457-6743F5AE2DB8}"/>
              </a:ext>
            </a:extLst>
          </p:cNvPr>
          <p:cNvPicPr>
            <a:picLocks noChangeAspect="1"/>
          </p:cNvPicPr>
          <p:nvPr/>
        </p:nvPicPr>
        <p:blipFill>
          <a:blip r:embed="rId4"/>
          <a:stretch>
            <a:fillRect/>
          </a:stretch>
        </p:blipFill>
        <p:spPr>
          <a:xfrm>
            <a:off x="5602139" y="879063"/>
            <a:ext cx="6367331" cy="5453157"/>
          </a:xfrm>
          <a:prstGeom prst="rect">
            <a:avLst/>
          </a:prstGeom>
        </p:spPr>
      </p:pic>
      <p:sp>
        <p:nvSpPr>
          <p:cNvPr id="13" name="Espace réservé au texte 2">
            <a:extLst>
              <a:ext uri="{FF2B5EF4-FFF2-40B4-BE49-F238E27FC236}">
                <a16:creationId xmlns:a16="http://schemas.microsoft.com/office/drawing/2014/main" id="{75EEFBFE-729B-18A5-A8CB-573686BF4A12}"/>
              </a:ext>
            </a:extLst>
          </p:cNvPr>
          <p:cNvSpPr txBox="1">
            <a:spLocks/>
          </p:cNvSpPr>
          <p:nvPr/>
        </p:nvSpPr>
        <p:spPr>
          <a:xfrm>
            <a:off x="2631195" y="2293436"/>
            <a:ext cx="981800"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solidFill>
                  <a:schemeClr val="tx2"/>
                </a:solidFill>
                <a:latin typeface="+mj-lt"/>
              </a:rPr>
              <a:t>: TF</a:t>
            </a:r>
            <a:r>
              <a:rPr lang="en-US" sz="1800" dirty="0">
                <a:solidFill>
                  <a:schemeClr val="tx2"/>
                </a:solidFill>
                <a:latin typeface="+mj-lt"/>
              </a:rPr>
              <a:t>-</a:t>
            </a:r>
            <a:r>
              <a:rPr lang="fr-FR" sz="1800" dirty="0" err="1">
                <a:solidFill>
                  <a:schemeClr val="tx2"/>
                </a:solidFill>
                <a:latin typeface="+mj-lt"/>
              </a:rPr>
              <a:t>iDF</a:t>
            </a:r>
            <a:endParaRPr lang="fr-FR" sz="1800" dirty="0">
              <a:solidFill>
                <a:schemeClr val="tx2"/>
              </a:solidFill>
              <a:latin typeface="+mj-lt"/>
            </a:endParaRPr>
          </a:p>
        </p:txBody>
      </p:sp>
      <p:sp>
        <p:nvSpPr>
          <p:cNvPr id="14" name="Espace réservé au texte 2">
            <a:extLst>
              <a:ext uri="{FF2B5EF4-FFF2-40B4-BE49-F238E27FC236}">
                <a16:creationId xmlns:a16="http://schemas.microsoft.com/office/drawing/2014/main" id="{0718B1D9-E744-DDC4-4C78-B2994092FB54}"/>
              </a:ext>
            </a:extLst>
          </p:cNvPr>
          <p:cNvSpPr txBox="1">
            <a:spLocks/>
          </p:cNvSpPr>
          <p:nvPr/>
        </p:nvSpPr>
        <p:spPr>
          <a:xfrm>
            <a:off x="2631195" y="2293436"/>
            <a:ext cx="981800"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solidFill>
                  <a:schemeClr val="tx2"/>
                </a:solidFill>
                <a:latin typeface="+mj-lt"/>
              </a:rPr>
              <a:t>: </a:t>
            </a:r>
            <a:r>
              <a:rPr lang="en-US" sz="1800" dirty="0" err="1">
                <a:solidFill>
                  <a:schemeClr val="tx2"/>
                </a:solidFill>
                <a:latin typeface="+mj-lt"/>
              </a:rPr>
              <a:t>BoW</a:t>
            </a:r>
            <a:endParaRPr lang="fr-FR" sz="1800" dirty="0">
              <a:solidFill>
                <a:schemeClr val="tx2"/>
              </a:solidFill>
              <a:latin typeface="+mj-lt"/>
            </a:endParaRPr>
          </a:p>
        </p:txBody>
      </p:sp>
    </p:spTree>
    <p:extLst>
      <p:ext uri="{BB962C8B-B14F-4D97-AF65-F5344CB8AC3E}">
        <p14:creationId xmlns:p14="http://schemas.microsoft.com/office/powerpoint/2010/main" val="32204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2"/>
                                        </p:tgtEl>
                                        <p:attrNameLst>
                                          <p:attrName>ppt_x</p:attrName>
                                        </p:attrNameLst>
                                      </p:cBhvr>
                                      <p:tavLst>
                                        <p:tav tm="0">
                                          <p:val>
                                            <p:strVal val="ppt_x"/>
                                          </p:val>
                                        </p:tav>
                                        <p:tav tm="100000">
                                          <p:val>
                                            <p:strVal val="ppt_x"/>
                                          </p:val>
                                        </p:tav>
                                      </p:tavLst>
                                    </p:anim>
                                    <p:anim calcmode="lin" valueType="num">
                                      <p:cBhvr additive="base">
                                        <p:cTn id="17" dur="500"/>
                                        <p:tgtEl>
                                          <p:spTgt spid="12"/>
                                        </p:tgtEl>
                                        <p:attrNameLst>
                                          <p:attrName>ppt_y</p:attrName>
                                        </p:attrNameLst>
                                      </p:cBhvr>
                                      <p:tavLst>
                                        <p:tav tm="0">
                                          <p:val>
                                            <p:strVal val="ppt_y"/>
                                          </p:val>
                                        </p:tav>
                                        <p:tav tm="100000">
                                          <p:val>
                                            <p:strVal val="1+ppt_h/2"/>
                                          </p:val>
                                        </p:tav>
                                      </p:tavLst>
                                    </p:anim>
                                    <p:set>
                                      <p:cBhvr>
                                        <p:cTn id="18" dur="1" fill="hold">
                                          <p:stCondLst>
                                            <p:cond delay="499"/>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2" presetClass="entr" presetSubtype="2"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fr-FR" dirty="0"/>
              <a:t>Introduction</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26 mai 2023</a:t>
            </a:fld>
            <a:endParaRPr lang="fr-FR"/>
          </a:p>
        </p:txBody>
      </p:sp>
      <p:pic>
        <p:nvPicPr>
          <p:cNvPr id="25" name="Picture 24">
            <a:extLst>
              <a:ext uri="{FF2B5EF4-FFF2-40B4-BE49-F238E27FC236}">
                <a16:creationId xmlns:a16="http://schemas.microsoft.com/office/drawing/2014/main" id="{8D1ACE2E-F852-4229-F6D2-3BB84613A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539" y="1745299"/>
            <a:ext cx="6874461" cy="6678592"/>
          </a:xfrm>
          <a:prstGeom prst="rect">
            <a:avLst/>
          </a:prstGeom>
        </p:spPr>
      </p:pic>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200872"/>
            <a:ext cx="4433887" cy="3084805"/>
          </a:xfrm>
        </p:spPr>
        <p:txBody>
          <a:bodyPr rtlCol="0"/>
          <a:lstStyle/>
          <a:p>
            <a:pPr algn="just" rtl="0"/>
            <a:r>
              <a:rPr lang="fr-FR" sz="2000" dirty="0"/>
              <a:t>Les courriers indésirables, également appelés "spam", sont des courriers électroniques indésirables qui sont envoyés en masse à des fins commerciales. Les courriers indésirables peuvent également être dangereux, car ils peuvent contenir des liens malveillants qui peuvent infecter votre ordinateur avec des logiciels malveillants ou des attaques.</a:t>
            </a:r>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772194" y="3056279"/>
            <a:ext cx="4572001" cy="2795232"/>
          </a:xfrm>
        </p:spPr>
        <p:txBody>
          <a:bodyPr rtlCol="0"/>
          <a:lstStyle/>
          <a:p>
            <a:pPr rtl="0"/>
            <a:r>
              <a:rPr lang="fr-FR" dirty="0"/>
              <a:t>Pour bien résumé les résultats de prédiction pour ce problème de classification </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30</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26 mai 2023</a:t>
            </a:fld>
            <a:endParaRPr lang="fr-FR"/>
          </a:p>
        </p:txBody>
      </p:sp>
      <p:sp>
        <p:nvSpPr>
          <p:cNvPr id="9" name="Espace réservé au texte 2">
            <a:extLst>
              <a:ext uri="{FF2B5EF4-FFF2-40B4-BE49-F238E27FC236}">
                <a16:creationId xmlns:a16="http://schemas.microsoft.com/office/drawing/2014/main" id="{22D7D72D-A697-FB65-5922-1756DCB39A9C}"/>
              </a:ext>
            </a:extLst>
          </p:cNvPr>
          <p:cNvSpPr txBox="1">
            <a:spLocks/>
          </p:cNvSpPr>
          <p:nvPr/>
        </p:nvSpPr>
        <p:spPr>
          <a:xfrm>
            <a:off x="952500" y="2300156"/>
            <a:ext cx="3036477"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solidFill>
                  <a:schemeClr val="tx2"/>
                </a:solidFill>
                <a:latin typeface="+mj-lt"/>
              </a:rPr>
              <a:t>SVM avec RBF kernel</a:t>
            </a:r>
          </a:p>
        </p:txBody>
      </p:sp>
      <p:pic>
        <p:nvPicPr>
          <p:cNvPr id="10" name="Picture 9">
            <a:extLst>
              <a:ext uri="{FF2B5EF4-FFF2-40B4-BE49-F238E27FC236}">
                <a16:creationId xmlns:a16="http://schemas.microsoft.com/office/drawing/2014/main" id="{F7FC5267-110D-FE98-6C66-4380A90C65BF}"/>
              </a:ext>
            </a:extLst>
          </p:cNvPr>
          <p:cNvPicPr>
            <a:picLocks noChangeAspect="1"/>
          </p:cNvPicPr>
          <p:nvPr/>
        </p:nvPicPr>
        <p:blipFill>
          <a:blip r:embed="rId3"/>
          <a:stretch>
            <a:fillRect/>
          </a:stretch>
        </p:blipFill>
        <p:spPr>
          <a:xfrm>
            <a:off x="5486307" y="879063"/>
            <a:ext cx="6577356" cy="5497751"/>
          </a:xfrm>
          <a:prstGeom prst="rect">
            <a:avLst/>
          </a:prstGeom>
        </p:spPr>
      </p:pic>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578735" y="879063"/>
            <a:ext cx="5326766" cy="610863"/>
          </a:xfrm>
        </p:spPr>
        <p:txBody>
          <a:bodyPr rtlCol="0">
            <a:normAutofit fontScale="90000"/>
          </a:bodyPr>
          <a:lstStyle/>
          <a:p>
            <a:pPr rtl="0"/>
            <a:r>
              <a:rPr lang="fr-FR" dirty="0"/>
              <a:t>Matrice de Confusion</a:t>
            </a:r>
          </a:p>
        </p:txBody>
      </p:sp>
      <p:pic>
        <p:nvPicPr>
          <p:cNvPr id="12" name="Picture 11">
            <a:extLst>
              <a:ext uri="{FF2B5EF4-FFF2-40B4-BE49-F238E27FC236}">
                <a16:creationId xmlns:a16="http://schemas.microsoft.com/office/drawing/2014/main" id="{9E7892C5-25B1-0AE3-1564-DE601C9DA117}"/>
              </a:ext>
            </a:extLst>
          </p:cNvPr>
          <p:cNvPicPr>
            <a:picLocks noChangeAspect="1"/>
          </p:cNvPicPr>
          <p:nvPr/>
        </p:nvPicPr>
        <p:blipFill>
          <a:blip r:embed="rId4"/>
          <a:stretch>
            <a:fillRect/>
          </a:stretch>
        </p:blipFill>
        <p:spPr>
          <a:xfrm>
            <a:off x="5631366" y="920456"/>
            <a:ext cx="6311590" cy="5456358"/>
          </a:xfrm>
          <a:prstGeom prst="rect">
            <a:avLst/>
          </a:prstGeom>
        </p:spPr>
      </p:pic>
      <p:sp>
        <p:nvSpPr>
          <p:cNvPr id="13" name="Espace réservé au texte 2">
            <a:extLst>
              <a:ext uri="{FF2B5EF4-FFF2-40B4-BE49-F238E27FC236}">
                <a16:creationId xmlns:a16="http://schemas.microsoft.com/office/drawing/2014/main" id="{6FA78855-D763-08E5-99E5-5E954DC82DF1}"/>
              </a:ext>
            </a:extLst>
          </p:cNvPr>
          <p:cNvSpPr txBox="1">
            <a:spLocks/>
          </p:cNvSpPr>
          <p:nvPr/>
        </p:nvSpPr>
        <p:spPr>
          <a:xfrm>
            <a:off x="3157810" y="2288158"/>
            <a:ext cx="981800"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solidFill>
                  <a:schemeClr val="tx2"/>
                </a:solidFill>
                <a:latin typeface="+mj-lt"/>
              </a:rPr>
              <a:t>: TF</a:t>
            </a:r>
            <a:r>
              <a:rPr lang="en-US" sz="1800" dirty="0">
                <a:solidFill>
                  <a:schemeClr val="tx2"/>
                </a:solidFill>
                <a:latin typeface="+mj-lt"/>
              </a:rPr>
              <a:t>-</a:t>
            </a:r>
            <a:r>
              <a:rPr lang="fr-FR" sz="1800" dirty="0" err="1">
                <a:solidFill>
                  <a:schemeClr val="tx2"/>
                </a:solidFill>
                <a:latin typeface="+mj-lt"/>
              </a:rPr>
              <a:t>iDF</a:t>
            </a:r>
            <a:endParaRPr lang="fr-FR" sz="1800" dirty="0">
              <a:solidFill>
                <a:schemeClr val="tx2"/>
              </a:solidFill>
              <a:latin typeface="+mj-lt"/>
            </a:endParaRPr>
          </a:p>
        </p:txBody>
      </p:sp>
      <p:sp>
        <p:nvSpPr>
          <p:cNvPr id="14" name="Espace réservé au texte 2">
            <a:extLst>
              <a:ext uri="{FF2B5EF4-FFF2-40B4-BE49-F238E27FC236}">
                <a16:creationId xmlns:a16="http://schemas.microsoft.com/office/drawing/2014/main" id="{8CE26F9D-D708-8950-53EB-B2C28710D8FF}"/>
              </a:ext>
            </a:extLst>
          </p:cNvPr>
          <p:cNvSpPr txBox="1">
            <a:spLocks/>
          </p:cNvSpPr>
          <p:nvPr/>
        </p:nvSpPr>
        <p:spPr>
          <a:xfrm>
            <a:off x="3157810" y="2312154"/>
            <a:ext cx="981800" cy="4042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 </a:t>
            </a:r>
            <a:r>
              <a:rPr lang="en-US" sz="1800" dirty="0" err="1">
                <a:solidFill>
                  <a:schemeClr val="tx2"/>
                </a:solidFill>
                <a:latin typeface="+mj-lt"/>
              </a:rPr>
              <a:t>BoW</a:t>
            </a:r>
            <a:endParaRPr lang="fr-FR" sz="1800" dirty="0">
              <a:solidFill>
                <a:schemeClr val="tx2"/>
              </a:solidFill>
              <a:latin typeface="+mj-lt"/>
            </a:endParaRPr>
          </a:p>
        </p:txBody>
      </p:sp>
    </p:spTree>
    <p:extLst>
      <p:ext uri="{BB962C8B-B14F-4D97-AF65-F5344CB8AC3E}">
        <p14:creationId xmlns:p14="http://schemas.microsoft.com/office/powerpoint/2010/main" val="130174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2" presetClass="entr" presetSubtype="2"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BE6BF-F103-0F26-73CD-0EBAFA056B91}"/>
              </a:ext>
            </a:extLst>
          </p:cNvPr>
          <p:cNvSpPr>
            <a:spLocks noGrp="1"/>
          </p:cNvSpPr>
          <p:nvPr>
            <p:ph type="title"/>
          </p:nvPr>
        </p:nvSpPr>
        <p:spPr/>
        <p:txBody>
          <a:bodyPr/>
          <a:lstStyle/>
          <a:p>
            <a:r>
              <a:rPr lang="fr-FR" dirty="0" err="1"/>
              <a:t>MoDel</a:t>
            </a:r>
            <a:r>
              <a:rPr lang="fr-FR" dirty="0"/>
              <a:t> choisis</a:t>
            </a:r>
          </a:p>
        </p:txBody>
      </p:sp>
      <p:sp>
        <p:nvSpPr>
          <p:cNvPr id="4" name="Date Placeholder 3">
            <a:extLst>
              <a:ext uri="{FF2B5EF4-FFF2-40B4-BE49-F238E27FC236}">
                <a16:creationId xmlns:a16="http://schemas.microsoft.com/office/drawing/2014/main" id="{EC972F9B-AF0D-13C6-9E8B-CE462B3219DB}"/>
              </a:ext>
            </a:extLst>
          </p:cNvPr>
          <p:cNvSpPr>
            <a:spLocks noGrp="1"/>
          </p:cNvSpPr>
          <p:nvPr>
            <p:ph type="dt" sz="half" idx="11"/>
          </p:nvPr>
        </p:nvSpPr>
        <p:spPr/>
        <p:txBody>
          <a:bodyPr/>
          <a:lstStyle/>
          <a:p>
            <a:pPr rtl="0"/>
            <a:fld id="{D5D36DBF-28AC-411E-9B0E-58D75FC5605B}" type="datetime4">
              <a:rPr lang="fr-FR" noProof="0" smtClean="0">
                <a:latin typeface="+mn-lt"/>
              </a:rPr>
              <a:t>26 mai 2023</a:t>
            </a:fld>
            <a:endParaRPr lang="fr-FR" noProof="0">
              <a:latin typeface="+mn-lt"/>
            </a:endParaRPr>
          </a:p>
        </p:txBody>
      </p:sp>
      <p:sp>
        <p:nvSpPr>
          <p:cNvPr id="5" name="Footer Placeholder 4">
            <a:extLst>
              <a:ext uri="{FF2B5EF4-FFF2-40B4-BE49-F238E27FC236}">
                <a16:creationId xmlns:a16="http://schemas.microsoft.com/office/drawing/2014/main" id="{7855E2D8-6CBB-3E1A-8F17-530CDED22665}"/>
              </a:ext>
            </a:extLst>
          </p:cNvPr>
          <p:cNvSpPr>
            <a:spLocks noGrp="1"/>
          </p:cNvSpPr>
          <p:nvPr>
            <p:ph type="ftr" sz="quarter" idx="12"/>
          </p:nvPr>
        </p:nvSpPr>
        <p:spPr/>
        <p:txBody>
          <a:bodyPr/>
          <a:lstStyle/>
          <a:p>
            <a:pPr rtl="0"/>
            <a:r>
              <a:rPr lang="fr-FR" dirty="0"/>
              <a:t>Email Spam </a:t>
            </a:r>
            <a:r>
              <a:rPr lang="fr-FR" dirty="0" err="1"/>
              <a:t>Filtering</a:t>
            </a:r>
            <a:endParaRPr lang="fr-FR" dirty="0"/>
          </a:p>
        </p:txBody>
      </p:sp>
      <p:sp>
        <p:nvSpPr>
          <p:cNvPr id="6" name="Slide Number Placeholder 5">
            <a:extLst>
              <a:ext uri="{FF2B5EF4-FFF2-40B4-BE49-F238E27FC236}">
                <a16:creationId xmlns:a16="http://schemas.microsoft.com/office/drawing/2014/main" id="{8EA43B74-CD9B-A5E5-2189-A2FF7DE8C6C0}"/>
              </a:ext>
            </a:extLst>
          </p:cNvPr>
          <p:cNvSpPr>
            <a:spLocks noGrp="1"/>
          </p:cNvSpPr>
          <p:nvPr>
            <p:ph type="sldNum" sz="quarter" idx="13"/>
          </p:nvPr>
        </p:nvSpPr>
        <p:spPr/>
        <p:txBody>
          <a:bodyPr/>
          <a:lstStyle/>
          <a:p>
            <a:pPr rtl="0"/>
            <a:fld id="{294A09A9-5501-47C1-A89A-A340965A2BE2}" type="slidenum">
              <a:rPr lang="fr-FR" noProof="0" smtClean="0"/>
              <a:pPr rtl="0"/>
              <a:t>31</a:t>
            </a:fld>
            <a:endParaRPr lang="fr-FR" noProof="0">
              <a:latin typeface="+mn-lt"/>
            </a:endParaRPr>
          </a:p>
        </p:txBody>
      </p:sp>
      <p:sp>
        <p:nvSpPr>
          <p:cNvPr id="10" name="TextBox 9">
            <a:extLst>
              <a:ext uri="{FF2B5EF4-FFF2-40B4-BE49-F238E27FC236}">
                <a16:creationId xmlns:a16="http://schemas.microsoft.com/office/drawing/2014/main" id="{7128C86F-1C9D-9FCF-6E6D-739898B21E64}"/>
              </a:ext>
            </a:extLst>
          </p:cNvPr>
          <p:cNvSpPr txBox="1"/>
          <p:nvPr/>
        </p:nvSpPr>
        <p:spPr>
          <a:xfrm>
            <a:off x="624579" y="2090172"/>
            <a:ext cx="10942842" cy="2677656"/>
          </a:xfrm>
          <a:prstGeom prst="rect">
            <a:avLst/>
          </a:prstGeom>
          <a:noFill/>
        </p:spPr>
        <p:txBody>
          <a:bodyPr wrap="square">
            <a:spAutoFit/>
          </a:bodyPr>
          <a:lstStyle/>
          <a:p>
            <a:pPr algn="just"/>
            <a:r>
              <a:rPr lang="fr-FR" sz="2800" spc="100" dirty="0">
                <a:solidFill>
                  <a:schemeClr val="bg1"/>
                </a:solidFill>
                <a:ea typeface="+mj-ea"/>
                <a:cs typeface="+mj-cs"/>
              </a:rPr>
              <a:t>L’entraînement d’un algorithme de classification peut alors être effectué et ses performances peuvent être évaluées par matrice de confusion et calcul du F1-score. La comparaison de différents algorithmes de classification (SVM,RF) j’ ai permis d’identifier le modèle RF comme celui offrant les meilleures performances après les résultats suivants :</a:t>
            </a:r>
          </a:p>
        </p:txBody>
      </p:sp>
    </p:spTree>
    <p:extLst>
      <p:ext uri="{BB962C8B-B14F-4D97-AF65-F5344CB8AC3E}">
        <p14:creationId xmlns:p14="http://schemas.microsoft.com/office/powerpoint/2010/main" val="1934432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BE6BF-F103-0F26-73CD-0EBAFA056B91}"/>
              </a:ext>
            </a:extLst>
          </p:cNvPr>
          <p:cNvSpPr>
            <a:spLocks noGrp="1"/>
          </p:cNvSpPr>
          <p:nvPr>
            <p:ph type="title"/>
          </p:nvPr>
        </p:nvSpPr>
        <p:spPr/>
        <p:txBody>
          <a:bodyPr/>
          <a:lstStyle/>
          <a:p>
            <a:r>
              <a:rPr lang="fr-FR" dirty="0" err="1"/>
              <a:t>MoDel</a:t>
            </a:r>
            <a:r>
              <a:rPr lang="fr-FR" dirty="0"/>
              <a:t> choisis</a:t>
            </a:r>
          </a:p>
        </p:txBody>
      </p:sp>
      <p:sp>
        <p:nvSpPr>
          <p:cNvPr id="4" name="Date Placeholder 3">
            <a:extLst>
              <a:ext uri="{FF2B5EF4-FFF2-40B4-BE49-F238E27FC236}">
                <a16:creationId xmlns:a16="http://schemas.microsoft.com/office/drawing/2014/main" id="{EC972F9B-AF0D-13C6-9E8B-CE462B3219DB}"/>
              </a:ext>
            </a:extLst>
          </p:cNvPr>
          <p:cNvSpPr>
            <a:spLocks noGrp="1"/>
          </p:cNvSpPr>
          <p:nvPr>
            <p:ph type="dt" sz="half" idx="11"/>
          </p:nvPr>
        </p:nvSpPr>
        <p:spPr/>
        <p:txBody>
          <a:bodyPr/>
          <a:lstStyle/>
          <a:p>
            <a:pPr rtl="0"/>
            <a:fld id="{D5D36DBF-28AC-411E-9B0E-58D75FC5605B}" type="datetime4">
              <a:rPr lang="fr-FR" noProof="0" smtClean="0">
                <a:latin typeface="+mn-lt"/>
              </a:rPr>
              <a:t>26 mai 2023</a:t>
            </a:fld>
            <a:endParaRPr lang="fr-FR" noProof="0">
              <a:latin typeface="+mn-lt"/>
            </a:endParaRPr>
          </a:p>
        </p:txBody>
      </p:sp>
      <p:sp>
        <p:nvSpPr>
          <p:cNvPr id="5" name="Footer Placeholder 4">
            <a:extLst>
              <a:ext uri="{FF2B5EF4-FFF2-40B4-BE49-F238E27FC236}">
                <a16:creationId xmlns:a16="http://schemas.microsoft.com/office/drawing/2014/main" id="{7855E2D8-6CBB-3E1A-8F17-530CDED22665}"/>
              </a:ext>
            </a:extLst>
          </p:cNvPr>
          <p:cNvSpPr>
            <a:spLocks noGrp="1"/>
          </p:cNvSpPr>
          <p:nvPr>
            <p:ph type="ftr" sz="quarter" idx="12"/>
          </p:nvPr>
        </p:nvSpPr>
        <p:spPr/>
        <p:txBody>
          <a:bodyPr/>
          <a:lstStyle/>
          <a:p>
            <a:pPr rtl="0"/>
            <a:r>
              <a:rPr lang="fr-FR" dirty="0"/>
              <a:t>Email Spam </a:t>
            </a:r>
            <a:r>
              <a:rPr lang="fr-FR" dirty="0" err="1"/>
              <a:t>Filtering</a:t>
            </a:r>
            <a:endParaRPr lang="fr-FR" dirty="0"/>
          </a:p>
        </p:txBody>
      </p:sp>
      <p:sp>
        <p:nvSpPr>
          <p:cNvPr id="6" name="Slide Number Placeholder 5">
            <a:extLst>
              <a:ext uri="{FF2B5EF4-FFF2-40B4-BE49-F238E27FC236}">
                <a16:creationId xmlns:a16="http://schemas.microsoft.com/office/drawing/2014/main" id="{8EA43B74-CD9B-A5E5-2189-A2FF7DE8C6C0}"/>
              </a:ext>
            </a:extLst>
          </p:cNvPr>
          <p:cNvSpPr>
            <a:spLocks noGrp="1"/>
          </p:cNvSpPr>
          <p:nvPr>
            <p:ph type="sldNum" sz="quarter" idx="13"/>
          </p:nvPr>
        </p:nvSpPr>
        <p:spPr/>
        <p:txBody>
          <a:bodyPr/>
          <a:lstStyle/>
          <a:p>
            <a:pPr rtl="0"/>
            <a:fld id="{294A09A9-5501-47C1-A89A-A340965A2BE2}" type="slidenum">
              <a:rPr lang="fr-FR" noProof="0" smtClean="0"/>
              <a:pPr rtl="0"/>
              <a:t>32</a:t>
            </a:fld>
            <a:endParaRPr lang="fr-FR" noProof="0">
              <a:latin typeface="+mn-lt"/>
            </a:endParaRPr>
          </a:p>
        </p:txBody>
      </p:sp>
      <p:pic>
        <p:nvPicPr>
          <p:cNvPr id="7" name="Picture 6">
            <a:extLst>
              <a:ext uri="{FF2B5EF4-FFF2-40B4-BE49-F238E27FC236}">
                <a16:creationId xmlns:a16="http://schemas.microsoft.com/office/drawing/2014/main" id="{C0514FF9-7723-DD4F-18B3-755B3C627DB6}"/>
              </a:ext>
            </a:extLst>
          </p:cNvPr>
          <p:cNvPicPr>
            <a:picLocks noChangeAspect="1"/>
          </p:cNvPicPr>
          <p:nvPr/>
        </p:nvPicPr>
        <p:blipFill>
          <a:blip r:embed="rId3"/>
          <a:stretch>
            <a:fillRect/>
          </a:stretch>
        </p:blipFill>
        <p:spPr>
          <a:xfrm>
            <a:off x="100362" y="1639229"/>
            <a:ext cx="12091638" cy="4339708"/>
          </a:xfrm>
          <a:prstGeom prst="rect">
            <a:avLst/>
          </a:prstGeom>
        </p:spPr>
      </p:pic>
      <p:sp>
        <p:nvSpPr>
          <p:cNvPr id="11" name="Rectangle 10">
            <a:extLst>
              <a:ext uri="{FF2B5EF4-FFF2-40B4-BE49-F238E27FC236}">
                <a16:creationId xmlns:a16="http://schemas.microsoft.com/office/drawing/2014/main" id="{539A56E2-3B72-9814-DF3A-A62BC3FAB705}"/>
              </a:ext>
            </a:extLst>
          </p:cNvPr>
          <p:cNvSpPr/>
          <p:nvPr/>
        </p:nvSpPr>
        <p:spPr>
          <a:xfrm>
            <a:off x="7170234" y="4036738"/>
            <a:ext cx="4705815" cy="512956"/>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0219471-258A-CAAA-741D-3358B9BC0161}"/>
              </a:ext>
            </a:extLst>
          </p:cNvPr>
          <p:cNvSpPr/>
          <p:nvPr/>
        </p:nvSpPr>
        <p:spPr>
          <a:xfrm>
            <a:off x="4638907" y="4044172"/>
            <a:ext cx="2215376" cy="5129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0CB630E-2F8F-600A-6F77-97F6C507E987}"/>
              </a:ext>
            </a:extLst>
          </p:cNvPr>
          <p:cNvSpPr/>
          <p:nvPr/>
        </p:nvSpPr>
        <p:spPr>
          <a:xfrm>
            <a:off x="9660673" y="4895382"/>
            <a:ext cx="2215376" cy="512956"/>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B03184B3-8747-E43C-7F5A-846ABF76CFC2}"/>
              </a:ext>
            </a:extLst>
          </p:cNvPr>
          <p:cNvSpPr/>
          <p:nvPr/>
        </p:nvSpPr>
        <p:spPr>
          <a:xfrm>
            <a:off x="7170234" y="4895382"/>
            <a:ext cx="2215376" cy="5129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or: Curved 20">
            <a:extLst>
              <a:ext uri="{FF2B5EF4-FFF2-40B4-BE49-F238E27FC236}">
                <a16:creationId xmlns:a16="http://schemas.microsoft.com/office/drawing/2014/main" id="{D3D31D09-1739-4E98-8DEC-F00D46659D2D}"/>
              </a:ext>
            </a:extLst>
          </p:cNvPr>
          <p:cNvCxnSpPr>
            <a:stCxn id="11" idx="2"/>
            <a:endCxn id="14" idx="0"/>
          </p:cNvCxnSpPr>
          <p:nvPr/>
        </p:nvCxnSpPr>
        <p:spPr>
          <a:xfrm rot="5400000">
            <a:off x="8727688" y="4099928"/>
            <a:ext cx="345688" cy="1245220"/>
          </a:xfrm>
          <a:prstGeom prst="curvedConnector3">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B6E12298-79BA-6135-2FC6-3AC336EBD9E6}"/>
              </a:ext>
            </a:extLst>
          </p:cNvPr>
          <p:cNvCxnSpPr>
            <a:cxnSpLocks/>
            <a:stCxn id="11" idx="2"/>
            <a:endCxn id="13" idx="0"/>
          </p:cNvCxnSpPr>
          <p:nvPr/>
        </p:nvCxnSpPr>
        <p:spPr>
          <a:xfrm rot="16200000" flipH="1">
            <a:off x="9972907" y="4099928"/>
            <a:ext cx="345688" cy="1245219"/>
          </a:xfrm>
          <a:prstGeom prst="curvedConnector3">
            <a:avLst>
              <a:gd name="adj1" fmla="val 50000"/>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1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par>
                                <p:cTn id="17" presetID="2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AB61-2C8F-FCA6-6A03-ABF4781CA85F}"/>
              </a:ext>
            </a:extLst>
          </p:cNvPr>
          <p:cNvSpPr>
            <a:spLocks noGrp="1"/>
          </p:cNvSpPr>
          <p:nvPr>
            <p:ph type="ctrTitle"/>
          </p:nvPr>
        </p:nvSpPr>
        <p:spPr>
          <a:xfrm>
            <a:off x="6367054" y="2116182"/>
            <a:ext cx="5698566" cy="1514019"/>
          </a:xfrm>
        </p:spPr>
        <p:txBody>
          <a:bodyPr/>
          <a:lstStyle/>
          <a:p>
            <a:r>
              <a:rPr lang="fr-FR" dirty="0"/>
              <a:t>Implémentation</a:t>
            </a:r>
          </a:p>
        </p:txBody>
      </p:sp>
      <p:sp>
        <p:nvSpPr>
          <p:cNvPr id="3" name="Text Placeholder 2">
            <a:extLst>
              <a:ext uri="{FF2B5EF4-FFF2-40B4-BE49-F238E27FC236}">
                <a16:creationId xmlns:a16="http://schemas.microsoft.com/office/drawing/2014/main" id="{C6A0B0BB-241F-810F-172A-5ED18365EDB8}"/>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40636676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A70A8A-E208-E416-4B91-29CE713E4495}"/>
              </a:ext>
            </a:extLst>
          </p:cNvPr>
          <p:cNvSpPr>
            <a:spLocks noGrp="1"/>
          </p:cNvSpPr>
          <p:nvPr>
            <p:ph type="title"/>
          </p:nvPr>
        </p:nvSpPr>
        <p:spPr>
          <a:xfrm>
            <a:off x="737420" y="278129"/>
            <a:ext cx="10491019" cy="1057892"/>
          </a:xfrm>
        </p:spPr>
        <p:txBody>
          <a:bodyPr>
            <a:normAutofit fontScale="90000"/>
          </a:bodyPr>
          <a:lstStyle/>
          <a:p>
            <a:r>
              <a:rPr lang="fr-FR" b="1" dirty="0"/>
              <a:t>Quelles sont les étapes du processus de modélisation ?</a:t>
            </a:r>
            <a:endParaRPr lang="fr-FR" dirty="0"/>
          </a:p>
        </p:txBody>
      </p:sp>
      <p:sp>
        <p:nvSpPr>
          <p:cNvPr id="4" name="Date Placeholder 3">
            <a:extLst>
              <a:ext uri="{FF2B5EF4-FFF2-40B4-BE49-F238E27FC236}">
                <a16:creationId xmlns:a16="http://schemas.microsoft.com/office/drawing/2014/main" id="{25D9FD5A-2B88-C1A4-563B-2CDF23053DC2}"/>
              </a:ext>
            </a:extLst>
          </p:cNvPr>
          <p:cNvSpPr>
            <a:spLocks noGrp="1"/>
          </p:cNvSpPr>
          <p:nvPr>
            <p:ph type="dt" sz="half" idx="11"/>
          </p:nvPr>
        </p:nvSpPr>
        <p:spPr/>
        <p:txBody>
          <a:bodyPr/>
          <a:lstStyle/>
          <a:p>
            <a:pPr rtl="0"/>
            <a:fld id="{D5D36DBF-28AC-411E-9B0E-58D75FC5605B}" type="datetime4">
              <a:rPr lang="fr-FR" noProof="0" smtClean="0">
                <a:latin typeface="+mn-lt"/>
              </a:rPr>
              <a:t>26 mai 2023</a:t>
            </a:fld>
            <a:endParaRPr lang="fr-FR" noProof="0">
              <a:latin typeface="+mn-lt"/>
            </a:endParaRPr>
          </a:p>
        </p:txBody>
      </p:sp>
      <p:sp>
        <p:nvSpPr>
          <p:cNvPr id="5" name="Footer Placeholder 4">
            <a:extLst>
              <a:ext uri="{FF2B5EF4-FFF2-40B4-BE49-F238E27FC236}">
                <a16:creationId xmlns:a16="http://schemas.microsoft.com/office/drawing/2014/main" id="{BCC92372-858A-52BE-B979-0E189FCD0CA6}"/>
              </a:ext>
            </a:extLst>
          </p:cNvPr>
          <p:cNvSpPr>
            <a:spLocks noGrp="1"/>
          </p:cNvSpPr>
          <p:nvPr>
            <p:ph type="ftr" sz="quarter" idx="12"/>
          </p:nvPr>
        </p:nvSpPr>
        <p:spPr/>
        <p:txBody>
          <a:bodyPr/>
          <a:lstStyle/>
          <a:p>
            <a:pPr rtl="0"/>
            <a:r>
              <a:rPr lang="fr-FR" dirty="0"/>
              <a:t>Email Spam </a:t>
            </a:r>
            <a:r>
              <a:rPr lang="fr-FR" dirty="0" err="1"/>
              <a:t>Filtering</a:t>
            </a:r>
            <a:endParaRPr lang="fr-FR" dirty="0"/>
          </a:p>
        </p:txBody>
      </p:sp>
      <p:sp>
        <p:nvSpPr>
          <p:cNvPr id="6" name="Slide Number Placeholder 5">
            <a:extLst>
              <a:ext uri="{FF2B5EF4-FFF2-40B4-BE49-F238E27FC236}">
                <a16:creationId xmlns:a16="http://schemas.microsoft.com/office/drawing/2014/main" id="{C850F89B-7E2D-AA66-CE59-2AA22A462C55}"/>
              </a:ext>
            </a:extLst>
          </p:cNvPr>
          <p:cNvSpPr>
            <a:spLocks noGrp="1"/>
          </p:cNvSpPr>
          <p:nvPr>
            <p:ph type="sldNum" sz="quarter" idx="13"/>
          </p:nvPr>
        </p:nvSpPr>
        <p:spPr/>
        <p:txBody>
          <a:bodyPr/>
          <a:lstStyle/>
          <a:p>
            <a:pPr rtl="0"/>
            <a:fld id="{294A09A9-5501-47C1-A89A-A340965A2BE2}" type="slidenum">
              <a:rPr lang="fr-FR" noProof="0" smtClean="0"/>
              <a:pPr rtl="0"/>
              <a:t>34</a:t>
            </a:fld>
            <a:endParaRPr lang="fr-FR" noProof="0">
              <a:latin typeface="+mn-lt"/>
            </a:endParaRPr>
          </a:p>
        </p:txBody>
      </p:sp>
      <p:sp>
        <p:nvSpPr>
          <p:cNvPr id="7" name="L-Shape 6">
            <a:extLst>
              <a:ext uri="{FF2B5EF4-FFF2-40B4-BE49-F238E27FC236}">
                <a16:creationId xmlns:a16="http://schemas.microsoft.com/office/drawing/2014/main" id="{0597019E-94F5-A8B1-1826-2F3F9323E8F5}"/>
              </a:ext>
            </a:extLst>
          </p:cNvPr>
          <p:cNvSpPr/>
          <p:nvPr/>
        </p:nvSpPr>
        <p:spPr>
          <a:xfrm rot="5400000">
            <a:off x="446915" y="3474445"/>
            <a:ext cx="1334262" cy="2220183"/>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88E82D7-FA24-0F5F-3C59-99B7002FAA5A}"/>
              </a:ext>
            </a:extLst>
          </p:cNvPr>
          <p:cNvSpPr/>
          <p:nvPr/>
        </p:nvSpPr>
        <p:spPr>
          <a:xfrm>
            <a:off x="224193" y="4137801"/>
            <a:ext cx="2004394" cy="1756968"/>
          </a:xfrm>
          <a:custGeom>
            <a:avLst/>
            <a:gdLst>
              <a:gd name="connsiteX0" fmla="*/ 0 w 2004394"/>
              <a:gd name="connsiteY0" fmla="*/ 0 h 1756968"/>
              <a:gd name="connsiteX1" fmla="*/ 2004394 w 2004394"/>
              <a:gd name="connsiteY1" fmla="*/ 0 h 1756968"/>
              <a:gd name="connsiteX2" fmla="*/ 2004394 w 2004394"/>
              <a:gd name="connsiteY2" fmla="*/ 1756968 h 1756968"/>
              <a:gd name="connsiteX3" fmla="*/ 0 w 2004394"/>
              <a:gd name="connsiteY3" fmla="*/ 1756968 h 1756968"/>
              <a:gd name="connsiteX4" fmla="*/ 0 w 2004394"/>
              <a:gd name="connsiteY4" fmla="*/ 0 h 175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394" h="1756968">
                <a:moveTo>
                  <a:pt x="0" y="0"/>
                </a:moveTo>
                <a:lnTo>
                  <a:pt x="2004394" y="0"/>
                </a:lnTo>
                <a:lnTo>
                  <a:pt x="2004394" y="1756968"/>
                </a:lnTo>
                <a:lnTo>
                  <a:pt x="0" y="1756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kern="1200" dirty="0">
                <a:solidFill>
                  <a:schemeClr val="bg1"/>
                </a:solidFill>
              </a:rPr>
              <a:t>Nettoyage</a:t>
            </a:r>
          </a:p>
        </p:txBody>
      </p:sp>
      <p:sp>
        <p:nvSpPr>
          <p:cNvPr id="10" name="Isosceles Triangle 9">
            <a:extLst>
              <a:ext uri="{FF2B5EF4-FFF2-40B4-BE49-F238E27FC236}">
                <a16:creationId xmlns:a16="http://schemas.microsoft.com/office/drawing/2014/main" id="{8E0BD797-74F2-BF93-667B-9D3D64B5D2E7}"/>
              </a:ext>
            </a:extLst>
          </p:cNvPr>
          <p:cNvSpPr/>
          <p:nvPr/>
        </p:nvSpPr>
        <p:spPr>
          <a:xfrm>
            <a:off x="1850400" y="3310992"/>
            <a:ext cx="378187" cy="378187"/>
          </a:xfrm>
          <a:prstGeom prst="triangle">
            <a:avLst>
              <a:gd name="adj" fmla="val 100000"/>
            </a:avLst>
          </a:prstGeom>
        </p:spPr>
        <p:style>
          <a:lnRef idx="2">
            <a:schemeClr val="accent4">
              <a:hueOff val="-2369621"/>
              <a:satOff val="4910"/>
              <a:lumOff val="784"/>
              <a:alphaOff val="0"/>
            </a:schemeClr>
          </a:lnRef>
          <a:fillRef idx="1">
            <a:schemeClr val="accent4">
              <a:hueOff val="-2369621"/>
              <a:satOff val="4910"/>
              <a:lumOff val="784"/>
              <a:alphaOff val="0"/>
            </a:schemeClr>
          </a:fillRef>
          <a:effectRef idx="0">
            <a:schemeClr val="accent4">
              <a:hueOff val="-2369621"/>
              <a:satOff val="4910"/>
              <a:lumOff val="784"/>
              <a:alphaOff val="0"/>
            </a:schemeClr>
          </a:effectRef>
          <a:fontRef idx="minor">
            <a:schemeClr val="lt1"/>
          </a:fontRef>
        </p:style>
      </p:sp>
      <p:sp>
        <p:nvSpPr>
          <p:cNvPr id="14" name="L-Shape 13">
            <a:extLst>
              <a:ext uri="{FF2B5EF4-FFF2-40B4-BE49-F238E27FC236}">
                <a16:creationId xmlns:a16="http://schemas.microsoft.com/office/drawing/2014/main" id="{A419CFC0-530A-4640-1456-5AEFFA1BA066}"/>
              </a:ext>
            </a:extLst>
          </p:cNvPr>
          <p:cNvSpPr/>
          <p:nvPr/>
        </p:nvSpPr>
        <p:spPr>
          <a:xfrm rot="5400000">
            <a:off x="2900685" y="2867257"/>
            <a:ext cx="1334262" cy="2220183"/>
          </a:xfrm>
          <a:prstGeom prst="corner">
            <a:avLst>
              <a:gd name="adj1" fmla="val 16120"/>
              <a:gd name="adj2" fmla="val 16110"/>
            </a:avLst>
          </a:prstGeom>
        </p:spPr>
        <p:style>
          <a:lnRef idx="2">
            <a:schemeClr val="accent4">
              <a:hueOff val="-4739243"/>
              <a:satOff val="9820"/>
              <a:lumOff val="1568"/>
              <a:alphaOff val="0"/>
            </a:schemeClr>
          </a:lnRef>
          <a:fillRef idx="1">
            <a:schemeClr val="accent4">
              <a:hueOff val="-4739243"/>
              <a:satOff val="9820"/>
              <a:lumOff val="1568"/>
              <a:alphaOff val="0"/>
            </a:schemeClr>
          </a:fillRef>
          <a:effectRef idx="0">
            <a:schemeClr val="accent4">
              <a:hueOff val="-4739243"/>
              <a:satOff val="9820"/>
              <a:lumOff val="1568"/>
              <a:alphaOff val="0"/>
            </a:schemeClr>
          </a:effectRef>
          <a:fontRef idx="minor">
            <a:schemeClr val="lt1"/>
          </a:fontRef>
        </p:style>
      </p:sp>
      <p:sp>
        <p:nvSpPr>
          <p:cNvPr id="15" name="Freeform: Shape 14">
            <a:extLst>
              <a:ext uri="{FF2B5EF4-FFF2-40B4-BE49-F238E27FC236}">
                <a16:creationId xmlns:a16="http://schemas.microsoft.com/office/drawing/2014/main" id="{E9A5EF3C-25B5-3ADB-CC9C-C4844F1F6CF2}"/>
              </a:ext>
            </a:extLst>
          </p:cNvPr>
          <p:cNvSpPr/>
          <p:nvPr/>
        </p:nvSpPr>
        <p:spPr>
          <a:xfrm>
            <a:off x="2677963" y="3530613"/>
            <a:ext cx="2004394" cy="1756968"/>
          </a:xfrm>
          <a:custGeom>
            <a:avLst/>
            <a:gdLst>
              <a:gd name="connsiteX0" fmla="*/ 0 w 2004394"/>
              <a:gd name="connsiteY0" fmla="*/ 0 h 1756968"/>
              <a:gd name="connsiteX1" fmla="*/ 2004394 w 2004394"/>
              <a:gd name="connsiteY1" fmla="*/ 0 h 1756968"/>
              <a:gd name="connsiteX2" fmla="*/ 2004394 w 2004394"/>
              <a:gd name="connsiteY2" fmla="*/ 1756968 h 1756968"/>
              <a:gd name="connsiteX3" fmla="*/ 0 w 2004394"/>
              <a:gd name="connsiteY3" fmla="*/ 1756968 h 1756968"/>
              <a:gd name="connsiteX4" fmla="*/ 0 w 2004394"/>
              <a:gd name="connsiteY4" fmla="*/ 0 h 175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394" h="1756968">
                <a:moveTo>
                  <a:pt x="0" y="0"/>
                </a:moveTo>
                <a:lnTo>
                  <a:pt x="2004394" y="0"/>
                </a:lnTo>
                <a:lnTo>
                  <a:pt x="2004394" y="1756968"/>
                </a:lnTo>
                <a:lnTo>
                  <a:pt x="0" y="1756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kern="1200" dirty="0">
                <a:solidFill>
                  <a:schemeClr val="bg1"/>
                </a:solidFill>
              </a:rPr>
              <a:t>Tokenisation</a:t>
            </a:r>
          </a:p>
        </p:txBody>
      </p:sp>
      <p:sp>
        <p:nvSpPr>
          <p:cNvPr id="16" name="Isosceles Triangle 15">
            <a:extLst>
              <a:ext uri="{FF2B5EF4-FFF2-40B4-BE49-F238E27FC236}">
                <a16:creationId xmlns:a16="http://schemas.microsoft.com/office/drawing/2014/main" id="{6AB7813E-7563-EE13-A6ED-54616231759C}"/>
              </a:ext>
            </a:extLst>
          </p:cNvPr>
          <p:cNvSpPr/>
          <p:nvPr/>
        </p:nvSpPr>
        <p:spPr>
          <a:xfrm>
            <a:off x="4304169" y="2703805"/>
            <a:ext cx="378187" cy="378187"/>
          </a:xfrm>
          <a:prstGeom prst="triangle">
            <a:avLst>
              <a:gd name="adj" fmla="val 100000"/>
            </a:avLst>
          </a:prstGeom>
        </p:spPr>
        <p:style>
          <a:lnRef idx="2">
            <a:schemeClr val="accent4">
              <a:hueOff val="-7108864"/>
              <a:satOff val="14729"/>
              <a:lumOff val="2353"/>
              <a:alphaOff val="0"/>
            </a:schemeClr>
          </a:lnRef>
          <a:fillRef idx="1">
            <a:schemeClr val="accent4">
              <a:hueOff val="-7108864"/>
              <a:satOff val="14729"/>
              <a:lumOff val="2353"/>
              <a:alphaOff val="0"/>
            </a:schemeClr>
          </a:fillRef>
          <a:effectRef idx="0">
            <a:schemeClr val="accent4">
              <a:hueOff val="-7108864"/>
              <a:satOff val="14729"/>
              <a:lumOff val="2353"/>
              <a:alphaOff val="0"/>
            </a:schemeClr>
          </a:effectRef>
          <a:fontRef idx="minor">
            <a:schemeClr val="lt1"/>
          </a:fontRef>
        </p:style>
      </p:sp>
      <p:sp>
        <p:nvSpPr>
          <p:cNvPr id="17" name="L-Shape 16">
            <a:extLst>
              <a:ext uri="{FF2B5EF4-FFF2-40B4-BE49-F238E27FC236}">
                <a16:creationId xmlns:a16="http://schemas.microsoft.com/office/drawing/2014/main" id="{26875CBC-0E4D-3FBA-955B-19814B582D4E}"/>
              </a:ext>
            </a:extLst>
          </p:cNvPr>
          <p:cNvSpPr/>
          <p:nvPr/>
        </p:nvSpPr>
        <p:spPr>
          <a:xfrm rot="5400000">
            <a:off x="5354454" y="2260069"/>
            <a:ext cx="1334262" cy="2220183"/>
          </a:xfrm>
          <a:prstGeom prst="corner">
            <a:avLst>
              <a:gd name="adj1" fmla="val 16120"/>
              <a:gd name="adj2" fmla="val 16110"/>
            </a:avLst>
          </a:prstGeom>
        </p:spPr>
        <p:style>
          <a:lnRef idx="2">
            <a:schemeClr val="accent4">
              <a:hueOff val="-9478486"/>
              <a:satOff val="19639"/>
              <a:lumOff val="3137"/>
              <a:alphaOff val="0"/>
            </a:schemeClr>
          </a:lnRef>
          <a:fillRef idx="1">
            <a:schemeClr val="accent4">
              <a:hueOff val="-9478486"/>
              <a:satOff val="19639"/>
              <a:lumOff val="3137"/>
              <a:alphaOff val="0"/>
            </a:schemeClr>
          </a:fillRef>
          <a:effectRef idx="0">
            <a:schemeClr val="accent4">
              <a:hueOff val="-9478486"/>
              <a:satOff val="19639"/>
              <a:lumOff val="3137"/>
              <a:alphaOff val="0"/>
            </a:schemeClr>
          </a:effectRef>
          <a:fontRef idx="minor">
            <a:schemeClr val="lt1"/>
          </a:fontRef>
        </p:style>
      </p:sp>
      <p:sp>
        <p:nvSpPr>
          <p:cNvPr id="18" name="Freeform: Shape 17">
            <a:extLst>
              <a:ext uri="{FF2B5EF4-FFF2-40B4-BE49-F238E27FC236}">
                <a16:creationId xmlns:a16="http://schemas.microsoft.com/office/drawing/2014/main" id="{7A0F747D-7D1D-9745-53E9-0DDA77A38E49}"/>
              </a:ext>
            </a:extLst>
          </p:cNvPr>
          <p:cNvSpPr/>
          <p:nvPr/>
        </p:nvSpPr>
        <p:spPr>
          <a:xfrm>
            <a:off x="5131733" y="2923426"/>
            <a:ext cx="2004394" cy="1756968"/>
          </a:xfrm>
          <a:custGeom>
            <a:avLst/>
            <a:gdLst>
              <a:gd name="connsiteX0" fmla="*/ 0 w 2004394"/>
              <a:gd name="connsiteY0" fmla="*/ 0 h 1756968"/>
              <a:gd name="connsiteX1" fmla="*/ 2004394 w 2004394"/>
              <a:gd name="connsiteY1" fmla="*/ 0 h 1756968"/>
              <a:gd name="connsiteX2" fmla="*/ 2004394 w 2004394"/>
              <a:gd name="connsiteY2" fmla="*/ 1756968 h 1756968"/>
              <a:gd name="connsiteX3" fmla="*/ 0 w 2004394"/>
              <a:gd name="connsiteY3" fmla="*/ 1756968 h 1756968"/>
              <a:gd name="connsiteX4" fmla="*/ 0 w 2004394"/>
              <a:gd name="connsiteY4" fmla="*/ 0 h 175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394" h="1756968">
                <a:moveTo>
                  <a:pt x="0" y="0"/>
                </a:moveTo>
                <a:lnTo>
                  <a:pt x="2004394" y="0"/>
                </a:lnTo>
                <a:lnTo>
                  <a:pt x="2004394" y="1756968"/>
                </a:lnTo>
                <a:lnTo>
                  <a:pt x="0" y="1756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kern="1200" dirty="0">
                <a:solidFill>
                  <a:schemeClr val="bg1"/>
                </a:solidFill>
              </a:rPr>
              <a:t>Vectorisation</a:t>
            </a:r>
          </a:p>
        </p:txBody>
      </p:sp>
      <p:sp>
        <p:nvSpPr>
          <p:cNvPr id="19" name="Isosceles Triangle 18">
            <a:extLst>
              <a:ext uri="{FF2B5EF4-FFF2-40B4-BE49-F238E27FC236}">
                <a16:creationId xmlns:a16="http://schemas.microsoft.com/office/drawing/2014/main" id="{C1E8C4AD-3DF3-B811-9B7B-11F9D8723D3E}"/>
              </a:ext>
            </a:extLst>
          </p:cNvPr>
          <p:cNvSpPr/>
          <p:nvPr/>
        </p:nvSpPr>
        <p:spPr>
          <a:xfrm>
            <a:off x="6757939" y="2096617"/>
            <a:ext cx="378187" cy="378187"/>
          </a:xfrm>
          <a:prstGeom prst="triangle">
            <a:avLst>
              <a:gd name="adj" fmla="val 100000"/>
            </a:avLst>
          </a:prstGeom>
        </p:spPr>
        <p:style>
          <a:lnRef idx="2">
            <a:schemeClr val="accent4">
              <a:hueOff val="-11848107"/>
              <a:satOff val="24549"/>
              <a:lumOff val="3921"/>
              <a:alphaOff val="0"/>
            </a:schemeClr>
          </a:lnRef>
          <a:fillRef idx="1">
            <a:schemeClr val="accent4">
              <a:hueOff val="-11848107"/>
              <a:satOff val="24549"/>
              <a:lumOff val="3921"/>
              <a:alphaOff val="0"/>
            </a:schemeClr>
          </a:fillRef>
          <a:effectRef idx="0">
            <a:schemeClr val="accent4">
              <a:hueOff val="-11848107"/>
              <a:satOff val="24549"/>
              <a:lumOff val="3921"/>
              <a:alphaOff val="0"/>
            </a:schemeClr>
          </a:effectRef>
          <a:fontRef idx="minor">
            <a:schemeClr val="lt1"/>
          </a:fontRef>
        </p:style>
      </p:sp>
      <p:sp>
        <p:nvSpPr>
          <p:cNvPr id="20" name="L-Shape 19">
            <a:extLst>
              <a:ext uri="{FF2B5EF4-FFF2-40B4-BE49-F238E27FC236}">
                <a16:creationId xmlns:a16="http://schemas.microsoft.com/office/drawing/2014/main" id="{C4109A1F-0BCA-4953-D787-F171E6DA4777}"/>
              </a:ext>
            </a:extLst>
          </p:cNvPr>
          <p:cNvSpPr/>
          <p:nvPr/>
        </p:nvSpPr>
        <p:spPr>
          <a:xfrm rot="5400000">
            <a:off x="7808224" y="1652881"/>
            <a:ext cx="1334262" cy="2220183"/>
          </a:xfrm>
          <a:prstGeom prst="corner">
            <a:avLst>
              <a:gd name="adj1" fmla="val 16120"/>
              <a:gd name="adj2" fmla="val 16110"/>
            </a:avLst>
          </a:prstGeom>
        </p:spPr>
        <p:style>
          <a:lnRef idx="2">
            <a:schemeClr val="accent4">
              <a:hueOff val="-14217729"/>
              <a:satOff val="29458"/>
              <a:lumOff val="4705"/>
              <a:alphaOff val="0"/>
            </a:schemeClr>
          </a:lnRef>
          <a:fillRef idx="1">
            <a:schemeClr val="accent4">
              <a:hueOff val="-14217729"/>
              <a:satOff val="29458"/>
              <a:lumOff val="4705"/>
              <a:alphaOff val="0"/>
            </a:schemeClr>
          </a:fillRef>
          <a:effectRef idx="0">
            <a:schemeClr val="accent4">
              <a:hueOff val="-14217729"/>
              <a:satOff val="29458"/>
              <a:lumOff val="4705"/>
              <a:alphaOff val="0"/>
            </a:schemeClr>
          </a:effectRef>
          <a:fontRef idx="minor">
            <a:schemeClr val="lt1"/>
          </a:fontRef>
        </p:style>
      </p:sp>
      <p:sp>
        <p:nvSpPr>
          <p:cNvPr id="21" name="Freeform: Shape 20">
            <a:extLst>
              <a:ext uri="{FF2B5EF4-FFF2-40B4-BE49-F238E27FC236}">
                <a16:creationId xmlns:a16="http://schemas.microsoft.com/office/drawing/2014/main" id="{4FCD47D4-86BB-8618-7CE9-62E7788E822F}"/>
              </a:ext>
            </a:extLst>
          </p:cNvPr>
          <p:cNvSpPr/>
          <p:nvPr/>
        </p:nvSpPr>
        <p:spPr>
          <a:xfrm>
            <a:off x="7573797" y="2379050"/>
            <a:ext cx="2348628" cy="1756968"/>
          </a:xfrm>
          <a:custGeom>
            <a:avLst/>
            <a:gdLst>
              <a:gd name="connsiteX0" fmla="*/ 0 w 2348628"/>
              <a:gd name="connsiteY0" fmla="*/ 0 h 1756968"/>
              <a:gd name="connsiteX1" fmla="*/ 2348628 w 2348628"/>
              <a:gd name="connsiteY1" fmla="*/ 0 h 1756968"/>
              <a:gd name="connsiteX2" fmla="*/ 2348628 w 2348628"/>
              <a:gd name="connsiteY2" fmla="*/ 1756968 h 1756968"/>
              <a:gd name="connsiteX3" fmla="*/ 0 w 2348628"/>
              <a:gd name="connsiteY3" fmla="*/ 1756968 h 1756968"/>
              <a:gd name="connsiteX4" fmla="*/ 0 w 2348628"/>
              <a:gd name="connsiteY4" fmla="*/ 0 h 175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628" h="1756968">
                <a:moveTo>
                  <a:pt x="0" y="0"/>
                </a:moveTo>
                <a:lnTo>
                  <a:pt x="2348628" y="0"/>
                </a:lnTo>
                <a:lnTo>
                  <a:pt x="2348628" y="1756968"/>
                </a:lnTo>
                <a:lnTo>
                  <a:pt x="0" y="1756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kern="1200" dirty="0">
                <a:solidFill>
                  <a:srgbClr val="000000"/>
                </a:solidFill>
                <a:latin typeface="Franklin Gothic Book"/>
                <a:ea typeface="+mn-ea"/>
                <a:cs typeface="+mn-cs"/>
              </a:rPr>
              <a:t>Lemmatisation</a:t>
            </a:r>
          </a:p>
        </p:txBody>
      </p:sp>
      <p:sp>
        <p:nvSpPr>
          <p:cNvPr id="22" name="Isosceles Triangle 21">
            <a:extLst>
              <a:ext uri="{FF2B5EF4-FFF2-40B4-BE49-F238E27FC236}">
                <a16:creationId xmlns:a16="http://schemas.microsoft.com/office/drawing/2014/main" id="{12AB6DA3-2482-F9BF-60D1-8CE744698608}"/>
              </a:ext>
            </a:extLst>
          </p:cNvPr>
          <p:cNvSpPr/>
          <p:nvPr/>
        </p:nvSpPr>
        <p:spPr>
          <a:xfrm>
            <a:off x="9211709" y="1489429"/>
            <a:ext cx="378187" cy="378187"/>
          </a:xfrm>
          <a:prstGeom prst="triangle">
            <a:avLst>
              <a:gd name="adj" fmla="val 100000"/>
            </a:avLst>
          </a:prstGeom>
        </p:spPr>
        <p:style>
          <a:lnRef idx="2">
            <a:schemeClr val="accent4">
              <a:hueOff val="-16587350"/>
              <a:satOff val="34368"/>
              <a:lumOff val="5490"/>
              <a:alphaOff val="0"/>
            </a:schemeClr>
          </a:lnRef>
          <a:fillRef idx="1">
            <a:schemeClr val="accent4">
              <a:hueOff val="-16587350"/>
              <a:satOff val="34368"/>
              <a:lumOff val="5490"/>
              <a:alphaOff val="0"/>
            </a:schemeClr>
          </a:fillRef>
          <a:effectRef idx="0">
            <a:schemeClr val="accent4">
              <a:hueOff val="-16587350"/>
              <a:satOff val="34368"/>
              <a:lumOff val="5490"/>
              <a:alphaOff val="0"/>
            </a:schemeClr>
          </a:effectRef>
          <a:fontRef idx="minor">
            <a:schemeClr val="lt1"/>
          </a:fontRef>
        </p:style>
      </p:sp>
      <p:sp>
        <p:nvSpPr>
          <p:cNvPr id="23" name="L-Shape 22">
            <a:extLst>
              <a:ext uri="{FF2B5EF4-FFF2-40B4-BE49-F238E27FC236}">
                <a16:creationId xmlns:a16="http://schemas.microsoft.com/office/drawing/2014/main" id="{41B287EC-B383-1219-A7A7-8BE42DBFE8C3}"/>
              </a:ext>
            </a:extLst>
          </p:cNvPr>
          <p:cNvSpPr/>
          <p:nvPr/>
        </p:nvSpPr>
        <p:spPr>
          <a:xfrm rot="5400000">
            <a:off x="10261994" y="1045695"/>
            <a:ext cx="1334262" cy="2220183"/>
          </a:xfrm>
          <a:prstGeom prst="corner">
            <a:avLst>
              <a:gd name="adj1" fmla="val 16120"/>
              <a:gd name="adj2" fmla="val 16110"/>
            </a:avLst>
          </a:prstGeom>
        </p:spPr>
        <p:style>
          <a:lnRef idx="2">
            <a:schemeClr val="accent4">
              <a:hueOff val="-18956971"/>
              <a:satOff val="39278"/>
              <a:lumOff val="6274"/>
              <a:alphaOff val="0"/>
            </a:schemeClr>
          </a:lnRef>
          <a:fillRef idx="1">
            <a:schemeClr val="accent4">
              <a:hueOff val="-18956971"/>
              <a:satOff val="39278"/>
              <a:lumOff val="6274"/>
              <a:alphaOff val="0"/>
            </a:schemeClr>
          </a:fillRef>
          <a:effectRef idx="0">
            <a:schemeClr val="accent4">
              <a:hueOff val="-18956971"/>
              <a:satOff val="39278"/>
              <a:lumOff val="6274"/>
              <a:alphaOff val="0"/>
            </a:schemeClr>
          </a:effectRef>
          <a:fontRef idx="minor">
            <a:schemeClr val="lt1"/>
          </a:fontRef>
        </p:style>
      </p:sp>
      <p:sp>
        <p:nvSpPr>
          <p:cNvPr id="24" name="Freeform: Shape 23">
            <a:extLst>
              <a:ext uri="{FF2B5EF4-FFF2-40B4-BE49-F238E27FC236}">
                <a16:creationId xmlns:a16="http://schemas.microsoft.com/office/drawing/2014/main" id="{646A9C9E-A882-EFD0-8017-172607EDC2F4}"/>
              </a:ext>
            </a:extLst>
          </p:cNvPr>
          <p:cNvSpPr/>
          <p:nvPr/>
        </p:nvSpPr>
        <p:spPr>
          <a:xfrm>
            <a:off x="10039273" y="1709050"/>
            <a:ext cx="2004394" cy="1756968"/>
          </a:xfrm>
          <a:custGeom>
            <a:avLst/>
            <a:gdLst>
              <a:gd name="connsiteX0" fmla="*/ 0 w 2004394"/>
              <a:gd name="connsiteY0" fmla="*/ 0 h 1756968"/>
              <a:gd name="connsiteX1" fmla="*/ 2004394 w 2004394"/>
              <a:gd name="connsiteY1" fmla="*/ 0 h 1756968"/>
              <a:gd name="connsiteX2" fmla="*/ 2004394 w 2004394"/>
              <a:gd name="connsiteY2" fmla="*/ 1756968 h 1756968"/>
              <a:gd name="connsiteX3" fmla="*/ 0 w 2004394"/>
              <a:gd name="connsiteY3" fmla="*/ 1756968 h 1756968"/>
              <a:gd name="connsiteX4" fmla="*/ 0 w 2004394"/>
              <a:gd name="connsiteY4" fmla="*/ 0 h 175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394" h="1756968">
                <a:moveTo>
                  <a:pt x="0" y="0"/>
                </a:moveTo>
                <a:lnTo>
                  <a:pt x="2004394" y="0"/>
                </a:lnTo>
                <a:lnTo>
                  <a:pt x="2004394" y="1756968"/>
                </a:lnTo>
                <a:lnTo>
                  <a:pt x="0" y="175696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kern="1200" dirty="0">
                <a:solidFill>
                  <a:schemeClr val="bg1"/>
                </a:solidFill>
              </a:rPr>
              <a:t>Model ML</a:t>
            </a:r>
          </a:p>
        </p:txBody>
      </p:sp>
      <p:sp>
        <p:nvSpPr>
          <p:cNvPr id="11" name="Espace réservé du contenu 3">
            <a:extLst>
              <a:ext uri="{FF2B5EF4-FFF2-40B4-BE49-F238E27FC236}">
                <a16:creationId xmlns:a16="http://schemas.microsoft.com/office/drawing/2014/main" id="{3F40649B-BCC6-8346-EEFE-049A7FA7A69B}"/>
              </a:ext>
            </a:extLst>
          </p:cNvPr>
          <p:cNvSpPr txBox="1">
            <a:spLocks/>
          </p:cNvSpPr>
          <p:nvPr/>
        </p:nvSpPr>
        <p:spPr>
          <a:xfrm>
            <a:off x="277290" y="4668068"/>
            <a:ext cx="1966165" cy="113872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err="1"/>
              <a:t>Lower</a:t>
            </a:r>
            <a:r>
              <a:rPr lang="fr-FR" sz="1600" dirty="0"/>
              <a:t> case</a:t>
            </a:r>
          </a:p>
          <a:p>
            <a:r>
              <a:rPr lang="fr-FR" sz="1600" dirty="0" err="1"/>
              <a:t>Stopwords</a:t>
            </a:r>
            <a:endParaRPr lang="fr-FR" sz="1600" dirty="0"/>
          </a:p>
          <a:p>
            <a:r>
              <a:rPr lang="fr-FR" sz="1600" dirty="0"/>
              <a:t>……</a:t>
            </a:r>
          </a:p>
          <a:p>
            <a:pPr marL="0" indent="0">
              <a:buFont typeface="Arial" panose="020B0604020202020204" pitchFamily="34" charset="0"/>
              <a:buNone/>
            </a:pPr>
            <a:endParaRPr lang="fr-FR" sz="1600" dirty="0"/>
          </a:p>
          <a:p>
            <a:endParaRPr lang="fr-FR" sz="2400" dirty="0"/>
          </a:p>
        </p:txBody>
      </p:sp>
      <p:sp>
        <p:nvSpPr>
          <p:cNvPr id="12" name="Espace réservé du contenu 3">
            <a:extLst>
              <a:ext uri="{FF2B5EF4-FFF2-40B4-BE49-F238E27FC236}">
                <a16:creationId xmlns:a16="http://schemas.microsoft.com/office/drawing/2014/main" id="{430D9440-4AED-518C-C6E8-AACD13421132}"/>
              </a:ext>
            </a:extLst>
          </p:cNvPr>
          <p:cNvSpPr txBox="1">
            <a:spLocks/>
          </p:cNvSpPr>
          <p:nvPr/>
        </p:nvSpPr>
        <p:spPr>
          <a:xfrm>
            <a:off x="5275293" y="3566651"/>
            <a:ext cx="1966165" cy="113872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TF-</a:t>
            </a:r>
            <a:r>
              <a:rPr lang="fr-FR" sz="1600" dirty="0" err="1"/>
              <a:t>iDF</a:t>
            </a:r>
            <a:endParaRPr lang="fr-FR" sz="1600" dirty="0"/>
          </a:p>
          <a:p>
            <a:pPr marL="0" indent="0">
              <a:buFont typeface="Arial" panose="020B0604020202020204" pitchFamily="34" charset="0"/>
              <a:buNone/>
            </a:pPr>
            <a:endParaRPr lang="fr-FR" sz="1600" dirty="0"/>
          </a:p>
          <a:p>
            <a:endParaRPr lang="fr-FR" sz="2400" dirty="0"/>
          </a:p>
        </p:txBody>
      </p:sp>
      <p:sp>
        <p:nvSpPr>
          <p:cNvPr id="13" name="Espace réservé du contenu 3">
            <a:extLst>
              <a:ext uri="{FF2B5EF4-FFF2-40B4-BE49-F238E27FC236}">
                <a16:creationId xmlns:a16="http://schemas.microsoft.com/office/drawing/2014/main" id="{D19ADCBD-1175-0F89-C760-EE5622271A96}"/>
              </a:ext>
            </a:extLst>
          </p:cNvPr>
          <p:cNvSpPr txBox="1">
            <a:spLocks/>
          </p:cNvSpPr>
          <p:nvPr/>
        </p:nvSpPr>
        <p:spPr>
          <a:xfrm>
            <a:off x="10225834" y="2126030"/>
            <a:ext cx="1966165" cy="113872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RF</a:t>
            </a:r>
          </a:p>
          <a:p>
            <a:r>
              <a:rPr lang="fr-FR" sz="1600" dirty="0"/>
              <a:t>SVM (</a:t>
            </a:r>
            <a:r>
              <a:rPr lang="fr-FR" sz="1600" dirty="0" err="1"/>
              <a:t>rbf</a:t>
            </a:r>
            <a:r>
              <a:rPr lang="fr-FR" sz="1600" dirty="0"/>
              <a:t>)</a:t>
            </a:r>
          </a:p>
          <a:p>
            <a:pPr marL="0" indent="0">
              <a:buFont typeface="Arial" panose="020B0604020202020204" pitchFamily="34" charset="0"/>
              <a:buNone/>
            </a:pPr>
            <a:endParaRPr lang="fr-FR" sz="1600" dirty="0"/>
          </a:p>
          <a:p>
            <a:endParaRPr lang="fr-FR" sz="2400" dirty="0"/>
          </a:p>
        </p:txBody>
      </p:sp>
    </p:spTree>
    <p:extLst>
      <p:ext uri="{BB962C8B-B14F-4D97-AF65-F5344CB8AC3E}">
        <p14:creationId xmlns:p14="http://schemas.microsoft.com/office/powerpoint/2010/main" val="4001642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5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25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1250"/>
                            </p:stCondLst>
                            <p:childTnLst>
                              <p:par>
                                <p:cTn id="35" presetID="2" presetClass="entr" presetSubtype="8" fill="hold" nodeType="after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25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25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5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2000"/>
                            </p:stCondLst>
                            <p:childTnLst>
                              <p:par>
                                <p:cTn id="52" presetID="2" presetClass="entr" presetSubtype="8" fill="hold" nodeType="after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0-#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2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0-#ppt_w/2"/>
                                          </p:val>
                                        </p:tav>
                                        <p:tav tm="100000">
                                          <p:val>
                                            <p:strVal val="#ppt_x"/>
                                          </p:val>
                                        </p:tav>
                                      </p:tavLst>
                                    </p:anim>
                                    <p:anim calcmode="lin" valueType="num">
                                      <p:cBhvr additive="base">
                                        <p:cTn id="59" dur="500" fill="hold"/>
                                        <p:tgtEl>
                                          <p:spTgt spid="21"/>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25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0-#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childTnLst>
                          </p:cTn>
                        </p:par>
                        <p:par>
                          <p:cTn id="64" fill="hold">
                            <p:stCondLst>
                              <p:cond delay="2750"/>
                            </p:stCondLst>
                            <p:childTnLst>
                              <p:par>
                                <p:cTn id="65" presetID="2" presetClass="entr" presetSubtype="8" fill="hold" nodeType="afterEffect">
                                  <p:stCondLst>
                                    <p:cond delay="25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5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0-#ppt_w/2"/>
                                          </p:val>
                                        </p:tav>
                                        <p:tav tm="100000">
                                          <p:val>
                                            <p:strVal val="#ppt_x"/>
                                          </p:val>
                                        </p:tav>
                                      </p:tavLst>
                                    </p:anim>
                                    <p:anim calcmode="lin" valueType="num">
                                      <p:cBhvr additive="base">
                                        <p:cTn id="72" dur="500" fill="hold"/>
                                        <p:tgtEl>
                                          <p:spTgt spid="2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25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0-#ppt_w/2"/>
                                          </p:val>
                                        </p:tav>
                                        <p:tav tm="100000">
                                          <p:val>
                                            <p:strVal val="#ppt_x"/>
                                          </p:val>
                                        </p:tav>
                                      </p:tavLst>
                                    </p:anim>
                                    <p:anim calcmode="lin" valueType="num">
                                      <p:cBhvr additive="base">
                                        <p:cTn id="7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21" grpId="0"/>
      <p:bldP spid="24"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fr-FR" dirty="0"/>
              <a:t>Récapitulatif</a:t>
            </a:r>
          </a:p>
        </p:txBody>
      </p:sp>
      <p:sp>
        <p:nvSpPr>
          <p:cNvPr id="45" name="Espace réservé du texte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rtlCol="0"/>
          <a:lstStyle/>
          <a:p>
            <a:pPr rtl="0"/>
            <a:r>
              <a:rPr lang="fr-FR" dirty="0" err="1"/>
              <a:t>Text</a:t>
            </a:r>
            <a:r>
              <a:rPr lang="fr-FR" dirty="0"/>
              <a:t> Corpus</a:t>
            </a:r>
          </a:p>
        </p:txBody>
      </p:sp>
      <p:sp>
        <p:nvSpPr>
          <p:cNvPr id="44" name="Espace réservé du texte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rtlCol="0"/>
          <a:lstStyle/>
          <a:p>
            <a:pPr rtl="0"/>
            <a:r>
              <a:rPr lang="fr-FR" sz="1800" dirty="0"/>
              <a:t>Définir l’ensemble de documents textuels qui seront analysés</a:t>
            </a:r>
          </a:p>
        </p:txBody>
      </p:sp>
      <p:sp>
        <p:nvSpPr>
          <p:cNvPr id="47" name="Espace réservé du texte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rtlCol="0"/>
          <a:lstStyle/>
          <a:p>
            <a:pPr rtl="0"/>
            <a:r>
              <a:rPr lang="fr-FR" dirty="0" err="1"/>
              <a:t>Text</a:t>
            </a:r>
            <a:r>
              <a:rPr lang="fr-FR" dirty="0"/>
              <a:t> </a:t>
            </a:r>
            <a:r>
              <a:rPr lang="fr-FR" dirty="0" err="1"/>
              <a:t>preprocessing</a:t>
            </a:r>
            <a:endParaRPr lang="fr-FR" dirty="0"/>
          </a:p>
        </p:txBody>
      </p:sp>
      <p:sp>
        <p:nvSpPr>
          <p:cNvPr id="46" name="Espace réservé du texte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rtlCol="0"/>
          <a:lstStyle/>
          <a:p>
            <a:pPr rtl="0"/>
            <a:r>
              <a:rPr lang="fr-FR" sz="1800" dirty="0"/>
              <a:t>Le prétraitement des textes consiste à nettoyer le corpus</a:t>
            </a:r>
          </a:p>
        </p:txBody>
      </p:sp>
      <p:sp>
        <p:nvSpPr>
          <p:cNvPr id="49" name="Espace réservé du texte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rtlCol="0"/>
          <a:lstStyle/>
          <a:p>
            <a:pPr rtl="0"/>
            <a:r>
              <a:rPr lang="fr-FR" dirty="0" err="1"/>
              <a:t>Text</a:t>
            </a:r>
            <a:r>
              <a:rPr lang="fr-FR" dirty="0"/>
              <a:t> </a:t>
            </a:r>
            <a:r>
              <a:rPr lang="fr-FR" dirty="0" err="1"/>
              <a:t>representation</a:t>
            </a:r>
            <a:endParaRPr lang="fr-FR" dirty="0"/>
          </a:p>
        </p:txBody>
      </p:sp>
      <p:sp>
        <p:nvSpPr>
          <p:cNvPr id="48" name="Espace réservé du texte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rtlCol="0"/>
          <a:lstStyle/>
          <a:p>
            <a:pPr rtl="0"/>
            <a:r>
              <a:rPr lang="fr-FR" sz="1800" dirty="0"/>
              <a:t>Le corpus prétraitées doivent ensuite être représentées sous une forme matriciel.</a:t>
            </a:r>
          </a:p>
        </p:txBody>
      </p:sp>
      <p:sp>
        <p:nvSpPr>
          <p:cNvPr id="51" name="Espace réservé du texte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rtlCol="0"/>
          <a:lstStyle/>
          <a:p>
            <a:pPr rtl="0"/>
            <a:r>
              <a:rPr lang="fr-FR" dirty="0" err="1"/>
              <a:t>Knowledge</a:t>
            </a:r>
            <a:r>
              <a:rPr lang="fr-FR" dirty="0"/>
              <a:t> Discovery</a:t>
            </a:r>
          </a:p>
        </p:txBody>
      </p:sp>
      <p:sp>
        <p:nvSpPr>
          <p:cNvPr id="50" name="Espace réservé du texte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656904"/>
            <a:ext cx="4573153" cy="772096"/>
          </a:xfrm>
        </p:spPr>
        <p:txBody>
          <a:bodyPr rtlCol="0"/>
          <a:lstStyle/>
          <a:p>
            <a:pPr rtl="0"/>
            <a:r>
              <a:rPr lang="fr-FR" sz="1800" dirty="0"/>
              <a:t>Appliquer des algorithmes d'apprentissage automatique pour extraire des connaissances à partir du corpus</a:t>
            </a:r>
          </a:p>
        </p:txBody>
      </p:sp>
      <p:sp>
        <p:nvSpPr>
          <p:cNvPr id="5" name="Espace réservé du numéro de diapositive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35</a:t>
            </a:fld>
            <a:endParaRPr lang="fr-FR"/>
          </a:p>
        </p:txBody>
      </p:sp>
      <p:sp>
        <p:nvSpPr>
          <p:cNvPr id="4" name="Espace réservé du pied de page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3" name="Espace réservé de la date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rtlCol="0"/>
          <a:lstStyle/>
          <a:p>
            <a:pPr rtl="0"/>
            <a:fld id="{96012727-D5AB-4EAD-B29A-A79D263D6E35}" type="datetime4">
              <a:rPr lang="fr-FR" smtClean="0"/>
              <a:t>26 mai 2023</a:t>
            </a:fld>
            <a:endParaRPr lang="fr-FR"/>
          </a:p>
        </p:txBody>
      </p:sp>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wipe(down)">
                                      <p:cBhvr>
                                        <p:cTn id="7" dur="580">
                                          <p:stCondLst>
                                            <p:cond delay="0"/>
                                          </p:stCondLst>
                                        </p:cTn>
                                        <p:tgtEl>
                                          <p:spTgt spid="45">
                                            <p:txEl>
                                              <p:pRg st="0" end="0"/>
                                            </p:txEl>
                                          </p:spTgt>
                                        </p:tgtEl>
                                      </p:cBhvr>
                                    </p:animEffect>
                                    <p:anim calcmode="lin" valueType="num">
                                      <p:cBhvr>
                                        <p:cTn id="8" dur="1822" tmFilter="0,0; 0.14,0.36; 0.43,0.73; 0.71,0.91; 1.0,1.0">
                                          <p:stCondLst>
                                            <p:cond delay="0"/>
                                          </p:stCondLst>
                                        </p:cTn>
                                        <p:tgtEl>
                                          <p:spTgt spid="4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5">
                                            <p:txEl>
                                              <p:pRg st="0" end="0"/>
                                            </p:txEl>
                                          </p:spTgt>
                                        </p:tgtEl>
                                      </p:cBhvr>
                                      <p:to x="100000" y="60000"/>
                                    </p:animScale>
                                    <p:animScale>
                                      <p:cBhvr>
                                        <p:cTn id="14" dur="166" decel="50000">
                                          <p:stCondLst>
                                            <p:cond delay="676"/>
                                          </p:stCondLst>
                                        </p:cTn>
                                        <p:tgtEl>
                                          <p:spTgt spid="45">
                                            <p:txEl>
                                              <p:pRg st="0" end="0"/>
                                            </p:txEl>
                                          </p:spTgt>
                                        </p:tgtEl>
                                      </p:cBhvr>
                                      <p:to x="100000" y="100000"/>
                                    </p:animScale>
                                    <p:animScale>
                                      <p:cBhvr>
                                        <p:cTn id="15" dur="26">
                                          <p:stCondLst>
                                            <p:cond delay="1312"/>
                                          </p:stCondLst>
                                        </p:cTn>
                                        <p:tgtEl>
                                          <p:spTgt spid="45">
                                            <p:txEl>
                                              <p:pRg st="0" end="0"/>
                                            </p:txEl>
                                          </p:spTgt>
                                        </p:tgtEl>
                                      </p:cBhvr>
                                      <p:to x="100000" y="80000"/>
                                    </p:animScale>
                                    <p:animScale>
                                      <p:cBhvr>
                                        <p:cTn id="16" dur="166" decel="50000">
                                          <p:stCondLst>
                                            <p:cond delay="1338"/>
                                          </p:stCondLst>
                                        </p:cTn>
                                        <p:tgtEl>
                                          <p:spTgt spid="45">
                                            <p:txEl>
                                              <p:pRg st="0" end="0"/>
                                            </p:txEl>
                                          </p:spTgt>
                                        </p:tgtEl>
                                      </p:cBhvr>
                                      <p:to x="100000" y="100000"/>
                                    </p:animScale>
                                    <p:animScale>
                                      <p:cBhvr>
                                        <p:cTn id="17" dur="26">
                                          <p:stCondLst>
                                            <p:cond delay="1642"/>
                                          </p:stCondLst>
                                        </p:cTn>
                                        <p:tgtEl>
                                          <p:spTgt spid="45">
                                            <p:txEl>
                                              <p:pRg st="0" end="0"/>
                                            </p:txEl>
                                          </p:spTgt>
                                        </p:tgtEl>
                                      </p:cBhvr>
                                      <p:to x="100000" y="90000"/>
                                    </p:animScale>
                                    <p:animScale>
                                      <p:cBhvr>
                                        <p:cTn id="18" dur="166" decel="50000">
                                          <p:stCondLst>
                                            <p:cond delay="1668"/>
                                          </p:stCondLst>
                                        </p:cTn>
                                        <p:tgtEl>
                                          <p:spTgt spid="45">
                                            <p:txEl>
                                              <p:pRg st="0" end="0"/>
                                            </p:txEl>
                                          </p:spTgt>
                                        </p:tgtEl>
                                      </p:cBhvr>
                                      <p:to x="100000" y="100000"/>
                                    </p:animScale>
                                    <p:animScale>
                                      <p:cBhvr>
                                        <p:cTn id="19" dur="26">
                                          <p:stCondLst>
                                            <p:cond delay="1808"/>
                                          </p:stCondLst>
                                        </p:cTn>
                                        <p:tgtEl>
                                          <p:spTgt spid="45">
                                            <p:txEl>
                                              <p:pRg st="0" end="0"/>
                                            </p:txEl>
                                          </p:spTgt>
                                        </p:tgtEl>
                                      </p:cBhvr>
                                      <p:to x="100000" y="95000"/>
                                    </p:animScale>
                                    <p:animScale>
                                      <p:cBhvr>
                                        <p:cTn id="20" dur="166" decel="50000">
                                          <p:stCondLst>
                                            <p:cond delay="1834"/>
                                          </p:stCondLst>
                                        </p:cTn>
                                        <p:tgtEl>
                                          <p:spTgt spid="45">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wipe(down)">
                                      <p:cBhvr>
                                        <p:cTn id="23" dur="580">
                                          <p:stCondLst>
                                            <p:cond delay="0"/>
                                          </p:stCondLst>
                                        </p:cTn>
                                        <p:tgtEl>
                                          <p:spTgt spid="44">
                                            <p:txEl>
                                              <p:pRg st="0" end="0"/>
                                            </p:txEl>
                                          </p:spTgt>
                                        </p:tgtEl>
                                      </p:cBhvr>
                                    </p:animEffect>
                                    <p:anim calcmode="lin" valueType="num">
                                      <p:cBhvr>
                                        <p:cTn id="24" dur="1822" tmFilter="0,0; 0.14,0.36; 0.43,0.73; 0.71,0.91; 1.0,1.0">
                                          <p:stCondLst>
                                            <p:cond delay="0"/>
                                          </p:stCondLst>
                                        </p:cTn>
                                        <p:tgtEl>
                                          <p:spTgt spid="44">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4">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4">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4">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4">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4">
                                            <p:txEl>
                                              <p:pRg st="0" end="0"/>
                                            </p:txEl>
                                          </p:spTgt>
                                        </p:tgtEl>
                                      </p:cBhvr>
                                      <p:to x="100000" y="60000"/>
                                    </p:animScale>
                                    <p:animScale>
                                      <p:cBhvr>
                                        <p:cTn id="30" dur="166" decel="50000">
                                          <p:stCondLst>
                                            <p:cond delay="676"/>
                                          </p:stCondLst>
                                        </p:cTn>
                                        <p:tgtEl>
                                          <p:spTgt spid="44">
                                            <p:txEl>
                                              <p:pRg st="0" end="0"/>
                                            </p:txEl>
                                          </p:spTgt>
                                        </p:tgtEl>
                                      </p:cBhvr>
                                      <p:to x="100000" y="100000"/>
                                    </p:animScale>
                                    <p:animScale>
                                      <p:cBhvr>
                                        <p:cTn id="31" dur="26">
                                          <p:stCondLst>
                                            <p:cond delay="1312"/>
                                          </p:stCondLst>
                                        </p:cTn>
                                        <p:tgtEl>
                                          <p:spTgt spid="44">
                                            <p:txEl>
                                              <p:pRg st="0" end="0"/>
                                            </p:txEl>
                                          </p:spTgt>
                                        </p:tgtEl>
                                      </p:cBhvr>
                                      <p:to x="100000" y="80000"/>
                                    </p:animScale>
                                    <p:animScale>
                                      <p:cBhvr>
                                        <p:cTn id="32" dur="166" decel="50000">
                                          <p:stCondLst>
                                            <p:cond delay="1338"/>
                                          </p:stCondLst>
                                        </p:cTn>
                                        <p:tgtEl>
                                          <p:spTgt spid="44">
                                            <p:txEl>
                                              <p:pRg st="0" end="0"/>
                                            </p:txEl>
                                          </p:spTgt>
                                        </p:tgtEl>
                                      </p:cBhvr>
                                      <p:to x="100000" y="100000"/>
                                    </p:animScale>
                                    <p:animScale>
                                      <p:cBhvr>
                                        <p:cTn id="33" dur="26">
                                          <p:stCondLst>
                                            <p:cond delay="1642"/>
                                          </p:stCondLst>
                                        </p:cTn>
                                        <p:tgtEl>
                                          <p:spTgt spid="44">
                                            <p:txEl>
                                              <p:pRg st="0" end="0"/>
                                            </p:txEl>
                                          </p:spTgt>
                                        </p:tgtEl>
                                      </p:cBhvr>
                                      <p:to x="100000" y="90000"/>
                                    </p:animScale>
                                    <p:animScale>
                                      <p:cBhvr>
                                        <p:cTn id="34" dur="166" decel="50000">
                                          <p:stCondLst>
                                            <p:cond delay="1668"/>
                                          </p:stCondLst>
                                        </p:cTn>
                                        <p:tgtEl>
                                          <p:spTgt spid="44">
                                            <p:txEl>
                                              <p:pRg st="0" end="0"/>
                                            </p:txEl>
                                          </p:spTgt>
                                        </p:tgtEl>
                                      </p:cBhvr>
                                      <p:to x="100000" y="100000"/>
                                    </p:animScale>
                                    <p:animScale>
                                      <p:cBhvr>
                                        <p:cTn id="35" dur="26">
                                          <p:stCondLst>
                                            <p:cond delay="1808"/>
                                          </p:stCondLst>
                                        </p:cTn>
                                        <p:tgtEl>
                                          <p:spTgt spid="44">
                                            <p:txEl>
                                              <p:pRg st="0" end="0"/>
                                            </p:txEl>
                                          </p:spTgt>
                                        </p:tgtEl>
                                      </p:cBhvr>
                                      <p:to x="100000" y="95000"/>
                                    </p:animScale>
                                    <p:animScale>
                                      <p:cBhvr>
                                        <p:cTn id="36" dur="166" decel="50000">
                                          <p:stCondLst>
                                            <p:cond delay="1834"/>
                                          </p:stCondLst>
                                        </p:cTn>
                                        <p:tgtEl>
                                          <p:spTgt spid="44">
                                            <p:txEl>
                                              <p:pRg st="0" end="0"/>
                                            </p:txEl>
                                          </p:spTgt>
                                        </p:tgtEl>
                                      </p:cBhvr>
                                      <p:to x="100000" y="100000"/>
                                    </p:animScale>
                                  </p:childTnLst>
                                </p:cTn>
                              </p:par>
                            </p:childTnLst>
                          </p:cTn>
                        </p:par>
                        <p:par>
                          <p:cTn id="37" fill="hold">
                            <p:stCondLst>
                              <p:cond delay="2000"/>
                            </p:stCondLst>
                            <p:childTnLst>
                              <p:par>
                                <p:cTn id="38" presetID="26" presetClass="entr" presetSubtype="0" fill="hold" grpId="0" nodeType="afterEffect">
                                  <p:stCondLst>
                                    <p:cond delay="250"/>
                                  </p:stCondLst>
                                  <p:childTnLst>
                                    <p:set>
                                      <p:cBhvr>
                                        <p:cTn id="39" dur="1" fill="hold">
                                          <p:stCondLst>
                                            <p:cond delay="0"/>
                                          </p:stCondLst>
                                        </p:cTn>
                                        <p:tgtEl>
                                          <p:spTgt spid="47">
                                            <p:txEl>
                                              <p:pRg st="0" end="0"/>
                                            </p:txEl>
                                          </p:spTgt>
                                        </p:tgtEl>
                                        <p:attrNameLst>
                                          <p:attrName>style.visibility</p:attrName>
                                        </p:attrNameLst>
                                      </p:cBhvr>
                                      <p:to>
                                        <p:strVal val="visible"/>
                                      </p:to>
                                    </p:set>
                                    <p:animEffect transition="in" filter="wipe(down)">
                                      <p:cBhvr>
                                        <p:cTn id="40" dur="580">
                                          <p:stCondLst>
                                            <p:cond delay="0"/>
                                          </p:stCondLst>
                                        </p:cTn>
                                        <p:tgtEl>
                                          <p:spTgt spid="47">
                                            <p:txEl>
                                              <p:pRg st="0" end="0"/>
                                            </p:txEl>
                                          </p:spTgt>
                                        </p:tgtEl>
                                      </p:cBhvr>
                                    </p:animEffect>
                                    <p:anim calcmode="lin" valueType="num">
                                      <p:cBhvr>
                                        <p:cTn id="41" dur="1822" tmFilter="0,0; 0.14,0.36; 0.43,0.73; 0.71,0.91; 1.0,1.0">
                                          <p:stCondLst>
                                            <p:cond delay="0"/>
                                          </p:stCondLst>
                                        </p:cTn>
                                        <p:tgtEl>
                                          <p:spTgt spid="47">
                                            <p:txEl>
                                              <p:pRg st="0" end="0"/>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7">
                                            <p:txEl>
                                              <p:pRg st="0" end="0"/>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7">
                                            <p:txEl>
                                              <p:pRg st="0" end="0"/>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7">
                                            <p:txEl>
                                              <p:pRg st="0" end="0"/>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7">
                                            <p:txEl>
                                              <p:pRg st="0" end="0"/>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47">
                                            <p:txEl>
                                              <p:pRg st="0" end="0"/>
                                            </p:txEl>
                                          </p:spTgt>
                                        </p:tgtEl>
                                      </p:cBhvr>
                                      <p:to x="100000" y="60000"/>
                                    </p:animScale>
                                    <p:animScale>
                                      <p:cBhvr>
                                        <p:cTn id="47" dur="166" decel="50000">
                                          <p:stCondLst>
                                            <p:cond delay="676"/>
                                          </p:stCondLst>
                                        </p:cTn>
                                        <p:tgtEl>
                                          <p:spTgt spid="47">
                                            <p:txEl>
                                              <p:pRg st="0" end="0"/>
                                            </p:txEl>
                                          </p:spTgt>
                                        </p:tgtEl>
                                      </p:cBhvr>
                                      <p:to x="100000" y="100000"/>
                                    </p:animScale>
                                    <p:animScale>
                                      <p:cBhvr>
                                        <p:cTn id="48" dur="26">
                                          <p:stCondLst>
                                            <p:cond delay="1312"/>
                                          </p:stCondLst>
                                        </p:cTn>
                                        <p:tgtEl>
                                          <p:spTgt spid="47">
                                            <p:txEl>
                                              <p:pRg st="0" end="0"/>
                                            </p:txEl>
                                          </p:spTgt>
                                        </p:tgtEl>
                                      </p:cBhvr>
                                      <p:to x="100000" y="80000"/>
                                    </p:animScale>
                                    <p:animScale>
                                      <p:cBhvr>
                                        <p:cTn id="49" dur="166" decel="50000">
                                          <p:stCondLst>
                                            <p:cond delay="1338"/>
                                          </p:stCondLst>
                                        </p:cTn>
                                        <p:tgtEl>
                                          <p:spTgt spid="47">
                                            <p:txEl>
                                              <p:pRg st="0" end="0"/>
                                            </p:txEl>
                                          </p:spTgt>
                                        </p:tgtEl>
                                      </p:cBhvr>
                                      <p:to x="100000" y="100000"/>
                                    </p:animScale>
                                    <p:animScale>
                                      <p:cBhvr>
                                        <p:cTn id="50" dur="26">
                                          <p:stCondLst>
                                            <p:cond delay="1642"/>
                                          </p:stCondLst>
                                        </p:cTn>
                                        <p:tgtEl>
                                          <p:spTgt spid="47">
                                            <p:txEl>
                                              <p:pRg st="0" end="0"/>
                                            </p:txEl>
                                          </p:spTgt>
                                        </p:tgtEl>
                                      </p:cBhvr>
                                      <p:to x="100000" y="90000"/>
                                    </p:animScale>
                                    <p:animScale>
                                      <p:cBhvr>
                                        <p:cTn id="51" dur="166" decel="50000">
                                          <p:stCondLst>
                                            <p:cond delay="1668"/>
                                          </p:stCondLst>
                                        </p:cTn>
                                        <p:tgtEl>
                                          <p:spTgt spid="47">
                                            <p:txEl>
                                              <p:pRg st="0" end="0"/>
                                            </p:txEl>
                                          </p:spTgt>
                                        </p:tgtEl>
                                      </p:cBhvr>
                                      <p:to x="100000" y="100000"/>
                                    </p:animScale>
                                    <p:animScale>
                                      <p:cBhvr>
                                        <p:cTn id="52" dur="26">
                                          <p:stCondLst>
                                            <p:cond delay="1808"/>
                                          </p:stCondLst>
                                        </p:cTn>
                                        <p:tgtEl>
                                          <p:spTgt spid="47">
                                            <p:txEl>
                                              <p:pRg st="0" end="0"/>
                                            </p:txEl>
                                          </p:spTgt>
                                        </p:tgtEl>
                                      </p:cBhvr>
                                      <p:to x="100000" y="95000"/>
                                    </p:animScale>
                                    <p:animScale>
                                      <p:cBhvr>
                                        <p:cTn id="53" dur="166" decel="50000">
                                          <p:stCondLst>
                                            <p:cond delay="1834"/>
                                          </p:stCondLst>
                                        </p:cTn>
                                        <p:tgtEl>
                                          <p:spTgt spid="47">
                                            <p:txEl>
                                              <p:pRg st="0" end="0"/>
                                            </p:txEl>
                                          </p:spTgt>
                                        </p:tgtEl>
                                      </p:cBhvr>
                                      <p:to x="100000" y="100000"/>
                                    </p:animScale>
                                  </p:childTnLst>
                                </p:cTn>
                              </p:par>
                              <p:par>
                                <p:cTn id="54" presetID="26" presetClass="entr" presetSubtype="0" fill="hold" grpId="0" nodeType="withEffect">
                                  <p:stCondLst>
                                    <p:cond delay="250"/>
                                  </p:stCondLst>
                                  <p:childTnLst>
                                    <p:set>
                                      <p:cBhvr>
                                        <p:cTn id="55" dur="1" fill="hold">
                                          <p:stCondLst>
                                            <p:cond delay="0"/>
                                          </p:stCondLst>
                                        </p:cTn>
                                        <p:tgtEl>
                                          <p:spTgt spid="46">
                                            <p:txEl>
                                              <p:pRg st="0" end="0"/>
                                            </p:txEl>
                                          </p:spTgt>
                                        </p:tgtEl>
                                        <p:attrNameLst>
                                          <p:attrName>style.visibility</p:attrName>
                                        </p:attrNameLst>
                                      </p:cBhvr>
                                      <p:to>
                                        <p:strVal val="visible"/>
                                      </p:to>
                                    </p:set>
                                    <p:animEffect transition="in" filter="wipe(down)">
                                      <p:cBhvr>
                                        <p:cTn id="56" dur="580">
                                          <p:stCondLst>
                                            <p:cond delay="0"/>
                                          </p:stCondLst>
                                        </p:cTn>
                                        <p:tgtEl>
                                          <p:spTgt spid="46">
                                            <p:txEl>
                                              <p:pRg st="0" end="0"/>
                                            </p:txEl>
                                          </p:spTgt>
                                        </p:tgtEl>
                                      </p:cBhvr>
                                    </p:animEffect>
                                    <p:anim calcmode="lin" valueType="num">
                                      <p:cBhvr>
                                        <p:cTn id="57" dur="1822" tmFilter="0,0; 0.14,0.36; 0.43,0.73; 0.71,0.91; 1.0,1.0">
                                          <p:stCondLst>
                                            <p:cond delay="0"/>
                                          </p:stCondLst>
                                        </p:cTn>
                                        <p:tgtEl>
                                          <p:spTgt spid="46">
                                            <p:txEl>
                                              <p:pRg st="0" end="0"/>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46">
                                            <p:txEl>
                                              <p:pRg st="0" end="0"/>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46">
                                            <p:txEl>
                                              <p:pRg st="0" end="0"/>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46">
                                            <p:txEl>
                                              <p:pRg st="0" end="0"/>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46">
                                            <p:txEl>
                                              <p:pRg st="0" end="0"/>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46">
                                            <p:txEl>
                                              <p:pRg st="0" end="0"/>
                                            </p:txEl>
                                          </p:spTgt>
                                        </p:tgtEl>
                                      </p:cBhvr>
                                      <p:to x="100000" y="60000"/>
                                    </p:animScale>
                                    <p:animScale>
                                      <p:cBhvr>
                                        <p:cTn id="63" dur="166" decel="50000">
                                          <p:stCondLst>
                                            <p:cond delay="676"/>
                                          </p:stCondLst>
                                        </p:cTn>
                                        <p:tgtEl>
                                          <p:spTgt spid="46">
                                            <p:txEl>
                                              <p:pRg st="0" end="0"/>
                                            </p:txEl>
                                          </p:spTgt>
                                        </p:tgtEl>
                                      </p:cBhvr>
                                      <p:to x="100000" y="100000"/>
                                    </p:animScale>
                                    <p:animScale>
                                      <p:cBhvr>
                                        <p:cTn id="64" dur="26">
                                          <p:stCondLst>
                                            <p:cond delay="1312"/>
                                          </p:stCondLst>
                                        </p:cTn>
                                        <p:tgtEl>
                                          <p:spTgt spid="46">
                                            <p:txEl>
                                              <p:pRg st="0" end="0"/>
                                            </p:txEl>
                                          </p:spTgt>
                                        </p:tgtEl>
                                      </p:cBhvr>
                                      <p:to x="100000" y="80000"/>
                                    </p:animScale>
                                    <p:animScale>
                                      <p:cBhvr>
                                        <p:cTn id="65" dur="166" decel="50000">
                                          <p:stCondLst>
                                            <p:cond delay="1338"/>
                                          </p:stCondLst>
                                        </p:cTn>
                                        <p:tgtEl>
                                          <p:spTgt spid="46">
                                            <p:txEl>
                                              <p:pRg st="0" end="0"/>
                                            </p:txEl>
                                          </p:spTgt>
                                        </p:tgtEl>
                                      </p:cBhvr>
                                      <p:to x="100000" y="100000"/>
                                    </p:animScale>
                                    <p:animScale>
                                      <p:cBhvr>
                                        <p:cTn id="66" dur="26">
                                          <p:stCondLst>
                                            <p:cond delay="1642"/>
                                          </p:stCondLst>
                                        </p:cTn>
                                        <p:tgtEl>
                                          <p:spTgt spid="46">
                                            <p:txEl>
                                              <p:pRg st="0" end="0"/>
                                            </p:txEl>
                                          </p:spTgt>
                                        </p:tgtEl>
                                      </p:cBhvr>
                                      <p:to x="100000" y="90000"/>
                                    </p:animScale>
                                    <p:animScale>
                                      <p:cBhvr>
                                        <p:cTn id="67" dur="166" decel="50000">
                                          <p:stCondLst>
                                            <p:cond delay="1668"/>
                                          </p:stCondLst>
                                        </p:cTn>
                                        <p:tgtEl>
                                          <p:spTgt spid="46">
                                            <p:txEl>
                                              <p:pRg st="0" end="0"/>
                                            </p:txEl>
                                          </p:spTgt>
                                        </p:tgtEl>
                                      </p:cBhvr>
                                      <p:to x="100000" y="100000"/>
                                    </p:animScale>
                                    <p:animScale>
                                      <p:cBhvr>
                                        <p:cTn id="68" dur="26">
                                          <p:stCondLst>
                                            <p:cond delay="1808"/>
                                          </p:stCondLst>
                                        </p:cTn>
                                        <p:tgtEl>
                                          <p:spTgt spid="46">
                                            <p:txEl>
                                              <p:pRg st="0" end="0"/>
                                            </p:txEl>
                                          </p:spTgt>
                                        </p:tgtEl>
                                      </p:cBhvr>
                                      <p:to x="100000" y="95000"/>
                                    </p:animScale>
                                    <p:animScale>
                                      <p:cBhvr>
                                        <p:cTn id="69" dur="166" decel="50000">
                                          <p:stCondLst>
                                            <p:cond delay="1834"/>
                                          </p:stCondLst>
                                        </p:cTn>
                                        <p:tgtEl>
                                          <p:spTgt spid="46">
                                            <p:txEl>
                                              <p:pRg st="0" end="0"/>
                                            </p:txEl>
                                          </p:spTgt>
                                        </p:tgtEl>
                                      </p:cBhvr>
                                      <p:to x="100000" y="100000"/>
                                    </p:animScale>
                                  </p:childTnLst>
                                </p:cTn>
                              </p:par>
                            </p:childTnLst>
                          </p:cTn>
                        </p:par>
                        <p:par>
                          <p:cTn id="70" fill="hold">
                            <p:stCondLst>
                              <p:cond delay="4250"/>
                            </p:stCondLst>
                            <p:childTnLst>
                              <p:par>
                                <p:cTn id="71" presetID="26" presetClass="entr" presetSubtype="0" fill="hold" grpId="0" nodeType="afterEffect">
                                  <p:stCondLst>
                                    <p:cond delay="250"/>
                                  </p:stCondLst>
                                  <p:childTnLst>
                                    <p:set>
                                      <p:cBhvr>
                                        <p:cTn id="72" dur="1" fill="hold">
                                          <p:stCondLst>
                                            <p:cond delay="0"/>
                                          </p:stCondLst>
                                        </p:cTn>
                                        <p:tgtEl>
                                          <p:spTgt spid="49">
                                            <p:txEl>
                                              <p:pRg st="0" end="0"/>
                                            </p:txEl>
                                          </p:spTgt>
                                        </p:tgtEl>
                                        <p:attrNameLst>
                                          <p:attrName>style.visibility</p:attrName>
                                        </p:attrNameLst>
                                      </p:cBhvr>
                                      <p:to>
                                        <p:strVal val="visible"/>
                                      </p:to>
                                    </p:set>
                                    <p:animEffect transition="in" filter="wipe(down)">
                                      <p:cBhvr>
                                        <p:cTn id="73" dur="580">
                                          <p:stCondLst>
                                            <p:cond delay="0"/>
                                          </p:stCondLst>
                                        </p:cTn>
                                        <p:tgtEl>
                                          <p:spTgt spid="49">
                                            <p:txEl>
                                              <p:pRg st="0" end="0"/>
                                            </p:txEl>
                                          </p:spTgt>
                                        </p:tgtEl>
                                      </p:cBhvr>
                                    </p:animEffect>
                                    <p:anim calcmode="lin" valueType="num">
                                      <p:cBhvr>
                                        <p:cTn id="74" dur="1822" tmFilter="0,0; 0.14,0.36; 0.43,0.73; 0.71,0.91; 1.0,1.0">
                                          <p:stCondLst>
                                            <p:cond delay="0"/>
                                          </p:stCondLst>
                                        </p:cTn>
                                        <p:tgtEl>
                                          <p:spTgt spid="49">
                                            <p:txEl>
                                              <p:pRg st="0" end="0"/>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49">
                                            <p:txEl>
                                              <p:pRg st="0" end="0"/>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49">
                                            <p:txEl>
                                              <p:pRg st="0" end="0"/>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49">
                                            <p:txEl>
                                              <p:pRg st="0" end="0"/>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49">
                                            <p:txEl>
                                              <p:pRg st="0" end="0"/>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49">
                                            <p:txEl>
                                              <p:pRg st="0" end="0"/>
                                            </p:txEl>
                                          </p:spTgt>
                                        </p:tgtEl>
                                      </p:cBhvr>
                                      <p:to x="100000" y="60000"/>
                                    </p:animScale>
                                    <p:animScale>
                                      <p:cBhvr>
                                        <p:cTn id="80" dur="166" decel="50000">
                                          <p:stCondLst>
                                            <p:cond delay="676"/>
                                          </p:stCondLst>
                                        </p:cTn>
                                        <p:tgtEl>
                                          <p:spTgt spid="49">
                                            <p:txEl>
                                              <p:pRg st="0" end="0"/>
                                            </p:txEl>
                                          </p:spTgt>
                                        </p:tgtEl>
                                      </p:cBhvr>
                                      <p:to x="100000" y="100000"/>
                                    </p:animScale>
                                    <p:animScale>
                                      <p:cBhvr>
                                        <p:cTn id="81" dur="26">
                                          <p:stCondLst>
                                            <p:cond delay="1312"/>
                                          </p:stCondLst>
                                        </p:cTn>
                                        <p:tgtEl>
                                          <p:spTgt spid="49">
                                            <p:txEl>
                                              <p:pRg st="0" end="0"/>
                                            </p:txEl>
                                          </p:spTgt>
                                        </p:tgtEl>
                                      </p:cBhvr>
                                      <p:to x="100000" y="80000"/>
                                    </p:animScale>
                                    <p:animScale>
                                      <p:cBhvr>
                                        <p:cTn id="82" dur="166" decel="50000">
                                          <p:stCondLst>
                                            <p:cond delay="1338"/>
                                          </p:stCondLst>
                                        </p:cTn>
                                        <p:tgtEl>
                                          <p:spTgt spid="49">
                                            <p:txEl>
                                              <p:pRg st="0" end="0"/>
                                            </p:txEl>
                                          </p:spTgt>
                                        </p:tgtEl>
                                      </p:cBhvr>
                                      <p:to x="100000" y="100000"/>
                                    </p:animScale>
                                    <p:animScale>
                                      <p:cBhvr>
                                        <p:cTn id="83" dur="26">
                                          <p:stCondLst>
                                            <p:cond delay="1642"/>
                                          </p:stCondLst>
                                        </p:cTn>
                                        <p:tgtEl>
                                          <p:spTgt spid="49">
                                            <p:txEl>
                                              <p:pRg st="0" end="0"/>
                                            </p:txEl>
                                          </p:spTgt>
                                        </p:tgtEl>
                                      </p:cBhvr>
                                      <p:to x="100000" y="90000"/>
                                    </p:animScale>
                                    <p:animScale>
                                      <p:cBhvr>
                                        <p:cTn id="84" dur="166" decel="50000">
                                          <p:stCondLst>
                                            <p:cond delay="1668"/>
                                          </p:stCondLst>
                                        </p:cTn>
                                        <p:tgtEl>
                                          <p:spTgt spid="49">
                                            <p:txEl>
                                              <p:pRg st="0" end="0"/>
                                            </p:txEl>
                                          </p:spTgt>
                                        </p:tgtEl>
                                      </p:cBhvr>
                                      <p:to x="100000" y="100000"/>
                                    </p:animScale>
                                    <p:animScale>
                                      <p:cBhvr>
                                        <p:cTn id="85" dur="26">
                                          <p:stCondLst>
                                            <p:cond delay="1808"/>
                                          </p:stCondLst>
                                        </p:cTn>
                                        <p:tgtEl>
                                          <p:spTgt spid="49">
                                            <p:txEl>
                                              <p:pRg st="0" end="0"/>
                                            </p:txEl>
                                          </p:spTgt>
                                        </p:tgtEl>
                                      </p:cBhvr>
                                      <p:to x="100000" y="95000"/>
                                    </p:animScale>
                                    <p:animScale>
                                      <p:cBhvr>
                                        <p:cTn id="86" dur="166" decel="50000">
                                          <p:stCondLst>
                                            <p:cond delay="1834"/>
                                          </p:stCondLst>
                                        </p:cTn>
                                        <p:tgtEl>
                                          <p:spTgt spid="49">
                                            <p:txEl>
                                              <p:pRg st="0" end="0"/>
                                            </p:txEl>
                                          </p:spTgt>
                                        </p:tgtEl>
                                      </p:cBhvr>
                                      <p:to x="100000" y="100000"/>
                                    </p:animScale>
                                  </p:childTnLst>
                                </p:cTn>
                              </p:par>
                              <p:par>
                                <p:cTn id="87" presetID="26" presetClass="entr" presetSubtype="0" fill="hold" grpId="0" nodeType="withEffect">
                                  <p:stCondLst>
                                    <p:cond delay="250"/>
                                  </p:stCondLst>
                                  <p:childTnLst>
                                    <p:set>
                                      <p:cBhvr>
                                        <p:cTn id="88" dur="1" fill="hold">
                                          <p:stCondLst>
                                            <p:cond delay="0"/>
                                          </p:stCondLst>
                                        </p:cTn>
                                        <p:tgtEl>
                                          <p:spTgt spid="48">
                                            <p:txEl>
                                              <p:pRg st="0" end="0"/>
                                            </p:txEl>
                                          </p:spTgt>
                                        </p:tgtEl>
                                        <p:attrNameLst>
                                          <p:attrName>style.visibility</p:attrName>
                                        </p:attrNameLst>
                                      </p:cBhvr>
                                      <p:to>
                                        <p:strVal val="visible"/>
                                      </p:to>
                                    </p:set>
                                    <p:animEffect transition="in" filter="wipe(down)">
                                      <p:cBhvr>
                                        <p:cTn id="89" dur="580">
                                          <p:stCondLst>
                                            <p:cond delay="0"/>
                                          </p:stCondLst>
                                        </p:cTn>
                                        <p:tgtEl>
                                          <p:spTgt spid="48">
                                            <p:txEl>
                                              <p:pRg st="0" end="0"/>
                                            </p:txEl>
                                          </p:spTgt>
                                        </p:tgtEl>
                                      </p:cBhvr>
                                    </p:animEffect>
                                    <p:anim calcmode="lin" valueType="num">
                                      <p:cBhvr>
                                        <p:cTn id="90" dur="1822" tmFilter="0,0; 0.14,0.36; 0.43,0.73; 0.71,0.91; 1.0,1.0">
                                          <p:stCondLst>
                                            <p:cond delay="0"/>
                                          </p:stCondLst>
                                        </p:cTn>
                                        <p:tgtEl>
                                          <p:spTgt spid="48">
                                            <p:txEl>
                                              <p:pRg st="0" end="0"/>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48">
                                            <p:txEl>
                                              <p:pRg st="0" end="0"/>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48">
                                            <p:txEl>
                                              <p:pRg st="0" end="0"/>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48">
                                            <p:txEl>
                                              <p:pRg st="0" end="0"/>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48">
                                            <p:txEl>
                                              <p:pRg st="0" end="0"/>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48">
                                            <p:txEl>
                                              <p:pRg st="0" end="0"/>
                                            </p:txEl>
                                          </p:spTgt>
                                        </p:tgtEl>
                                      </p:cBhvr>
                                      <p:to x="100000" y="60000"/>
                                    </p:animScale>
                                    <p:animScale>
                                      <p:cBhvr>
                                        <p:cTn id="96" dur="166" decel="50000">
                                          <p:stCondLst>
                                            <p:cond delay="676"/>
                                          </p:stCondLst>
                                        </p:cTn>
                                        <p:tgtEl>
                                          <p:spTgt spid="48">
                                            <p:txEl>
                                              <p:pRg st="0" end="0"/>
                                            </p:txEl>
                                          </p:spTgt>
                                        </p:tgtEl>
                                      </p:cBhvr>
                                      <p:to x="100000" y="100000"/>
                                    </p:animScale>
                                    <p:animScale>
                                      <p:cBhvr>
                                        <p:cTn id="97" dur="26">
                                          <p:stCondLst>
                                            <p:cond delay="1312"/>
                                          </p:stCondLst>
                                        </p:cTn>
                                        <p:tgtEl>
                                          <p:spTgt spid="48">
                                            <p:txEl>
                                              <p:pRg st="0" end="0"/>
                                            </p:txEl>
                                          </p:spTgt>
                                        </p:tgtEl>
                                      </p:cBhvr>
                                      <p:to x="100000" y="80000"/>
                                    </p:animScale>
                                    <p:animScale>
                                      <p:cBhvr>
                                        <p:cTn id="98" dur="166" decel="50000">
                                          <p:stCondLst>
                                            <p:cond delay="1338"/>
                                          </p:stCondLst>
                                        </p:cTn>
                                        <p:tgtEl>
                                          <p:spTgt spid="48">
                                            <p:txEl>
                                              <p:pRg st="0" end="0"/>
                                            </p:txEl>
                                          </p:spTgt>
                                        </p:tgtEl>
                                      </p:cBhvr>
                                      <p:to x="100000" y="100000"/>
                                    </p:animScale>
                                    <p:animScale>
                                      <p:cBhvr>
                                        <p:cTn id="99" dur="26">
                                          <p:stCondLst>
                                            <p:cond delay="1642"/>
                                          </p:stCondLst>
                                        </p:cTn>
                                        <p:tgtEl>
                                          <p:spTgt spid="48">
                                            <p:txEl>
                                              <p:pRg st="0" end="0"/>
                                            </p:txEl>
                                          </p:spTgt>
                                        </p:tgtEl>
                                      </p:cBhvr>
                                      <p:to x="100000" y="90000"/>
                                    </p:animScale>
                                    <p:animScale>
                                      <p:cBhvr>
                                        <p:cTn id="100" dur="166" decel="50000">
                                          <p:stCondLst>
                                            <p:cond delay="1668"/>
                                          </p:stCondLst>
                                        </p:cTn>
                                        <p:tgtEl>
                                          <p:spTgt spid="48">
                                            <p:txEl>
                                              <p:pRg st="0" end="0"/>
                                            </p:txEl>
                                          </p:spTgt>
                                        </p:tgtEl>
                                      </p:cBhvr>
                                      <p:to x="100000" y="100000"/>
                                    </p:animScale>
                                    <p:animScale>
                                      <p:cBhvr>
                                        <p:cTn id="101" dur="26">
                                          <p:stCondLst>
                                            <p:cond delay="1808"/>
                                          </p:stCondLst>
                                        </p:cTn>
                                        <p:tgtEl>
                                          <p:spTgt spid="48">
                                            <p:txEl>
                                              <p:pRg st="0" end="0"/>
                                            </p:txEl>
                                          </p:spTgt>
                                        </p:tgtEl>
                                      </p:cBhvr>
                                      <p:to x="100000" y="95000"/>
                                    </p:animScale>
                                    <p:animScale>
                                      <p:cBhvr>
                                        <p:cTn id="102" dur="166" decel="50000">
                                          <p:stCondLst>
                                            <p:cond delay="1834"/>
                                          </p:stCondLst>
                                        </p:cTn>
                                        <p:tgtEl>
                                          <p:spTgt spid="48">
                                            <p:txEl>
                                              <p:pRg st="0" end="0"/>
                                            </p:txEl>
                                          </p:spTgt>
                                        </p:tgtEl>
                                      </p:cBhvr>
                                      <p:to x="100000" y="100000"/>
                                    </p:animScale>
                                  </p:childTnLst>
                                </p:cTn>
                              </p:par>
                            </p:childTnLst>
                          </p:cTn>
                        </p:par>
                        <p:par>
                          <p:cTn id="103" fill="hold">
                            <p:stCondLst>
                              <p:cond delay="6500"/>
                            </p:stCondLst>
                            <p:childTnLst>
                              <p:par>
                                <p:cTn id="104" presetID="26" presetClass="entr" presetSubtype="0" fill="hold" grpId="0" nodeType="afterEffect">
                                  <p:stCondLst>
                                    <p:cond delay="250"/>
                                  </p:stCondLst>
                                  <p:childTnLst>
                                    <p:set>
                                      <p:cBhvr>
                                        <p:cTn id="105" dur="1" fill="hold">
                                          <p:stCondLst>
                                            <p:cond delay="0"/>
                                          </p:stCondLst>
                                        </p:cTn>
                                        <p:tgtEl>
                                          <p:spTgt spid="51">
                                            <p:txEl>
                                              <p:pRg st="0" end="0"/>
                                            </p:txEl>
                                          </p:spTgt>
                                        </p:tgtEl>
                                        <p:attrNameLst>
                                          <p:attrName>style.visibility</p:attrName>
                                        </p:attrNameLst>
                                      </p:cBhvr>
                                      <p:to>
                                        <p:strVal val="visible"/>
                                      </p:to>
                                    </p:set>
                                    <p:animEffect transition="in" filter="wipe(down)">
                                      <p:cBhvr>
                                        <p:cTn id="106" dur="580">
                                          <p:stCondLst>
                                            <p:cond delay="0"/>
                                          </p:stCondLst>
                                        </p:cTn>
                                        <p:tgtEl>
                                          <p:spTgt spid="51">
                                            <p:txEl>
                                              <p:pRg st="0" end="0"/>
                                            </p:txEl>
                                          </p:spTgt>
                                        </p:tgtEl>
                                      </p:cBhvr>
                                    </p:animEffect>
                                    <p:anim calcmode="lin" valueType="num">
                                      <p:cBhvr>
                                        <p:cTn id="107" dur="1822" tmFilter="0,0; 0.14,0.36; 0.43,0.73; 0.71,0.91; 1.0,1.0">
                                          <p:stCondLst>
                                            <p:cond delay="0"/>
                                          </p:stCondLst>
                                        </p:cTn>
                                        <p:tgtEl>
                                          <p:spTgt spid="51">
                                            <p:txEl>
                                              <p:pRg st="0" end="0"/>
                                            </p:txEl>
                                          </p:spTgt>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51">
                                            <p:txEl>
                                              <p:pRg st="0" end="0"/>
                                            </p:txEl>
                                          </p:spTgt>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51">
                                            <p:txEl>
                                              <p:pRg st="0" end="0"/>
                                            </p:txEl>
                                          </p:spTgt>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51">
                                            <p:txEl>
                                              <p:pRg st="0" end="0"/>
                                            </p:txEl>
                                          </p:spTgt>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51">
                                            <p:txEl>
                                              <p:pRg st="0" end="0"/>
                                            </p:txEl>
                                          </p:spTgt>
                                        </p:tgtEl>
                                        <p:attrNameLst>
                                          <p:attrName>ppt_y</p:attrName>
                                        </p:attrNameLst>
                                      </p:cBhvr>
                                      <p:tavLst>
                                        <p:tav tm="0" fmla="#ppt_y-sin(pi*$)/81">
                                          <p:val>
                                            <p:fltVal val="0"/>
                                          </p:val>
                                        </p:tav>
                                        <p:tav tm="100000">
                                          <p:val>
                                            <p:fltVal val="1"/>
                                          </p:val>
                                        </p:tav>
                                      </p:tavLst>
                                    </p:anim>
                                    <p:animScale>
                                      <p:cBhvr>
                                        <p:cTn id="112" dur="26">
                                          <p:stCondLst>
                                            <p:cond delay="650"/>
                                          </p:stCondLst>
                                        </p:cTn>
                                        <p:tgtEl>
                                          <p:spTgt spid="51">
                                            <p:txEl>
                                              <p:pRg st="0" end="0"/>
                                            </p:txEl>
                                          </p:spTgt>
                                        </p:tgtEl>
                                      </p:cBhvr>
                                      <p:to x="100000" y="60000"/>
                                    </p:animScale>
                                    <p:animScale>
                                      <p:cBhvr>
                                        <p:cTn id="113" dur="166" decel="50000">
                                          <p:stCondLst>
                                            <p:cond delay="676"/>
                                          </p:stCondLst>
                                        </p:cTn>
                                        <p:tgtEl>
                                          <p:spTgt spid="51">
                                            <p:txEl>
                                              <p:pRg st="0" end="0"/>
                                            </p:txEl>
                                          </p:spTgt>
                                        </p:tgtEl>
                                      </p:cBhvr>
                                      <p:to x="100000" y="100000"/>
                                    </p:animScale>
                                    <p:animScale>
                                      <p:cBhvr>
                                        <p:cTn id="114" dur="26">
                                          <p:stCondLst>
                                            <p:cond delay="1312"/>
                                          </p:stCondLst>
                                        </p:cTn>
                                        <p:tgtEl>
                                          <p:spTgt spid="51">
                                            <p:txEl>
                                              <p:pRg st="0" end="0"/>
                                            </p:txEl>
                                          </p:spTgt>
                                        </p:tgtEl>
                                      </p:cBhvr>
                                      <p:to x="100000" y="80000"/>
                                    </p:animScale>
                                    <p:animScale>
                                      <p:cBhvr>
                                        <p:cTn id="115" dur="166" decel="50000">
                                          <p:stCondLst>
                                            <p:cond delay="1338"/>
                                          </p:stCondLst>
                                        </p:cTn>
                                        <p:tgtEl>
                                          <p:spTgt spid="51">
                                            <p:txEl>
                                              <p:pRg st="0" end="0"/>
                                            </p:txEl>
                                          </p:spTgt>
                                        </p:tgtEl>
                                      </p:cBhvr>
                                      <p:to x="100000" y="100000"/>
                                    </p:animScale>
                                    <p:animScale>
                                      <p:cBhvr>
                                        <p:cTn id="116" dur="26">
                                          <p:stCondLst>
                                            <p:cond delay="1642"/>
                                          </p:stCondLst>
                                        </p:cTn>
                                        <p:tgtEl>
                                          <p:spTgt spid="51">
                                            <p:txEl>
                                              <p:pRg st="0" end="0"/>
                                            </p:txEl>
                                          </p:spTgt>
                                        </p:tgtEl>
                                      </p:cBhvr>
                                      <p:to x="100000" y="90000"/>
                                    </p:animScale>
                                    <p:animScale>
                                      <p:cBhvr>
                                        <p:cTn id="117" dur="166" decel="50000">
                                          <p:stCondLst>
                                            <p:cond delay="1668"/>
                                          </p:stCondLst>
                                        </p:cTn>
                                        <p:tgtEl>
                                          <p:spTgt spid="51">
                                            <p:txEl>
                                              <p:pRg st="0" end="0"/>
                                            </p:txEl>
                                          </p:spTgt>
                                        </p:tgtEl>
                                      </p:cBhvr>
                                      <p:to x="100000" y="100000"/>
                                    </p:animScale>
                                    <p:animScale>
                                      <p:cBhvr>
                                        <p:cTn id="118" dur="26">
                                          <p:stCondLst>
                                            <p:cond delay="1808"/>
                                          </p:stCondLst>
                                        </p:cTn>
                                        <p:tgtEl>
                                          <p:spTgt spid="51">
                                            <p:txEl>
                                              <p:pRg st="0" end="0"/>
                                            </p:txEl>
                                          </p:spTgt>
                                        </p:tgtEl>
                                      </p:cBhvr>
                                      <p:to x="100000" y="95000"/>
                                    </p:animScale>
                                    <p:animScale>
                                      <p:cBhvr>
                                        <p:cTn id="119" dur="166" decel="50000">
                                          <p:stCondLst>
                                            <p:cond delay="1834"/>
                                          </p:stCondLst>
                                        </p:cTn>
                                        <p:tgtEl>
                                          <p:spTgt spid="51">
                                            <p:txEl>
                                              <p:pRg st="0" end="0"/>
                                            </p:txEl>
                                          </p:spTgt>
                                        </p:tgtEl>
                                      </p:cBhvr>
                                      <p:to x="100000" y="100000"/>
                                    </p:animScale>
                                  </p:childTnLst>
                                </p:cTn>
                              </p:par>
                              <p:par>
                                <p:cTn id="120" presetID="26" presetClass="entr" presetSubtype="0" fill="hold" grpId="0" nodeType="withEffect">
                                  <p:stCondLst>
                                    <p:cond delay="250"/>
                                  </p:stCondLst>
                                  <p:childTnLst>
                                    <p:set>
                                      <p:cBhvr>
                                        <p:cTn id="121" dur="1" fill="hold">
                                          <p:stCondLst>
                                            <p:cond delay="0"/>
                                          </p:stCondLst>
                                        </p:cTn>
                                        <p:tgtEl>
                                          <p:spTgt spid="50">
                                            <p:txEl>
                                              <p:pRg st="0" end="0"/>
                                            </p:txEl>
                                          </p:spTgt>
                                        </p:tgtEl>
                                        <p:attrNameLst>
                                          <p:attrName>style.visibility</p:attrName>
                                        </p:attrNameLst>
                                      </p:cBhvr>
                                      <p:to>
                                        <p:strVal val="visible"/>
                                      </p:to>
                                    </p:set>
                                    <p:animEffect transition="in" filter="wipe(down)">
                                      <p:cBhvr>
                                        <p:cTn id="122" dur="580">
                                          <p:stCondLst>
                                            <p:cond delay="0"/>
                                          </p:stCondLst>
                                        </p:cTn>
                                        <p:tgtEl>
                                          <p:spTgt spid="50">
                                            <p:txEl>
                                              <p:pRg st="0" end="0"/>
                                            </p:txEl>
                                          </p:spTgt>
                                        </p:tgtEl>
                                      </p:cBhvr>
                                    </p:animEffect>
                                    <p:anim calcmode="lin" valueType="num">
                                      <p:cBhvr>
                                        <p:cTn id="123" dur="1822" tmFilter="0,0; 0.14,0.36; 0.43,0.73; 0.71,0.91; 1.0,1.0">
                                          <p:stCondLst>
                                            <p:cond delay="0"/>
                                          </p:stCondLst>
                                        </p:cTn>
                                        <p:tgtEl>
                                          <p:spTgt spid="50">
                                            <p:txEl>
                                              <p:pRg st="0" end="0"/>
                                            </p:txEl>
                                          </p:spTgt>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50">
                                            <p:txEl>
                                              <p:pRg st="0" end="0"/>
                                            </p:txEl>
                                          </p:spTgt>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50">
                                            <p:txEl>
                                              <p:pRg st="0" end="0"/>
                                            </p:txEl>
                                          </p:spTgt>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50">
                                            <p:txEl>
                                              <p:pRg st="0" end="0"/>
                                            </p:txEl>
                                          </p:spTgt>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50">
                                            <p:txEl>
                                              <p:pRg st="0" end="0"/>
                                            </p:txEl>
                                          </p:spTgt>
                                        </p:tgtEl>
                                        <p:attrNameLst>
                                          <p:attrName>ppt_y</p:attrName>
                                        </p:attrNameLst>
                                      </p:cBhvr>
                                      <p:tavLst>
                                        <p:tav tm="0" fmla="#ppt_y-sin(pi*$)/81">
                                          <p:val>
                                            <p:fltVal val="0"/>
                                          </p:val>
                                        </p:tav>
                                        <p:tav tm="100000">
                                          <p:val>
                                            <p:fltVal val="1"/>
                                          </p:val>
                                        </p:tav>
                                      </p:tavLst>
                                    </p:anim>
                                    <p:animScale>
                                      <p:cBhvr>
                                        <p:cTn id="128" dur="26">
                                          <p:stCondLst>
                                            <p:cond delay="650"/>
                                          </p:stCondLst>
                                        </p:cTn>
                                        <p:tgtEl>
                                          <p:spTgt spid="50">
                                            <p:txEl>
                                              <p:pRg st="0" end="0"/>
                                            </p:txEl>
                                          </p:spTgt>
                                        </p:tgtEl>
                                      </p:cBhvr>
                                      <p:to x="100000" y="60000"/>
                                    </p:animScale>
                                    <p:animScale>
                                      <p:cBhvr>
                                        <p:cTn id="129" dur="166" decel="50000">
                                          <p:stCondLst>
                                            <p:cond delay="676"/>
                                          </p:stCondLst>
                                        </p:cTn>
                                        <p:tgtEl>
                                          <p:spTgt spid="50">
                                            <p:txEl>
                                              <p:pRg st="0" end="0"/>
                                            </p:txEl>
                                          </p:spTgt>
                                        </p:tgtEl>
                                      </p:cBhvr>
                                      <p:to x="100000" y="100000"/>
                                    </p:animScale>
                                    <p:animScale>
                                      <p:cBhvr>
                                        <p:cTn id="130" dur="26">
                                          <p:stCondLst>
                                            <p:cond delay="1312"/>
                                          </p:stCondLst>
                                        </p:cTn>
                                        <p:tgtEl>
                                          <p:spTgt spid="50">
                                            <p:txEl>
                                              <p:pRg st="0" end="0"/>
                                            </p:txEl>
                                          </p:spTgt>
                                        </p:tgtEl>
                                      </p:cBhvr>
                                      <p:to x="100000" y="80000"/>
                                    </p:animScale>
                                    <p:animScale>
                                      <p:cBhvr>
                                        <p:cTn id="131" dur="166" decel="50000">
                                          <p:stCondLst>
                                            <p:cond delay="1338"/>
                                          </p:stCondLst>
                                        </p:cTn>
                                        <p:tgtEl>
                                          <p:spTgt spid="50">
                                            <p:txEl>
                                              <p:pRg st="0" end="0"/>
                                            </p:txEl>
                                          </p:spTgt>
                                        </p:tgtEl>
                                      </p:cBhvr>
                                      <p:to x="100000" y="100000"/>
                                    </p:animScale>
                                    <p:animScale>
                                      <p:cBhvr>
                                        <p:cTn id="132" dur="26">
                                          <p:stCondLst>
                                            <p:cond delay="1642"/>
                                          </p:stCondLst>
                                        </p:cTn>
                                        <p:tgtEl>
                                          <p:spTgt spid="50">
                                            <p:txEl>
                                              <p:pRg st="0" end="0"/>
                                            </p:txEl>
                                          </p:spTgt>
                                        </p:tgtEl>
                                      </p:cBhvr>
                                      <p:to x="100000" y="90000"/>
                                    </p:animScale>
                                    <p:animScale>
                                      <p:cBhvr>
                                        <p:cTn id="133" dur="166" decel="50000">
                                          <p:stCondLst>
                                            <p:cond delay="1668"/>
                                          </p:stCondLst>
                                        </p:cTn>
                                        <p:tgtEl>
                                          <p:spTgt spid="50">
                                            <p:txEl>
                                              <p:pRg st="0" end="0"/>
                                            </p:txEl>
                                          </p:spTgt>
                                        </p:tgtEl>
                                      </p:cBhvr>
                                      <p:to x="100000" y="100000"/>
                                    </p:animScale>
                                    <p:animScale>
                                      <p:cBhvr>
                                        <p:cTn id="134" dur="26">
                                          <p:stCondLst>
                                            <p:cond delay="1808"/>
                                          </p:stCondLst>
                                        </p:cTn>
                                        <p:tgtEl>
                                          <p:spTgt spid="50">
                                            <p:txEl>
                                              <p:pRg st="0" end="0"/>
                                            </p:txEl>
                                          </p:spTgt>
                                        </p:tgtEl>
                                      </p:cBhvr>
                                      <p:to x="100000" y="95000"/>
                                    </p:animScale>
                                    <p:animScale>
                                      <p:cBhvr>
                                        <p:cTn id="135" dur="166" decel="50000">
                                          <p:stCondLst>
                                            <p:cond delay="1834"/>
                                          </p:stCondLst>
                                        </p:cTn>
                                        <p:tgtEl>
                                          <p:spTgt spid="5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4" grpId="0" build="p"/>
      <p:bldP spid="47" grpId="0" build="p"/>
      <p:bldP spid="46" grpId="0" build="p"/>
      <p:bldP spid="49" grpId="0" build="p"/>
      <p:bldP spid="48" grpId="0" build="p"/>
      <p:bldP spid="51" grpId="0" build="p"/>
      <p:bldP spid="5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fr-FR" dirty="0"/>
              <a:t>Merci</a:t>
            </a:r>
          </a:p>
        </p:txBody>
      </p:sp>
      <p:sp>
        <p:nvSpPr>
          <p:cNvPr id="11" name="Sous-titre 10">
            <a:extLst>
              <a:ext uri="{FF2B5EF4-FFF2-40B4-BE49-F238E27FC236}">
                <a16:creationId xmlns:a16="http://schemas.microsoft.com/office/drawing/2014/main" id="{F0F25866-5DB1-334A-8037-692579FBDE39}"/>
              </a:ext>
            </a:extLst>
          </p:cNvPr>
          <p:cNvSpPr>
            <a:spLocks noGrp="1"/>
          </p:cNvSpPr>
          <p:nvPr>
            <p:ph type="subTitle" idx="1"/>
          </p:nvPr>
        </p:nvSpPr>
        <p:spPr/>
        <p:txBody>
          <a:bodyPr rtlCol="0">
            <a:normAutofit/>
          </a:bodyPr>
          <a:lstStyle/>
          <a:p>
            <a:pPr rtl="0"/>
            <a:endParaRPr lang="fr-FR" dirty="0"/>
          </a:p>
        </p:txBody>
      </p:sp>
      <p:pic>
        <p:nvPicPr>
          <p:cNvPr id="13" name="Espace réservé d’image 12" descr="Portrait de l’un des membres de l’équipe">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8C21B3-E008-29A8-B189-804520C6D2BC}"/>
              </a:ext>
            </a:extLst>
          </p:cNvPr>
          <p:cNvSpPr>
            <a:spLocks noGrp="1"/>
          </p:cNvSpPr>
          <p:nvPr>
            <p:ph type="title"/>
          </p:nvPr>
        </p:nvSpPr>
        <p:spPr>
          <a:xfrm>
            <a:off x="964023" y="278129"/>
            <a:ext cx="7600114" cy="1211797"/>
          </a:xfrm>
        </p:spPr>
        <p:txBody>
          <a:bodyPr>
            <a:normAutofit/>
          </a:bodyPr>
          <a:lstStyle/>
          <a:p>
            <a:r>
              <a:rPr lang="fr-FR" dirty="0"/>
              <a:t>comment s'avoir si un mail spam ou </a:t>
            </a:r>
            <a:r>
              <a:rPr lang="fr-FR" dirty="0" err="1"/>
              <a:t>ham</a:t>
            </a:r>
            <a:endParaRPr lang="fr-FR" dirty="0"/>
          </a:p>
        </p:txBody>
      </p:sp>
      <p:sp>
        <p:nvSpPr>
          <p:cNvPr id="4" name="Date Placeholder 3">
            <a:extLst>
              <a:ext uri="{FF2B5EF4-FFF2-40B4-BE49-F238E27FC236}">
                <a16:creationId xmlns:a16="http://schemas.microsoft.com/office/drawing/2014/main" id="{D8355459-9DE0-608D-6E39-149011FA1F1F}"/>
              </a:ext>
            </a:extLst>
          </p:cNvPr>
          <p:cNvSpPr>
            <a:spLocks noGrp="1"/>
          </p:cNvSpPr>
          <p:nvPr>
            <p:ph type="dt" sz="half" idx="11"/>
          </p:nvPr>
        </p:nvSpPr>
        <p:spPr/>
        <p:txBody>
          <a:bodyPr/>
          <a:lstStyle/>
          <a:p>
            <a:pPr rtl="0"/>
            <a:fld id="{D5D36DBF-28AC-411E-9B0E-58D75FC5605B}" type="datetime4">
              <a:rPr lang="fr-FR" noProof="0" smtClean="0">
                <a:latin typeface="+mn-lt"/>
              </a:rPr>
              <a:t>26 mai 2023</a:t>
            </a:fld>
            <a:endParaRPr lang="fr-FR" noProof="0">
              <a:latin typeface="+mn-lt"/>
            </a:endParaRPr>
          </a:p>
        </p:txBody>
      </p:sp>
      <p:sp>
        <p:nvSpPr>
          <p:cNvPr id="5" name="Footer Placeholder 4">
            <a:extLst>
              <a:ext uri="{FF2B5EF4-FFF2-40B4-BE49-F238E27FC236}">
                <a16:creationId xmlns:a16="http://schemas.microsoft.com/office/drawing/2014/main" id="{652379BF-5A61-C8CD-246F-C1CC86602377}"/>
              </a:ext>
            </a:extLst>
          </p:cNvPr>
          <p:cNvSpPr>
            <a:spLocks noGrp="1"/>
          </p:cNvSpPr>
          <p:nvPr>
            <p:ph type="ftr" sz="quarter" idx="12"/>
          </p:nvPr>
        </p:nvSpPr>
        <p:spPr/>
        <p:txBody>
          <a:bodyPr/>
          <a:lstStyle/>
          <a:p>
            <a:pPr rtl="0"/>
            <a:r>
              <a:rPr lang="fr-FR" dirty="0"/>
              <a:t>Email Spam </a:t>
            </a:r>
            <a:r>
              <a:rPr lang="fr-FR" dirty="0" err="1"/>
              <a:t>Filtering</a:t>
            </a:r>
            <a:endParaRPr lang="fr-FR" dirty="0"/>
          </a:p>
        </p:txBody>
      </p:sp>
      <p:sp>
        <p:nvSpPr>
          <p:cNvPr id="6" name="Slide Number Placeholder 5">
            <a:extLst>
              <a:ext uri="{FF2B5EF4-FFF2-40B4-BE49-F238E27FC236}">
                <a16:creationId xmlns:a16="http://schemas.microsoft.com/office/drawing/2014/main" id="{99D36FCC-3856-FF18-3E30-EC42F57FCD01}"/>
              </a:ext>
            </a:extLst>
          </p:cNvPr>
          <p:cNvSpPr>
            <a:spLocks noGrp="1"/>
          </p:cNvSpPr>
          <p:nvPr>
            <p:ph type="sldNum" sz="quarter" idx="13"/>
          </p:nvPr>
        </p:nvSpPr>
        <p:spPr/>
        <p:txBody>
          <a:bodyPr/>
          <a:lstStyle/>
          <a:p>
            <a:pPr rtl="0"/>
            <a:fld id="{294A09A9-5501-47C1-A89A-A340965A2BE2}" type="slidenum">
              <a:rPr lang="fr-FR" noProof="0" smtClean="0"/>
              <a:pPr rtl="0"/>
              <a:t>4</a:t>
            </a:fld>
            <a:endParaRPr lang="fr-FR" noProof="0">
              <a:latin typeface="+mn-lt"/>
            </a:endParaRPr>
          </a:p>
        </p:txBody>
      </p:sp>
      <p:sp>
        <p:nvSpPr>
          <p:cNvPr id="23" name="Freeform: Shape 22">
            <a:extLst>
              <a:ext uri="{FF2B5EF4-FFF2-40B4-BE49-F238E27FC236}">
                <a16:creationId xmlns:a16="http://schemas.microsoft.com/office/drawing/2014/main" id="{44961EF6-3698-BBE6-7927-B5ED3C10C431}"/>
              </a:ext>
            </a:extLst>
          </p:cNvPr>
          <p:cNvSpPr/>
          <p:nvPr/>
        </p:nvSpPr>
        <p:spPr>
          <a:xfrm>
            <a:off x="-3390561" y="1489926"/>
            <a:ext cx="4162867" cy="4162867"/>
          </a:xfrm>
          <a:custGeom>
            <a:avLst/>
            <a:gdLst>
              <a:gd name="connsiteX0" fmla="*/ 0 w 4162867"/>
              <a:gd name="connsiteY0" fmla="*/ 2081434 h 4162867"/>
              <a:gd name="connsiteX1" fmla="*/ 2081434 w 4162867"/>
              <a:gd name="connsiteY1" fmla="*/ 0 h 4162867"/>
              <a:gd name="connsiteX2" fmla="*/ 4162868 w 4162867"/>
              <a:gd name="connsiteY2" fmla="*/ 2081434 h 4162867"/>
              <a:gd name="connsiteX3" fmla="*/ 2081434 w 4162867"/>
              <a:gd name="connsiteY3" fmla="*/ 4162868 h 4162867"/>
              <a:gd name="connsiteX4" fmla="*/ 0 w 4162867"/>
              <a:gd name="connsiteY4" fmla="*/ 2081434 h 416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67" h="4162867">
                <a:moveTo>
                  <a:pt x="0" y="2081434"/>
                </a:moveTo>
                <a:cubicBezTo>
                  <a:pt x="0" y="931890"/>
                  <a:pt x="931890" y="0"/>
                  <a:pt x="2081434" y="0"/>
                </a:cubicBezTo>
                <a:cubicBezTo>
                  <a:pt x="3230978" y="0"/>
                  <a:pt x="4162868" y="931890"/>
                  <a:pt x="4162868" y="2081434"/>
                </a:cubicBezTo>
                <a:cubicBezTo>
                  <a:pt x="4162868" y="3230978"/>
                  <a:pt x="3230978" y="4162868"/>
                  <a:pt x="2081434" y="4162868"/>
                </a:cubicBezTo>
                <a:cubicBezTo>
                  <a:pt x="931890" y="4162868"/>
                  <a:pt x="0" y="3230978"/>
                  <a:pt x="0" y="2081434"/>
                </a:cubicBezTo>
                <a:close/>
              </a:path>
            </a:pathLst>
          </a:cu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838734" tIns="632498" rIns="838734" bIns="632498" numCol="1" spcCol="1270" anchor="ctr" anchorCtr="0">
            <a:noAutofit/>
          </a:bodyPr>
          <a:lstStyle/>
          <a:p>
            <a:pPr lvl="0" algn="ctr" defTabSz="800100">
              <a:lnSpc>
                <a:spcPct val="90000"/>
              </a:lnSpc>
              <a:spcBef>
                <a:spcPct val="0"/>
              </a:spcBef>
              <a:spcAft>
                <a:spcPct val="35000"/>
              </a:spcAft>
            </a:pPr>
            <a:r>
              <a:rPr lang="fr-FR" dirty="0"/>
              <a:t>L'expéditeur vous est inconnu. La plupart des spams proviennent d'expéditeurs inconnus ou d'adresses fabriquées.</a:t>
            </a:r>
            <a:endParaRPr lang="fr-FR" sz="1800" kern="1200" dirty="0"/>
          </a:p>
        </p:txBody>
      </p:sp>
      <p:sp>
        <p:nvSpPr>
          <p:cNvPr id="24" name="Freeform: Shape 23">
            <a:extLst>
              <a:ext uri="{FF2B5EF4-FFF2-40B4-BE49-F238E27FC236}">
                <a16:creationId xmlns:a16="http://schemas.microsoft.com/office/drawing/2014/main" id="{A7723B35-88BE-887E-B295-F3FD9919F18E}"/>
              </a:ext>
            </a:extLst>
          </p:cNvPr>
          <p:cNvSpPr/>
          <p:nvPr/>
        </p:nvSpPr>
        <p:spPr>
          <a:xfrm>
            <a:off x="3648710" y="-3131167"/>
            <a:ext cx="4162867" cy="4162867"/>
          </a:xfrm>
          <a:custGeom>
            <a:avLst/>
            <a:gdLst>
              <a:gd name="connsiteX0" fmla="*/ 0 w 4162867"/>
              <a:gd name="connsiteY0" fmla="*/ 2081434 h 4162867"/>
              <a:gd name="connsiteX1" fmla="*/ 2081434 w 4162867"/>
              <a:gd name="connsiteY1" fmla="*/ 0 h 4162867"/>
              <a:gd name="connsiteX2" fmla="*/ 4162868 w 4162867"/>
              <a:gd name="connsiteY2" fmla="*/ 2081434 h 4162867"/>
              <a:gd name="connsiteX3" fmla="*/ 2081434 w 4162867"/>
              <a:gd name="connsiteY3" fmla="*/ 4162868 h 4162867"/>
              <a:gd name="connsiteX4" fmla="*/ 0 w 4162867"/>
              <a:gd name="connsiteY4" fmla="*/ 2081434 h 416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67" h="4162867">
                <a:moveTo>
                  <a:pt x="0" y="2081434"/>
                </a:moveTo>
                <a:cubicBezTo>
                  <a:pt x="0" y="931890"/>
                  <a:pt x="931890" y="0"/>
                  <a:pt x="2081434" y="0"/>
                </a:cubicBezTo>
                <a:cubicBezTo>
                  <a:pt x="3230978" y="0"/>
                  <a:pt x="4162868" y="931890"/>
                  <a:pt x="4162868" y="2081434"/>
                </a:cubicBezTo>
                <a:cubicBezTo>
                  <a:pt x="4162868" y="3230978"/>
                  <a:pt x="3230978" y="4162868"/>
                  <a:pt x="2081434" y="4162868"/>
                </a:cubicBezTo>
                <a:cubicBezTo>
                  <a:pt x="931890" y="4162868"/>
                  <a:pt x="0" y="3230978"/>
                  <a:pt x="0" y="2081434"/>
                </a:cubicBezTo>
                <a:close/>
              </a:path>
            </a:pathLst>
          </a:custGeom>
        </p:spPr>
        <p:style>
          <a:lnRef idx="2">
            <a:schemeClr val="lt1">
              <a:hueOff val="0"/>
              <a:satOff val="0"/>
              <a:lumOff val="0"/>
              <a:alphaOff val="0"/>
            </a:schemeClr>
          </a:lnRef>
          <a:fillRef idx="1">
            <a:schemeClr val="accent3">
              <a:alpha val="50000"/>
              <a:hueOff val="2834016"/>
              <a:satOff val="-2776"/>
              <a:lumOff val="1830"/>
              <a:alphaOff val="0"/>
            </a:schemeClr>
          </a:fillRef>
          <a:effectRef idx="0">
            <a:schemeClr val="accent3">
              <a:alpha val="50000"/>
              <a:hueOff val="2834016"/>
              <a:satOff val="-2776"/>
              <a:lumOff val="1830"/>
              <a:alphaOff val="0"/>
            </a:schemeClr>
          </a:effectRef>
          <a:fontRef idx="minor">
            <a:schemeClr val="tx1"/>
          </a:fontRef>
        </p:style>
        <p:txBody>
          <a:bodyPr spcFirstLastPara="0" vert="horz" wrap="square" lIns="838734" tIns="632498" rIns="838734" bIns="632498" numCol="1" spcCol="1270" anchor="ctr" anchorCtr="0">
            <a:noAutofit/>
          </a:bodyPr>
          <a:lstStyle/>
          <a:p>
            <a:pPr lvl="0" algn="ctr" defTabSz="800100">
              <a:lnSpc>
                <a:spcPct val="90000"/>
              </a:lnSpc>
              <a:spcBef>
                <a:spcPct val="0"/>
              </a:spcBef>
              <a:spcAft>
                <a:spcPct val="35000"/>
              </a:spcAft>
            </a:pPr>
            <a:r>
              <a:rPr lang="fr-FR" dirty="0"/>
              <a:t>L'objet et le contenu sont sensationnels. Ils contiennent souvent des phrases comme "Urgent !", "Alertes nouvelles !" ou promettent des cadeaux, de l'argent ou des médicaments.</a:t>
            </a:r>
            <a:endParaRPr lang="fr-FR" sz="1800" kern="1200" dirty="0"/>
          </a:p>
        </p:txBody>
      </p:sp>
      <p:sp>
        <p:nvSpPr>
          <p:cNvPr id="25" name="Freeform: Shape 24">
            <a:extLst>
              <a:ext uri="{FF2B5EF4-FFF2-40B4-BE49-F238E27FC236}">
                <a16:creationId xmlns:a16="http://schemas.microsoft.com/office/drawing/2014/main" id="{1A875168-E3C9-573B-95CE-6CF314E31349}"/>
              </a:ext>
            </a:extLst>
          </p:cNvPr>
          <p:cNvSpPr/>
          <p:nvPr/>
        </p:nvSpPr>
        <p:spPr>
          <a:xfrm>
            <a:off x="7704867" y="5973383"/>
            <a:ext cx="4162867" cy="4162867"/>
          </a:xfrm>
          <a:custGeom>
            <a:avLst/>
            <a:gdLst>
              <a:gd name="connsiteX0" fmla="*/ 0 w 4162867"/>
              <a:gd name="connsiteY0" fmla="*/ 2081434 h 4162867"/>
              <a:gd name="connsiteX1" fmla="*/ 2081434 w 4162867"/>
              <a:gd name="connsiteY1" fmla="*/ 0 h 4162867"/>
              <a:gd name="connsiteX2" fmla="*/ 4162868 w 4162867"/>
              <a:gd name="connsiteY2" fmla="*/ 2081434 h 4162867"/>
              <a:gd name="connsiteX3" fmla="*/ 2081434 w 4162867"/>
              <a:gd name="connsiteY3" fmla="*/ 4162868 h 4162867"/>
              <a:gd name="connsiteX4" fmla="*/ 0 w 4162867"/>
              <a:gd name="connsiteY4" fmla="*/ 2081434 h 416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67" h="4162867">
                <a:moveTo>
                  <a:pt x="0" y="2081434"/>
                </a:moveTo>
                <a:cubicBezTo>
                  <a:pt x="0" y="931890"/>
                  <a:pt x="931890" y="0"/>
                  <a:pt x="2081434" y="0"/>
                </a:cubicBezTo>
                <a:cubicBezTo>
                  <a:pt x="3230978" y="0"/>
                  <a:pt x="4162868" y="931890"/>
                  <a:pt x="4162868" y="2081434"/>
                </a:cubicBezTo>
                <a:cubicBezTo>
                  <a:pt x="4162868" y="3230978"/>
                  <a:pt x="3230978" y="4162868"/>
                  <a:pt x="2081434" y="4162868"/>
                </a:cubicBezTo>
                <a:cubicBezTo>
                  <a:pt x="931890" y="4162868"/>
                  <a:pt x="0" y="3230978"/>
                  <a:pt x="0" y="2081434"/>
                </a:cubicBezTo>
                <a:close/>
              </a:path>
            </a:pathLst>
          </a:custGeom>
        </p:spPr>
        <p:style>
          <a:lnRef idx="2">
            <a:schemeClr val="lt1">
              <a:hueOff val="0"/>
              <a:satOff val="0"/>
              <a:lumOff val="0"/>
              <a:alphaOff val="0"/>
            </a:schemeClr>
          </a:lnRef>
          <a:fillRef idx="1">
            <a:schemeClr val="accent3">
              <a:alpha val="50000"/>
              <a:hueOff val="5668032"/>
              <a:satOff val="-5552"/>
              <a:lumOff val="3660"/>
              <a:alphaOff val="0"/>
            </a:schemeClr>
          </a:fillRef>
          <a:effectRef idx="0">
            <a:schemeClr val="accent3">
              <a:alpha val="50000"/>
              <a:hueOff val="5668032"/>
              <a:satOff val="-5552"/>
              <a:lumOff val="3660"/>
              <a:alphaOff val="0"/>
            </a:schemeClr>
          </a:effectRef>
          <a:fontRef idx="minor">
            <a:schemeClr val="tx1"/>
          </a:fontRef>
        </p:style>
        <p:txBody>
          <a:bodyPr spcFirstLastPara="0" vert="horz" wrap="square" lIns="838734" tIns="632498" rIns="838734" bIns="632498" numCol="1" spcCol="1270" anchor="ctr" anchorCtr="0">
            <a:noAutofit/>
          </a:bodyPr>
          <a:lstStyle/>
          <a:p>
            <a:pPr lvl="0" algn="ctr" defTabSz="800100">
              <a:lnSpc>
                <a:spcPct val="90000"/>
              </a:lnSpc>
              <a:spcBef>
                <a:spcPct val="0"/>
              </a:spcBef>
              <a:spcAft>
                <a:spcPct val="35000"/>
              </a:spcAft>
            </a:pPr>
            <a:r>
              <a:rPr lang="fr-FR" dirty="0"/>
              <a:t>Il contient des liens ou des pièces jointes suspects. Ne cliquez jamais sur des liens ou des pièces jointes provenant d'un expéditeur inconnu.</a:t>
            </a:r>
            <a:endParaRPr lang="fr-FR" sz="1800" kern="1200" dirty="0"/>
          </a:p>
        </p:txBody>
      </p:sp>
      <p:sp>
        <p:nvSpPr>
          <p:cNvPr id="26" name="Freeform: Shape 25">
            <a:extLst>
              <a:ext uri="{FF2B5EF4-FFF2-40B4-BE49-F238E27FC236}">
                <a16:creationId xmlns:a16="http://schemas.microsoft.com/office/drawing/2014/main" id="{C4591E06-8C45-70E0-31E2-BC500CFC70E4}"/>
              </a:ext>
            </a:extLst>
          </p:cNvPr>
          <p:cNvSpPr/>
          <p:nvPr/>
        </p:nvSpPr>
        <p:spPr>
          <a:xfrm>
            <a:off x="11389492" y="1489926"/>
            <a:ext cx="4162867" cy="4162867"/>
          </a:xfrm>
          <a:custGeom>
            <a:avLst/>
            <a:gdLst>
              <a:gd name="connsiteX0" fmla="*/ 0 w 4162867"/>
              <a:gd name="connsiteY0" fmla="*/ 2081434 h 4162867"/>
              <a:gd name="connsiteX1" fmla="*/ 2081434 w 4162867"/>
              <a:gd name="connsiteY1" fmla="*/ 0 h 4162867"/>
              <a:gd name="connsiteX2" fmla="*/ 4162868 w 4162867"/>
              <a:gd name="connsiteY2" fmla="*/ 2081434 h 4162867"/>
              <a:gd name="connsiteX3" fmla="*/ 2081434 w 4162867"/>
              <a:gd name="connsiteY3" fmla="*/ 4162868 h 4162867"/>
              <a:gd name="connsiteX4" fmla="*/ 0 w 4162867"/>
              <a:gd name="connsiteY4" fmla="*/ 2081434 h 416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67" h="4162867">
                <a:moveTo>
                  <a:pt x="0" y="2081434"/>
                </a:moveTo>
                <a:cubicBezTo>
                  <a:pt x="0" y="931890"/>
                  <a:pt x="931890" y="0"/>
                  <a:pt x="2081434" y="0"/>
                </a:cubicBezTo>
                <a:cubicBezTo>
                  <a:pt x="3230978" y="0"/>
                  <a:pt x="4162868" y="931890"/>
                  <a:pt x="4162868" y="2081434"/>
                </a:cubicBezTo>
                <a:cubicBezTo>
                  <a:pt x="4162868" y="3230978"/>
                  <a:pt x="3230978" y="4162868"/>
                  <a:pt x="2081434" y="4162868"/>
                </a:cubicBezTo>
                <a:cubicBezTo>
                  <a:pt x="931890" y="4162868"/>
                  <a:pt x="0" y="3230978"/>
                  <a:pt x="0" y="2081434"/>
                </a:cubicBezTo>
                <a:close/>
              </a:path>
            </a:pathLst>
          </a:custGeom>
        </p:spPr>
        <p:style>
          <a:lnRef idx="2">
            <a:schemeClr val="lt1">
              <a:hueOff val="0"/>
              <a:satOff val="0"/>
              <a:lumOff val="0"/>
              <a:alphaOff val="0"/>
            </a:schemeClr>
          </a:lnRef>
          <a:fillRef idx="1">
            <a:schemeClr val="accent3">
              <a:alpha val="50000"/>
              <a:hueOff val="8502047"/>
              <a:satOff val="-8328"/>
              <a:lumOff val="5490"/>
              <a:alphaOff val="0"/>
            </a:schemeClr>
          </a:fillRef>
          <a:effectRef idx="0">
            <a:schemeClr val="accent3">
              <a:alpha val="50000"/>
              <a:hueOff val="8502047"/>
              <a:satOff val="-8328"/>
              <a:lumOff val="5490"/>
              <a:alphaOff val="0"/>
            </a:schemeClr>
          </a:effectRef>
          <a:fontRef idx="minor">
            <a:schemeClr val="tx1"/>
          </a:fontRef>
        </p:style>
        <p:txBody>
          <a:bodyPr spcFirstLastPara="0" vert="horz" wrap="square" lIns="838734" tIns="632498" rIns="838734" bIns="632498" numCol="1" spcCol="1270" anchor="ctr" anchorCtr="0">
            <a:noAutofit/>
          </a:bodyPr>
          <a:lstStyle/>
          <a:p>
            <a:pPr marL="0" lvl="0" indent="0" algn="ctr" defTabSz="800100">
              <a:lnSpc>
                <a:spcPct val="90000"/>
              </a:lnSpc>
              <a:spcBef>
                <a:spcPct val="0"/>
              </a:spcBef>
              <a:spcAft>
                <a:spcPct val="35000"/>
              </a:spcAft>
              <a:buNone/>
            </a:pPr>
            <a:r>
              <a:rPr lang="fr-FR" sz="1800" kern="1200" dirty="0"/>
              <a:t>La mise en page et les fautes d'orthographe sont douteuses. Beaucoup de spams sont mal écrits et ont une mise en page peu soignée.</a:t>
            </a:r>
          </a:p>
        </p:txBody>
      </p:sp>
    </p:spTree>
    <p:extLst>
      <p:ext uri="{BB962C8B-B14F-4D97-AF65-F5344CB8AC3E}">
        <p14:creationId xmlns:p14="http://schemas.microsoft.com/office/powerpoint/2010/main" val="24120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75E-6 -3.33333E-6 L 0.28646 0.00093 " pathEditMode="relative" rAng="0" ptsTypes="AA">
                                      <p:cBhvr>
                                        <p:cTn id="6" dur="2000" fill="hold"/>
                                        <p:tgtEl>
                                          <p:spTgt spid="23"/>
                                        </p:tgtEl>
                                        <p:attrNameLst>
                                          <p:attrName>ppt_x</p:attrName>
                                          <p:attrName>ppt_y</p:attrName>
                                        </p:attrNameLst>
                                      </p:cBhvr>
                                      <p:rCtr x="14323"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875E-6 -7.40741E-7 L -0.00872 0.84977 " pathEditMode="relative" rAng="0" ptsTypes="AA">
                                      <p:cBhvr>
                                        <p:cTn id="10" dur="2000" fill="hold"/>
                                        <p:tgtEl>
                                          <p:spTgt spid="24"/>
                                        </p:tgtEl>
                                        <p:attrNameLst>
                                          <p:attrName>ppt_x</p:attrName>
                                          <p:attrName>ppt_y</p:attrName>
                                        </p:attrNameLst>
                                      </p:cBhvr>
                                      <p:rCtr x="-443" y="42477"/>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4.16667E-6 2.96296E-6 L -0.1444 -0.88611 " pathEditMode="relative" rAng="0" ptsTypes="AA">
                                      <p:cBhvr>
                                        <p:cTn id="14" dur="2000" fill="hold"/>
                                        <p:tgtEl>
                                          <p:spTgt spid="25"/>
                                        </p:tgtEl>
                                        <p:attrNameLst>
                                          <p:attrName>ppt_x</p:attrName>
                                          <p:attrName>ppt_y</p:attrName>
                                        </p:attrNameLst>
                                      </p:cBhvr>
                                      <p:rCtr x="-7227" y="-44306"/>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grpId="0" nodeType="clickEffect">
                                  <p:stCondLst>
                                    <p:cond delay="0"/>
                                  </p:stCondLst>
                                  <p:childTnLst>
                                    <p:animMotion origin="layout" path="M -2.08333E-7 3.33333E-6 L -0.1345 3.33333E-6 C -0.19466 3.33333E-6 -0.26862 0.04745 -0.26862 0.08634 L -0.26862 0.17338 " pathEditMode="relative" rAng="0" ptsTypes="AAAA">
                                      <p:cBhvr>
                                        <p:cTn id="18" dur="2000" fill="hold"/>
                                        <p:tgtEl>
                                          <p:spTgt spid="26"/>
                                        </p:tgtEl>
                                        <p:attrNameLst>
                                          <p:attrName>ppt_x</p:attrName>
                                          <p:attrName>ppt_y</p:attrName>
                                        </p:attrNameLst>
                                      </p:cBhvr>
                                      <p:rCtr x="-13438" y="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089D-767A-139D-9CFB-F1447FF9A0C5}"/>
              </a:ext>
            </a:extLst>
          </p:cNvPr>
          <p:cNvSpPr>
            <a:spLocks noGrp="1"/>
          </p:cNvSpPr>
          <p:nvPr>
            <p:ph type="title"/>
          </p:nvPr>
        </p:nvSpPr>
        <p:spPr/>
        <p:txBody>
          <a:bodyPr>
            <a:normAutofit fontScale="90000"/>
          </a:bodyPr>
          <a:lstStyle/>
          <a:p>
            <a:r>
              <a:rPr lang="fr-FR" dirty="0"/>
              <a:t>Différentes formes de spams </a:t>
            </a:r>
          </a:p>
        </p:txBody>
      </p:sp>
      <p:sp>
        <p:nvSpPr>
          <p:cNvPr id="3" name="Text Placeholder 2">
            <a:extLst>
              <a:ext uri="{FF2B5EF4-FFF2-40B4-BE49-F238E27FC236}">
                <a16:creationId xmlns:a16="http://schemas.microsoft.com/office/drawing/2014/main" id="{82B81C06-080C-3B22-5BF0-5EE876E7A84B}"/>
              </a:ext>
            </a:extLst>
          </p:cNvPr>
          <p:cNvSpPr>
            <a:spLocks noGrp="1"/>
          </p:cNvSpPr>
          <p:nvPr>
            <p:ph type="body" sz="quarter" idx="12"/>
          </p:nvPr>
        </p:nvSpPr>
        <p:spPr/>
        <p:txBody>
          <a:bodyPr/>
          <a:lstStyle/>
          <a:p>
            <a:endParaRPr lang="fr-FR" dirty="0"/>
          </a:p>
        </p:txBody>
      </p:sp>
      <p:sp>
        <p:nvSpPr>
          <p:cNvPr id="4" name="Text Placeholder 3">
            <a:extLst>
              <a:ext uri="{FF2B5EF4-FFF2-40B4-BE49-F238E27FC236}">
                <a16:creationId xmlns:a16="http://schemas.microsoft.com/office/drawing/2014/main" id="{76E9E8AC-F575-E3E3-1D1F-F0DCF59DCA00}"/>
              </a:ext>
            </a:extLst>
          </p:cNvPr>
          <p:cNvSpPr>
            <a:spLocks noGrp="1"/>
          </p:cNvSpPr>
          <p:nvPr>
            <p:ph type="body" sz="quarter" idx="11"/>
          </p:nvPr>
        </p:nvSpPr>
        <p:spPr/>
        <p:txBody>
          <a:bodyPr/>
          <a:lstStyle/>
          <a:p>
            <a:r>
              <a:rPr lang="fr-FR" b="1" dirty="0"/>
              <a:t>Publicité</a:t>
            </a:r>
            <a:endParaRPr lang="fr-FR" dirty="0"/>
          </a:p>
        </p:txBody>
      </p:sp>
      <p:sp>
        <p:nvSpPr>
          <p:cNvPr id="5" name="Text Placeholder 4">
            <a:extLst>
              <a:ext uri="{FF2B5EF4-FFF2-40B4-BE49-F238E27FC236}">
                <a16:creationId xmlns:a16="http://schemas.microsoft.com/office/drawing/2014/main" id="{8ABC20E5-A7CE-1DFD-42C9-A6E666674EAA}"/>
              </a:ext>
            </a:extLst>
          </p:cNvPr>
          <p:cNvSpPr>
            <a:spLocks noGrp="1"/>
          </p:cNvSpPr>
          <p:nvPr>
            <p:ph type="body" sz="quarter" idx="30"/>
          </p:nvPr>
        </p:nvSpPr>
        <p:spPr>
          <a:xfrm>
            <a:off x="3897798" y="4734404"/>
            <a:ext cx="3026699" cy="1466316"/>
          </a:xfrm>
        </p:spPr>
        <p:txBody>
          <a:bodyPr/>
          <a:lstStyle/>
          <a:p>
            <a:pPr algn="just"/>
            <a:r>
              <a:rPr lang="fr-FR" sz="1800" dirty="0"/>
              <a:t>Les contenus de tels emails sont souvent fictifs, mais pourtant caractérisés par un effet boule de neige via le transfert de ces chaînes de mails faussement informatives. </a:t>
            </a:r>
          </a:p>
        </p:txBody>
      </p:sp>
      <p:sp>
        <p:nvSpPr>
          <p:cNvPr id="6" name="Text Placeholder 5">
            <a:extLst>
              <a:ext uri="{FF2B5EF4-FFF2-40B4-BE49-F238E27FC236}">
                <a16:creationId xmlns:a16="http://schemas.microsoft.com/office/drawing/2014/main" id="{8400F7CF-184B-2DA7-922C-F8383E5F463E}"/>
              </a:ext>
            </a:extLst>
          </p:cNvPr>
          <p:cNvSpPr>
            <a:spLocks noGrp="1"/>
          </p:cNvSpPr>
          <p:nvPr>
            <p:ph type="body" sz="quarter" idx="31"/>
          </p:nvPr>
        </p:nvSpPr>
        <p:spPr>
          <a:xfrm>
            <a:off x="3897799" y="4348984"/>
            <a:ext cx="2540344" cy="205837"/>
          </a:xfrm>
        </p:spPr>
        <p:txBody>
          <a:bodyPr/>
          <a:lstStyle/>
          <a:p>
            <a:r>
              <a:rPr lang="fr-FR" b="1" dirty="0"/>
              <a:t>Fausses informations</a:t>
            </a:r>
            <a:endParaRPr lang="fr-FR" dirty="0"/>
          </a:p>
        </p:txBody>
      </p:sp>
      <p:sp>
        <p:nvSpPr>
          <p:cNvPr id="7" name="Text Placeholder 6">
            <a:extLst>
              <a:ext uri="{FF2B5EF4-FFF2-40B4-BE49-F238E27FC236}">
                <a16:creationId xmlns:a16="http://schemas.microsoft.com/office/drawing/2014/main" id="{C62F0F24-6065-342E-FBAF-50AC23ED53C8}"/>
              </a:ext>
            </a:extLst>
          </p:cNvPr>
          <p:cNvSpPr>
            <a:spLocks noGrp="1"/>
          </p:cNvSpPr>
          <p:nvPr>
            <p:ph type="body" sz="quarter" idx="32"/>
          </p:nvPr>
        </p:nvSpPr>
        <p:spPr>
          <a:xfrm>
            <a:off x="9001711" y="4721063"/>
            <a:ext cx="2629850" cy="1466317"/>
          </a:xfrm>
        </p:spPr>
        <p:txBody>
          <a:bodyPr/>
          <a:lstStyle/>
          <a:p>
            <a:pPr algn="just"/>
            <a:r>
              <a:rPr lang="fr-FR" sz="1800" dirty="0"/>
              <a:t>pouvant compromettre la sécurité d’un appareil. Souvent, ces liens néfastes sont transmis sous formes de messages de forums ou de blogs. </a:t>
            </a:r>
          </a:p>
        </p:txBody>
      </p:sp>
      <p:sp>
        <p:nvSpPr>
          <p:cNvPr id="8" name="Text Placeholder 7">
            <a:extLst>
              <a:ext uri="{FF2B5EF4-FFF2-40B4-BE49-F238E27FC236}">
                <a16:creationId xmlns:a16="http://schemas.microsoft.com/office/drawing/2014/main" id="{586FA3CD-9DC6-AC42-5578-03623E039C21}"/>
              </a:ext>
            </a:extLst>
          </p:cNvPr>
          <p:cNvSpPr>
            <a:spLocks noGrp="1"/>
          </p:cNvSpPr>
          <p:nvPr>
            <p:ph type="body" sz="quarter" idx="33"/>
          </p:nvPr>
        </p:nvSpPr>
        <p:spPr>
          <a:xfrm>
            <a:off x="9001711" y="4348984"/>
            <a:ext cx="2540344" cy="205837"/>
          </a:xfrm>
        </p:spPr>
        <p:txBody>
          <a:bodyPr/>
          <a:lstStyle/>
          <a:p>
            <a:r>
              <a:rPr lang="fr-FR" b="1" dirty="0"/>
              <a:t>Logiciels malveillants</a:t>
            </a:r>
            <a:endParaRPr lang="fr-FR" dirty="0"/>
          </a:p>
        </p:txBody>
      </p:sp>
      <p:sp>
        <p:nvSpPr>
          <p:cNvPr id="9" name="Text Placeholder 8">
            <a:extLst>
              <a:ext uri="{FF2B5EF4-FFF2-40B4-BE49-F238E27FC236}">
                <a16:creationId xmlns:a16="http://schemas.microsoft.com/office/drawing/2014/main" id="{1E06F74C-66FD-DD58-58BE-CAC23EE5B19F}"/>
              </a:ext>
            </a:extLst>
          </p:cNvPr>
          <p:cNvSpPr>
            <a:spLocks noGrp="1"/>
          </p:cNvSpPr>
          <p:nvPr>
            <p:ph type="body" sz="quarter" idx="34"/>
          </p:nvPr>
        </p:nvSpPr>
        <p:spPr>
          <a:xfrm>
            <a:off x="6438143" y="2878647"/>
            <a:ext cx="2863173" cy="851081"/>
          </a:xfrm>
        </p:spPr>
        <p:txBody>
          <a:bodyPr/>
          <a:lstStyle/>
          <a:p>
            <a:pPr algn="just"/>
            <a:r>
              <a:rPr lang="fr-FR" sz="1800" dirty="0"/>
              <a:t>ou </a:t>
            </a:r>
            <a:r>
              <a:rPr lang="fr-FR" sz="1800" dirty="0" err="1"/>
              <a:t>pishing</a:t>
            </a:r>
            <a:r>
              <a:rPr lang="fr-FR" sz="1800" dirty="0"/>
              <a:t> visant à soutirer des identifiants en usurpant la communication d’un service ou d’une entreprise.</a:t>
            </a:r>
          </a:p>
        </p:txBody>
      </p:sp>
      <p:sp>
        <p:nvSpPr>
          <p:cNvPr id="10" name="Text Placeholder 9">
            <a:extLst>
              <a:ext uri="{FF2B5EF4-FFF2-40B4-BE49-F238E27FC236}">
                <a16:creationId xmlns:a16="http://schemas.microsoft.com/office/drawing/2014/main" id="{94530C2D-79E4-ABD1-5C77-7DED99DAB32C}"/>
              </a:ext>
            </a:extLst>
          </p:cNvPr>
          <p:cNvSpPr>
            <a:spLocks noGrp="1"/>
          </p:cNvSpPr>
          <p:nvPr>
            <p:ph type="body" sz="quarter" idx="35"/>
          </p:nvPr>
        </p:nvSpPr>
        <p:spPr/>
        <p:txBody>
          <a:bodyPr/>
          <a:lstStyle/>
          <a:p>
            <a:r>
              <a:rPr lang="fr-FR" b="1" dirty="0"/>
              <a:t>Hameçonnage</a:t>
            </a:r>
            <a:endParaRPr lang="fr-FR" dirty="0"/>
          </a:p>
        </p:txBody>
      </p:sp>
      <p:sp>
        <p:nvSpPr>
          <p:cNvPr id="11" name="Date Placeholder 10">
            <a:extLst>
              <a:ext uri="{FF2B5EF4-FFF2-40B4-BE49-F238E27FC236}">
                <a16:creationId xmlns:a16="http://schemas.microsoft.com/office/drawing/2014/main" id="{F9017D7F-A4B7-DEA4-3ADA-C8F021E0CB05}"/>
              </a:ext>
            </a:extLst>
          </p:cNvPr>
          <p:cNvSpPr>
            <a:spLocks noGrp="1"/>
          </p:cNvSpPr>
          <p:nvPr>
            <p:ph type="dt" sz="half" idx="36"/>
          </p:nvPr>
        </p:nvSpPr>
        <p:spPr/>
        <p:txBody>
          <a:bodyPr/>
          <a:lstStyle/>
          <a:p>
            <a:pPr rtl="0"/>
            <a:fld id="{A28324AB-2FD4-45BE-AF4D-7383884D3322}" type="datetime4">
              <a:rPr lang="fr-FR" noProof="0" smtClean="0">
                <a:latin typeface="+mn-lt"/>
              </a:rPr>
              <a:t>26 mai 2023</a:t>
            </a:fld>
            <a:endParaRPr lang="fr-FR" noProof="0">
              <a:latin typeface="+mn-lt"/>
            </a:endParaRPr>
          </a:p>
        </p:txBody>
      </p:sp>
      <p:sp>
        <p:nvSpPr>
          <p:cNvPr id="12" name="Footer Placeholder 11">
            <a:extLst>
              <a:ext uri="{FF2B5EF4-FFF2-40B4-BE49-F238E27FC236}">
                <a16:creationId xmlns:a16="http://schemas.microsoft.com/office/drawing/2014/main" id="{68A1FB51-5F56-05BA-CA65-50C65E7CE5AF}"/>
              </a:ext>
            </a:extLst>
          </p:cNvPr>
          <p:cNvSpPr>
            <a:spLocks noGrp="1"/>
          </p:cNvSpPr>
          <p:nvPr>
            <p:ph type="ftr" sz="quarter" idx="37"/>
          </p:nvPr>
        </p:nvSpPr>
        <p:spPr/>
        <p:txBody>
          <a:bodyPr/>
          <a:lstStyle/>
          <a:p>
            <a:r>
              <a:rPr lang="fr-FR" dirty="0"/>
              <a:t>Email Spam </a:t>
            </a:r>
            <a:r>
              <a:rPr lang="fr-FR" dirty="0" err="1"/>
              <a:t>Filtering</a:t>
            </a:r>
            <a:endParaRPr lang="fr-FR" dirty="0"/>
          </a:p>
        </p:txBody>
      </p:sp>
      <p:sp>
        <p:nvSpPr>
          <p:cNvPr id="13" name="Slide Number Placeholder 12">
            <a:extLst>
              <a:ext uri="{FF2B5EF4-FFF2-40B4-BE49-F238E27FC236}">
                <a16:creationId xmlns:a16="http://schemas.microsoft.com/office/drawing/2014/main" id="{DABC3EFF-EBB1-CCD6-71D1-CD06A6726720}"/>
              </a:ext>
            </a:extLst>
          </p:cNvPr>
          <p:cNvSpPr>
            <a:spLocks noGrp="1"/>
          </p:cNvSpPr>
          <p:nvPr>
            <p:ph type="sldNum" sz="quarter" idx="38"/>
          </p:nvPr>
        </p:nvSpPr>
        <p:spPr/>
        <p:txBody>
          <a:bodyPr/>
          <a:lstStyle/>
          <a:p>
            <a:pPr rtl="0"/>
            <a:fld id="{294A09A9-5501-47C1-A89A-A340965A2BE2}" type="slidenum">
              <a:rPr lang="fr-FR" noProof="0" smtClean="0"/>
              <a:pPr rtl="0"/>
              <a:t>5</a:t>
            </a:fld>
            <a:endParaRPr lang="fr-FR" noProof="0">
              <a:latin typeface="+mn-lt"/>
            </a:endParaRPr>
          </a:p>
        </p:txBody>
      </p:sp>
    </p:spTree>
    <p:extLst>
      <p:ext uri="{BB962C8B-B14F-4D97-AF65-F5344CB8AC3E}">
        <p14:creationId xmlns:p14="http://schemas.microsoft.com/office/powerpoint/2010/main" val="428477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par>
                                <p:cTn id="12" presetID="16" presetClass="entr" presetSubtype="21"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par>
                          <p:cTn id="15" fill="hold">
                            <p:stCondLst>
                              <p:cond delay="1250"/>
                            </p:stCondLst>
                            <p:childTnLst>
                              <p:par>
                                <p:cTn id="16" presetID="16" presetClass="entr" presetSubtype="21"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barn(inVertical)">
                                      <p:cBhvr>
                                        <p:cTn id="18" dur="500"/>
                                        <p:tgtEl>
                                          <p:spTgt spid="9">
                                            <p:txEl>
                                              <p:pRg st="0" end="0"/>
                                            </p:txEl>
                                          </p:spTgt>
                                        </p:tgtEl>
                                      </p:cBhvr>
                                    </p:animEffect>
                                  </p:childTnLst>
                                </p:cTn>
                              </p:par>
                              <p:par>
                                <p:cTn id="19" presetID="16" presetClass="entr" presetSubtype="21" fill="hold" grpId="0" nodeType="withEffect">
                                  <p:stCondLst>
                                    <p:cond delay="25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arn(inVertical)">
                                      <p:cBhvr>
                                        <p:cTn id="21" dur="500"/>
                                        <p:tgtEl>
                                          <p:spTgt spid="10">
                                            <p:txEl>
                                              <p:pRg st="0" end="0"/>
                                            </p:txEl>
                                          </p:spTgt>
                                        </p:tgtEl>
                                      </p:cBhvr>
                                    </p:animEffect>
                                  </p:childTnLst>
                                </p:cTn>
                              </p:par>
                            </p:childTnLst>
                          </p:cTn>
                        </p:par>
                        <p:par>
                          <p:cTn id="22" fill="hold">
                            <p:stCondLst>
                              <p:cond delay="2000"/>
                            </p:stCondLst>
                            <p:childTnLst>
                              <p:par>
                                <p:cTn id="23" presetID="16" presetClass="entr" presetSubtype="21" fill="hold" grpId="0" nodeType="afterEffect">
                                  <p:stCondLst>
                                    <p:cond delay="25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arn(inVertical)">
                                      <p:cBhvr>
                                        <p:cTn id="25" dur="500"/>
                                        <p:tgtEl>
                                          <p:spTgt spid="8">
                                            <p:txEl>
                                              <p:pRg st="0" end="0"/>
                                            </p:txEl>
                                          </p:spTgt>
                                        </p:tgtEl>
                                      </p:cBhvr>
                                    </p:animEffect>
                                  </p:childTnLst>
                                </p:cTn>
                              </p:par>
                              <p:par>
                                <p:cTn id="26" presetID="16" presetClass="entr" presetSubtype="21" fill="hold" grpId="0" nodeType="withEffect">
                                  <p:stCondLst>
                                    <p:cond delay="25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barn(inVertical)">
                                      <p:cBhvr>
                                        <p:cTn id="2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8237317" y="2996276"/>
            <a:ext cx="6336504" cy="610863"/>
          </a:xfrm>
        </p:spPr>
        <p:txBody>
          <a:bodyPr rtlCol="0">
            <a:normAutofit/>
          </a:bodyPr>
          <a:lstStyle/>
          <a:p>
            <a:r>
              <a:rPr lang="fr-FR" dirty="0" err="1"/>
              <a:t>Text</a:t>
            </a:r>
            <a:r>
              <a:rPr lang="fr-FR" dirty="0"/>
              <a:t> Corpus</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8237317" y="3854650"/>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itre 1">
            <a:extLst>
              <a:ext uri="{FF2B5EF4-FFF2-40B4-BE49-F238E27FC236}">
                <a16:creationId xmlns:a16="http://schemas.microsoft.com/office/drawing/2014/main" id="{DD364E13-47EE-D3ED-B5B2-DE5ADB3160C1}"/>
              </a:ext>
            </a:extLst>
          </p:cNvPr>
          <p:cNvSpPr txBox="1">
            <a:spLocks/>
          </p:cNvSpPr>
          <p:nvPr/>
        </p:nvSpPr>
        <p:spPr>
          <a:xfrm>
            <a:off x="8237317" y="4106153"/>
            <a:ext cx="6336504"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err="1"/>
              <a:t>Dataset</a:t>
            </a:r>
            <a:endParaRPr lang="fr-FR" dirty="0"/>
          </a:p>
        </p:txBody>
      </p:sp>
      <p:pic>
        <p:nvPicPr>
          <p:cNvPr id="27" name="Picture 26">
            <a:extLst>
              <a:ext uri="{FF2B5EF4-FFF2-40B4-BE49-F238E27FC236}">
                <a16:creationId xmlns:a16="http://schemas.microsoft.com/office/drawing/2014/main" id="{314149BF-0EB3-FD5F-16F8-AFB2F487C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526" y="2457699"/>
            <a:ext cx="709989" cy="743452"/>
          </a:xfrm>
          <a:prstGeom prst="rect">
            <a:avLst/>
          </a:prstGeom>
        </p:spPr>
      </p:pic>
      <p:pic>
        <p:nvPicPr>
          <p:cNvPr id="29" name="Picture 28">
            <a:extLst>
              <a:ext uri="{FF2B5EF4-FFF2-40B4-BE49-F238E27FC236}">
                <a16:creationId xmlns:a16="http://schemas.microsoft.com/office/drawing/2014/main" id="{38A07B34-B0A8-E053-F5BA-1F45EEF21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570" y="3183407"/>
            <a:ext cx="709989" cy="743451"/>
          </a:xfrm>
          <a:prstGeom prst="rect">
            <a:avLst/>
          </a:prstGeom>
        </p:spPr>
      </p:pic>
      <p:pic>
        <p:nvPicPr>
          <p:cNvPr id="31" name="Picture 30">
            <a:extLst>
              <a:ext uri="{FF2B5EF4-FFF2-40B4-BE49-F238E27FC236}">
                <a16:creationId xmlns:a16="http://schemas.microsoft.com/office/drawing/2014/main" id="{59E8E4D6-2D21-602D-6611-9DCB2EE705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976" y="953175"/>
            <a:ext cx="778638" cy="815336"/>
          </a:xfrm>
          <a:prstGeom prst="rect">
            <a:avLst/>
          </a:prstGeom>
        </p:spPr>
      </p:pic>
      <p:pic>
        <p:nvPicPr>
          <p:cNvPr id="33" name="Picture 32">
            <a:extLst>
              <a:ext uri="{FF2B5EF4-FFF2-40B4-BE49-F238E27FC236}">
                <a16:creationId xmlns:a16="http://schemas.microsoft.com/office/drawing/2014/main" id="{60BB5D2F-7364-06F3-7AD3-2BEEDC0CE9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7014" y="2132198"/>
            <a:ext cx="709989" cy="743452"/>
          </a:xfrm>
          <a:prstGeom prst="rect">
            <a:avLst/>
          </a:prstGeom>
        </p:spPr>
      </p:pic>
      <p:pic>
        <p:nvPicPr>
          <p:cNvPr id="35" name="Picture 34">
            <a:extLst>
              <a:ext uri="{FF2B5EF4-FFF2-40B4-BE49-F238E27FC236}">
                <a16:creationId xmlns:a16="http://schemas.microsoft.com/office/drawing/2014/main" id="{C3825172-343E-82E2-AAE7-30BEFFF811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5496" y="2863687"/>
            <a:ext cx="709989" cy="743452"/>
          </a:xfrm>
          <a:prstGeom prst="rect">
            <a:avLst/>
          </a:prstGeom>
        </p:spPr>
      </p:pic>
      <p:pic>
        <p:nvPicPr>
          <p:cNvPr id="36" name="Picture 35">
            <a:extLst>
              <a:ext uri="{FF2B5EF4-FFF2-40B4-BE49-F238E27FC236}">
                <a16:creationId xmlns:a16="http://schemas.microsoft.com/office/drawing/2014/main" id="{62376E1C-0742-669F-541F-F5A779AA0E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101" y="1260075"/>
            <a:ext cx="709989" cy="743451"/>
          </a:xfrm>
          <a:prstGeom prst="rect">
            <a:avLst/>
          </a:prstGeom>
        </p:spPr>
      </p:pic>
      <p:pic>
        <p:nvPicPr>
          <p:cNvPr id="37" name="Picture 36">
            <a:extLst>
              <a:ext uri="{FF2B5EF4-FFF2-40B4-BE49-F238E27FC236}">
                <a16:creationId xmlns:a16="http://schemas.microsoft.com/office/drawing/2014/main" id="{984E6361-BEFA-273A-9C74-BF20C16BA5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4282" y="2152325"/>
            <a:ext cx="709989" cy="743452"/>
          </a:xfrm>
          <a:prstGeom prst="rect">
            <a:avLst/>
          </a:prstGeom>
        </p:spPr>
      </p:pic>
    </p:spTree>
    <p:extLst>
      <p:ext uri="{BB962C8B-B14F-4D97-AF65-F5344CB8AC3E}">
        <p14:creationId xmlns:p14="http://schemas.microsoft.com/office/powerpoint/2010/main" val="26350207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968940" y="2143468"/>
            <a:ext cx="7663784" cy="4562132"/>
          </a:xfrm>
        </p:spPr>
        <p:txBody>
          <a:bodyPr rtlCol="0">
            <a:normAutofit fontScale="90000"/>
          </a:bodyPr>
          <a:lstStyle/>
          <a:p>
            <a:pPr algn="just"/>
            <a:r>
              <a:rPr lang="fr-FR" dirty="0"/>
              <a:t>L’ensemble de données contient un ensemble d’environ </a:t>
            </a:r>
            <a:r>
              <a:rPr lang="fr-FR" b="1" dirty="0"/>
              <a:t>5728 e-mails</a:t>
            </a:r>
            <a:r>
              <a:rPr lang="fr-FR" dirty="0"/>
              <a:t>, rédigés en anglais et divisés en deux classes spam et </a:t>
            </a:r>
            <a:r>
              <a:rPr lang="fr-FR" dirty="0" err="1"/>
              <a:t>ham</a:t>
            </a:r>
            <a:r>
              <a:rPr lang="fr-FR" dirty="0"/>
              <a:t>. Les e-mails sont composés d’un corps et d’un en-tête. L’en-tête contient généralement le sujet, la date, l’expéditeur, etc.</a:t>
            </a:r>
            <a:br>
              <a:rPr lang="fr-FR" dirty="0"/>
            </a:br>
            <a:r>
              <a:rPr lang="fr-FR" dirty="0"/>
              <a:t>Le ratio spam / </a:t>
            </a:r>
            <a:r>
              <a:rPr lang="fr-FR" dirty="0" err="1"/>
              <a:t>ham</a:t>
            </a:r>
            <a:r>
              <a:rPr lang="fr-FR" dirty="0"/>
              <a:t>, comme on peut le voir sur le graphique:</a:t>
            </a:r>
            <a:br>
              <a:rPr lang="fr-FR" dirty="0"/>
            </a:br>
            <a:r>
              <a:rPr lang="fr-FR" dirty="0"/>
              <a:t>En effet les </a:t>
            </a:r>
            <a:r>
              <a:rPr lang="fr-FR" dirty="0" err="1"/>
              <a:t>hams</a:t>
            </a:r>
            <a:r>
              <a:rPr lang="fr-FR" dirty="0"/>
              <a:t> représentent environ 76% de l’ensemble de nos emails contre environ 23% pour les spams.</a:t>
            </a:r>
          </a:p>
        </p:txBody>
      </p:sp>
      <p:grpSp>
        <p:nvGrpSpPr>
          <p:cNvPr id="3" name="Group 2">
            <a:extLst>
              <a:ext uri="{FF2B5EF4-FFF2-40B4-BE49-F238E27FC236}">
                <a16:creationId xmlns:a16="http://schemas.microsoft.com/office/drawing/2014/main" id="{7287F196-D294-0C73-3034-7E2335F3E014}"/>
              </a:ext>
            </a:extLst>
          </p:cNvPr>
          <p:cNvGrpSpPr/>
          <p:nvPr/>
        </p:nvGrpSpPr>
        <p:grpSpPr>
          <a:xfrm>
            <a:off x="7900218" y="2821859"/>
            <a:ext cx="5043948" cy="4198374"/>
            <a:chOff x="7900218" y="2821859"/>
            <a:chExt cx="5043948" cy="4198374"/>
          </a:xfrm>
        </p:grpSpPr>
        <p:graphicFrame>
          <p:nvGraphicFramePr>
            <p:cNvPr id="23" name="Chart 22">
              <a:extLst>
                <a:ext uri="{FF2B5EF4-FFF2-40B4-BE49-F238E27FC236}">
                  <a16:creationId xmlns:a16="http://schemas.microsoft.com/office/drawing/2014/main" id="{1043FF64-7127-389E-1C1B-987E439458AA}"/>
                </a:ext>
              </a:extLst>
            </p:cNvPr>
            <p:cNvGraphicFramePr/>
            <p:nvPr>
              <p:extLst>
                <p:ext uri="{D42A27DB-BD31-4B8C-83A1-F6EECF244321}">
                  <p14:modId xmlns:p14="http://schemas.microsoft.com/office/powerpoint/2010/main" val="3482597236"/>
                </p:ext>
              </p:extLst>
            </p:nvPr>
          </p:nvGraphicFramePr>
          <p:xfrm>
            <a:off x="7900218" y="2821859"/>
            <a:ext cx="5043948" cy="41983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0A9F9D6F-80EF-4438-2EF2-8D2480812EAA}"/>
                </a:ext>
              </a:extLst>
            </p:cNvPr>
            <p:cNvSpPr txBox="1"/>
            <p:nvPr/>
          </p:nvSpPr>
          <p:spPr>
            <a:xfrm>
              <a:off x="9467575" y="3915892"/>
              <a:ext cx="826799" cy="411186"/>
            </a:xfrm>
            <a:prstGeom prst="rect">
              <a:avLst/>
            </a:prstGeom>
            <a:noFill/>
          </p:spPr>
          <p:txBody>
            <a:bodyPr wrap="square">
              <a:spAutoFit/>
            </a:bodyPr>
            <a:lstStyle/>
            <a:p>
              <a:r>
                <a:rPr lang="fr-FR" sz="2000" b="1" dirty="0">
                  <a:solidFill>
                    <a:schemeClr val="accent2"/>
                  </a:solidFill>
                </a:rPr>
                <a:t>23%</a:t>
              </a:r>
            </a:p>
          </p:txBody>
        </p:sp>
        <p:sp>
          <p:nvSpPr>
            <p:cNvPr id="27" name="TextBox 26">
              <a:extLst>
                <a:ext uri="{FF2B5EF4-FFF2-40B4-BE49-F238E27FC236}">
                  <a16:creationId xmlns:a16="http://schemas.microsoft.com/office/drawing/2014/main" id="{F63DABA5-9AC7-55DA-38D3-435D83A67910}"/>
                </a:ext>
              </a:extLst>
            </p:cNvPr>
            <p:cNvSpPr txBox="1"/>
            <p:nvPr/>
          </p:nvSpPr>
          <p:spPr>
            <a:xfrm>
              <a:off x="10422192" y="5033329"/>
              <a:ext cx="1711703" cy="400110"/>
            </a:xfrm>
            <a:prstGeom prst="rect">
              <a:avLst/>
            </a:prstGeom>
            <a:noFill/>
          </p:spPr>
          <p:txBody>
            <a:bodyPr wrap="square">
              <a:spAutoFit/>
            </a:bodyPr>
            <a:lstStyle/>
            <a:p>
              <a:r>
                <a:rPr lang="fr-FR" sz="2000" b="1" dirty="0">
                  <a:solidFill>
                    <a:schemeClr val="accent3"/>
                  </a:solidFill>
                </a:rPr>
                <a:t>76%</a:t>
              </a:r>
            </a:p>
          </p:txBody>
        </p:sp>
      </p:grpSp>
    </p:spTree>
    <p:extLst>
      <p:ext uri="{BB962C8B-B14F-4D97-AF65-F5344CB8AC3E}">
        <p14:creationId xmlns:p14="http://schemas.microsoft.com/office/powerpoint/2010/main" val="31000416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fr-FR" dirty="0" err="1"/>
              <a:t>Dataset</a:t>
            </a:r>
            <a:endParaRPr lang="fr-FR" dirty="0"/>
          </a:p>
        </p:txBody>
      </p:sp>
      <p:sp>
        <p:nvSpPr>
          <p:cNvPr id="3" name="Espace réservé au texte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fr-FR" dirty="0" err="1"/>
              <a:t>Features</a:t>
            </a:r>
            <a:endParaRPr lang="fr-FR" dirty="0"/>
          </a:p>
        </p:txBody>
      </p:sp>
      <p:sp>
        <p:nvSpPr>
          <p:cNvPr id="5" name="Espace réservé du contenu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2755938"/>
          </a:xfrm>
        </p:spPr>
        <p:txBody>
          <a:bodyPr rtlCol="0">
            <a:normAutofit/>
          </a:bodyPr>
          <a:lstStyle/>
          <a:p>
            <a:pPr rtl="0"/>
            <a:r>
              <a:rPr lang="fr-FR" dirty="0"/>
              <a:t>Le jeu de données contient des e-mails reçus. Il contient deux colonnes : "</a:t>
            </a:r>
            <a:r>
              <a:rPr lang="fr-FR" dirty="0" err="1"/>
              <a:t>Text</a:t>
            </a:r>
            <a:r>
              <a:rPr lang="fr-FR" dirty="0"/>
              <a:t>" et "Spam".</a:t>
            </a:r>
          </a:p>
          <a:p>
            <a:r>
              <a:rPr lang="fr-FR" dirty="0"/>
              <a:t>"</a:t>
            </a:r>
            <a:r>
              <a:rPr lang="fr-FR" dirty="0" err="1"/>
              <a:t>Text</a:t>
            </a:r>
            <a:r>
              <a:rPr lang="fr-FR" dirty="0"/>
              <a:t>" : texte/e-mail reçu.</a:t>
            </a:r>
          </a:p>
          <a:p>
            <a:r>
              <a:rPr lang="fr-FR" dirty="0"/>
              <a:t>"Spam" : indique si l'e-mail reçu est un spam ou un courrier légitime </a:t>
            </a:r>
            <a:r>
              <a:rPr lang="fr-FR" dirty="0" err="1"/>
              <a:t>ham</a:t>
            </a:r>
            <a:r>
              <a:rPr lang="fr-FR" dirty="0"/>
              <a:t>.</a:t>
            </a:r>
          </a:p>
          <a:p>
            <a:pPr marL="0" indent="0" rtl="0">
              <a:buNone/>
            </a:pPr>
            <a:endParaRPr lang="fr-FR" dirty="0"/>
          </a:p>
          <a:p>
            <a:pPr rtl="0"/>
            <a:endParaRPr lang="fr-FR" dirty="0"/>
          </a:p>
        </p:txBody>
      </p:sp>
      <p:sp>
        <p:nvSpPr>
          <p:cNvPr id="4" name="Espace réservé du texte 3">
            <a:extLst>
              <a:ext uri="{FF2B5EF4-FFF2-40B4-BE49-F238E27FC236}">
                <a16:creationId xmlns:a16="http://schemas.microsoft.com/office/drawing/2014/main" id="{6AF03CC0-7DA0-ED4F-B612-580E138D588A}"/>
              </a:ext>
            </a:extLst>
          </p:cNvPr>
          <p:cNvSpPr>
            <a:spLocks noGrp="1"/>
          </p:cNvSpPr>
          <p:nvPr>
            <p:ph type="body" idx="10"/>
          </p:nvPr>
        </p:nvSpPr>
        <p:spPr/>
        <p:txBody>
          <a:bodyPr rtlCol="0"/>
          <a:lstStyle/>
          <a:p>
            <a:pPr rtl="0"/>
            <a:r>
              <a:rPr lang="fr-FR" dirty="0"/>
              <a:t>labels</a:t>
            </a:r>
          </a:p>
        </p:txBody>
      </p:sp>
      <p:sp>
        <p:nvSpPr>
          <p:cNvPr id="6" name="Espace réservé du contenu 5">
            <a:extLst>
              <a:ext uri="{FF2B5EF4-FFF2-40B4-BE49-F238E27FC236}">
                <a16:creationId xmlns:a16="http://schemas.microsoft.com/office/drawing/2014/main" id="{B7D8EEE0-6E1C-9F47-936F-25FCC2FC368C}"/>
              </a:ext>
            </a:extLst>
          </p:cNvPr>
          <p:cNvSpPr>
            <a:spLocks noGrp="1"/>
          </p:cNvSpPr>
          <p:nvPr>
            <p:ph sz="half" idx="13"/>
          </p:nvPr>
        </p:nvSpPr>
        <p:spPr/>
        <p:txBody>
          <a:bodyPr rtlCol="0"/>
          <a:lstStyle/>
          <a:p>
            <a:r>
              <a:rPr lang="fr-FR" dirty="0"/>
              <a:t>Class 0 : </a:t>
            </a:r>
            <a:r>
              <a:rPr lang="fr-FR" dirty="0" err="1"/>
              <a:t>ham</a:t>
            </a:r>
            <a:endParaRPr lang="fr-FR" dirty="0"/>
          </a:p>
          <a:p>
            <a:r>
              <a:rPr lang="fr-FR" dirty="0"/>
              <a:t>Class 1 : spam.</a:t>
            </a:r>
          </a:p>
          <a:p>
            <a:pPr marL="0" indent="0" rtl="0">
              <a:buNone/>
            </a:pPr>
            <a:endParaRPr lang="fr-FR" dirty="0"/>
          </a:p>
        </p:txBody>
      </p:sp>
      <p:sp>
        <p:nvSpPr>
          <p:cNvPr id="9" name="Espace réservé du numéro de diapositive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fr-FR" smtClean="0"/>
              <a:pPr algn="l" rtl="0"/>
              <a:t>8</a:t>
            </a:fld>
            <a:endParaRPr lang="fr-FR"/>
          </a:p>
        </p:txBody>
      </p:sp>
      <p:sp>
        <p:nvSpPr>
          <p:cNvPr id="8" name="Espace réservé du pied de page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fr-FR" dirty="0"/>
              <a:t>Email Spam </a:t>
            </a:r>
            <a:r>
              <a:rPr lang="fr-FR" dirty="0" err="1"/>
              <a:t>Filtering</a:t>
            </a:r>
            <a:endParaRPr lang="fr-FR" dirty="0"/>
          </a:p>
        </p:txBody>
      </p:sp>
      <p:sp>
        <p:nvSpPr>
          <p:cNvPr id="7" name="Espace réservé de la date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60EEB114-6741-4988-97C1-7C8E8F8F85CA}" type="datetime4">
              <a:rPr lang="fr-FR" sz="1100" smtClean="0"/>
              <a:t>26 mai 2023</a:t>
            </a:fld>
            <a:endParaRPr lang="fr-FR" sz="1100"/>
          </a:p>
        </p:txBody>
      </p:sp>
      <p:pic>
        <p:nvPicPr>
          <p:cNvPr id="11" name="Picture 10">
            <a:extLst>
              <a:ext uri="{FF2B5EF4-FFF2-40B4-BE49-F238E27FC236}">
                <a16:creationId xmlns:a16="http://schemas.microsoft.com/office/drawing/2014/main" id="{4463B6D1-38DE-EE1A-6A03-E207CB85CEAF}"/>
              </a:ext>
            </a:extLst>
          </p:cNvPr>
          <p:cNvPicPr>
            <a:picLocks noChangeAspect="1"/>
          </p:cNvPicPr>
          <p:nvPr/>
        </p:nvPicPr>
        <p:blipFill>
          <a:blip r:embed="rId3"/>
          <a:stretch>
            <a:fillRect/>
          </a:stretch>
        </p:blipFill>
        <p:spPr>
          <a:xfrm>
            <a:off x="4331611" y="4342338"/>
            <a:ext cx="7860389" cy="2562583"/>
          </a:xfrm>
          <a:prstGeom prst="rect">
            <a:avLst/>
          </a:prstGeom>
        </p:spPr>
      </p:pic>
    </p:spTree>
    <p:extLst>
      <p:ext uri="{BB962C8B-B14F-4D97-AF65-F5344CB8AC3E}">
        <p14:creationId xmlns:p14="http://schemas.microsoft.com/office/powerpoint/2010/main" val="3266154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26"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290">
                                          <p:stCondLst>
                                            <p:cond delay="0"/>
                                          </p:stCondLst>
                                        </p:cTn>
                                        <p:tgtEl>
                                          <p:spTgt spid="11"/>
                                        </p:tgtEl>
                                      </p:cBhvr>
                                    </p:animEffect>
                                    <p:anim calcmode="lin" valueType="num">
                                      <p:cBhvr>
                                        <p:cTn id="16"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1" dur="13">
                                          <p:stCondLst>
                                            <p:cond delay="325"/>
                                          </p:stCondLst>
                                        </p:cTn>
                                        <p:tgtEl>
                                          <p:spTgt spid="11"/>
                                        </p:tgtEl>
                                      </p:cBhvr>
                                      <p:to x="100000" y="60000"/>
                                    </p:animScale>
                                    <p:animScale>
                                      <p:cBhvr>
                                        <p:cTn id="22" dur="83" decel="50000">
                                          <p:stCondLst>
                                            <p:cond delay="338"/>
                                          </p:stCondLst>
                                        </p:cTn>
                                        <p:tgtEl>
                                          <p:spTgt spid="11"/>
                                        </p:tgtEl>
                                      </p:cBhvr>
                                      <p:to x="100000" y="100000"/>
                                    </p:animScale>
                                    <p:animScale>
                                      <p:cBhvr>
                                        <p:cTn id="23" dur="13">
                                          <p:stCondLst>
                                            <p:cond delay="656"/>
                                          </p:stCondLst>
                                        </p:cTn>
                                        <p:tgtEl>
                                          <p:spTgt spid="11"/>
                                        </p:tgtEl>
                                      </p:cBhvr>
                                      <p:to x="100000" y="80000"/>
                                    </p:animScale>
                                    <p:animScale>
                                      <p:cBhvr>
                                        <p:cTn id="24" dur="83" decel="50000">
                                          <p:stCondLst>
                                            <p:cond delay="669"/>
                                          </p:stCondLst>
                                        </p:cTn>
                                        <p:tgtEl>
                                          <p:spTgt spid="11"/>
                                        </p:tgtEl>
                                      </p:cBhvr>
                                      <p:to x="100000" y="100000"/>
                                    </p:animScale>
                                    <p:animScale>
                                      <p:cBhvr>
                                        <p:cTn id="25" dur="13">
                                          <p:stCondLst>
                                            <p:cond delay="821"/>
                                          </p:stCondLst>
                                        </p:cTn>
                                        <p:tgtEl>
                                          <p:spTgt spid="11"/>
                                        </p:tgtEl>
                                      </p:cBhvr>
                                      <p:to x="100000" y="90000"/>
                                    </p:animScale>
                                    <p:animScale>
                                      <p:cBhvr>
                                        <p:cTn id="26" dur="83" decel="50000">
                                          <p:stCondLst>
                                            <p:cond delay="834"/>
                                          </p:stCondLst>
                                        </p:cTn>
                                        <p:tgtEl>
                                          <p:spTgt spid="11"/>
                                        </p:tgtEl>
                                      </p:cBhvr>
                                      <p:to x="100000" y="100000"/>
                                    </p:animScale>
                                    <p:animScale>
                                      <p:cBhvr>
                                        <p:cTn id="27" dur="13">
                                          <p:stCondLst>
                                            <p:cond delay="904"/>
                                          </p:stCondLst>
                                        </p:cTn>
                                        <p:tgtEl>
                                          <p:spTgt spid="11"/>
                                        </p:tgtEl>
                                      </p:cBhvr>
                                      <p:to x="100000" y="95000"/>
                                    </p:animScale>
                                    <p:animScale>
                                      <p:cBhvr>
                                        <p:cTn id="28" dur="83" decel="50000">
                                          <p:stCondLst>
                                            <p:cond delay="917"/>
                                          </p:stCondLst>
                                        </p:cTn>
                                        <p:tgtEl>
                                          <p:spTgt spid="11"/>
                                        </p:tgtEl>
                                      </p:cBhvr>
                                      <p:to x="100000" y="100000"/>
                                    </p:animScale>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500"/>
                                        <p:tgtEl>
                                          <p:spTgt spid="5">
                                            <p:txEl>
                                              <p:pRg st="2" end="2"/>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500"/>
                                        <p:tgtEl>
                                          <p:spTgt spid="6">
                                            <p:txEl>
                                              <p:pRg st="0" end="0"/>
                                            </p:txEl>
                                          </p:spTgt>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fade">
                                      <p:cBhvr>
                                        <p:cTn id="4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4" grpId="0" build="p"/>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5798917" y="3045437"/>
            <a:ext cx="6336504" cy="610863"/>
          </a:xfrm>
        </p:spPr>
        <p:txBody>
          <a:bodyPr rtlCol="0">
            <a:normAutofit/>
          </a:bodyPr>
          <a:lstStyle/>
          <a:p>
            <a:r>
              <a:rPr lang="fr-FR" dirty="0" err="1"/>
              <a:t>Text</a:t>
            </a:r>
            <a:r>
              <a:rPr lang="fr-FR" dirty="0"/>
              <a:t> Pre-</a:t>
            </a:r>
            <a:r>
              <a:rPr lang="fr-FR" dirty="0" err="1"/>
              <a:t>Pro</a:t>
            </a:r>
            <a:r>
              <a:rPr lang="fr-FR" b="1" dirty="0" err="1"/>
              <a:t>cessing</a:t>
            </a:r>
            <a:endParaRPr lang="fr-FR" dirty="0"/>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98917" y="3992302"/>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itre 1">
            <a:extLst>
              <a:ext uri="{FF2B5EF4-FFF2-40B4-BE49-F238E27FC236}">
                <a16:creationId xmlns:a16="http://schemas.microsoft.com/office/drawing/2014/main" id="{C326D243-DD3C-8EFC-A940-44FD4BEBBCA6}"/>
              </a:ext>
            </a:extLst>
          </p:cNvPr>
          <p:cNvSpPr txBox="1">
            <a:spLocks/>
          </p:cNvSpPr>
          <p:nvPr/>
        </p:nvSpPr>
        <p:spPr>
          <a:xfrm>
            <a:off x="5798917" y="4332296"/>
            <a:ext cx="6336504"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dirty="0"/>
              <a:t>Nettoyage - Tokenisation</a:t>
            </a:r>
          </a:p>
        </p:txBody>
      </p:sp>
      <p:pic>
        <p:nvPicPr>
          <p:cNvPr id="4" name="Picture 3">
            <a:extLst>
              <a:ext uri="{FF2B5EF4-FFF2-40B4-BE49-F238E27FC236}">
                <a16:creationId xmlns:a16="http://schemas.microsoft.com/office/drawing/2014/main" id="{DDEF56B9-29CC-2D69-F07E-092412195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526" y="2457699"/>
            <a:ext cx="709989" cy="743452"/>
          </a:xfrm>
          <a:prstGeom prst="rect">
            <a:avLst/>
          </a:prstGeom>
        </p:spPr>
      </p:pic>
      <p:pic>
        <p:nvPicPr>
          <p:cNvPr id="5" name="Picture 4">
            <a:extLst>
              <a:ext uri="{FF2B5EF4-FFF2-40B4-BE49-F238E27FC236}">
                <a16:creationId xmlns:a16="http://schemas.microsoft.com/office/drawing/2014/main" id="{4F589B98-D50B-2340-B6A0-8A74E61E6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570" y="3183407"/>
            <a:ext cx="709989" cy="743451"/>
          </a:xfrm>
          <a:prstGeom prst="rect">
            <a:avLst/>
          </a:prstGeom>
        </p:spPr>
      </p:pic>
      <p:pic>
        <p:nvPicPr>
          <p:cNvPr id="7" name="Picture 6">
            <a:extLst>
              <a:ext uri="{FF2B5EF4-FFF2-40B4-BE49-F238E27FC236}">
                <a16:creationId xmlns:a16="http://schemas.microsoft.com/office/drawing/2014/main" id="{04D9ADBB-B71A-52B4-DE5C-405CF068D4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976" y="953175"/>
            <a:ext cx="778638" cy="815336"/>
          </a:xfrm>
          <a:prstGeom prst="rect">
            <a:avLst/>
          </a:prstGeom>
        </p:spPr>
      </p:pic>
      <p:pic>
        <p:nvPicPr>
          <p:cNvPr id="8" name="Picture 7">
            <a:extLst>
              <a:ext uri="{FF2B5EF4-FFF2-40B4-BE49-F238E27FC236}">
                <a16:creationId xmlns:a16="http://schemas.microsoft.com/office/drawing/2014/main" id="{F62B30F0-2764-DA70-6442-4BB22C4EF1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7014" y="2132198"/>
            <a:ext cx="709989" cy="743452"/>
          </a:xfrm>
          <a:prstGeom prst="rect">
            <a:avLst/>
          </a:prstGeom>
        </p:spPr>
      </p:pic>
      <p:pic>
        <p:nvPicPr>
          <p:cNvPr id="9" name="Picture 8">
            <a:extLst>
              <a:ext uri="{FF2B5EF4-FFF2-40B4-BE49-F238E27FC236}">
                <a16:creationId xmlns:a16="http://schemas.microsoft.com/office/drawing/2014/main" id="{EC90ABDA-9F76-74AD-B5DA-017A2C88B3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5496" y="2863687"/>
            <a:ext cx="709989" cy="743452"/>
          </a:xfrm>
          <a:prstGeom prst="rect">
            <a:avLst/>
          </a:prstGeom>
        </p:spPr>
      </p:pic>
      <p:pic>
        <p:nvPicPr>
          <p:cNvPr id="10" name="Picture 9">
            <a:extLst>
              <a:ext uri="{FF2B5EF4-FFF2-40B4-BE49-F238E27FC236}">
                <a16:creationId xmlns:a16="http://schemas.microsoft.com/office/drawing/2014/main" id="{FC34682E-0093-0D70-9A63-D92AAD207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101" y="1260075"/>
            <a:ext cx="709989" cy="743451"/>
          </a:xfrm>
          <a:prstGeom prst="rect">
            <a:avLst/>
          </a:prstGeom>
        </p:spPr>
      </p:pic>
      <p:pic>
        <p:nvPicPr>
          <p:cNvPr id="11" name="Picture 10">
            <a:extLst>
              <a:ext uri="{FF2B5EF4-FFF2-40B4-BE49-F238E27FC236}">
                <a16:creationId xmlns:a16="http://schemas.microsoft.com/office/drawing/2014/main" id="{2B47E286-143F-6F9F-C402-05BCB4523E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4282" y="2152325"/>
            <a:ext cx="709989" cy="743452"/>
          </a:xfrm>
          <a:prstGeom prst="rect">
            <a:avLst/>
          </a:prstGeom>
        </p:spPr>
      </p:pic>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{015F289C-CC12-4F57-9A04-35E8AB27C577}tf78853419_win32</Template>
  <TotalTime>2160</TotalTime>
  <Words>1425</Words>
  <Application>Microsoft Office PowerPoint</Application>
  <PresentationFormat>Widescreen</PresentationFormat>
  <Paragraphs>204</Paragraphs>
  <Slides>36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Franklin Gothic Book</vt:lpstr>
      <vt:lpstr>Franklin Gothic Demi</vt:lpstr>
      <vt:lpstr>Wingdings</vt:lpstr>
      <vt:lpstr>Thème1</vt:lpstr>
      <vt:lpstr>Email Spam Filtering</vt:lpstr>
      <vt:lpstr>Plan</vt:lpstr>
      <vt:lpstr>Introduction</vt:lpstr>
      <vt:lpstr>comment s'avoir si un mail spam ou ham</vt:lpstr>
      <vt:lpstr>Différentes formes de spams </vt:lpstr>
      <vt:lpstr>Text Corpus</vt:lpstr>
      <vt:lpstr>L’ensemble de données contient un ensemble d’environ 5728 e-mails, rédigés en anglais et divisés en deux classes spam et ham. Les e-mails sont composés d’un corps et d’un en-tête. L’en-tête contient généralement le sujet, la date, l’expéditeur, etc. Le ratio spam / ham, comme on peut le voir sur le graphique: En effet les hams représentent environ 76% de l’ensemble de nos emails contre environ 23% pour les spams.</vt:lpstr>
      <vt:lpstr>Dataset</vt:lpstr>
      <vt:lpstr>Text Pre-Processing</vt:lpstr>
      <vt:lpstr>PowerPoint Presentation</vt:lpstr>
      <vt:lpstr>Le texte brut contient beaucoup d’aléatoire qui nuit à l’estimation des modèles : les accents, les minuscules, les majuscules, les signes de ponctuation… On peut les garder mais plus de variabilité implique plus de données pour les apprendre. On préfère alors le nettoyer avant de le découper en mot (ou caractères ou syllabe). C’est la seule partie qui est spécifique au langage. Même si langue latine partage les mêmes caractères, elles n’ont pas les mêmes accents, la même façon de composer les mots, les mêmes stopwords ou mots sans importance.</vt:lpstr>
      <vt:lpstr>Nettoyage des données</vt:lpstr>
      <vt:lpstr>Nettoyage des données</vt:lpstr>
      <vt:lpstr>PowerPoint Presentation</vt:lpstr>
      <vt:lpstr>La tokenisation consiste à découper un texte en token, le plus souvent des mots. </vt:lpstr>
      <vt:lpstr>PowerPoint Presentation</vt:lpstr>
      <vt:lpstr>La lemmatisation permet donc de supprimer uniquement les terminaisons inflexibles et donc à isoler la forme canonique du mot, connue sous le nom de lemme. ▪ Exemple : « receipts » → receipt</vt:lpstr>
      <vt:lpstr>Text Representation</vt:lpstr>
      <vt:lpstr>TF-iDF</vt:lpstr>
      <vt:lpstr>A la différence d’un vectoriser plus classique, Tf-IDF-Vectorizer permet de prendre en compte la fréquence d’apparition d’un mot dans un élément du dataset ainsi que la rareté de ce même mot au sein de l’ensemble du dataset. </vt:lpstr>
      <vt:lpstr>BoW</vt:lpstr>
      <vt:lpstr>Un sac de mots revient simplement à représenter chaque document par un vecteur qui compte le nombre d’apparitions de chaque mot du vocabulaire dans le document.</vt:lpstr>
      <vt:lpstr>Knowledge Discovery</vt:lpstr>
      <vt:lpstr>PowerPoint Presentation</vt:lpstr>
      <vt:lpstr>Un modèle de Random Forest est un modèle d'apprentissage automatique utilisé pour résoudre des problèmes de classification et de régression. Il est basé sur l'idée de l'apprentissage par ensemble, où plusieurs modèles sont combinés pour améliorer les performances globales du modèle.</vt:lpstr>
      <vt:lpstr>Random Forest</vt:lpstr>
      <vt:lpstr>PowerPoint Presentation</vt:lpstr>
      <vt:lpstr>Les Machines à Vecteurs de Support (SVM) avec le noyau de fonction de base radiale (RBF) est un algorithme de classification populaire utilisé en apprentissage automatique. Le noyau RBF est couramment utilisé avec SVM en raison de sa capacité à gérer des frontières de décision non linéaires.</vt:lpstr>
      <vt:lpstr>Matrice de Confusion</vt:lpstr>
      <vt:lpstr>Matrice de Confusion</vt:lpstr>
      <vt:lpstr>MoDel choisis</vt:lpstr>
      <vt:lpstr>MoDel choisis</vt:lpstr>
      <vt:lpstr>Implémentation</vt:lpstr>
      <vt:lpstr>Quelles sont les étapes du processus de modélisation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annuel</dc:title>
  <dc:creator>NABILA BENGHDAIF</dc:creator>
  <cp:lastModifiedBy>assia benghdaif</cp:lastModifiedBy>
  <cp:revision>79</cp:revision>
  <dcterms:created xsi:type="dcterms:W3CDTF">2023-05-05T13:47:49Z</dcterms:created>
  <dcterms:modified xsi:type="dcterms:W3CDTF">2023-05-26T09:18:52Z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fd53d93-3f4c-4b90-b511-bd6bdbb4fba9_Enabled">
    <vt:lpwstr>true</vt:lpwstr>
  </property>
  <property fmtid="{D5CDD505-2E9C-101B-9397-08002B2CF9AE}" pid="4" name="MSIP_Label_2fd53d93-3f4c-4b90-b511-bd6bdbb4fba9_SetDate">
    <vt:lpwstr>2023-05-05T13:47:49Z</vt:lpwstr>
  </property>
  <property fmtid="{D5CDD505-2E9C-101B-9397-08002B2CF9AE}" pid="5" name="MSIP_Label_2fd53d93-3f4c-4b90-b511-bd6bdbb4fba9_Method">
    <vt:lpwstr>Standard</vt:lpwstr>
  </property>
  <property fmtid="{D5CDD505-2E9C-101B-9397-08002B2CF9AE}" pid="6" name="MSIP_Label_2fd53d93-3f4c-4b90-b511-bd6bdbb4fba9_Name">
    <vt:lpwstr>2fd53d93-3f4c-4b90-b511-bd6bdbb4fba9</vt:lpwstr>
  </property>
  <property fmtid="{D5CDD505-2E9C-101B-9397-08002B2CF9AE}" pid="7" name="MSIP_Label_2fd53d93-3f4c-4b90-b511-bd6bdbb4fba9_SiteId">
    <vt:lpwstr>d852d5cd-724c-4128-8812-ffa5db3f8507</vt:lpwstr>
  </property>
  <property fmtid="{D5CDD505-2E9C-101B-9397-08002B2CF9AE}" pid="8" name="MSIP_Label_2fd53d93-3f4c-4b90-b511-bd6bdbb4fba9_ActionId">
    <vt:lpwstr>40a88c99-1eab-4f8a-a3e6-4815d3ea8625</vt:lpwstr>
  </property>
  <property fmtid="{D5CDD505-2E9C-101B-9397-08002B2CF9AE}" pid="9" name="MSIP_Label_2fd53d93-3f4c-4b90-b511-bd6bdbb4fba9_ContentBits">
    <vt:lpwstr>0</vt:lpwstr>
  </property>
</Properties>
</file>