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61" r:id="rId3"/>
    <p:sldId id="262" r:id="rId4"/>
    <p:sldId id="266" r:id="rId5"/>
    <p:sldId id="267" r:id="rId6"/>
    <p:sldId id="268" r:id="rId7"/>
    <p:sldId id="263" r:id="rId8"/>
    <p:sldId id="264" r:id="rId9"/>
    <p:sldId id="269" r:id="rId10"/>
    <p:sldId id="270" r:id="rId11"/>
    <p:sldId id="288" r:id="rId12"/>
    <p:sldId id="289" r:id="rId13"/>
    <p:sldId id="292" r:id="rId14"/>
    <p:sldId id="290" r:id="rId15"/>
    <p:sldId id="291" r:id="rId16"/>
    <p:sldId id="293" r:id="rId17"/>
    <p:sldId id="271" r:id="rId18"/>
    <p:sldId id="272" r:id="rId19"/>
    <p:sldId id="273" r:id="rId20"/>
    <p:sldId id="274" r:id="rId21"/>
    <p:sldId id="278" r:id="rId22"/>
    <p:sldId id="275" r:id="rId23"/>
    <p:sldId id="276" r:id="rId24"/>
    <p:sldId id="277" r:id="rId25"/>
    <p:sldId id="279" r:id="rId26"/>
    <p:sldId id="284" r:id="rId27"/>
    <p:sldId id="282" r:id="rId28"/>
    <p:sldId id="285" r:id="rId29"/>
    <p:sldId id="283" r:id="rId30"/>
    <p:sldId id="286" r:id="rId31"/>
    <p:sldId id="287" r:id="rId32"/>
    <p:sldId id="295" r:id="rId33"/>
    <p:sldId id="296" r:id="rId34"/>
    <p:sldId id="294" r:id="rId35"/>
    <p:sldId id="299" r:id="rId36"/>
    <p:sldId id="297" r:id="rId37"/>
    <p:sldId id="298" r:id="rId38"/>
    <p:sldId id="300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2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6:52:51.8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7489.84375"/>
      <inkml:brushProperty name="anchorY" value="-1953.91272"/>
      <inkml:brushProperty name="scaleFactor" value="0.5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6222F-EC4C-46D3-8B62-70186D1A218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A2DF-1142-460E-BEB5-39AE464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5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22248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1683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CA2DF-1142-460E-BEB5-39AE464CD8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8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32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98646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33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7266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74021" y="0"/>
            <a:ext cx="7129705" cy="6858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11101741" y="364882"/>
            <a:ext cx="384278" cy="3841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Open Sans Regula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090014" y="423745"/>
            <a:ext cx="478103" cy="27698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200" b="1" i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pPr algn="ctr"/>
              <a:t>‹#›</a:t>
            </a:fld>
            <a:r>
              <a:rPr lang="id-ID" sz="1200" b="1" i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1" r:id="rId2"/>
    <p:sldLayoutId id="2147484018" r:id="rId3"/>
    <p:sldLayoutId id="2147484020" r:id="rId4"/>
    <p:sldLayoutId id="2147484007" r:id="rId5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0" i="0" kern="1200">
          <a:solidFill>
            <a:schemeClr val="tx1"/>
          </a:solidFill>
          <a:latin typeface="Open Sans Regular" charset="0"/>
          <a:ea typeface="Open Sans Regular" charset="0"/>
          <a:cs typeface="Open Sans Regular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Open Sans" charset="0"/>
          <a:ea typeface="Open Sans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Open Sans" charset="0"/>
          <a:ea typeface="Open Sans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Open Sans" charset="0"/>
          <a:ea typeface="Open Sans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Open Sans" charset="0"/>
          <a:ea typeface="Open Sans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Open Sans" charset="0"/>
          <a:ea typeface="Open Sans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0.png"/><Relationship Id="rId7" Type="http://schemas.openxmlformats.org/officeDocument/2006/relationships/image" Target="../media/image1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03.2777.pdf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 rot="5400000">
            <a:off x="3013713" y="2060576"/>
            <a:ext cx="6858000" cy="2736850"/>
          </a:xfrm>
          <a:custGeom>
            <a:avLst/>
            <a:gdLst>
              <a:gd name="connsiteX0" fmla="*/ 0 w 13716000"/>
              <a:gd name="connsiteY0" fmla="*/ 5473699 h 5473699"/>
              <a:gd name="connsiteX1" fmla="*/ 0 w 13716000"/>
              <a:gd name="connsiteY1" fmla="*/ 2706089 h 5473699"/>
              <a:gd name="connsiteX2" fmla="*/ 78110 w 13716000"/>
              <a:gd name="connsiteY2" fmla="*/ 2620750 h 5473699"/>
              <a:gd name="connsiteX3" fmla="*/ 6604071 w 13716000"/>
              <a:gd name="connsiteY3" fmla="*/ 3560 h 5473699"/>
              <a:gd name="connsiteX4" fmla="*/ 13667368 w 13716000"/>
              <a:gd name="connsiteY4" fmla="*/ 2598088 h 5473699"/>
              <a:gd name="connsiteX5" fmla="*/ 13716000 w 13716000"/>
              <a:gd name="connsiteY5" fmla="*/ 2650660 h 5473699"/>
              <a:gd name="connsiteX6" fmla="*/ 13716000 w 13716000"/>
              <a:gd name="connsiteY6" fmla="*/ 5294704 h 5473699"/>
              <a:gd name="connsiteX7" fmla="*/ 13710320 w 13716000"/>
              <a:gd name="connsiteY7" fmla="*/ 5271580 h 5473699"/>
              <a:gd name="connsiteX8" fmla="*/ 6666167 w 13716000"/>
              <a:gd name="connsiteY8" fmla="*/ 1414421 h 5473699"/>
              <a:gd name="connsiteX9" fmla="*/ 24318 w 13716000"/>
              <a:gd name="connsiteY9" fmla="*/ 5375512 h 547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0" h="5473699">
                <a:moveTo>
                  <a:pt x="0" y="5473699"/>
                </a:moveTo>
                <a:lnTo>
                  <a:pt x="0" y="2706089"/>
                </a:lnTo>
                <a:lnTo>
                  <a:pt x="78110" y="2620750"/>
                </a:lnTo>
                <a:cubicBezTo>
                  <a:pt x="1552252" y="1088436"/>
                  <a:pt x="3913171" y="71122"/>
                  <a:pt x="6604071" y="3560"/>
                </a:cubicBezTo>
                <a:cubicBezTo>
                  <a:pt x="9472264" y="-68454"/>
                  <a:pt x="12074145" y="957244"/>
                  <a:pt x="13667368" y="2598088"/>
                </a:cubicBezTo>
                <a:lnTo>
                  <a:pt x="13716000" y="2650660"/>
                </a:lnTo>
                <a:lnTo>
                  <a:pt x="13716000" y="5294704"/>
                </a:lnTo>
                <a:lnTo>
                  <a:pt x="13710320" y="5271580"/>
                </a:lnTo>
                <a:cubicBezTo>
                  <a:pt x="12987452" y="2981914"/>
                  <a:pt x="10049964" y="1340210"/>
                  <a:pt x="6666167" y="1414421"/>
                </a:cubicBezTo>
                <a:cubicBezTo>
                  <a:pt x="3361240" y="1486902"/>
                  <a:pt x="650391" y="3169090"/>
                  <a:pt x="24318" y="537551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69000"/>
                </a:schemeClr>
              </a:gs>
              <a:gs pos="100000">
                <a:schemeClr val="accent5">
                  <a:alpha val="8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Open Sans Regular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351588" y="0"/>
            <a:ext cx="5838825" cy="6858000"/>
          </a:xfrm>
          <a:custGeom>
            <a:avLst/>
            <a:gdLst>
              <a:gd name="connsiteX0" fmla="*/ 0 w 11677650"/>
              <a:gd name="connsiteY0" fmla="*/ 0 h 13716000"/>
              <a:gd name="connsiteX1" fmla="*/ 11677650 w 11677650"/>
              <a:gd name="connsiteY1" fmla="*/ 0 h 13716000"/>
              <a:gd name="connsiteX2" fmla="*/ 11677650 w 11677650"/>
              <a:gd name="connsiteY2" fmla="*/ 13716000 h 13716000"/>
              <a:gd name="connsiteX3" fmla="*/ 244994 w 11677650"/>
              <a:gd name="connsiteY3" fmla="*/ 13716000 h 13716000"/>
              <a:gd name="connsiteX4" fmla="*/ 297566 w 11677650"/>
              <a:gd name="connsiteY4" fmla="*/ 13667368 h 13716000"/>
              <a:gd name="connsiteX5" fmla="*/ 2892094 w 11677650"/>
              <a:gd name="connsiteY5" fmla="*/ 6604072 h 13716000"/>
              <a:gd name="connsiteX6" fmla="*/ 1547302 w 11677650"/>
              <a:gd name="connsiteY6" fmla="*/ 1702925 h 13716000"/>
              <a:gd name="connsiteX7" fmla="*/ 1524000 w 11677650"/>
              <a:gd name="connsiteY7" fmla="*/ 1665723 h 13716000"/>
              <a:gd name="connsiteX8" fmla="*/ 1524000 w 11677650"/>
              <a:gd name="connsiteY8" fmla="*/ 1625600 h 13716000"/>
              <a:gd name="connsiteX9" fmla="*/ 1498869 w 11677650"/>
              <a:gd name="connsiteY9" fmla="*/ 1625600 h 13716000"/>
              <a:gd name="connsiteX10" fmla="*/ 1320784 w 11677650"/>
              <a:gd name="connsiteY10" fmla="*/ 1341288 h 13716000"/>
              <a:gd name="connsiteX11" fmla="*/ 274904 w 11677650"/>
              <a:gd name="connsiteY11" fmla="*/ 78111 h 13716000"/>
              <a:gd name="connsiteX12" fmla="*/ 189564 w 11677650"/>
              <a:gd name="connsiteY12" fmla="*/ 1 h 13716000"/>
              <a:gd name="connsiteX13" fmla="*/ 0 w 11677650"/>
              <a:gd name="connsiteY13" fmla="*/ 1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77650" h="13716000">
                <a:moveTo>
                  <a:pt x="0" y="0"/>
                </a:moveTo>
                <a:lnTo>
                  <a:pt x="11677650" y="0"/>
                </a:lnTo>
                <a:lnTo>
                  <a:pt x="11677650" y="13716000"/>
                </a:lnTo>
                <a:lnTo>
                  <a:pt x="244994" y="13716000"/>
                </a:lnTo>
                <a:lnTo>
                  <a:pt x="297566" y="13667368"/>
                </a:lnTo>
                <a:cubicBezTo>
                  <a:pt x="1938410" y="12074146"/>
                  <a:pt x="2964108" y="9472264"/>
                  <a:pt x="2892094" y="6604072"/>
                </a:cubicBezTo>
                <a:cubicBezTo>
                  <a:pt x="2845645" y="4754078"/>
                  <a:pt x="2350290" y="3060052"/>
                  <a:pt x="1547302" y="1702925"/>
                </a:cubicBezTo>
                <a:lnTo>
                  <a:pt x="1524000" y="1665723"/>
                </a:lnTo>
                <a:lnTo>
                  <a:pt x="1524000" y="1625600"/>
                </a:lnTo>
                <a:lnTo>
                  <a:pt x="1498869" y="1625600"/>
                </a:lnTo>
                <a:lnTo>
                  <a:pt x="1320784" y="1341288"/>
                </a:lnTo>
                <a:cubicBezTo>
                  <a:pt x="1008874" y="870605"/>
                  <a:pt x="657983" y="446646"/>
                  <a:pt x="274904" y="78111"/>
                </a:cubicBezTo>
                <a:lnTo>
                  <a:pt x="189564" y="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7000"/>
                </a:schemeClr>
              </a:gs>
              <a:gs pos="100000">
                <a:schemeClr val="accent6">
                  <a:alpha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atin typeface="Open Sans Regula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9423"/>
            <a:ext cx="705143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0" b="1" spc="700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Merging almost sorted sequences yields a </a:t>
            </a:r>
            <a:r>
              <a:rPr lang="en-US" sz="7500" b="1" spc="700" dirty="0">
                <a:solidFill>
                  <a:schemeClr val="accent2"/>
                </a:solidFill>
                <a:latin typeface="League Spartan" charset="0"/>
                <a:ea typeface="League Spartan" charset="0"/>
                <a:cs typeface="League Spartan" charset="0"/>
              </a:rPr>
              <a:t>24 sorter</a:t>
            </a:r>
            <a:r>
              <a:rPr lang="en-US" sz="7500" b="1" spc="700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 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86FA9E2D-1BB0-4145-9E9B-A91D615EB3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r="22939"/>
          <a:stretch/>
        </p:blipFill>
        <p:spPr>
          <a:xfrm>
            <a:off x="5074021" y="0"/>
            <a:ext cx="7129705" cy="6858000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830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04407-1E39-459D-A152-8BF227E54D6F}"/>
              </a:ext>
            </a:extLst>
          </p:cNvPr>
          <p:cNvSpPr txBox="1"/>
          <p:nvPr/>
        </p:nvSpPr>
        <p:spPr>
          <a:xfrm>
            <a:off x="314609" y="731520"/>
            <a:ext cx="11562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2"/>
                </a:solidFill>
                <a:latin typeface="+mj-lt"/>
              </a:rPr>
              <a:t>Size</a:t>
            </a:r>
            <a:r>
              <a:rPr lang="en-US" sz="3600" i="0" u="none" strike="noStrike" baseline="0" dirty="0">
                <a:solidFill>
                  <a:schemeClr val="tx2">
                    <a:lumMod val="85000"/>
                    <a:lumOff val="15000"/>
                  </a:schemeClr>
                </a:solidFill>
                <a:latin typeface="+mj-lt"/>
              </a:rPr>
              <a:t> of network = number of comparators (5 in our example).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5DBC-88BE-4FEB-89D4-5DC25A84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88" y="1952624"/>
            <a:ext cx="5132832" cy="4173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D534-CF30-41C5-8541-FD9FB0CE849A}"/>
              </a:ext>
            </a:extLst>
          </p:cNvPr>
          <p:cNvSpPr txBox="1"/>
          <p:nvPr/>
        </p:nvSpPr>
        <p:spPr>
          <a:xfrm>
            <a:off x="314609" y="1437898"/>
            <a:ext cx="7229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2"/>
                </a:solidFill>
                <a:latin typeface="+mj-lt"/>
              </a:rPr>
              <a:t>S</a:t>
            </a:r>
            <a:r>
              <a:rPr lang="en-US" sz="3600" b="1" dirty="0">
                <a:solidFill>
                  <a:schemeClr val="accent2"/>
                </a:solidFill>
                <a:latin typeface="+mj-lt"/>
              </a:rPr>
              <a:t>pace</a:t>
            </a:r>
            <a:r>
              <a:rPr lang="en-US" sz="3600" b="1" i="0" u="none" strike="noStrike" baseline="0" dirty="0">
                <a:solidFill>
                  <a:schemeClr val="accent2"/>
                </a:solidFill>
                <a:latin typeface="+mj-lt"/>
              </a:rPr>
              <a:t> complexity </a:t>
            </a:r>
            <a:r>
              <a:rPr lang="en-US" sz="3600" i="0" u="none" strike="noStrike" baseline="0" dirty="0">
                <a:solidFill>
                  <a:schemeClr val="tx2"/>
                </a:solidFill>
                <a:latin typeface="+mj-lt"/>
              </a:rPr>
              <a:t>= size of network 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6141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8BD4F-1CE6-49B6-8F40-99BCF3A033DB}"/>
              </a:ext>
            </a:extLst>
          </p:cNvPr>
          <p:cNvSpPr txBox="1"/>
          <p:nvPr/>
        </p:nvSpPr>
        <p:spPr>
          <a:xfrm>
            <a:off x="2109216" y="485691"/>
            <a:ext cx="7973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2"/>
                </a:solidFill>
                <a:latin typeface="+mj-lt"/>
              </a:rPr>
              <a:t>How to test a network for correctness?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94B07-7B27-4C0C-ABBF-E6EA83705F78}"/>
                  </a:ext>
                </a:extLst>
              </p:cNvPr>
              <p:cNvSpPr txBox="1"/>
              <p:nvPr/>
            </p:nvSpPr>
            <p:spPr>
              <a:xfrm>
                <a:off x="1383792" y="1438215"/>
                <a:ext cx="9424416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200" b="0" i="0" u="none" strike="noStrike" baseline="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+mj-lt"/>
                  </a:rPr>
                  <a:t>We could enter all n! permutations and see if each gets sorted.</a:t>
                </a:r>
              </a:p>
              <a:p>
                <a:pPr algn="l"/>
                <a:r>
                  <a:rPr lang="en-US" sz="3200" b="0" i="0" u="none" strike="noStrike" baseline="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+mj-lt"/>
                  </a:rPr>
                  <a:t>The following says that we need only test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u="none" strike="noStrike" baseline="0" dirty="0" smtClean="0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u="none" strike="noStrike" baseline="0" dirty="0" smtClean="0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u="none" strike="noStrike" baseline="0" dirty="0" smtClean="0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i="0" u="none" strike="noStrike" baseline="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+mj-lt"/>
                  </a:rPr>
                  <a:t> input sequences, which is </a:t>
                </a:r>
                <a:r>
                  <a:rPr lang="en-US" sz="3200" b="0" i="1" u="none" strike="noStrike" baseline="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+mj-lt"/>
                  </a:rPr>
                  <a:t>much </a:t>
                </a:r>
                <a:r>
                  <a:rPr lang="en-US" sz="3200" b="0" i="0" u="none" strike="noStrike" baseline="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+mj-lt"/>
                  </a:rPr>
                  <a:t>less than n!</a:t>
                </a:r>
                <a:endParaRPr lang="en-US" sz="32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94B07-7B27-4C0C-ABBF-E6EA83705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92" y="1438215"/>
                <a:ext cx="9424416" cy="2062103"/>
              </a:xfrm>
              <a:prstGeom prst="rect">
                <a:avLst/>
              </a:prstGeom>
              <a:blipFill>
                <a:blip r:embed="rId2"/>
                <a:stretch>
                  <a:fillRect l="-1617" t="-3846" r="-65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94AA6-D0C1-4937-98DC-FF3465A2FF3F}"/>
                  </a:ext>
                </a:extLst>
              </p:cNvPr>
              <p:cNvSpPr txBox="1"/>
              <p:nvPr/>
            </p:nvSpPr>
            <p:spPr>
              <a:xfrm>
                <a:off x="1216152" y="3663875"/>
                <a:ext cx="9759696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i="0" u="none" strike="noStrike" baseline="0" dirty="0">
                    <a:solidFill>
                      <a:schemeClr val="accent2"/>
                    </a:solidFill>
                    <a:latin typeface="+mj-lt"/>
                  </a:rPr>
                  <a:t>0-1 principle:</a:t>
                </a:r>
              </a:p>
              <a:p>
                <a:pPr algn="ctr"/>
                <a:r>
                  <a:rPr lang="en-US" sz="3200" b="0" i="0" u="none" strike="noStrike" baseline="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+mj-lt"/>
                  </a:rPr>
                  <a:t>If a comparison network with n inputs sorts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u="none" strike="noStrike" baseline="0" dirty="0" smtClean="0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u="none" strike="noStrike" baseline="0" dirty="0" smtClean="0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u="none" strike="noStrike" baseline="0" dirty="0" smtClean="0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i="0" u="none" strike="noStrike" baseline="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+mj-lt"/>
                  </a:rPr>
                  <a:t> sequences</a:t>
                </a:r>
              </a:p>
              <a:p>
                <a:pPr algn="ctr"/>
                <a:r>
                  <a:rPr lang="en-US" sz="3200" b="0" i="0" u="none" strike="noStrike" baseline="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+mj-lt"/>
                  </a:rPr>
                  <a:t>of 0’s and 1’s, then it sorts all sequences of any numbers.</a:t>
                </a:r>
                <a:endParaRPr lang="en-US" sz="32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94AA6-D0C1-4937-98DC-FF3465A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52" y="3663875"/>
                <a:ext cx="9759696" cy="2062103"/>
              </a:xfrm>
              <a:prstGeom prst="rect">
                <a:avLst/>
              </a:prstGeom>
              <a:blipFill>
                <a:blip r:embed="rId3"/>
                <a:stretch>
                  <a:fillRect l="-125" t="-3846" r="-62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365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8EC25-B359-4329-8A00-5EA11EAC621B}"/>
              </a:ext>
            </a:extLst>
          </p:cNvPr>
          <p:cNvSpPr txBox="1"/>
          <p:nvPr/>
        </p:nvSpPr>
        <p:spPr>
          <a:xfrm>
            <a:off x="829056" y="35787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/>
                <a:latin typeface="+mj-lt"/>
              </a:rPr>
              <a:t>Proof:</a:t>
            </a:r>
            <a:endParaRPr lang="en-US" sz="3200" b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A917B1-FF2A-446B-9DE4-E8E792690F47}"/>
                  </a:ext>
                </a:extLst>
              </p:cNvPr>
              <p:cNvSpPr txBox="1"/>
              <p:nvPr/>
            </p:nvSpPr>
            <p:spPr>
              <a:xfrm>
                <a:off x="829056" y="650265"/>
                <a:ext cx="10826496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>
                    <a:solidFill>
                      <a:schemeClr val="tx2"/>
                    </a:solidFill>
                    <a:latin typeface="+mj-lt"/>
                  </a:rPr>
                  <a:t>Definition:</a:t>
                </a: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let A and B be ordered sets .</a:t>
                </a: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A mapping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is called monotonic if for all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2∈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 =&gt; 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1)≤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:r>
                  <a:rPr lang="en-US" sz="3200" b="1" u="sng" dirty="0">
                    <a:solidFill>
                      <a:schemeClr val="tx2"/>
                    </a:solidFill>
                    <a:latin typeface="+mj-lt"/>
                  </a:rPr>
                  <a:t>Lemma:</a:t>
                </a:r>
                <a:endParaRPr lang="en-US" sz="3200" u="sng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be a monotonic mapping .</a:t>
                </a: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Then the following holds for all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2∈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200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 = 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sz="3200" dirty="0">
                  <a:solidFill>
                    <a:schemeClr val="accent5">
                      <a:lumMod val="75000"/>
                    </a:schemeClr>
                  </a:solidFill>
                  <a:effectLst/>
                  <a:latin typeface="+mj-lt"/>
                </a:endParaRPr>
              </a:p>
              <a:p>
                <a:pPr algn="ctr"/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A917B1-FF2A-446B-9DE4-E8E79269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6" y="650265"/>
                <a:ext cx="10826496" cy="6001643"/>
              </a:xfrm>
              <a:prstGeom prst="rect">
                <a:avLst/>
              </a:prstGeom>
              <a:blipFill>
                <a:blip r:embed="rId2"/>
                <a:stretch>
                  <a:fillRect t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476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C5F8A0-C8ED-488E-BD09-3ABB04C0C3BD}"/>
                  </a:ext>
                </a:extLst>
              </p:cNvPr>
              <p:cNvSpPr txBox="1"/>
              <p:nvPr/>
            </p:nvSpPr>
            <p:spPr>
              <a:xfrm>
                <a:off x="1353312" y="355938"/>
                <a:ext cx="9485376" cy="612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u="sng" dirty="0">
                    <a:solidFill>
                      <a:schemeClr val="tx2"/>
                    </a:solidFill>
                    <a:latin typeface="+mj-lt"/>
                  </a:rPr>
                  <a:t>Proof:</a:t>
                </a: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sz="3200" i="0" dirty="0">
                    <a:solidFill>
                      <a:schemeClr val="tx2"/>
                    </a:solidFill>
                    <a:latin typeface="+mj-lt"/>
                  </a:rPr>
                  <a:t>and thus </a:t>
                </a:r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𝑓(𝑎1)≤𝑓(𝑎2).</a:t>
                </a: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US" sz="3200" i="0" dirty="0">
                    <a:solidFill>
                      <a:schemeClr val="tx2"/>
                    </a:solidFill>
                    <a:latin typeface="+mj-lt"/>
                  </a:rPr>
                  <a:t>Then</a:t>
                </a:r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2)=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200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𝑓𝑎</m:t>
                                </m:r>
                                <m:r>
                                  <a:rPr lang="en-US" sz="320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sz="3200" dirty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This implies </a:t>
                </a:r>
              </a:p>
              <a:p>
                <a:pPr algn="ctr"/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2))=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1)= 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1),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2))</m:t>
                      </m:r>
                    </m:oMath>
                  </m:oMathPara>
                </a14:m>
                <a:endParaRPr lang="en-US" sz="3200" dirty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  <a:p>
                <a:pPr algn="ctr"/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Similarly, 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200" i="0" dirty="0">
                    <a:solidFill>
                      <a:schemeClr val="tx2"/>
                    </a:solidFill>
                    <a:latin typeface="+mj-lt"/>
                  </a:rPr>
                  <a:t>and therefore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2)≤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1), </m:t>
                    </m:r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    we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2))=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2)= 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1),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2))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An analogous property holds for the max-function.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C5F8A0-C8ED-488E-BD09-3ABB04C0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355938"/>
                <a:ext cx="9485376" cy="6126614"/>
              </a:xfrm>
              <a:prstGeom prst="rect">
                <a:avLst/>
              </a:prstGeom>
              <a:blipFill>
                <a:blip r:embed="rId2"/>
                <a:stretch>
                  <a:fillRect t="-1493" b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2591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100AF82-568F-46D0-9554-06B9521C9799}"/>
              </a:ext>
            </a:extLst>
          </p:cNvPr>
          <p:cNvSpPr txBox="1"/>
          <p:nvPr/>
        </p:nvSpPr>
        <p:spPr>
          <a:xfrm>
            <a:off x="414528" y="735830"/>
            <a:ext cx="113629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baseline="0" dirty="0">
                <a:solidFill>
                  <a:schemeClr val="tx2"/>
                </a:solidFill>
                <a:latin typeface="+mj-lt"/>
              </a:rPr>
              <a:t>Lemma: </a:t>
            </a:r>
          </a:p>
          <a:p>
            <a:pPr algn="ctr"/>
            <a:r>
              <a:rPr lang="en-US" sz="3200" b="0" i="0" u="none" strike="noStrike" baseline="0" dirty="0">
                <a:solidFill>
                  <a:schemeClr val="tx2"/>
                </a:solidFill>
                <a:latin typeface="+mj-lt"/>
              </a:rPr>
              <a:t>If the network maps input &lt;a1, a2, . . . , an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&gt; into output </a:t>
            </a:r>
          </a:p>
          <a:p>
            <a:pPr algn="ctr"/>
            <a:r>
              <a:rPr lang="en-US" sz="3200" b="0" i="0" u="none" strike="noStrike" baseline="0" dirty="0">
                <a:solidFill>
                  <a:schemeClr val="tx2"/>
                </a:solidFill>
                <a:latin typeface="+mj-lt"/>
              </a:rPr>
              <a:t>&lt;b1, b2, . . . , bn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&gt;, then it </a:t>
            </a:r>
            <a:r>
              <a:rPr lang="en-US" sz="3200" b="0" i="0" u="none" strike="noStrike" baseline="0" dirty="0">
                <a:solidFill>
                  <a:schemeClr val="tx2"/>
                </a:solidFill>
                <a:latin typeface="+mj-lt"/>
              </a:rPr>
              <a:t>maps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200" b="0" i="0" u="none" strike="noStrike" baseline="0" dirty="0">
                <a:solidFill>
                  <a:schemeClr val="tx2"/>
                </a:solidFill>
                <a:latin typeface="+mj-lt"/>
              </a:rPr>
              <a:t>&lt;f(a1), f(a2), . . . f(an)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&gt; into </a:t>
            </a:r>
          </a:p>
          <a:p>
            <a:pPr algn="ctr"/>
            <a:r>
              <a:rPr lang="en-US" sz="3200" b="0" i="0" u="none" strike="noStrike" baseline="0" dirty="0">
                <a:solidFill>
                  <a:schemeClr val="tx2"/>
                </a:solidFill>
                <a:latin typeface="+mj-lt"/>
              </a:rPr>
              <a:t>&lt;f(b1), f(b2), . . . f(bn)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&gt;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65C82-B3F6-451B-AC19-511A9C938003}"/>
              </a:ext>
            </a:extLst>
          </p:cNvPr>
          <p:cNvSpPr txBox="1"/>
          <p:nvPr/>
        </p:nvSpPr>
        <p:spPr>
          <a:xfrm>
            <a:off x="1688592" y="3259574"/>
            <a:ext cx="88148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effectLst/>
                <a:latin typeface="+mj-lt"/>
              </a:rPr>
              <a:t>Proof: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effectLst/>
                <a:latin typeface="+mj-lt"/>
              </a:rPr>
              <a:t>By induction on the number of comparisons using: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+mj-lt"/>
              </a:rPr>
              <a:t>f(min(</a:t>
            </a:r>
            <a:r>
              <a:rPr lang="en-US" sz="3200" dirty="0" err="1">
                <a:solidFill>
                  <a:schemeClr val="tx2"/>
                </a:solidFill>
                <a:latin typeface="+mj-lt"/>
              </a:rPr>
              <a:t>a,b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)) = min(f(a),f(b))</a:t>
            </a:r>
            <a:r>
              <a:rPr lang="en-US" sz="3200" dirty="0">
                <a:solidFill>
                  <a:schemeClr val="tx2"/>
                </a:solidFill>
                <a:effectLst/>
                <a:latin typeface="+mj-lt"/>
              </a:rPr>
              <a:t> 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+mj-lt"/>
              </a:rPr>
              <a:t>f(max(</a:t>
            </a:r>
            <a:r>
              <a:rPr lang="en-US" sz="3200" dirty="0" err="1">
                <a:solidFill>
                  <a:schemeClr val="tx2"/>
                </a:solidFill>
                <a:latin typeface="+mj-lt"/>
              </a:rPr>
              <a:t>a,b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)) = max(f(a),f(b))</a:t>
            </a:r>
            <a:r>
              <a:rPr lang="en-US" sz="3200" dirty="0">
                <a:solidFill>
                  <a:schemeClr val="tx2"/>
                </a:solidFill>
                <a:effectLst/>
                <a:latin typeface="+mj-lt"/>
              </a:rPr>
              <a:t> </a:t>
            </a:r>
            <a:endParaRPr lang="en-US" sz="3200" b="1" dirty="0">
              <a:solidFill>
                <a:schemeClr val="tx2"/>
              </a:solidFill>
              <a:latin typeface="+mj-lt"/>
            </a:endParaRPr>
          </a:p>
          <a:p>
            <a:endParaRPr lang="en-US" sz="32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30937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D3C4A-BD81-4654-B786-39DE573A3DE0}"/>
                  </a:ext>
                </a:extLst>
              </p:cNvPr>
              <p:cNvSpPr txBox="1"/>
              <p:nvPr/>
            </p:nvSpPr>
            <p:spPr>
              <a:xfrm>
                <a:off x="853440" y="816864"/>
                <a:ext cx="10485120" cy="214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Calibri Light (Headings)"/>
                  </a:rPr>
                  <a:t>Now suppose the 0-1 principle does not hold.</a:t>
                </a: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Calibri Light (Headings)"/>
                  </a:rPr>
                  <a:t>Assume the network sorts all 0-1 sequences, but there is a sequence </a:t>
                </a:r>
                <a:r>
                  <a:rPr lang="en-US" sz="3200" b="0" i="0" u="none" strike="noStrike" baseline="0" dirty="0">
                    <a:solidFill>
                      <a:schemeClr val="tx2"/>
                    </a:solidFill>
                    <a:latin typeface="+mj-lt"/>
                  </a:rPr>
                  <a:t>&lt;a1, a2, . . . , an</a:t>
                </a:r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&gt;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2"/>
                    </a:solidFill>
                  </a:rPr>
                  <a:t>, </a:t>
                </a:r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but the network 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in the output.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D3C4A-BD81-4654-B786-39DE573A3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" y="816864"/>
                <a:ext cx="10485120" cy="2141227"/>
              </a:xfrm>
              <a:prstGeom prst="rect">
                <a:avLst/>
              </a:prstGeom>
              <a:blipFill>
                <a:blip r:embed="rId2"/>
                <a:stretch>
                  <a:fillRect t="-3704" b="-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94DA64-D3E7-48E2-B272-B6B15FB3EE76}"/>
                  </a:ext>
                </a:extLst>
              </p:cNvPr>
              <p:cNvSpPr txBox="1"/>
              <p:nvPr/>
            </p:nvSpPr>
            <p:spPr>
              <a:xfrm>
                <a:off x="1499616" y="3432048"/>
                <a:ext cx="7687810" cy="2175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Define the monotonically increasing function: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94DA64-D3E7-48E2-B272-B6B15FB3E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616" y="3432048"/>
                <a:ext cx="7687810" cy="2175724"/>
              </a:xfrm>
              <a:prstGeom prst="rect">
                <a:avLst/>
              </a:prstGeom>
              <a:blipFill>
                <a:blip r:embed="rId3"/>
                <a:stretch>
                  <a:fillRect l="-1665" t="-3641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7461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D579C9-D43F-414E-AB21-23B39F9533FF}"/>
                  </a:ext>
                </a:extLst>
              </p:cNvPr>
              <p:cNvSpPr txBox="1"/>
              <p:nvPr/>
            </p:nvSpPr>
            <p:spPr>
              <a:xfrm>
                <a:off x="585216" y="1187969"/>
                <a:ext cx="11021568" cy="2680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Since the network 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2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+mj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, by the previous lemma</a:t>
                </a:r>
              </a:p>
              <a:p>
                <a:endParaRPr lang="en-US" sz="3200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) is placed before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2"/>
                    </a:solidFill>
                  </a:rPr>
                  <a:t>) </a:t>
                </a:r>
              </a:p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+mj-lt"/>
                    <a:ea typeface="Cambria Math" panose="02040503050406030204" pitchFamily="18" charset="0"/>
                  </a:rPr>
                  <a:t>But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2"/>
                        </a:solidFill>
                        <a:latin typeface="+mj-lt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solidFill>
                          <a:schemeClr val="tx2"/>
                        </a:solidFill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2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chemeClr val="tx2"/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= 1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2"/>
                        </a:solidFill>
                        <a:latin typeface="+mj-lt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solidFill>
                          <a:schemeClr val="tx2"/>
                        </a:solidFill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2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2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solidFill>
                          <a:schemeClr val="tx2"/>
                        </a:solidFill>
                        <a:latin typeface="+mj-lt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2"/>
                    </a:solidFill>
                    <a:latin typeface="+mj-lt"/>
                  </a:rPr>
                  <a:t> = 0 , which contradicts the assumption that the network sorts all sequences of 0’s and 1’s correctly.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D579C9-D43F-414E-AB21-23B39F95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187969"/>
                <a:ext cx="11021568" cy="2680286"/>
              </a:xfrm>
              <a:prstGeom prst="rect">
                <a:avLst/>
              </a:prstGeom>
              <a:blipFill>
                <a:blip r:embed="rId2"/>
                <a:stretch>
                  <a:fillRect l="-1383" t="-272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4230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D24D9-CAD3-40F7-9087-F44840489CFA}"/>
              </a:ext>
            </a:extLst>
          </p:cNvPr>
          <p:cNvSpPr txBox="1"/>
          <p:nvPr/>
        </p:nvSpPr>
        <p:spPr>
          <a:xfrm>
            <a:off x="3938016" y="166917"/>
            <a:ext cx="4096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4018C-65FB-4534-99FE-ACCB8F6A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8" y="1013281"/>
            <a:ext cx="2342960" cy="2016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99702-3B05-40AF-8AC0-48E85AA9E53F}"/>
              </a:ext>
            </a:extLst>
          </p:cNvPr>
          <p:cNvSpPr txBox="1"/>
          <p:nvPr/>
        </p:nvSpPr>
        <p:spPr>
          <a:xfrm>
            <a:off x="3584448" y="1706880"/>
            <a:ext cx="569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</a:rPr>
              <a:t>This Block </a:t>
            </a:r>
            <a:r>
              <a:rPr lang="en-US" sz="2800" b="1" i="0" u="none" strike="noStrike" baseline="0" dirty="0">
                <a:solidFill>
                  <a:schemeClr val="tx2"/>
                </a:solidFill>
                <a:latin typeface="+mj-lt"/>
              </a:rPr>
              <a:t>produces max of n inputs</a:t>
            </a:r>
            <a:endParaRPr lang="en-US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3A426-4060-4146-AA3B-E2923CF6FD52}"/>
              </a:ext>
            </a:extLst>
          </p:cNvPr>
          <p:cNvSpPr txBox="1"/>
          <p:nvPr/>
        </p:nvSpPr>
        <p:spPr>
          <a:xfrm>
            <a:off x="156400" y="3198167"/>
            <a:ext cx="1213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tx2"/>
                </a:solidFill>
                <a:latin typeface="+mj-lt"/>
              </a:rPr>
              <a:t>Sort by recursively finding max, the max of the rest, and so on. Add one building block at a time: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EDB649-BBD5-436C-B264-FAC1BE57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3738333"/>
            <a:ext cx="3829050" cy="2952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1783E1-332C-474B-A278-AE8E41BE9893}"/>
              </a:ext>
            </a:extLst>
          </p:cNvPr>
          <p:cNvSpPr txBox="1"/>
          <p:nvPr/>
        </p:nvSpPr>
        <p:spPr>
          <a:xfrm flipH="1">
            <a:off x="4983478" y="4194048"/>
            <a:ext cx="67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tx2"/>
                </a:solidFill>
                <a:latin typeface="+mj-lt"/>
              </a:rPr>
              <a:t>What is the depth of the network?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580E15-1FDC-4748-B6EC-513C6903F74B}"/>
                  </a:ext>
                </a:extLst>
              </p:cNvPr>
              <p:cNvSpPr txBox="1"/>
              <p:nvPr/>
            </p:nvSpPr>
            <p:spPr>
              <a:xfrm flipH="1">
                <a:off x="5190742" y="4953098"/>
                <a:ext cx="6720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0" u="none" strike="noStrike" baseline="0" dirty="0">
                    <a:solidFill>
                      <a:schemeClr val="tx2"/>
                    </a:solidFill>
                    <a:latin typeface="+mj-lt"/>
                  </a:rPr>
                  <a:t>An arithmetic sum from 1 to n, i.e.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1" i="0" u="none" strike="noStrike" baseline="0" dirty="0">
                    <a:solidFill>
                      <a:schemeClr val="tx2"/>
                    </a:solidFill>
                    <a:latin typeface="+mj-lt"/>
                  </a:rPr>
                  <a:t>).</a:t>
                </a:r>
                <a:endParaRPr lang="en-US" sz="28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580E15-1FDC-4748-B6EC-513C6903F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90742" y="4953098"/>
                <a:ext cx="6720841" cy="523220"/>
              </a:xfrm>
              <a:prstGeom prst="rect">
                <a:avLst/>
              </a:prstGeom>
              <a:blipFill>
                <a:blip r:embed="rId4"/>
                <a:stretch>
                  <a:fillRect l="-181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7765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3DB896-9E30-4DA3-8A14-841952D8D6A3}"/>
                  </a:ext>
                </a:extLst>
              </p:cNvPr>
              <p:cNvSpPr txBox="1"/>
              <p:nvPr/>
            </p:nvSpPr>
            <p:spPr>
              <a:xfrm flipH="1">
                <a:off x="928116" y="633984"/>
                <a:ext cx="965606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+mj-lt"/>
                  </a:rPr>
                  <a:t>Trivial algorithms likes selection sort are oblivious but require </a:t>
                </a:r>
                <a:r>
                  <a:rPr lang="en-US" sz="4400" b="1" dirty="0">
                    <a:solidFill>
                      <a:srgbClr val="C00000"/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b="1" dirty="0">
                    <a:solidFill>
                      <a:srgbClr val="C00000"/>
                    </a:solidFill>
                    <a:latin typeface="+mj-lt"/>
                  </a:rPr>
                  <a:t>) time complexity </a:t>
                </a:r>
                <a:r>
                  <a:rPr lang="en-US" sz="4400" b="1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3DB896-9E30-4DA3-8A14-841952D8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8116" y="633984"/>
                <a:ext cx="9656063" cy="2123658"/>
              </a:xfrm>
              <a:prstGeom prst="rect">
                <a:avLst/>
              </a:prstGeom>
              <a:blipFill>
                <a:blip r:embed="rId2"/>
                <a:stretch>
                  <a:fillRect t="-5747" b="-1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E29932-893D-4276-8A69-597982890D17}"/>
                  </a:ext>
                </a:extLst>
              </p:cNvPr>
              <p:cNvSpPr txBox="1"/>
              <p:nvPr/>
            </p:nvSpPr>
            <p:spPr>
              <a:xfrm flipH="1">
                <a:off x="512063" y="2548128"/>
                <a:ext cx="10488170" cy="380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</a:rPr>
                  <a:t>Batcher suggested two  sorting  network algorithms :</a:t>
                </a:r>
              </a:p>
              <a:p>
                <a:pPr algn="ctr"/>
                <a:r>
                  <a:rPr lang="en-US" sz="4800" b="1" dirty="0">
                    <a:solidFill>
                      <a:schemeClr val="accent2"/>
                    </a:solidFill>
                  </a:rPr>
                  <a:t> Odd-Even-Merge sort and </a:t>
                </a:r>
              </a:p>
              <a:p>
                <a:pPr algn="ctr"/>
                <a:r>
                  <a:rPr lang="en-US" sz="4800" b="1" dirty="0" err="1">
                    <a:solidFill>
                      <a:schemeClr val="accent2"/>
                    </a:solidFill>
                  </a:rPr>
                  <a:t>Bitonic</a:t>
                </a:r>
                <a:r>
                  <a:rPr lang="en-US" sz="4800" b="1" dirty="0">
                    <a:solidFill>
                      <a:schemeClr val="accent2"/>
                    </a:solidFill>
                  </a:rPr>
                  <a:t> Merge sort </a:t>
                </a:r>
                <a:r>
                  <a:rPr lang="en-US" sz="4800" dirty="0">
                    <a:solidFill>
                      <a:schemeClr val="tx2"/>
                    </a:solidFill>
                  </a:rPr>
                  <a:t>both</a:t>
                </a:r>
                <a:r>
                  <a:rPr lang="en-US" sz="48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4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4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800" dirty="0">
                    <a:solidFill>
                      <a:srgbClr val="C00000"/>
                    </a:solidFill>
                  </a:rPr>
                  <a:t> time complexity.</a:t>
                </a:r>
                <a:endParaRPr lang="en-US" sz="4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E29932-893D-4276-8A69-59798289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2063" y="2548128"/>
                <a:ext cx="10488170" cy="3802388"/>
              </a:xfrm>
              <a:prstGeom prst="rect">
                <a:avLst/>
              </a:prstGeom>
              <a:blipFill>
                <a:blip r:embed="rId3"/>
                <a:stretch>
                  <a:fillRect l="-1104" t="-3526" r="-2382" b="-7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2434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BB51A-2EB5-4E79-8362-3FC6F53BBD5B}"/>
              </a:ext>
            </a:extLst>
          </p:cNvPr>
          <p:cNvSpPr txBox="1"/>
          <p:nvPr/>
        </p:nvSpPr>
        <p:spPr>
          <a:xfrm flipH="1">
            <a:off x="432816" y="268224"/>
            <a:ext cx="11326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2"/>
                </a:solidFill>
                <a:effectLst/>
                <a:latin typeface="+mj-lt"/>
              </a:rPr>
              <a:t>Bitonic</a:t>
            </a:r>
            <a:r>
              <a:rPr lang="en-US" sz="4800" b="1" dirty="0">
                <a:solidFill>
                  <a:schemeClr val="accent2"/>
                </a:solidFill>
                <a:effectLst/>
                <a:latin typeface="+mj-lt"/>
              </a:rPr>
              <a:t> sequence </a:t>
            </a:r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is</a:t>
            </a:r>
            <a:r>
              <a:rPr lang="en-US" sz="4400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a sequence that either monotonically increases and the then monotonically decreases, </a:t>
            </a:r>
          </a:p>
          <a:p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or monotonically decreases and then monotonically increases.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644A5-F5AD-4BB9-A901-FB5E5AB3BC57}"/>
              </a:ext>
            </a:extLst>
          </p:cNvPr>
          <p:cNvSpPr txBox="1"/>
          <p:nvPr/>
        </p:nvSpPr>
        <p:spPr>
          <a:xfrm flipH="1">
            <a:off x="521207" y="3694176"/>
            <a:ext cx="10012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effectLst/>
                <a:latin typeface="+mj-lt"/>
              </a:rPr>
              <a:t>For example: </a:t>
            </a:r>
          </a:p>
          <a:p>
            <a:pPr algn="ctr"/>
            <a:r>
              <a:rPr lang="en-US" sz="4000" dirty="0">
                <a:solidFill>
                  <a:schemeClr val="tx2"/>
                </a:solidFill>
                <a:effectLst/>
                <a:latin typeface="+mj-lt"/>
              </a:rPr>
              <a:t>&lt;</a:t>
            </a:r>
            <a:r>
              <a:rPr lang="en-US" sz="4000" b="1" dirty="0">
                <a:solidFill>
                  <a:schemeClr val="accent2"/>
                </a:solidFill>
                <a:effectLst/>
                <a:latin typeface="+mj-lt"/>
              </a:rPr>
              <a:t>1,4,6,8,</a:t>
            </a:r>
            <a:r>
              <a:rPr lang="en-US" sz="4000" dirty="0">
                <a:solidFill>
                  <a:schemeClr val="tx2"/>
                </a:solidFill>
                <a:effectLst/>
                <a:latin typeface="+mj-lt"/>
              </a:rPr>
              <a:t>3,2&gt;</a:t>
            </a:r>
          </a:p>
          <a:p>
            <a:pPr algn="ctr"/>
            <a:r>
              <a:rPr lang="en-US" sz="4000" dirty="0">
                <a:solidFill>
                  <a:schemeClr val="tx2"/>
                </a:solidFill>
                <a:effectLst/>
                <a:latin typeface="+mj-lt"/>
              </a:rPr>
              <a:t>&lt;9,8,3,2,</a:t>
            </a:r>
            <a:r>
              <a:rPr lang="en-US" sz="4000" b="1" dirty="0">
                <a:solidFill>
                  <a:schemeClr val="accent2"/>
                </a:solidFill>
                <a:effectLst/>
                <a:latin typeface="+mj-lt"/>
              </a:rPr>
              <a:t>4,6</a:t>
            </a:r>
            <a:r>
              <a:rPr lang="en-US" sz="4000" dirty="0">
                <a:solidFill>
                  <a:schemeClr val="tx2"/>
                </a:solidFill>
                <a:effectLst/>
                <a:latin typeface="+mj-lt"/>
              </a:rPr>
              <a:t>&gt;</a:t>
            </a:r>
          </a:p>
          <a:p>
            <a:pPr algn="ctr"/>
            <a:r>
              <a:rPr lang="en-US" sz="4000" dirty="0">
                <a:solidFill>
                  <a:schemeClr val="tx2"/>
                </a:solidFill>
                <a:effectLst/>
                <a:latin typeface="+mj-lt"/>
              </a:rPr>
              <a:t>are both </a:t>
            </a:r>
            <a:r>
              <a:rPr lang="en-US" sz="4000" dirty="0" err="1">
                <a:solidFill>
                  <a:schemeClr val="tx2"/>
                </a:solidFill>
                <a:effectLst/>
                <a:latin typeface="+mj-lt"/>
              </a:rPr>
              <a:t>bitonic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62667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0841" y="187379"/>
            <a:ext cx="52989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solidFill>
                  <a:schemeClr val="tx2"/>
                </a:solidFill>
              </a:rPr>
              <a:t>Thorsten     Ehlers</a:t>
            </a:r>
          </a:p>
        </p:txBody>
      </p:sp>
      <p:pic>
        <p:nvPicPr>
          <p:cNvPr id="4" name="Picture Placeholder 3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6CC63AEB-F6DF-4A36-8FC2-F306C5B310A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solidFill>
            <a:schemeClr val="bg1">
              <a:lumMod val="95000"/>
            </a:schemeClr>
          </a:solidFill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905EAD9-1533-4168-A56B-98ABF39E48B8}"/>
              </a:ext>
            </a:extLst>
          </p:cNvPr>
          <p:cNvGrpSpPr/>
          <p:nvPr/>
        </p:nvGrpSpPr>
        <p:grpSpPr>
          <a:xfrm>
            <a:off x="248954" y="2832621"/>
            <a:ext cx="2212892" cy="3530210"/>
            <a:chOff x="3366645" y="2581680"/>
            <a:chExt cx="7359460" cy="9852739"/>
          </a:xfrm>
          <a:solidFill>
            <a:schemeClr val="bg1">
              <a:lumMod val="9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2695385-6708-4C74-BAE6-1F05EFDD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F21995D-64C8-4D94-870E-3333473E9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AA9193B-CB0D-4550-806F-976D2CDEB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0790D5F-92C5-45F6-AEAD-AFE617EB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6213E4A-B775-4D7B-8AD3-D8F52F0D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5C91D59-6765-4BFC-8184-3AD20AD12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8537666A-0AC2-4DF4-8627-5B593AD9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93F28AE-BD52-4DBA-AB78-B0F8BB944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2587FD76-B850-4072-80E8-F0D139E95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0FA021A4-506B-4BCC-B73C-0BB1F53DB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0D895A98-1021-447A-BDC0-0FF9FD46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08919B3-4734-4948-AE08-5B712B557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C68D88BB-5CA4-48BD-AB7F-BECC3B8ED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33C06963-A1C3-419E-BCC4-04522B872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55E9E3A4-6614-4586-B9E1-8AB79FA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C0C09E3-D68B-42D4-AEB1-BC8C40D41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Open Sans Regular" charset="0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ED1005DA-69BB-411B-8C86-AD9379735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E283A087-1F31-49E4-B728-A765F4437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6CCA6CE-BAEF-49DA-A42F-1F6C4721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Open Sans Regular" charset="0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5BBD9B6-1CD4-4FB5-95C0-C6D34E20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B49B043-3F33-4D5C-889F-CD2A1173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751E04D6-1DBC-4663-B509-40E7B4FF5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510A897-41F8-4017-B7D0-357A832A3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A9AEE60-1870-4F38-A247-93A69ACFC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F527E0EB-71F3-4A1B-95E5-D1286F62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A19AE0C-64FA-4815-9BDB-FC979ACC7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0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17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326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434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543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652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0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869" algn="l" defTabSz="91421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 dirty="0">
                <a:latin typeface="Open Sans Regular" charset="0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031A4F4-F9BF-43EA-B062-38CB592D26DB}"/>
              </a:ext>
            </a:extLst>
          </p:cNvPr>
          <p:cNvSpPr txBox="1"/>
          <p:nvPr/>
        </p:nvSpPr>
        <p:spPr>
          <a:xfrm>
            <a:off x="2549308" y="3997562"/>
            <a:ext cx="354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University of Kiel, Germany</a:t>
            </a:r>
          </a:p>
        </p:txBody>
      </p:sp>
    </p:spTree>
    <p:extLst>
      <p:ext uri="{BB962C8B-B14F-4D97-AF65-F5344CB8AC3E}">
        <p14:creationId xmlns:p14="http://schemas.microsoft.com/office/powerpoint/2010/main" val="1932897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78D40-1F73-4FB9-9B30-D683F2F6E305}"/>
              </a:ext>
            </a:extLst>
          </p:cNvPr>
          <p:cNvSpPr txBox="1"/>
          <p:nvPr/>
        </p:nvSpPr>
        <p:spPr>
          <a:xfrm>
            <a:off x="2548128" y="284726"/>
            <a:ext cx="65105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4400" i="1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Bitonic</a:t>
            </a:r>
            <a:r>
              <a:rPr lang="en-US" sz="4400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sorter</a:t>
            </a:r>
            <a:endParaRPr lang="en-US" sz="4400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F8446-340E-4140-B06B-DDC1C8AD2EA7}"/>
              </a:ext>
            </a:extLst>
          </p:cNvPr>
          <p:cNvSpPr txBox="1"/>
          <p:nvPr/>
        </p:nvSpPr>
        <p:spPr>
          <a:xfrm>
            <a:off x="469392" y="1316736"/>
            <a:ext cx="1101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360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bitonic</a:t>
            </a:r>
            <a:r>
              <a: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sorter is a network that sorts every </a:t>
            </a:r>
            <a:r>
              <a:rPr lang="en-US" sz="360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bitonic</a:t>
            </a:r>
            <a:r>
              <a: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sequence.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54BA6-4EF3-4231-80E3-B21034D84332}"/>
              </a:ext>
            </a:extLst>
          </p:cNvPr>
          <p:cNvSpPr txBox="1"/>
          <p:nvPr/>
        </p:nvSpPr>
        <p:spPr>
          <a:xfrm>
            <a:off x="121920" y="2888456"/>
            <a:ext cx="115458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Algorithm: 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</a:rPr>
              <a:t>1-</a:t>
            </a:r>
            <a:r>
              <a:rPr lang="en-US" sz="3200" dirty="0">
                <a:solidFill>
                  <a:schemeClr val="tx2"/>
                </a:solidFill>
              </a:rPr>
              <a:t> A </a:t>
            </a:r>
            <a:r>
              <a:rPr lang="en-US" sz="3200" dirty="0" err="1">
                <a:solidFill>
                  <a:schemeClr val="tx2"/>
                </a:solidFill>
              </a:rPr>
              <a:t>bitonic</a:t>
            </a:r>
            <a:r>
              <a:rPr lang="en-US" sz="3200" dirty="0">
                <a:solidFill>
                  <a:schemeClr val="tx2"/>
                </a:solidFill>
              </a:rPr>
              <a:t> sequence is divided between its two halves.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</a:rPr>
              <a:t>2-</a:t>
            </a:r>
            <a:r>
              <a:rPr lang="en-US" sz="3200" dirty="0">
                <a:solidFill>
                  <a:schemeClr val="tx2"/>
                </a:solidFill>
              </a:rPr>
              <a:t> The </a:t>
            </a:r>
            <a:r>
              <a:rPr lang="en-US" sz="3200" i="1" dirty="0" err="1">
                <a:solidFill>
                  <a:schemeClr val="tx2"/>
                </a:solidFill>
              </a:rPr>
              <a:t>i</a:t>
            </a:r>
            <a:r>
              <a:rPr lang="en-US" sz="3200" i="1" baseline="30000" dirty="0" err="1">
                <a:solidFill>
                  <a:schemeClr val="tx2"/>
                </a:solidFill>
              </a:rPr>
              <a:t>th</a:t>
            </a:r>
            <a:r>
              <a:rPr lang="en-US" sz="3200" dirty="0">
                <a:solidFill>
                  <a:schemeClr val="tx2"/>
                </a:solidFill>
              </a:rPr>
              <a:t> element in each part is compared with each other. If they are out of order, they are swapped. 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</a:rPr>
              <a:t>3-</a:t>
            </a:r>
            <a:r>
              <a:rPr lang="en-US" sz="3200" dirty="0">
                <a:solidFill>
                  <a:schemeClr val="tx2"/>
                </a:solidFill>
              </a:rPr>
              <a:t> Applying this procedure repeatedly onto the smaller lists, the result is a sorted sequence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1989942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F763FB-5B1B-44B7-964A-63D48C4E5800}"/>
              </a:ext>
            </a:extLst>
          </p:cNvPr>
          <p:cNvSpPr txBox="1"/>
          <p:nvPr/>
        </p:nvSpPr>
        <p:spPr>
          <a:xfrm>
            <a:off x="1097280" y="1165967"/>
            <a:ext cx="95951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However, this is only true because the algorithm makes a major assumption: it assumes the input sequence has a length that is a power of 2.</a:t>
            </a:r>
          </a:p>
        </p:txBody>
      </p:sp>
    </p:spTree>
    <p:extLst>
      <p:ext uri="{BB962C8B-B14F-4D97-AF65-F5344CB8AC3E}">
        <p14:creationId xmlns:p14="http://schemas.microsoft.com/office/powerpoint/2010/main" val="38774875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50D972-B525-4375-B0F2-AADE741B553B}"/>
                  </a:ext>
                </a:extLst>
              </p:cNvPr>
              <p:cNvSpPr txBox="1"/>
              <p:nvPr/>
            </p:nvSpPr>
            <p:spPr>
              <a:xfrm>
                <a:off x="573024" y="1219200"/>
                <a:ext cx="112267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</a:rPr>
                  <a:t>Let s =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600" dirty="0">
                    <a:solidFill>
                      <a:schemeClr val="tx2"/>
                    </a:solidFill>
                  </a:rPr>
                  <a:t> a </a:t>
                </a:r>
                <a:r>
                  <a:rPr lang="en-US" sz="3600" dirty="0" err="1">
                    <a:solidFill>
                      <a:schemeClr val="tx2"/>
                    </a:solidFill>
                  </a:rPr>
                  <a:t>bitonic</a:t>
                </a:r>
                <a:r>
                  <a:rPr lang="en-US" sz="3600" dirty="0">
                    <a:solidFill>
                      <a:schemeClr val="tx2"/>
                    </a:solidFill>
                  </a:rPr>
                  <a:t> sequence such that: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50D972-B525-4375-B0F2-AADE741B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1219200"/>
                <a:ext cx="11226719" cy="646331"/>
              </a:xfrm>
              <a:prstGeom prst="rect">
                <a:avLst/>
              </a:prstGeom>
              <a:blipFill>
                <a:blip r:embed="rId2"/>
                <a:stretch>
                  <a:fillRect l="-162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E70FA7-1CAD-4B7F-B85B-562648C208E9}"/>
                  </a:ext>
                </a:extLst>
              </p:cNvPr>
              <p:cNvSpPr txBox="1"/>
              <p:nvPr/>
            </p:nvSpPr>
            <p:spPr>
              <a:xfrm>
                <a:off x="573024" y="2422636"/>
                <a:ext cx="4657344" cy="894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E70FA7-1CAD-4B7F-B85B-562648C2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2422636"/>
                <a:ext cx="4657344" cy="8941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99B212-DCDB-45DB-83C8-3CD23AE613D0}"/>
              </a:ext>
            </a:extLst>
          </p:cNvPr>
          <p:cNvSpPr txBox="1"/>
          <p:nvPr/>
        </p:nvSpPr>
        <p:spPr>
          <a:xfrm>
            <a:off x="2548157" y="3707552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EC08BE-1BDC-46F0-8967-8C53A852F640}"/>
                  </a:ext>
                </a:extLst>
              </p:cNvPr>
              <p:cNvSpPr txBox="1"/>
              <p:nvPr/>
            </p:nvSpPr>
            <p:spPr>
              <a:xfrm>
                <a:off x="243840" y="4807558"/>
                <a:ext cx="6096000" cy="894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EC08BE-1BDC-46F0-8967-8C53A852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4807558"/>
                <a:ext cx="6096000" cy="8941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ACF5708-F6CE-416C-9214-B57090DEE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0368" y="2048269"/>
            <a:ext cx="2490217" cy="1243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56BCCA-A2E8-48B7-A2A7-E89F08A99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4352" y="4536692"/>
            <a:ext cx="2365248" cy="12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522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F6A32E3-D5B8-401E-9AE3-975C457A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" y="536449"/>
            <a:ext cx="4588949" cy="5485060"/>
          </a:xfrm>
          <a:prstGeom prst="rect">
            <a:avLst/>
          </a:prstGeom>
        </p:spPr>
      </p:pic>
      <p:pic>
        <p:nvPicPr>
          <p:cNvPr id="4" name="Picture 3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1F9B9C07-ACDD-4EC5-9265-60551C73B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2789" y="2432349"/>
            <a:ext cx="7359211" cy="19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50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CC0D3-B5E7-4A8E-9BE3-CFFB6B865712}"/>
              </a:ext>
            </a:extLst>
          </p:cNvPr>
          <p:cNvSpPr txBox="1"/>
          <p:nvPr/>
        </p:nvSpPr>
        <p:spPr>
          <a:xfrm>
            <a:off x="255170" y="682752"/>
            <a:ext cx="11902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What if we have a random sequence of numbers?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6CA18-371F-4E04-B3A4-3D80108B6503}"/>
              </a:ext>
            </a:extLst>
          </p:cNvPr>
          <p:cNvSpPr txBox="1"/>
          <p:nvPr/>
        </p:nvSpPr>
        <p:spPr>
          <a:xfrm>
            <a:off x="841248" y="1548384"/>
            <a:ext cx="1036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Convert the list of numbers into a </a:t>
            </a:r>
            <a:r>
              <a:rPr lang="en-US" sz="3200" dirty="0" err="1">
                <a:solidFill>
                  <a:schemeClr val="tx2"/>
                </a:solidFill>
              </a:rPr>
              <a:t>bitonic</a:t>
            </a:r>
            <a:r>
              <a:rPr lang="en-US" sz="3200" dirty="0">
                <a:solidFill>
                  <a:schemeClr val="tx2"/>
                </a:solidFill>
              </a:rPr>
              <a:t> sequence which is monotonically increases then decreases.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3D0CA-2749-4ECD-BD8F-FA458D4E0078}"/>
              </a:ext>
            </a:extLst>
          </p:cNvPr>
          <p:cNvSpPr txBox="1"/>
          <p:nvPr/>
        </p:nvSpPr>
        <p:spPr>
          <a:xfrm>
            <a:off x="4638104" y="2676929"/>
            <a:ext cx="2130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chemeClr val="accent2"/>
                </a:solidFill>
              </a:rPr>
              <a:t>Example</a:t>
            </a:r>
            <a:r>
              <a:rPr lang="en-US" sz="4000" i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E8480-6D76-4506-9BEA-753CA46F137D}"/>
              </a:ext>
            </a:extLst>
          </p:cNvPr>
          <p:cNvSpPr txBox="1"/>
          <p:nvPr/>
        </p:nvSpPr>
        <p:spPr>
          <a:xfrm>
            <a:off x="2097024" y="3429000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35     16     31     4      4     31     17     16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B68F6F-5D1E-4FC6-9A14-10D653197CF5}"/>
              </a:ext>
            </a:extLst>
          </p:cNvPr>
          <p:cNvCxnSpPr>
            <a:cxnSpLocks/>
          </p:cNvCxnSpPr>
          <p:nvPr/>
        </p:nvCxnSpPr>
        <p:spPr>
          <a:xfrm flipV="1">
            <a:off x="2194560" y="5729047"/>
            <a:ext cx="1103376" cy="154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991F3-7BFF-4F97-AF7C-3810E091BAAC}"/>
              </a:ext>
            </a:extLst>
          </p:cNvPr>
          <p:cNvCxnSpPr>
            <a:cxnSpLocks/>
          </p:cNvCxnSpPr>
          <p:nvPr/>
        </p:nvCxnSpPr>
        <p:spPr>
          <a:xfrm flipH="1" flipV="1">
            <a:off x="4288536" y="4013776"/>
            <a:ext cx="966216" cy="32657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39A8D-CBD4-48D1-8F16-92853743E445}"/>
              </a:ext>
            </a:extLst>
          </p:cNvPr>
          <p:cNvCxnSpPr>
            <a:cxnSpLocks/>
          </p:cNvCxnSpPr>
          <p:nvPr/>
        </p:nvCxnSpPr>
        <p:spPr>
          <a:xfrm flipV="1">
            <a:off x="5961888" y="4004786"/>
            <a:ext cx="1097280" cy="32657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851477-4281-4DDF-B34B-1F6DD311A0CD}"/>
              </a:ext>
            </a:extLst>
          </p:cNvPr>
          <p:cNvCxnSpPr>
            <a:cxnSpLocks/>
          </p:cNvCxnSpPr>
          <p:nvPr/>
        </p:nvCxnSpPr>
        <p:spPr>
          <a:xfrm flipH="1" flipV="1">
            <a:off x="7976616" y="4004786"/>
            <a:ext cx="966216" cy="32657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EF32E2-96E9-43BF-B865-F125598D2F01}"/>
              </a:ext>
            </a:extLst>
          </p:cNvPr>
          <p:cNvSpPr txBox="1"/>
          <p:nvPr/>
        </p:nvSpPr>
        <p:spPr>
          <a:xfrm>
            <a:off x="2069592" y="4311800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16     35     </a:t>
            </a:r>
            <a:r>
              <a:rPr lang="en-US" sz="3600" dirty="0">
                <a:solidFill>
                  <a:schemeClr val="tx2"/>
                </a:solidFill>
              </a:rPr>
              <a:t>31     4      4     31     17     16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442690-2C76-4721-B93D-CBAA4A83ED69}"/>
              </a:ext>
            </a:extLst>
          </p:cNvPr>
          <p:cNvCxnSpPr/>
          <p:nvPr/>
        </p:nvCxnSpPr>
        <p:spPr>
          <a:xfrm flipV="1">
            <a:off x="2401824" y="4803648"/>
            <a:ext cx="1792224" cy="304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962FAC-06A0-41D3-85F7-AF3E0732A171}"/>
              </a:ext>
            </a:extLst>
          </p:cNvPr>
          <p:cNvCxnSpPr/>
          <p:nvPr/>
        </p:nvCxnSpPr>
        <p:spPr>
          <a:xfrm flipV="1">
            <a:off x="3297936" y="4906160"/>
            <a:ext cx="1792224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EBD303-B1C4-4F2F-8CD4-FEC7B4434BE2}"/>
              </a:ext>
            </a:extLst>
          </p:cNvPr>
          <p:cNvCxnSpPr>
            <a:cxnSpLocks/>
          </p:cNvCxnSpPr>
          <p:nvPr/>
        </p:nvCxnSpPr>
        <p:spPr>
          <a:xfrm flipH="1" flipV="1">
            <a:off x="7181337" y="4906161"/>
            <a:ext cx="1761495" cy="1523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DF0210-CEC6-4304-BC53-067F51E4FAE4}"/>
              </a:ext>
            </a:extLst>
          </p:cNvPr>
          <p:cNvCxnSpPr>
            <a:cxnSpLocks/>
          </p:cNvCxnSpPr>
          <p:nvPr/>
        </p:nvCxnSpPr>
        <p:spPr>
          <a:xfrm flipH="1" flipV="1">
            <a:off x="6221463" y="4901185"/>
            <a:ext cx="1755153" cy="207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9A260-F7CE-430E-8630-F64A6745B3BC}"/>
              </a:ext>
            </a:extLst>
          </p:cNvPr>
          <p:cNvSpPr txBox="1"/>
          <p:nvPr/>
        </p:nvSpPr>
        <p:spPr>
          <a:xfrm>
            <a:off x="2069592" y="5172823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16     </a:t>
            </a:r>
            <a:r>
              <a:rPr lang="en-US" sz="3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4        31   35     17  31       4     </a:t>
            </a:r>
            <a:r>
              <a:rPr lang="en-US" sz="3600" dirty="0">
                <a:solidFill>
                  <a:schemeClr val="tx2"/>
                </a:solidFill>
              </a:rPr>
              <a:t>16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E4877E-A742-4010-BA10-F2A84713628A}"/>
              </a:ext>
            </a:extLst>
          </p:cNvPr>
          <p:cNvCxnSpPr>
            <a:cxnSpLocks/>
          </p:cNvCxnSpPr>
          <p:nvPr/>
        </p:nvCxnSpPr>
        <p:spPr>
          <a:xfrm flipV="1">
            <a:off x="4219956" y="5741913"/>
            <a:ext cx="1103376" cy="15448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3C715C-47F7-4283-92A3-91B16E01BE87}"/>
              </a:ext>
            </a:extLst>
          </p:cNvPr>
          <p:cNvCxnSpPr>
            <a:cxnSpLocks/>
          </p:cNvCxnSpPr>
          <p:nvPr/>
        </p:nvCxnSpPr>
        <p:spPr>
          <a:xfrm flipH="1" flipV="1">
            <a:off x="6193539" y="5716704"/>
            <a:ext cx="865629" cy="124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E18358-0CF3-43F7-BFB4-6FF845436610}"/>
              </a:ext>
            </a:extLst>
          </p:cNvPr>
          <p:cNvCxnSpPr>
            <a:cxnSpLocks/>
          </p:cNvCxnSpPr>
          <p:nvPr/>
        </p:nvCxnSpPr>
        <p:spPr>
          <a:xfrm flipH="1" flipV="1">
            <a:off x="7976616" y="5795661"/>
            <a:ext cx="865629" cy="124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0E3B81-CAD8-4844-9BC8-FFD0A335E465}"/>
              </a:ext>
            </a:extLst>
          </p:cNvPr>
          <p:cNvSpPr txBox="1"/>
          <p:nvPr/>
        </p:nvSpPr>
        <p:spPr>
          <a:xfrm>
            <a:off x="2084199" y="6004698"/>
            <a:ext cx="7108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4     16        </a:t>
            </a:r>
            <a:r>
              <a:rPr lang="en-US" sz="3600" dirty="0">
                <a:solidFill>
                  <a:schemeClr val="tx2"/>
                </a:solidFill>
              </a:rPr>
              <a:t>31   </a:t>
            </a:r>
            <a:r>
              <a:rPr lang="en-US" sz="3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35</a:t>
            </a:r>
            <a:r>
              <a:rPr lang="en-US" sz="3600" dirty="0">
                <a:solidFill>
                  <a:schemeClr val="tx2"/>
                </a:solidFill>
              </a:rPr>
              <a:t>      </a:t>
            </a:r>
            <a:r>
              <a:rPr lang="en-US" sz="3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31  17       16    </a:t>
            </a:r>
            <a:r>
              <a:rPr lang="en-US" sz="3600" dirty="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44CB44-2C71-4557-AA63-791072A5D333}"/>
              </a:ext>
            </a:extLst>
          </p:cNvPr>
          <p:cNvCxnSpPr>
            <a:cxnSpLocks/>
          </p:cNvCxnSpPr>
          <p:nvPr/>
        </p:nvCxnSpPr>
        <p:spPr>
          <a:xfrm flipV="1">
            <a:off x="2348574" y="4013775"/>
            <a:ext cx="1097280" cy="326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68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30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A6BEA4-CA2A-4F93-801B-8002E00300EE}"/>
              </a:ext>
            </a:extLst>
          </p:cNvPr>
          <p:cNvSpPr txBox="1"/>
          <p:nvPr/>
        </p:nvSpPr>
        <p:spPr>
          <a:xfrm>
            <a:off x="675285" y="865632"/>
            <a:ext cx="10841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Algorithm</a:t>
            </a:r>
            <a:r>
              <a:rPr lang="en-US" sz="32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to form a </a:t>
            </a:r>
            <a:r>
              <a:rPr lang="en-US" sz="3200" dirty="0" err="1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Bitonic</a:t>
            </a:r>
            <a:r>
              <a:rPr lang="en-US" sz="32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Sequence from a random input:</a:t>
            </a:r>
            <a:endParaRPr lang="en-US" sz="3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202E2-812E-4A71-A495-91786F3D3F67}"/>
              </a:ext>
            </a:extLst>
          </p:cNvPr>
          <p:cNvSpPr txBox="1"/>
          <p:nvPr/>
        </p:nvSpPr>
        <p:spPr>
          <a:xfrm>
            <a:off x="524256" y="1707321"/>
            <a:ext cx="1085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1- We start by forming 4-element </a:t>
            </a:r>
            <a:r>
              <a:rPr lang="en-US" sz="32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bitonic</a:t>
            </a:r>
            <a:r>
              <a:rPr lang="en-US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sequences from consecutive 2-element sequence.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F0340-7988-46F0-A5CD-AF9D26403593}"/>
              </a:ext>
            </a:extLst>
          </p:cNvPr>
          <p:cNvSpPr txBox="1"/>
          <p:nvPr/>
        </p:nvSpPr>
        <p:spPr>
          <a:xfrm>
            <a:off x="304800" y="2838070"/>
            <a:ext cx="106801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2- Consider 4-element in sequence x0, x1, x2, x3. </a:t>
            </a:r>
          </a:p>
          <a:p>
            <a:pPr algn="ctr"/>
            <a:r>
              <a:rPr lang="en-US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We sort x0 and x1 in ascending order and x2 and x3 in descending order.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20AB1-D538-4D45-8595-C57CC4446878}"/>
              </a:ext>
            </a:extLst>
          </p:cNvPr>
          <p:cNvSpPr txBox="1"/>
          <p:nvPr/>
        </p:nvSpPr>
        <p:spPr>
          <a:xfrm>
            <a:off x="1621536" y="4461261"/>
            <a:ext cx="8046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4- We then concatenate the two pairs to form a 4 element </a:t>
            </a:r>
            <a:r>
              <a:rPr lang="en-US" sz="32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bitonic</a:t>
            </a:r>
            <a:r>
              <a:rPr lang="en-US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sequence.</a:t>
            </a:r>
          </a:p>
        </p:txBody>
      </p:sp>
    </p:spTree>
    <p:extLst>
      <p:ext uri="{BB962C8B-B14F-4D97-AF65-F5344CB8AC3E}">
        <p14:creationId xmlns:p14="http://schemas.microsoft.com/office/powerpoint/2010/main" val="3225473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8C4C62-D954-4572-8B9B-04F9BFC8EF20}"/>
              </a:ext>
            </a:extLst>
          </p:cNvPr>
          <p:cNvSpPr txBox="1"/>
          <p:nvPr/>
        </p:nvSpPr>
        <p:spPr>
          <a:xfrm>
            <a:off x="670560" y="1478572"/>
            <a:ext cx="107533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5- Next, we take two 4 element </a:t>
            </a:r>
            <a:r>
              <a:rPr lang="en-US" sz="3200" dirty="0" err="1">
                <a:solidFill>
                  <a:schemeClr val="tx2"/>
                </a:solidFill>
              </a:rPr>
              <a:t>bitonic</a:t>
            </a:r>
            <a:r>
              <a:rPr lang="en-US" sz="3200" dirty="0">
                <a:solidFill>
                  <a:schemeClr val="tx2"/>
                </a:solidFill>
              </a:rPr>
              <a:t> sequences,</a:t>
            </a:r>
          </a:p>
          <a:p>
            <a:r>
              <a:rPr lang="en-US" sz="3200" dirty="0">
                <a:solidFill>
                  <a:schemeClr val="tx2"/>
                </a:solidFill>
              </a:rPr>
              <a:t>sorting one in ascending order, the other in descending order (using the </a:t>
            </a:r>
            <a:r>
              <a:rPr lang="en-US" sz="3200" dirty="0" err="1">
                <a:solidFill>
                  <a:schemeClr val="tx2"/>
                </a:solidFill>
              </a:rPr>
              <a:t>Bitonic</a:t>
            </a:r>
            <a:r>
              <a:rPr lang="en-US" sz="3200" dirty="0">
                <a:solidFill>
                  <a:schemeClr val="tx2"/>
                </a:solidFill>
              </a:rPr>
              <a:t> Sort which we will discuss below), and so on, until we obtain the </a:t>
            </a:r>
            <a:r>
              <a:rPr lang="en-US" sz="3200" dirty="0" err="1">
                <a:solidFill>
                  <a:schemeClr val="tx2"/>
                </a:solidFill>
              </a:rPr>
              <a:t>bitonic</a:t>
            </a:r>
            <a:r>
              <a:rPr lang="en-US" sz="3200" dirty="0">
                <a:solidFill>
                  <a:schemeClr val="tx2"/>
                </a:solidFill>
              </a:rPr>
              <a:t> sequence.</a:t>
            </a:r>
          </a:p>
        </p:txBody>
      </p:sp>
    </p:spTree>
    <p:extLst>
      <p:ext uri="{BB962C8B-B14F-4D97-AF65-F5344CB8AC3E}">
        <p14:creationId xmlns:p14="http://schemas.microsoft.com/office/powerpoint/2010/main" val="116056401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E5E16F-0694-4422-8950-B0891E6DB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22201"/>
              </p:ext>
            </p:extLst>
          </p:nvPr>
        </p:nvGraphicFramePr>
        <p:xfrm>
          <a:off x="231648" y="1144305"/>
          <a:ext cx="11423905" cy="4569390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3241096">
                  <a:extLst>
                    <a:ext uri="{9D8B030D-6E8A-4147-A177-3AD203B41FA5}">
                      <a16:colId xmlns:a16="http://schemas.microsoft.com/office/drawing/2014/main" val="2314366484"/>
                    </a:ext>
                  </a:extLst>
                </a:gridCol>
                <a:gridCol w="2357773">
                  <a:extLst>
                    <a:ext uri="{9D8B030D-6E8A-4147-A177-3AD203B41FA5}">
                      <a16:colId xmlns:a16="http://schemas.microsoft.com/office/drawing/2014/main" val="318317571"/>
                    </a:ext>
                  </a:extLst>
                </a:gridCol>
                <a:gridCol w="2912518">
                  <a:extLst>
                    <a:ext uri="{9D8B030D-6E8A-4147-A177-3AD203B41FA5}">
                      <a16:colId xmlns:a16="http://schemas.microsoft.com/office/drawing/2014/main" val="1581224035"/>
                    </a:ext>
                  </a:extLst>
                </a:gridCol>
                <a:gridCol w="2912518">
                  <a:extLst>
                    <a:ext uri="{9D8B030D-6E8A-4147-A177-3AD203B41FA5}">
                      <a16:colId xmlns:a16="http://schemas.microsoft.com/office/drawing/2014/main" val="765928181"/>
                    </a:ext>
                  </a:extLst>
                </a:gridCol>
              </a:tblGrid>
              <a:tr h="152313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cap="none" spc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Complexity of </a:t>
                      </a:r>
                      <a:r>
                        <a:rPr lang="en-US" sz="2400" b="1" i="0" u="none" strike="noStrike" cap="none" spc="0" dirty="0" err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Bitonic</a:t>
                      </a:r>
                      <a:r>
                        <a:rPr lang="en-US" sz="2400" b="1" i="0" u="none" strike="noStrike" cap="none" spc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sort</a:t>
                      </a:r>
                    </a:p>
                  </a:txBody>
                  <a:tcPr marL="280198" marR="214953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cap="none" spc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Best Case</a:t>
                      </a:r>
                    </a:p>
                  </a:txBody>
                  <a:tcPr marL="280198" marR="214953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cap="none" spc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Average Case </a:t>
                      </a:r>
                    </a:p>
                  </a:txBody>
                  <a:tcPr marL="280198" marR="214953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cap="none" spc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Worst Case </a:t>
                      </a:r>
                    </a:p>
                  </a:txBody>
                  <a:tcPr marL="280198" marR="214953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2919"/>
                  </a:ext>
                </a:extLst>
              </a:tr>
              <a:tr h="152313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cap="none" spc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Time Complexity</a:t>
                      </a:r>
                    </a:p>
                  </a:txBody>
                  <a:tcPr marL="280198" marR="214953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O(log </a:t>
                      </a:r>
                      <a:r>
                        <a:rPr lang="en-US" sz="2400" b="0" i="0" u="none" strike="noStrike" cap="none" spc="0" baseline="300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2400" b="0" i="0" u="none" strike="noStrike" cap="none" spc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n)</a:t>
                      </a:r>
                    </a:p>
                  </a:txBody>
                  <a:tcPr marL="280198" marR="214953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O(log </a:t>
                      </a:r>
                      <a:r>
                        <a:rPr lang="en-US" sz="2400" b="0" i="0" u="none" strike="noStrike" cap="none" spc="0" baseline="300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2400" b="0" i="0" u="none" strike="noStrike" cap="none" spc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n)</a:t>
                      </a:r>
                    </a:p>
                  </a:txBody>
                  <a:tcPr marL="280198" marR="214953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cap="none" spc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O(log </a:t>
                      </a:r>
                      <a:r>
                        <a:rPr lang="en-US" sz="2400" b="0" i="0" u="none" strike="noStrike" cap="none" spc="0" baseline="30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2400" b="0" i="0" u="none" strike="noStrike" cap="none" spc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n)</a:t>
                      </a:r>
                    </a:p>
                  </a:txBody>
                  <a:tcPr marL="280198" marR="214953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184935"/>
                  </a:ext>
                </a:extLst>
              </a:tr>
              <a:tr h="152313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cap="none" spc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Space Complexity</a:t>
                      </a:r>
                    </a:p>
                  </a:txBody>
                  <a:tcPr marL="280198" marR="214953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 cap="none" spc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98" marR="214953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 cap="none" spc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98" marR="214953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0" i="0" u="none" strike="noStrike" cap="none" spc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O(n log </a:t>
                      </a:r>
                      <a:r>
                        <a:rPr lang="pt-BR" sz="2400" b="0" i="0" u="none" strike="noStrike" cap="none" spc="0" baseline="300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pt-BR" sz="2400" b="0" i="0" u="none" strike="noStrike" cap="none" spc="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n)</a:t>
                      </a:r>
                    </a:p>
                  </a:txBody>
                  <a:tcPr marL="280198" marR="214953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07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732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D0E3-68D8-4DED-983A-059B54216B00}"/>
              </a:ext>
            </a:extLst>
          </p:cNvPr>
          <p:cNvSpPr txBox="1"/>
          <p:nvPr/>
        </p:nvSpPr>
        <p:spPr>
          <a:xfrm>
            <a:off x="1341120" y="1153775"/>
            <a:ext cx="89733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To form a sorted sequence of length n from two sorted sequences of length n/2,</a:t>
            </a:r>
          </a:p>
          <a:p>
            <a:r>
              <a:rPr lang="en-US" sz="3200" dirty="0">
                <a:solidFill>
                  <a:srgbClr val="FF0000"/>
                </a:solidFill>
              </a:rPr>
              <a:t>log(n) comparisons are required </a:t>
            </a:r>
          </a:p>
          <a:p>
            <a:r>
              <a:rPr lang="en-US" sz="3200" dirty="0">
                <a:solidFill>
                  <a:schemeClr val="tx2"/>
                </a:solidFill>
              </a:rPr>
              <a:t>(for example: log(8) = 3)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92310-3FF9-48F7-A710-B996F60D9B5F}"/>
              </a:ext>
            </a:extLst>
          </p:cNvPr>
          <p:cNvSpPr txBox="1"/>
          <p:nvPr/>
        </p:nvSpPr>
        <p:spPr>
          <a:xfrm>
            <a:off x="3133344" y="507444"/>
            <a:ext cx="532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Analyze Time Complexity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562905-0878-4A75-BC1D-EF80DDF5F0F8}"/>
                  </a:ext>
                </a:extLst>
              </p:cNvPr>
              <p:cNvSpPr txBox="1"/>
              <p:nvPr/>
            </p:nvSpPr>
            <p:spPr>
              <a:xfrm>
                <a:off x="1341120" y="3215878"/>
                <a:ext cx="7778496" cy="3658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</a:rPr>
                  <a:t>Therefore, The number of comparisons T(n) of the entire sorting is given by:</a:t>
                </a:r>
              </a:p>
              <a:p>
                <a:pPr algn="ctr"/>
                <a:r>
                  <a:rPr lang="pt-BR" sz="3200" dirty="0">
                    <a:solidFill>
                      <a:schemeClr val="tx2"/>
                    </a:solidFill>
                  </a:rPr>
                  <a:t>T(n) = log(n) + T(n/2)</a:t>
                </a:r>
              </a:p>
              <a:p>
                <a:r>
                  <a:rPr lang="pt-BR" sz="3200" dirty="0">
                    <a:solidFill>
                      <a:schemeClr val="tx2"/>
                    </a:solidFill>
                  </a:rPr>
                  <a:t>The solution of this recurrence equation is</a:t>
                </a:r>
              </a:p>
              <a:p>
                <a:pPr algn="ctr"/>
                <a:r>
                  <a:rPr lang="pt-BR" sz="3200" dirty="0">
                    <a:solidFill>
                      <a:schemeClr val="tx2"/>
                    </a:solidFill>
                  </a:rPr>
                  <a:t>T(n) = log(n) + log(n)-1 + log(n)-2 + … + 1 = log(n) · (log(n)+1) / 2=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b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3200" dirty="0">
                  <a:solidFill>
                    <a:schemeClr val="tx2"/>
                  </a:solidFill>
                </a:endParaRPr>
              </a:p>
              <a:p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562905-0878-4A75-BC1D-EF80DDF5F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3215878"/>
                <a:ext cx="7778496" cy="3658309"/>
              </a:xfrm>
              <a:prstGeom prst="rect">
                <a:avLst/>
              </a:prstGeom>
              <a:blipFill>
                <a:blip r:embed="rId2"/>
                <a:stretch>
                  <a:fillRect l="-1959" t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0000623-E719-4934-BA98-40FBC7690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39" y="2828544"/>
            <a:ext cx="3241167" cy="3369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BA8C6-B8AD-4D7A-8F36-951513BD975E}"/>
              </a:ext>
            </a:extLst>
          </p:cNvPr>
          <p:cNvSpPr txBox="1"/>
          <p:nvPr/>
        </p:nvSpPr>
        <p:spPr>
          <a:xfrm>
            <a:off x="11676042" y="46162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2807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623FBD-1854-4B8C-8D93-79597AB6E4C4}"/>
              </a:ext>
            </a:extLst>
          </p:cNvPr>
          <p:cNvSpPr txBox="1"/>
          <p:nvPr/>
        </p:nvSpPr>
        <p:spPr>
          <a:xfrm>
            <a:off x="3133344" y="507444"/>
            <a:ext cx="549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Analyze Space Complexity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F2EEA-1323-48AC-A357-D49EBEF39F1A}"/>
              </a:ext>
            </a:extLst>
          </p:cNvPr>
          <p:cNvSpPr txBox="1"/>
          <p:nvPr/>
        </p:nvSpPr>
        <p:spPr>
          <a:xfrm>
            <a:off x="3048000" y="1877491"/>
            <a:ext cx="68031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Each stage of the sorting network consists of n/2 comparators. Therefore total </a:t>
            </a:r>
            <a:r>
              <a:rPr lang="en-US" sz="3600" dirty="0">
                <a:solidFill>
                  <a:srgbClr val="FF0000"/>
                </a:solidFill>
              </a:rPr>
              <a:t>(n log</a:t>
            </a:r>
            <a:r>
              <a:rPr lang="en-US" sz="3600" baseline="30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n) </a:t>
            </a:r>
            <a:r>
              <a:rPr lang="en-US" sz="3600" dirty="0">
                <a:solidFill>
                  <a:schemeClr val="tx2"/>
                </a:solidFill>
              </a:rPr>
              <a:t>comparators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4060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3886716" y="371857"/>
            <a:ext cx="4423647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33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TABLE OF CONTENT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97874" y="4573820"/>
            <a:ext cx="1066158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SERVICES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7542601" y="4899302"/>
            <a:ext cx="3815847" cy="6370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97874" y="1971297"/>
            <a:ext cx="977993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MISSION</a:t>
            </a: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542601" y="2296779"/>
            <a:ext cx="3815847" cy="6370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97874" y="3260836"/>
            <a:ext cx="817692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VISION</a:t>
            </a:r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7542601" y="3586318"/>
            <a:ext cx="3815847" cy="6370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54443" y="3208044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5"/>
                </a:solidFill>
                <a:latin typeface="Open Sans" charset="0"/>
                <a:ea typeface="Open Sans" charset="0"/>
                <a:cs typeface="Open Sans" charset="0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54443" y="4485756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6"/>
                </a:solidFill>
                <a:latin typeface="Open Sans" charset="0"/>
                <a:ea typeface="Open Sans" charset="0"/>
                <a:cs typeface="Open Sans" charset="0"/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54443" y="1907044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4"/>
                </a:solidFill>
                <a:latin typeface="Open Sans" charset="0"/>
                <a:ea typeface="Open Sans" charset="0"/>
                <a:cs typeface="Open Sans" charset="0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32694" y="4573820"/>
            <a:ext cx="1514999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MEET THE CEO</a:t>
            </a:r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1777421" y="4899302"/>
            <a:ext cx="3815847" cy="6370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32693" y="1971298"/>
            <a:ext cx="3401387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Oblivious and non- oblivious algorithms 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1777421" y="2296779"/>
            <a:ext cx="3815847" cy="66124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32694" y="3260836"/>
            <a:ext cx="2161009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WELCOME MESSAGE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1777421" y="3586318"/>
            <a:ext cx="3815847" cy="6370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50"/>
              </a:lnSpc>
            </a:pPr>
            <a:r>
              <a:rPr lang="en-US" sz="135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Refers to a good or service being offered by a company ideally a product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89263" y="3208044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89263" y="4485756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89263" y="1907044"/>
            <a:ext cx="513923" cy="1040606"/>
          </a:xfrm>
          <a:prstGeom prst="rect">
            <a:avLst/>
          </a:prstGeom>
          <a:noFill/>
        </p:spPr>
        <p:txBody>
          <a:bodyPr wrap="square" tIns="320040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5750" b="1" dirty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34585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81DD6-C0D3-4BA4-B8DF-3C00529B28FF}"/>
              </a:ext>
            </a:extLst>
          </p:cNvPr>
          <p:cNvSpPr txBox="1"/>
          <p:nvPr/>
        </p:nvSpPr>
        <p:spPr>
          <a:xfrm>
            <a:off x="-195072" y="674870"/>
            <a:ext cx="125821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/>
                <a:latin typeface="+mj-lt"/>
              </a:rPr>
              <a:t>The AKS sorting networks</a:t>
            </a:r>
          </a:p>
          <a:p>
            <a:pPr algn="ctr"/>
            <a:r>
              <a:rPr lang="en-US" sz="4400" b="1" dirty="0" err="1">
                <a:solidFill>
                  <a:schemeClr val="tx2"/>
                </a:solidFill>
                <a:effectLst/>
                <a:latin typeface="+mj-lt"/>
              </a:rPr>
              <a:t>Ajtai-Komlós-Szemerédi</a:t>
            </a:r>
            <a:r>
              <a:rPr lang="en-US" sz="4400" b="1" dirty="0">
                <a:solidFill>
                  <a:schemeClr val="tx2"/>
                </a:solidFill>
                <a:effectLst/>
                <a:latin typeface="+mj-lt"/>
              </a:rPr>
              <a:t>(1983)</a:t>
            </a:r>
            <a:endParaRPr lang="en-US" sz="4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E1C0C-4214-41CC-AFA8-67D4FDF2734E}"/>
              </a:ext>
            </a:extLst>
          </p:cNvPr>
          <p:cNvSpPr txBox="1"/>
          <p:nvPr/>
        </p:nvSpPr>
        <p:spPr>
          <a:xfrm>
            <a:off x="2124456" y="2531685"/>
            <a:ext cx="8260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There are sorting networks of </a:t>
            </a:r>
            <a:r>
              <a:rPr lang="en-US" sz="3600" dirty="0">
                <a:solidFill>
                  <a:srgbClr val="FF0000"/>
                </a:solidFill>
                <a:effectLst/>
                <a:latin typeface="+mj-lt"/>
              </a:rPr>
              <a:t>𝑂(log𝑛) depth</a:t>
            </a:r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, and hence </a:t>
            </a:r>
            <a:r>
              <a:rPr lang="en-US" sz="3600" dirty="0">
                <a:solidFill>
                  <a:srgbClr val="FF0000"/>
                </a:solidFill>
                <a:effectLst/>
                <a:latin typeface="+mj-lt"/>
              </a:rPr>
              <a:t>𝑂(𝑛log𝑛) size</a:t>
            </a:r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.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The construction is fairly complicated.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  <a:effectLst/>
                <a:latin typeface="+mj-lt"/>
              </a:rPr>
              <a:t>The constant factors are very large.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22500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CC8DB76-706B-455A-9266-CED66C7E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34" y="729213"/>
            <a:ext cx="9287691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The latest discussion of the hidden constants behind this construction that I could find were in the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Zig-Zag sorting paper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, the author states that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13,613,047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is the currently best known constant.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B19B1-53F3-44E8-B792-3C5544BC8226}"/>
              </a:ext>
            </a:extLst>
          </p:cNvPr>
          <p:cNvSpPr txBox="1"/>
          <p:nvPr/>
        </p:nvSpPr>
        <p:spPr>
          <a:xfrm>
            <a:off x="1330234" y="3848758"/>
            <a:ext cx="9093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+mj-lt"/>
              </a:rPr>
              <a:t>Which makes Batchers sorting networks superior for every practical number of inputs.</a:t>
            </a:r>
          </a:p>
        </p:txBody>
      </p:sp>
    </p:spTree>
    <p:extLst>
      <p:ext uri="{BB962C8B-B14F-4D97-AF65-F5344CB8AC3E}">
        <p14:creationId xmlns:p14="http://schemas.microsoft.com/office/powerpoint/2010/main" val="903426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3928" y="371857"/>
            <a:ext cx="3989233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33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A LITTLE HISTORY</a:t>
            </a:r>
          </a:p>
        </p:txBody>
      </p:sp>
      <p:sp>
        <p:nvSpPr>
          <p:cNvPr id="5" name="Diagonal Stripe 4"/>
          <p:cNvSpPr/>
          <p:nvPr/>
        </p:nvSpPr>
        <p:spPr>
          <a:xfrm rot="2699999">
            <a:off x="9525035" y="3281796"/>
            <a:ext cx="1583473" cy="1583473"/>
          </a:xfrm>
          <a:prstGeom prst="diagStripe">
            <a:avLst>
              <a:gd name="adj" fmla="val 634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Open Sans Regular" charset="0"/>
            </a:endParaRPr>
          </a:p>
        </p:txBody>
      </p:sp>
      <p:sp>
        <p:nvSpPr>
          <p:cNvPr id="6" name="Diagonal Stripe 5"/>
          <p:cNvSpPr/>
          <p:nvPr/>
        </p:nvSpPr>
        <p:spPr>
          <a:xfrm rot="2699999">
            <a:off x="1108999" y="3281796"/>
            <a:ext cx="1583473" cy="1583473"/>
          </a:xfrm>
          <a:prstGeom prst="diagStripe">
            <a:avLst>
              <a:gd name="adj" fmla="val 63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Open Sans Regular" charset="0"/>
            </a:endParaRPr>
          </a:p>
        </p:txBody>
      </p:sp>
      <p:sp>
        <p:nvSpPr>
          <p:cNvPr id="7" name="Diagonal Stripe 6"/>
          <p:cNvSpPr/>
          <p:nvPr/>
        </p:nvSpPr>
        <p:spPr>
          <a:xfrm rot="2699999">
            <a:off x="5317017" y="3281796"/>
            <a:ext cx="1583473" cy="1583473"/>
          </a:xfrm>
          <a:prstGeom prst="diagStripe">
            <a:avLst>
              <a:gd name="adj" fmla="val 6344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Open Sans Regular" charset="0"/>
            </a:endParaRPr>
          </a:p>
        </p:txBody>
      </p:sp>
      <p:sp>
        <p:nvSpPr>
          <p:cNvPr id="8" name="Diagonal Stripe 7"/>
          <p:cNvSpPr/>
          <p:nvPr/>
        </p:nvSpPr>
        <p:spPr>
          <a:xfrm rot="13499999">
            <a:off x="3200255" y="2870500"/>
            <a:ext cx="1583473" cy="1583473"/>
          </a:xfrm>
          <a:prstGeom prst="diagStripe">
            <a:avLst>
              <a:gd name="adj" fmla="val 634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Open Sans Regular" charset="0"/>
            </a:endParaRPr>
          </a:p>
        </p:txBody>
      </p:sp>
      <p:sp>
        <p:nvSpPr>
          <p:cNvPr id="9" name="Diagonal Stripe 8"/>
          <p:cNvSpPr/>
          <p:nvPr/>
        </p:nvSpPr>
        <p:spPr>
          <a:xfrm rot="13499999">
            <a:off x="7408273" y="2870500"/>
            <a:ext cx="1583473" cy="1583473"/>
          </a:xfrm>
          <a:prstGeom prst="diagStripe">
            <a:avLst>
              <a:gd name="adj" fmla="val 6344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Open Sans Regular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096000" y="2654066"/>
            <a:ext cx="0" cy="873058"/>
          </a:xfrm>
          <a:prstGeom prst="line">
            <a:avLst/>
          </a:prstGeom>
          <a:ln w="28575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86072" y="3745859"/>
            <a:ext cx="661399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  <a:latin typeface="League Spartan" charset="0"/>
                <a:ea typeface="League Spartan" charset="0"/>
                <a:cs typeface="League Spartan" charset="0"/>
              </a:rPr>
              <a:t>2014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0627" y="3745858"/>
            <a:ext cx="575639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  <a:latin typeface="League Spartan" charset="0"/>
                <a:ea typeface="League Spartan" charset="0"/>
                <a:cs typeface="League Spartan" charset="0"/>
              </a:rPr>
              <a:t>1973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2599" y="3745859"/>
            <a:ext cx="59567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  <a:latin typeface="League Spartan" charset="0"/>
                <a:ea typeface="League Spartan" charset="0"/>
                <a:cs typeface="League Spartan" charset="0"/>
              </a:rPr>
              <a:t>1989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4702" y="3745859"/>
            <a:ext cx="64857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  <a:latin typeface="League Spartan" charset="0"/>
                <a:ea typeface="League Spartan" charset="0"/>
                <a:cs typeface="League Spartan" charset="0"/>
              </a:rPr>
              <a:t>2014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9422" y="3745859"/>
            <a:ext cx="601287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  <a:latin typeface="League Spartan" charset="0"/>
                <a:ea typeface="League Spartan" charset="0"/>
                <a:cs typeface="League Spartan" charset="0"/>
              </a:rPr>
              <a:t>2014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269196" y="1323037"/>
                <a:ext cx="1526925" cy="55399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09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17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26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434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543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652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760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6869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500" b="1" dirty="0">
                    <a:solidFill>
                      <a:schemeClr val="tx2"/>
                    </a:solidFill>
                    <a:latin typeface="League Spartan" charset="0"/>
                    <a:ea typeface="League Spartan" charset="0"/>
                    <a:cs typeface="League Spartan" charset="0"/>
                  </a:rPr>
                  <a:t>Optimal bound on </a:t>
                </a:r>
                <a14:m>
                  <m:oMath xmlns:m="http://schemas.openxmlformats.org/officeDocument/2006/math">
                    <m:r>
                      <a:rPr lang="en-US" sz="15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League Spartan" charset="0"/>
                        <a:cs typeface="League Spartan" charset="0"/>
                      </a:rPr>
                      <m:t>𝒏</m:t>
                    </m:r>
                    <m:r>
                      <a:rPr lang="en-US" sz="15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League Spartan" charset="0"/>
                        <a:cs typeface="League Spartan" charset="0"/>
                      </a:rPr>
                      <m:t>≤</m:t>
                    </m:r>
                    <m:r>
                      <a:rPr lang="en-US" sz="15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League Spartan" charset="0"/>
                        <a:cs typeface="League Spartan" charset="0"/>
                      </a:rPr>
                      <m:t>𝟏𝟔</m:t>
                    </m:r>
                  </m:oMath>
                </a14:m>
                <a:endParaRPr lang="en-US" sz="1500" b="1" dirty="0">
                  <a:solidFill>
                    <a:schemeClr val="tx2"/>
                  </a:solidFill>
                  <a:latin typeface="League Spartan" charset="0"/>
                  <a:ea typeface="League Spartan" charset="0"/>
                  <a:cs typeface="League Spartan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196" y="1323037"/>
                <a:ext cx="1526925" cy="553998"/>
              </a:xfrm>
              <a:prstGeom prst="rect">
                <a:avLst/>
              </a:prstGeom>
              <a:blipFill>
                <a:blip r:embed="rId3"/>
                <a:stretch>
                  <a:fillRect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Subtitle 2"/>
              <p:cNvSpPr txBox="1">
                <a:spLocks/>
              </p:cNvSpPr>
              <p:nvPr/>
            </p:nvSpPr>
            <p:spPr>
              <a:xfrm>
                <a:off x="4890546" y="1838006"/>
                <a:ext cx="2837891" cy="939779"/>
              </a:xfrm>
              <a:prstGeom prst="rect">
                <a:avLst/>
              </a:prstGeom>
            </p:spPr>
            <p:txBody>
              <a:bodyPr vert="horz" wrap="square" lIns="108745" tIns="54373" rIns="108745" bIns="54373" rtlCol="0">
                <a:spAutoFit/>
              </a:bodyPr>
              <a:lstStyle>
                <a:defPPr>
                  <a:defRPr lang="en-US"/>
                </a:defPPr>
                <a:lvl1pPr marL="0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09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17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26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434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543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652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760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6869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150"/>
                  </a:lnSpc>
                </a:pPr>
                <a:r>
                  <a:rPr lang="en-US" sz="1600" b="1" u="sng" dirty="0">
                    <a:solidFill>
                      <a:schemeClr val="tx1">
                        <a:lumMod val="75000"/>
                      </a:schemeClr>
                    </a:solidFill>
                    <a:latin typeface="CMR12"/>
                    <a:ea typeface="Open Sans" charset="0"/>
                    <a:cs typeface="Open Sans" charset="0"/>
                  </a:rPr>
                  <a:t>Bundala and </a:t>
                </a:r>
                <a:r>
                  <a:rPr lang="en-US" sz="1600" b="1" u="sng" dirty="0" err="1">
                    <a:solidFill>
                      <a:schemeClr val="tx1">
                        <a:lumMod val="75000"/>
                      </a:schemeClr>
                    </a:solidFill>
                    <a:latin typeface="CMR12"/>
                    <a:ea typeface="Open Sans" charset="0"/>
                    <a:cs typeface="Open Sans" charset="0"/>
                  </a:rPr>
                  <a:t>Závodný</a:t>
                </a:r>
                <a:r>
                  <a:rPr lang="en-US" sz="1600" b="1" u="sng" dirty="0">
                    <a:solidFill>
                      <a:schemeClr val="tx1">
                        <a:lumMod val="75000"/>
                      </a:schemeClr>
                    </a:solidFill>
                    <a:latin typeface="CMR12"/>
                    <a:ea typeface="Open Sans" charset="0"/>
                    <a:cs typeface="Open Sans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75000"/>
                      </a:schemeClr>
                    </a:solidFill>
                    <a:latin typeface="CMR12"/>
                    <a:ea typeface="Open Sans" charset="0"/>
                    <a:cs typeface="Open Sans" charset="0"/>
                  </a:rPr>
                  <a:t>prove that the bounds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Open Sans" charset="0"/>
                        <a:cs typeface="Open Sans" charset="0"/>
                      </a:rPr>
                      <m:t>𝑛</m:t>
                    </m:r>
                    <m:r>
                      <a:rPr lang="en-US" sz="1600" i="1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Open Sans" charset="0"/>
                        <a:cs typeface="Open Sans" charset="0"/>
                      </a:rPr>
                      <m:t> ≤16 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</a:schemeClr>
                    </a:solidFill>
                    <a:latin typeface="CMR12"/>
                    <a:ea typeface="Open Sans" charset="0"/>
                    <a:cs typeface="Open Sans" charset="0"/>
                  </a:rPr>
                  <a:t>are optimal.</a:t>
                </a:r>
              </a:p>
            </p:txBody>
          </p:sp>
        </mc:Choice>
        <mc:Fallback>
          <p:sp>
            <p:nvSpPr>
              <p:cNvPr id="19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46" y="1838006"/>
                <a:ext cx="2837891" cy="939779"/>
              </a:xfrm>
              <a:prstGeom prst="rect">
                <a:avLst/>
              </a:prstGeom>
              <a:blipFill>
                <a:blip r:embed="rId4"/>
                <a:stretch>
                  <a:fillRect l="-429" r="-2146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H="1">
            <a:off x="8208183" y="4267750"/>
            <a:ext cx="1" cy="847410"/>
          </a:xfrm>
          <a:prstGeom prst="line">
            <a:avLst/>
          </a:prstGeom>
          <a:ln w="28575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71478" y="5337103"/>
            <a:ext cx="1917173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18 and  22 channels</a:t>
            </a: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7003697" y="5660268"/>
            <a:ext cx="2758371" cy="93977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50"/>
              </a:lnSpc>
            </a:pPr>
            <a:r>
              <a:rPr lang="en-US" sz="1600" b="1" u="sng" dirty="0">
                <a:solidFill>
                  <a:schemeClr val="tx1">
                    <a:lumMod val="75000"/>
                  </a:schemeClr>
                </a:solidFill>
                <a:latin typeface="CMR12"/>
                <a:ea typeface="Open Sans" charset="0"/>
                <a:cs typeface="Open Sans" charset="0"/>
              </a:rPr>
              <a:t>Al-</a:t>
            </a:r>
            <a:r>
              <a:rPr lang="en-US" sz="1600" b="1" u="sng" dirty="0" err="1">
                <a:solidFill>
                  <a:schemeClr val="tx1">
                    <a:lumMod val="75000"/>
                  </a:schemeClr>
                </a:solidFill>
                <a:latin typeface="CMR12"/>
                <a:ea typeface="Open Sans" charset="0"/>
                <a:cs typeface="Open Sans" charset="0"/>
              </a:rPr>
              <a:t>Baddar</a:t>
            </a:r>
            <a:r>
              <a:rPr lang="en-US" sz="1600" b="1" u="sng" dirty="0">
                <a:solidFill>
                  <a:schemeClr val="tx1">
                    <a:lumMod val="75000"/>
                  </a:schemeClr>
                </a:solidFill>
                <a:latin typeface="CMR12"/>
                <a:ea typeface="Open Sans" charset="0"/>
                <a:cs typeface="Open Sans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MR12"/>
                <a:ea typeface="Open Sans" charset="0"/>
                <a:cs typeface="Open Sans" charset="0"/>
              </a:rPr>
              <a:t>and Batcher improved sorting networks for 18 and  22 channels.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0316466" y="2654066"/>
            <a:ext cx="0" cy="873058"/>
          </a:xfrm>
          <a:prstGeom prst="line">
            <a:avLst/>
          </a:prstGeom>
          <a:ln w="28575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03202" y="1402902"/>
            <a:ext cx="2026527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17, 19 and 20 channels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9107401" y="1673852"/>
            <a:ext cx="2418130" cy="93977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50"/>
              </a:lnSpc>
            </a:pPr>
            <a:r>
              <a:rPr lang="en-US" sz="1600" b="1" u="sng" dirty="0">
                <a:solidFill>
                  <a:schemeClr val="tx1">
                    <a:lumMod val="75000"/>
                  </a:schemeClr>
                </a:solidFill>
                <a:latin typeface="CMR12"/>
                <a:ea typeface="Open Sans" charset="0"/>
                <a:cs typeface="Open Sans" charset="0"/>
              </a:rPr>
              <a:t>Ehlers and Müller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MR12"/>
                <a:ea typeface="Open Sans" charset="0"/>
                <a:cs typeface="Open Sans" charset="0"/>
              </a:rPr>
              <a:t>found faster sorting networks for 17, 19 and 20 channels.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908447" y="2654066"/>
            <a:ext cx="0" cy="873058"/>
          </a:xfrm>
          <a:prstGeom prst="line">
            <a:avLst/>
          </a:prstGeom>
          <a:ln w="28575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07097" y="1390623"/>
                <a:ext cx="2316928" cy="3231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09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17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26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434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543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652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760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6869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500" b="1" dirty="0">
                    <a:solidFill>
                      <a:schemeClr val="tx2"/>
                    </a:solidFill>
                    <a:latin typeface="League Spartan" charset="0"/>
                    <a:ea typeface="League Spartan" charset="0"/>
                    <a:cs typeface="League Spartan" charset="0"/>
                  </a:rPr>
                  <a:t>Upper bound on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League Spartan" charset="0"/>
                        <a:cs typeface="League Spartan" charset="0"/>
                      </a:rPr>
                      <m:t>𝒏</m:t>
                    </m:r>
                    <m:r>
                      <a:rPr lang="en-US" sz="15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eague Spartan" charset="0"/>
                      </a:rPr>
                      <m:t>≤</m:t>
                    </m:r>
                    <m:r>
                      <a:rPr lang="en-US" sz="15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eague Spartan" charset="0"/>
                      </a:rPr>
                      <m:t>𝟏𝟔</m:t>
                    </m:r>
                  </m:oMath>
                </a14:m>
                <a:endParaRPr lang="en-US" sz="1500" b="1" dirty="0">
                  <a:solidFill>
                    <a:schemeClr val="tx2"/>
                  </a:solidFill>
                  <a:latin typeface="League Spartan" charset="0"/>
                  <a:ea typeface="League Spartan" charset="0"/>
                  <a:cs typeface="League Spartan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97" y="1390623"/>
                <a:ext cx="2316928" cy="323165"/>
              </a:xfrm>
              <a:prstGeom prst="rect">
                <a:avLst/>
              </a:prstGeom>
              <a:blipFill>
                <a:blip r:embed="rId5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ubtitle 2"/>
          <p:cNvSpPr txBox="1">
            <a:spLocks/>
          </p:cNvSpPr>
          <p:nvPr/>
        </p:nvSpPr>
        <p:spPr>
          <a:xfrm>
            <a:off x="508319" y="1744390"/>
            <a:ext cx="3555544" cy="84847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0" u="sng" strike="noStrike" baseline="0" dirty="0">
                <a:solidFill>
                  <a:schemeClr val="tx1">
                    <a:lumMod val="75000"/>
                  </a:schemeClr>
                </a:solidFill>
                <a:latin typeface="CMR12"/>
              </a:rPr>
              <a:t>Knuth</a:t>
            </a:r>
            <a:r>
              <a:rPr lang="en-US" sz="1600" b="0" i="0" u="none" strike="noStrike" baseline="0" dirty="0">
                <a:solidFill>
                  <a:schemeClr val="tx1">
                    <a:lumMod val="75000"/>
                  </a:schemeClr>
                </a:solidFill>
                <a:latin typeface="CMR12"/>
              </a:rPr>
              <a:t> summarized upper bounds on the depth of sorting networks on 𝒏≤𝟏𝟔 channels. 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CMR12"/>
              <a:ea typeface="Open Sans" charset="0"/>
              <a:cs typeface="Open Sans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020436" y="4267750"/>
            <a:ext cx="1" cy="847410"/>
          </a:xfrm>
          <a:prstGeom prst="line">
            <a:avLst/>
          </a:prstGeom>
          <a:ln w="28575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020420" y="5184327"/>
                <a:ext cx="1917176" cy="55399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09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17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26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434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543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652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760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6869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500" b="1" dirty="0">
                    <a:solidFill>
                      <a:schemeClr val="tx2"/>
                    </a:solidFill>
                    <a:latin typeface="League Spartan" charset="0"/>
                    <a:ea typeface="League Spartan" charset="0"/>
                    <a:cs typeface="League Spartan" charset="0"/>
                  </a:rPr>
                  <a:t>Optimal bound on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League Spartan" charset="0"/>
                        <a:cs typeface="League Spartan" charset="0"/>
                      </a:rPr>
                      <m:t>𝒏</m:t>
                    </m:r>
                    <m:r>
                      <a:rPr lang="en-US" sz="15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eague Spartan" charset="0"/>
                      </a:rPr>
                      <m:t>≤</m:t>
                    </m:r>
                    <m:r>
                      <a:rPr lang="en-US" sz="15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eague Spartan" charset="0"/>
                      </a:rPr>
                      <m:t>𝟏𝟎</m:t>
                    </m:r>
                  </m:oMath>
                </a14:m>
                <a:endParaRPr lang="en-US" sz="1500" b="1" dirty="0">
                  <a:solidFill>
                    <a:schemeClr val="tx2"/>
                  </a:solidFill>
                  <a:latin typeface="League Spartan" charset="0"/>
                  <a:ea typeface="League Spartan" charset="0"/>
                  <a:cs typeface="League Spartan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20" y="5184327"/>
                <a:ext cx="1917176" cy="553998"/>
              </a:xfrm>
              <a:prstGeom prst="rect">
                <a:avLst/>
              </a:prstGeom>
              <a:blipFill>
                <a:blip r:embed="rId6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Subtitle 2"/>
              <p:cNvSpPr txBox="1">
                <a:spLocks/>
              </p:cNvSpPr>
              <p:nvPr/>
            </p:nvSpPr>
            <p:spPr>
              <a:xfrm>
                <a:off x="2815951" y="5660268"/>
                <a:ext cx="2758372" cy="939779"/>
              </a:xfrm>
              <a:prstGeom prst="rect">
                <a:avLst/>
              </a:prstGeom>
            </p:spPr>
            <p:txBody>
              <a:bodyPr vert="horz" wrap="square" lIns="108745" tIns="54373" rIns="108745" bIns="54373" rtlCol="0">
                <a:spAutoFit/>
              </a:bodyPr>
              <a:lstStyle>
                <a:defPPr>
                  <a:defRPr lang="en-US"/>
                </a:defPPr>
                <a:lvl1pPr marL="0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09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17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26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434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543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652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760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6869" algn="l" defTabSz="91421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150"/>
                  </a:lnSpc>
                </a:pPr>
                <a:r>
                  <a:rPr lang="en-US" sz="1600" b="1" i="0" u="sng" strike="noStrike" baseline="0" dirty="0" err="1">
                    <a:solidFill>
                      <a:schemeClr val="tx1">
                        <a:lumMod val="75000"/>
                      </a:schemeClr>
                    </a:solidFill>
                    <a:latin typeface="CMR12"/>
                  </a:rPr>
                  <a:t>Parberry</a:t>
                </a:r>
                <a:r>
                  <a:rPr lang="en-US" sz="1600" i="0" strike="noStrike" baseline="0" dirty="0">
                    <a:solidFill>
                      <a:schemeClr val="tx1">
                        <a:lumMod val="75000"/>
                      </a:schemeClr>
                    </a:solidFill>
                    <a:latin typeface="CMR12"/>
                  </a:rPr>
                  <a:t> </a:t>
                </a:r>
                <a:r>
                  <a:rPr lang="en-US" sz="1600" i="0" u="none" strike="noStrike" baseline="0" dirty="0">
                    <a:solidFill>
                      <a:schemeClr val="tx1">
                        <a:lumMod val="75000"/>
                      </a:schemeClr>
                    </a:solidFill>
                    <a:latin typeface="CMR12"/>
                  </a:rPr>
                  <a:t>prove that the bounds for </a:t>
                </a:r>
                <a14:m>
                  <m:oMath xmlns:m="http://schemas.openxmlformats.org/officeDocument/2006/math">
                    <m:r>
                      <a:rPr lang="en-US" sz="1600" i="1" u="none" strike="noStrike" baseline="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i="1" u="none" strike="noStrike" baseline="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i="1" u="none" strike="noStrike" baseline="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i="1" u="none" strike="noStrike" baseline="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600" i="0" u="none" strike="noStrike" baseline="0" dirty="0">
                    <a:solidFill>
                      <a:schemeClr val="tx1">
                        <a:lumMod val="75000"/>
                      </a:schemeClr>
                    </a:solidFill>
                    <a:latin typeface="CMR12"/>
                  </a:rPr>
                  <a:t>are optimal.</a:t>
                </a:r>
                <a:endParaRPr lang="en-US" sz="1600" dirty="0">
                  <a:solidFill>
                    <a:schemeClr val="tx1">
                      <a:lumMod val="75000"/>
                    </a:schemeClr>
                  </a:solidFill>
                  <a:latin typeface="CMR12"/>
                  <a:ea typeface="Open Sans" charset="0"/>
                  <a:cs typeface="Open Sans" charset="0"/>
                </a:endParaRPr>
              </a:p>
            </p:txBody>
          </p:sp>
        </mc:Choice>
        <mc:Fallback>
          <p:sp>
            <p:nvSpPr>
              <p:cNvPr id="33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951" y="5660268"/>
                <a:ext cx="2758372" cy="939779"/>
              </a:xfrm>
              <a:prstGeom prst="rect">
                <a:avLst/>
              </a:prstGeom>
              <a:blipFill>
                <a:blip r:embed="rId7"/>
                <a:stretch>
                  <a:fillRect l="-664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87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132" y="1612816"/>
            <a:ext cx="3638977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33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TABLE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11711"/>
              </p:ext>
            </p:extLst>
          </p:nvPr>
        </p:nvGraphicFramePr>
        <p:xfrm>
          <a:off x="1022198" y="3429000"/>
          <a:ext cx="10147604" cy="1170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2046804285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94968539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1000199823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2942502343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3875482892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1775565147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3822551337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518900891"/>
                    </a:ext>
                  </a:extLst>
                </a:gridCol>
              </a:tblGrid>
              <a:tr h="6643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n</a:t>
                      </a:r>
                    </a:p>
                  </a:txBody>
                  <a:tcPr marL="45720" marR="45720" marT="201168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2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3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4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5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6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7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8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9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12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tx2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17">
                <a:tc>
                  <a:txBody>
                    <a:bodyPr/>
                    <a:lstStyle/>
                    <a:p>
                      <a:pPr marL="0" marR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𝑑_𝑛</a:t>
                      </a:r>
                    </a:p>
                  </a:txBody>
                  <a:tcPr marL="45720" marR="45720" marT="201168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3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3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5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5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6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6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7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7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8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8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CCB0A4-DD8C-4C89-9B6E-D82EA85177AD}"/>
                  </a:ext>
                </a:extLst>
              </p:cNvPr>
              <p:cNvSpPr txBox="1"/>
              <p:nvPr/>
            </p:nvSpPr>
            <p:spPr>
              <a:xfrm>
                <a:off x="2018466" y="2297747"/>
                <a:ext cx="81550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800" b="0" i="0" u="none" strike="noStrike" baseline="0" dirty="0">
                  <a:solidFill>
                    <a:srgbClr val="000000"/>
                  </a:solidFill>
                  <a:latin typeface="CFDJL H+ Gulliver"/>
                </a:endParaRPr>
              </a:p>
              <a:p>
                <a:r>
                  <a:rPr lang="en-US" sz="2400" b="0" i="0" u="none" strike="noStrike" baseline="0" dirty="0">
                    <a:solidFill>
                      <a:schemeClr val="tx2"/>
                    </a:solidFill>
                    <a:latin typeface="League Spartan"/>
                  </a:rPr>
                  <a:t>Optimal depth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baseline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u="none" strike="noStrike" baseline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u="none" strike="noStrike" baseline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chemeClr val="tx2"/>
                    </a:solidFill>
                    <a:latin typeface="League Spartan"/>
                  </a:rPr>
                  <a:t>of sorting networks on </a:t>
                </a:r>
                <a:r>
                  <a:rPr lang="en-US" sz="2400" b="0" u="none" strike="noStrike" baseline="0" dirty="0">
                    <a:solidFill>
                      <a:schemeClr val="tx2"/>
                    </a:solidFill>
                    <a:latin typeface="League Spartan"/>
                  </a:rPr>
                  <a:t>n</a:t>
                </a:r>
                <a:r>
                  <a:rPr lang="en-US" sz="2400" b="0" i="1" u="none" strike="noStrike" baseline="0" dirty="0">
                    <a:solidFill>
                      <a:schemeClr val="tx2"/>
                    </a:solidFill>
                    <a:latin typeface="League Spartan"/>
                  </a:rPr>
                  <a:t> </a:t>
                </a:r>
                <a:r>
                  <a:rPr lang="en-US" sz="2400" b="0" i="0" u="none" strike="noStrike" baseline="0" dirty="0">
                    <a:solidFill>
                      <a:schemeClr val="tx2"/>
                    </a:solidFill>
                    <a:latin typeface="League Spartan"/>
                  </a:rPr>
                  <a:t>inputs, for </a:t>
                </a:r>
                <a:r>
                  <a:rPr lang="en-US" sz="2400" b="0" i="1" u="none" strike="noStrike" baseline="0" dirty="0">
                    <a:solidFill>
                      <a:schemeClr val="tx2"/>
                    </a:solidFill>
                    <a:latin typeface="League Spartan"/>
                  </a:rPr>
                  <a:t>n </a:t>
                </a:r>
                <a:r>
                  <a:rPr lang="en-US" sz="2400" b="0" i="0" u="none" strike="noStrike" baseline="0" dirty="0">
                    <a:solidFill>
                      <a:schemeClr val="tx2"/>
                    </a:solidFill>
                    <a:latin typeface="League Spartan"/>
                  </a:rPr>
                  <a:t>≤12:</a:t>
                </a:r>
                <a:endParaRPr lang="en-US" sz="2400" dirty="0">
                  <a:solidFill>
                    <a:schemeClr val="tx2"/>
                  </a:solidFill>
                  <a:latin typeface="League Spartan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CCB0A4-DD8C-4C89-9B6E-D82EA8517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466" y="2297747"/>
                <a:ext cx="8155067" cy="738664"/>
              </a:xfrm>
              <a:prstGeom prst="rect">
                <a:avLst/>
              </a:prstGeom>
              <a:blipFill>
                <a:blip r:embed="rId3"/>
                <a:stretch>
                  <a:fillRect l="-112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998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B67C1A-F2B8-44A7-9EC1-80BA41984943}"/>
              </a:ext>
            </a:extLst>
          </p:cNvPr>
          <p:cNvSpPr txBox="1"/>
          <p:nvPr/>
        </p:nvSpPr>
        <p:spPr>
          <a:xfrm>
            <a:off x="1521067" y="1490008"/>
            <a:ext cx="86604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FDJL H+ Gulliver"/>
              </a:rPr>
              <a:t>Best known values and bounds on optimal depth (</a:t>
            </a:r>
            <a:r>
              <a:rPr lang="en-US" sz="2400" b="0" i="1" u="none" strike="noStrike" baseline="0" dirty="0" err="1">
                <a:solidFill>
                  <a:srgbClr val="000000"/>
                </a:solidFill>
                <a:latin typeface="CFDJP J+ Gulliver"/>
              </a:rPr>
              <a:t>dn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FDJL H+ Gulliver"/>
              </a:rPr>
              <a:t>) of sorting networks on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FDJP J+ Gulliver"/>
              </a:rPr>
              <a:t>n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FDJL H+ Gulliver"/>
              </a:rPr>
              <a:t>inputs, for 13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FDKL K+ MTSYN"/>
              </a:rPr>
              <a:t>≤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FDJP J+ Gulliver"/>
              </a:rPr>
              <a:t>n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FDKL K+ MTSYN"/>
              </a:rPr>
              <a:t>≤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FDJL H+ Gulliver"/>
              </a:rPr>
              <a:t>24.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FDJL H+ Gulliver"/>
              </a:rPr>
              <a:t>The new result for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FDJP J+ Gulliver"/>
              </a:rPr>
              <a:t>n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FDKL K+ MTSYN"/>
              </a:rPr>
              <a:t>=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FDJL H+ Gulliver"/>
              </a:rPr>
              <a:t>24 also implies one for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FDJP J+ Gulliver"/>
              </a:rPr>
              <a:t>n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FDKL K+ MTSYN"/>
              </a:rPr>
              <a:t>=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FDJL H+ Gulliver"/>
              </a:rPr>
              <a:t>23: Removing one channe</a:t>
            </a:r>
            <a:r>
              <a:rPr lang="en-US" sz="2400" dirty="0">
                <a:solidFill>
                  <a:srgbClr val="000000"/>
                </a:solidFill>
                <a:latin typeface="CFDJL H+ Gulliver"/>
              </a:rPr>
              <a:t>l.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C510D-BD5C-44CC-A337-1042F97F938F}"/>
              </a:ext>
            </a:extLst>
          </p:cNvPr>
          <p:cNvSpPr txBox="1"/>
          <p:nvPr/>
        </p:nvSpPr>
        <p:spPr>
          <a:xfrm>
            <a:off x="4031791" y="668215"/>
            <a:ext cx="3638977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00"/>
              </a:lnSpc>
            </a:pPr>
            <a:r>
              <a:rPr lang="en-US" sz="3300" b="1" dirty="0">
                <a:solidFill>
                  <a:schemeClr val="tx2"/>
                </a:solidFill>
                <a:latin typeface="League Spartan" charset="0"/>
                <a:ea typeface="League Spartan" charset="0"/>
                <a:cs typeface="League Spartan" charset="0"/>
              </a:rPr>
              <a:t>TABLE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9F832F-0D2E-4442-82C7-8F2751C1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73700"/>
              </p:ext>
            </p:extLst>
          </p:nvPr>
        </p:nvGraphicFramePr>
        <p:xfrm>
          <a:off x="1022198" y="3617547"/>
          <a:ext cx="10147604" cy="131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2046804285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94968539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1000199823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2942502343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3875482892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1775565147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3822551337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518900891"/>
                    </a:ext>
                  </a:extLst>
                </a:gridCol>
              </a:tblGrid>
              <a:tr h="6643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n</a:t>
                      </a:r>
                    </a:p>
                  </a:txBody>
                  <a:tcPr marL="45720" marR="45720" marT="201168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13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14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15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16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17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18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19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20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21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22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23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24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tx2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17">
                <a:tc>
                  <a:txBody>
                    <a:bodyPr/>
                    <a:lstStyle/>
                    <a:p>
                      <a:pPr marL="0" marR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𝑑_𝑛</a:t>
                      </a:r>
                    </a:p>
                  </a:txBody>
                  <a:tcPr marL="45720" marR="45720" marT="201168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9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9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9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9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10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305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485B5-E33C-4C74-8CB9-D118F470104E}"/>
              </a:ext>
            </a:extLst>
          </p:cNvPr>
          <p:cNvSpPr txBox="1"/>
          <p:nvPr/>
        </p:nvSpPr>
        <p:spPr>
          <a:xfrm>
            <a:off x="3316224" y="4066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>
                <a:solidFill>
                  <a:srgbClr val="000000"/>
                </a:solidFill>
                <a:latin typeface="+mj-lt"/>
              </a:rPr>
              <a:t>prefixes of sorting networks 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D9539-0D2F-43D1-95C8-D7FFC559CABF}"/>
              </a:ext>
            </a:extLst>
          </p:cNvPr>
          <p:cNvSpPr txBox="1"/>
          <p:nvPr/>
        </p:nvSpPr>
        <p:spPr>
          <a:xfrm>
            <a:off x="1493520" y="1146596"/>
            <a:ext cx="97414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</a:rPr>
              <a:t>One prefix p1 is considered superior to an-other prefix p2 if every sorting network beginning with p2 can be transformed into one beginning with p1.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C15A22-A3E7-43E3-B2C4-252C3F87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8433" y="2614803"/>
            <a:ext cx="5255133" cy="4048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ACA988-6782-4868-A5D8-1BA961A2992E}"/>
              </a:ext>
            </a:extLst>
          </p:cNvPr>
          <p:cNvSpPr txBox="1"/>
          <p:nvPr/>
        </p:nvSpPr>
        <p:spPr>
          <a:xfrm>
            <a:off x="8699182" y="5049684"/>
            <a:ext cx="28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Prefix of a sorting network on 12 channels, and 5 layers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713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3927E-FE0B-4F9E-9642-336F8555A585}"/>
              </a:ext>
            </a:extLst>
          </p:cNvPr>
          <p:cNvSpPr txBox="1"/>
          <p:nvPr/>
        </p:nvSpPr>
        <p:spPr>
          <a:xfrm>
            <a:off x="2063994" y="235086"/>
            <a:ext cx="8961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ew sorting network on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+mj-lt"/>
              </a:rPr>
              <a:t>24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channels, which uses only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+mj-lt"/>
              </a:rPr>
              <a:t>12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layers, improving the previously best known bound by one layer.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This also implies improved sorting networks for 23 channels.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This result was obtained by combining techniques for generating prefixes of sorting networks with propositional encodings.</a:t>
            </a:r>
            <a:endParaRPr lang="en-US"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7F8B0-E0D7-439B-874C-E6CF127F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64" y="2174078"/>
            <a:ext cx="10114874" cy="44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71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6843C8-AE51-49B1-BD0C-E7755CCC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94" y="205773"/>
            <a:ext cx="9630873" cy="5054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878F9C-C35C-434F-A3BD-447C0A8D0B0A}"/>
              </a:ext>
            </a:extLst>
          </p:cNvPr>
          <p:cNvSpPr txBox="1"/>
          <p:nvPr/>
        </p:nvSpPr>
        <p:spPr>
          <a:xfrm>
            <a:off x="674053" y="5057564"/>
            <a:ext cx="10843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+mj-lt"/>
              </a:rPr>
              <a:t>The same sorting network with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+mj-lt"/>
              </a:rPr>
              <a:t>prefixes of sorting networks and removing redundant comparators.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7930163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78F18-40A9-44F8-806D-EFAA90AF7B9D}"/>
              </a:ext>
            </a:extLst>
          </p:cNvPr>
          <p:cNvSpPr txBox="1"/>
          <p:nvPr/>
        </p:nvSpPr>
        <p:spPr>
          <a:xfrm>
            <a:off x="780288" y="1068336"/>
            <a:ext cx="106314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u="none" strike="noStrike" baseline="0" dirty="0">
                <a:solidFill>
                  <a:srgbClr val="000000"/>
                </a:solidFill>
                <a:latin typeface="+mj-lt"/>
              </a:rPr>
              <a:t>The sorting network in the Figure in the previous slide has 125 comparators. </a:t>
            </a:r>
          </a:p>
          <a:p>
            <a:pPr algn="ctr"/>
            <a:r>
              <a:rPr lang="en-US" sz="3600" b="0" i="0" u="none" strike="noStrike" baseline="0" dirty="0">
                <a:solidFill>
                  <a:srgbClr val="000000"/>
                </a:solidFill>
                <a:latin typeface="+mj-lt"/>
              </a:rPr>
              <a:t>Al-though improving the upper bound on the depth,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+mj-lt"/>
              </a:rPr>
              <a:t>it does not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+mj-lt"/>
              </a:rPr>
              <a:t>improve the upper bounds on the size of sorting net-works, as networks with 123 and 118 comparators for 24 and 23 inputs, respectively, are known.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404267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4037F-58B6-4C1B-BF67-224DFA94D6D0}"/>
              </a:ext>
            </a:extLst>
          </p:cNvPr>
          <p:cNvSpPr txBox="1"/>
          <p:nvPr/>
        </p:nvSpPr>
        <p:spPr>
          <a:xfrm>
            <a:off x="1359408" y="1722412"/>
            <a:ext cx="94731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+mj-lt"/>
              </a:rPr>
              <a:t>The best-known sorting network on 25 channels requires 14 layers.</a:t>
            </a: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+mj-lt"/>
              </a:rPr>
              <a:t>Ehlers guess that it should be possible to give a network on at most 13 layers, and leave it as the main open question of this paper.</a:t>
            </a:r>
            <a:endParaRPr lang="en-US" sz="3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E3B28-AF23-450D-8868-ADAC8C04787D}"/>
              </a:ext>
            </a:extLst>
          </p:cNvPr>
          <p:cNvSpPr txBox="1"/>
          <p:nvPr/>
        </p:nvSpPr>
        <p:spPr>
          <a:xfrm>
            <a:off x="1548384" y="723638"/>
            <a:ext cx="7900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u="sng" strike="noStrike" baseline="0" dirty="0">
                <a:solidFill>
                  <a:srgbClr val="000000"/>
                </a:solidFill>
                <a:latin typeface="+mj-lt"/>
              </a:rPr>
              <a:t>Main open question of this paper: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5956670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F6CF8C-3FA2-4D84-8C78-C501569B829A}"/>
              </a:ext>
            </a:extLst>
          </p:cNvPr>
          <p:cNvSpPr txBox="1"/>
          <p:nvPr/>
        </p:nvSpPr>
        <p:spPr>
          <a:xfrm>
            <a:off x="1816608" y="1040827"/>
            <a:ext cx="8375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What are sorting networks?</a:t>
            </a:r>
          </a:p>
          <a:p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4DE2F-FD2D-4C42-9CBE-C0B59AE2BE67}"/>
              </a:ext>
            </a:extLst>
          </p:cNvPr>
          <p:cNvSpPr txBox="1"/>
          <p:nvPr/>
        </p:nvSpPr>
        <p:spPr>
          <a:xfrm>
            <a:off x="1048512" y="2171575"/>
            <a:ext cx="105095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Algorithms for sorting numbers (or anything else that can be ordered)</a:t>
            </a:r>
          </a:p>
          <a:p>
            <a:r>
              <a:rPr lang="en-US" sz="4000" dirty="0">
                <a:solidFill>
                  <a:schemeClr val="tx2"/>
                </a:solidFill>
              </a:rPr>
              <a:t>Any given sorting network only works on a fixed size input.</a:t>
            </a:r>
          </a:p>
        </p:txBody>
      </p:sp>
    </p:spTree>
    <p:extLst>
      <p:ext uri="{BB962C8B-B14F-4D97-AF65-F5344CB8AC3E}">
        <p14:creationId xmlns:p14="http://schemas.microsoft.com/office/powerpoint/2010/main" val="11079924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3C24FE-442F-4FE5-8759-685A90018830}"/>
              </a:ext>
            </a:extLst>
          </p:cNvPr>
          <p:cNvSpPr txBox="1"/>
          <p:nvPr/>
        </p:nvSpPr>
        <p:spPr>
          <a:xfrm>
            <a:off x="835152" y="1170432"/>
            <a:ext cx="4304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Comparator: 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FC4E66-442A-4353-9323-7823F9E84B29}"/>
                  </a:ext>
                </a:extLst>
              </p14:cNvPr>
              <p14:cNvContentPartPr/>
              <p14:nvPr/>
            </p14:nvContentPartPr>
            <p14:xfrm>
              <a:off x="3766704" y="475423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FC4E66-442A-4353-9323-7823F9E84B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8704" y="473623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F8E6AAC-A2B5-4C1B-BABA-CD7010A42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008" y="2771774"/>
            <a:ext cx="6546743" cy="26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0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B07AE0-B3ED-40F4-9C47-97F4045E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48" y="2400300"/>
            <a:ext cx="7217664" cy="350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02473-33C7-4A3F-A21B-083F9B4B431C}"/>
              </a:ext>
            </a:extLst>
          </p:cNvPr>
          <p:cNvSpPr txBox="1"/>
          <p:nvPr/>
        </p:nvSpPr>
        <p:spPr>
          <a:xfrm>
            <a:off x="1194816" y="1097280"/>
            <a:ext cx="298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Example: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0DBB7-47A9-41F0-B70C-A1B41B5F09EB}"/>
              </a:ext>
            </a:extLst>
          </p:cNvPr>
          <p:cNvSpPr txBox="1"/>
          <p:nvPr/>
        </p:nvSpPr>
        <p:spPr>
          <a:xfrm>
            <a:off x="3972504" y="23743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7B48B-841F-406F-8B1B-D56736DB4948}"/>
              </a:ext>
            </a:extLst>
          </p:cNvPr>
          <p:cNvSpPr txBox="1"/>
          <p:nvPr/>
        </p:nvSpPr>
        <p:spPr>
          <a:xfrm>
            <a:off x="3972504" y="31436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1BB45-ABFA-44E3-8EEB-70CF5543BFF8}"/>
              </a:ext>
            </a:extLst>
          </p:cNvPr>
          <p:cNvSpPr txBox="1"/>
          <p:nvPr/>
        </p:nvSpPr>
        <p:spPr>
          <a:xfrm>
            <a:off x="7943088" y="39136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5C204-A0B6-4541-8A1D-47F3DC08A58A}"/>
              </a:ext>
            </a:extLst>
          </p:cNvPr>
          <p:cNvSpPr txBox="1"/>
          <p:nvPr/>
        </p:nvSpPr>
        <p:spPr>
          <a:xfrm>
            <a:off x="4968240" y="486465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03119-B254-4285-B779-B130AF258E04}"/>
              </a:ext>
            </a:extLst>
          </p:cNvPr>
          <p:cNvSpPr txBox="1"/>
          <p:nvPr/>
        </p:nvSpPr>
        <p:spPr>
          <a:xfrm>
            <a:off x="5884560" y="231335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41176-6299-405E-A056-699BB5B7AE62}"/>
              </a:ext>
            </a:extLst>
          </p:cNvPr>
          <p:cNvSpPr txBox="1"/>
          <p:nvPr/>
        </p:nvSpPr>
        <p:spPr>
          <a:xfrm>
            <a:off x="5906856" y="39136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7106A1-977E-4BA1-9239-FBA4E35135F4}"/>
              </a:ext>
            </a:extLst>
          </p:cNvPr>
          <p:cNvSpPr txBox="1"/>
          <p:nvPr/>
        </p:nvSpPr>
        <p:spPr>
          <a:xfrm>
            <a:off x="6833616" y="31436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8C60D-180F-45AE-9604-BCB1954A042B}"/>
              </a:ext>
            </a:extLst>
          </p:cNvPr>
          <p:cNvSpPr txBox="1"/>
          <p:nvPr/>
        </p:nvSpPr>
        <p:spPr>
          <a:xfrm>
            <a:off x="6935160" y="472463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2FB8-CBC8-464E-A18A-DCC4F829F7A7}"/>
              </a:ext>
            </a:extLst>
          </p:cNvPr>
          <p:cNvSpPr txBox="1"/>
          <p:nvPr/>
        </p:nvSpPr>
        <p:spPr>
          <a:xfrm>
            <a:off x="7943088" y="31058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C8388-9199-408B-9372-9DD07864F88C}"/>
              </a:ext>
            </a:extLst>
          </p:cNvPr>
          <p:cNvSpPr txBox="1"/>
          <p:nvPr/>
        </p:nvSpPr>
        <p:spPr>
          <a:xfrm>
            <a:off x="4968240" y="40694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9D179-6F1E-4BDC-A3F4-DBA7CBAD2FF9}"/>
              </a:ext>
            </a:extLst>
          </p:cNvPr>
          <p:cNvSpPr txBox="1"/>
          <p:nvPr/>
        </p:nvSpPr>
        <p:spPr>
          <a:xfrm>
            <a:off x="8808552" y="220972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DCFA4D-158F-4B11-8A18-70234E8D6633}"/>
              </a:ext>
            </a:extLst>
          </p:cNvPr>
          <p:cNvSpPr txBox="1"/>
          <p:nvPr/>
        </p:nvSpPr>
        <p:spPr>
          <a:xfrm>
            <a:off x="8808552" y="31467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617E9F-DEA7-408B-AEC6-FA62D104F1A5}"/>
              </a:ext>
            </a:extLst>
          </p:cNvPr>
          <p:cNvSpPr txBox="1"/>
          <p:nvPr/>
        </p:nvSpPr>
        <p:spPr>
          <a:xfrm>
            <a:off x="8806632" y="39836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76E44-AD42-4D05-BF7F-6424DA16DF00}"/>
              </a:ext>
            </a:extLst>
          </p:cNvPr>
          <p:cNvSpPr txBox="1"/>
          <p:nvPr/>
        </p:nvSpPr>
        <p:spPr>
          <a:xfrm>
            <a:off x="8859408" y="4724631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34153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62C69-622E-48F3-A250-7C1D5A100A34}"/>
              </a:ext>
            </a:extLst>
          </p:cNvPr>
          <p:cNvSpPr txBox="1"/>
          <p:nvPr/>
        </p:nvSpPr>
        <p:spPr>
          <a:xfrm>
            <a:off x="1072897" y="404447"/>
            <a:ext cx="98633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Sorting network is an oblivious sorting Algorithm: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7C1AF-BA9A-4D32-BC3D-A733A397105F}"/>
              </a:ext>
            </a:extLst>
          </p:cNvPr>
          <p:cNvSpPr txBox="1"/>
          <p:nvPr/>
        </p:nvSpPr>
        <p:spPr>
          <a:xfrm>
            <a:off x="1837592" y="2272283"/>
            <a:ext cx="81500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u="sng" dirty="0">
                <a:solidFill>
                  <a:schemeClr val="tx2"/>
                </a:solidFill>
              </a:rPr>
              <a:t>Definition</a:t>
            </a:r>
            <a:r>
              <a:rPr lang="en-US" sz="5400" i="1" dirty="0">
                <a:solidFill>
                  <a:schemeClr val="tx2"/>
                </a:solidFill>
              </a:rPr>
              <a:t>: an oblivious sort algorithm always makes the same comparisons, regardless of the input.</a:t>
            </a:r>
          </a:p>
        </p:txBody>
      </p:sp>
    </p:spTree>
    <p:extLst>
      <p:ext uri="{BB962C8B-B14F-4D97-AF65-F5344CB8AC3E}">
        <p14:creationId xmlns:p14="http://schemas.microsoft.com/office/powerpoint/2010/main" val="11336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79C8AC-E378-49F6-B19E-BCA33C21EAF5}"/>
              </a:ext>
            </a:extLst>
          </p:cNvPr>
          <p:cNvSpPr txBox="1"/>
          <p:nvPr/>
        </p:nvSpPr>
        <p:spPr>
          <a:xfrm>
            <a:off x="1731264" y="487680"/>
            <a:ext cx="87294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Oblivious sort algorithm is useful for external sorts, since there is a fixed I/O schedule, or </a:t>
            </a:r>
            <a:r>
              <a:rPr lang="en-US" sz="6000" b="1" dirty="0">
                <a:solidFill>
                  <a:schemeClr val="accent2"/>
                </a:solidFill>
              </a:rPr>
              <a:t>parallel algorithms</a:t>
            </a:r>
            <a:r>
              <a:rPr lang="en-US" sz="6000" dirty="0">
                <a:solidFill>
                  <a:schemeClr val="tx2"/>
                </a:solidFill>
              </a:rPr>
              <a:t>.                    </a:t>
            </a:r>
            <a:r>
              <a:rPr lang="en-US" sz="3600" dirty="0">
                <a:solidFill>
                  <a:schemeClr val="tx2"/>
                </a:solidFill>
              </a:rPr>
              <a:t>Example for oblivious algorithm is </a:t>
            </a:r>
            <a:r>
              <a:rPr lang="en-US" sz="3600" dirty="0" err="1">
                <a:solidFill>
                  <a:schemeClr val="tx2"/>
                </a:solidFill>
              </a:rPr>
              <a:t>Bitonic</a:t>
            </a:r>
            <a:r>
              <a:rPr lang="en-US" sz="3600" dirty="0">
                <a:solidFill>
                  <a:schemeClr val="tx2"/>
                </a:solidFill>
              </a:rPr>
              <a:t> sort. </a:t>
            </a:r>
          </a:p>
          <a:p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06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DA425-2281-446E-89F6-EFF0B3595157}"/>
              </a:ext>
            </a:extLst>
          </p:cNvPr>
          <p:cNvSpPr txBox="1"/>
          <p:nvPr/>
        </p:nvSpPr>
        <p:spPr>
          <a:xfrm flipH="1">
            <a:off x="1155190" y="463296"/>
            <a:ext cx="9110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Time complexity </a:t>
            </a:r>
            <a:r>
              <a:rPr lang="en-US" sz="40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of sorting network = </a:t>
            </a:r>
            <a:r>
              <a:rPr lang="en-US" sz="40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depth</a:t>
            </a:r>
            <a:r>
              <a:rPr lang="en-US" sz="40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which equals the time to produce all output values = number of layers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482B9-E1CE-4A6F-844F-CAF549EE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32" y="2502525"/>
            <a:ext cx="6004560" cy="390637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53528-3205-40A8-ABA6-8C3426FB5073}"/>
              </a:ext>
            </a:extLst>
          </p:cNvPr>
          <p:cNvCxnSpPr/>
          <p:nvPr/>
        </p:nvCxnSpPr>
        <p:spPr>
          <a:xfrm>
            <a:off x="4620768" y="2402288"/>
            <a:ext cx="0" cy="400661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13D546-8A33-4D60-985F-FF8DBC8EC0E3}"/>
              </a:ext>
            </a:extLst>
          </p:cNvPr>
          <p:cNvCxnSpPr/>
          <p:nvPr/>
        </p:nvCxnSpPr>
        <p:spPr>
          <a:xfrm>
            <a:off x="5692138" y="2452406"/>
            <a:ext cx="0" cy="400661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C1FE81-3084-49D3-97B0-848AC5FC0E97}"/>
              </a:ext>
            </a:extLst>
          </p:cNvPr>
          <p:cNvCxnSpPr/>
          <p:nvPr/>
        </p:nvCxnSpPr>
        <p:spPr>
          <a:xfrm>
            <a:off x="6858000" y="2452406"/>
            <a:ext cx="0" cy="400661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89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Simple Ligh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E7D8"/>
      </a:accent1>
      <a:accent2>
        <a:srgbClr val="23D8DC"/>
      </a:accent2>
      <a:accent3>
        <a:srgbClr val="34B9DF"/>
      </a:accent3>
      <a:accent4>
        <a:srgbClr val="42A6E3"/>
      </a:accent4>
      <a:accent5>
        <a:srgbClr val="5091E7"/>
      </a:accent5>
      <a:accent6>
        <a:srgbClr val="5D76EA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1962</Words>
  <Application>Microsoft Office PowerPoint</Application>
  <PresentationFormat>Widescreen</PresentationFormat>
  <Paragraphs>258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Meiryo</vt:lpstr>
      <vt:lpstr>Arial</vt:lpstr>
      <vt:lpstr>Calibri</vt:lpstr>
      <vt:lpstr>Calibri Light</vt:lpstr>
      <vt:lpstr>Calibri Light (Headings)</vt:lpstr>
      <vt:lpstr>Cambria Math</vt:lpstr>
      <vt:lpstr>CFDJL H+ Gulliver</vt:lpstr>
      <vt:lpstr>CFDJP J+ Gulliver</vt:lpstr>
      <vt:lpstr>CFDKL K+ MTSYN</vt:lpstr>
      <vt:lpstr>CMR12</vt:lpstr>
      <vt:lpstr>League Spartan</vt:lpstr>
      <vt:lpstr>Open Sans</vt:lpstr>
      <vt:lpstr>Open Sans Light</vt:lpstr>
      <vt:lpstr>Open Sans Regular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אסיה חטיב</dc:creator>
  <cp:lastModifiedBy>אסיה חטיב</cp:lastModifiedBy>
  <cp:revision>76</cp:revision>
  <dcterms:created xsi:type="dcterms:W3CDTF">2021-06-15T13:22:51Z</dcterms:created>
  <dcterms:modified xsi:type="dcterms:W3CDTF">2021-06-17T04:05:10Z</dcterms:modified>
</cp:coreProperties>
</file>