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1" r:id="rId3"/>
    <p:sldId id="262" r:id="rId4"/>
    <p:sldId id="266" r:id="rId5"/>
    <p:sldId id="267" r:id="rId6"/>
    <p:sldId id="268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100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6:52:51.8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7489.84375"/>
      <inkml:brushProperty name="anchorY" value="-1953.91272"/>
      <inkml:brushProperty name="scaleFactor" value="0.5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222F-EC4C-46D3-8B62-70186D1A21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A2DF-1142-460E-BEB5-39AE464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5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22248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A2DF-1142-460E-BEB5-39AE464CD8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11101741" y="364882"/>
            <a:ext cx="384278" cy="3841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Open Sans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090014" y="423745"/>
            <a:ext cx="478103" cy="27698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200" b="1" i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pPr algn="ctr"/>
              <a:t>‹#›</a:t>
            </a:fld>
            <a:r>
              <a:rPr lang="id-ID" sz="1200" b="1" i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0" r:id="rId2"/>
    <p:sldLayoutId id="2147484007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 rot="5400000">
            <a:off x="3013713" y="2060576"/>
            <a:ext cx="6858000" cy="2736850"/>
          </a:xfrm>
          <a:custGeom>
            <a:avLst/>
            <a:gdLst>
              <a:gd name="connsiteX0" fmla="*/ 0 w 13716000"/>
              <a:gd name="connsiteY0" fmla="*/ 5473699 h 5473699"/>
              <a:gd name="connsiteX1" fmla="*/ 0 w 13716000"/>
              <a:gd name="connsiteY1" fmla="*/ 2706089 h 5473699"/>
              <a:gd name="connsiteX2" fmla="*/ 78110 w 13716000"/>
              <a:gd name="connsiteY2" fmla="*/ 2620750 h 5473699"/>
              <a:gd name="connsiteX3" fmla="*/ 6604071 w 13716000"/>
              <a:gd name="connsiteY3" fmla="*/ 3560 h 5473699"/>
              <a:gd name="connsiteX4" fmla="*/ 13667368 w 13716000"/>
              <a:gd name="connsiteY4" fmla="*/ 2598088 h 5473699"/>
              <a:gd name="connsiteX5" fmla="*/ 13716000 w 13716000"/>
              <a:gd name="connsiteY5" fmla="*/ 2650660 h 5473699"/>
              <a:gd name="connsiteX6" fmla="*/ 13716000 w 13716000"/>
              <a:gd name="connsiteY6" fmla="*/ 5294704 h 5473699"/>
              <a:gd name="connsiteX7" fmla="*/ 13710320 w 13716000"/>
              <a:gd name="connsiteY7" fmla="*/ 5271580 h 5473699"/>
              <a:gd name="connsiteX8" fmla="*/ 6666167 w 13716000"/>
              <a:gd name="connsiteY8" fmla="*/ 1414421 h 5473699"/>
              <a:gd name="connsiteX9" fmla="*/ 24318 w 13716000"/>
              <a:gd name="connsiteY9" fmla="*/ 5375512 h 547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0" h="5473699">
                <a:moveTo>
                  <a:pt x="0" y="5473699"/>
                </a:moveTo>
                <a:lnTo>
                  <a:pt x="0" y="2706089"/>
                </a:lnTo>
                <a:lnTo>
                  <a:pt x="78110" y="2620750"/>
                </a:lnTo>
                <a:cubicBezTo>
                  <a:pt x="1552252" y="1088436"/>
                  <a:pt x="3913171" y="71122"/>
                  <a:pt x="6604071" y="3560"/>
                </a:cubicBezTo>
                <a:cubicBezTo>
                  <a:pt x="9472264" y="-68454"/>
                  <a:pt x="12074145" y="957244"/>
                  <a:pt x="13667368" y="2598088"/>
                </a:cubicBezTo>
                <a:lnTo>
                  <a:pt x="13716000" y="2650660"/>
                </a:lnTo>
                <a:lnTo>
                  <a:pt x="13716000" y="5294704"/>
                </a:lnTo>
                <a:lnTo>
                  <a:pt x="13710320" y="5271580"/>
                </a:lnTo>
                <a:cubicBezTo>
                  <a:pt x="12987452" y="2981914"/>
                  <a:pt x="10049964" y="1340210"/>
                  <a:pt x="6666167" y="1414421"/>
                </a:cubicBezTo>
                <a:cubicBezTo>
                  <a:pt x="3361240" y="1486902"/>
                  <a:pt x="650391" y="3169090"/>
                  <a:pt x="24318" y="537551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69000"/>
                </a:schemeClr>
              </a:gs>
              <a:gs pos="100000">
                <a:schemeClr val="accent5">
                  <a:alpha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Open Sans Regular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51588" y="0"/>
            <a:ext cx="5838825" cy="6858000"/>
          </a:xfrm>
          <a:custGeom>
            <a:avLst/>
            <a:gdLst>
              <a:gd name="connsiteX0" fmla="*/ 0 w 11677650"/>
              <a:gd name="connsiteY0" fmla="*/ 0 h 13716000"/>
              <a:gd name="connsiteX1" fmla="*/ 11677650 w 11677650"/>
              <a:gd name="connsiteY1" fmla="*/ 0 h 13716000"/>
              <a:gd name="connsiteX2" fmla="*/ 11677650 w 11677650"/>
              <a:gd name="connsiteY2" fmla="*/ 13716000 h 13716000"/>
              <a:gd name="connsiteX3" fmla="*/ 244994 w 11677650"/>
              <a:gd name="connsiteY3" fmla="*/ 13716000 h 13716000"/>
              <a:gd name="connsiteX4" fmla="*/ 297566 w 11677650"/>
              <a:gd name="connsiteY4" fmla="*/ 13667368 h 13716000"/>
              <a:gd name="connsiteX5" fmla="*/ 2892094 w 11677650"/>
              <a:gd name="connsiteY5" fmla="*/ 6604072 h 13716000"/>
              <a:gd name="connsiteX6" fmla="*/ 1547302 w 11677650"/>
              <a:gd name="connsiteY6" fmla="*/ 1702925 h 13716000"/>
              <a:gd name="connsiteX7" fmla="*/ 1524000 w 11677650"/>
              <a:gd name="connsiteY7" fmla="*/ 1665723 h 13716000"/>
              <a:gd name="connsiteX8" fmla="*/ 1524000 w 11677650"/>
              <a:gd name="connsiteY8" fmla="*/ 1625600 h 13716000"/>
              <a:gd name="connsiteX9" fmla="*/ 1498869 w 11677650"/>
              <a:gd name="connsiteY9" fmla="*/ 1625600 h 13716000"/>
              <a:gd name="connsiteX10" fmla="*/ 1320784 w 11677650"/>
              <a:gd name="connsiteY10" fmla="*/ 1341288 h 13716000"/>
              <a:gd name="connsiteX11" fmla="*/ 274904 w 11677650"/>
              <a:gd name="connsiteY11" fmla="*/ 78111 h 13716000"/>
              <a:gd name="connsiteX12" fmla="*/ 189564 w 11677650"/>
              <a:gd name="connsiteY12" fmla="*/ 1 h 13716000"/>
              <a:gd name="connsiteX13" fmla="*/ 0 w 11677650"/>
              <a:gd name="connsiteY13" fmla="*/ 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77650" h="13716000">
                <a:moveTo>
                  <a:pt x="0" y="0"/>
                </a:moveTo>
                <a:lnTo>
                  <a:pt x="11677650" y="0"/>
                </a:lnTo>
                <a:lnTo>
                  <a:pt x="11677650" y="13716000"/>
                </a:lnTo>
                <a:lnTo>
                  <a:pt x="244994" y="13716000"/>
                </a:lnTo>
                <a:lnTo>
                  <a:pt x="297566" y="13667368"/>
                </a:lnTo>
                <a:cubicBezTo>
                  <a:pt x="1938410" y="12074146"/>
                  <a:pt x="2964108" y="9472264"/>
                  <a:pt x="2892094" y="6604072"/>
                </a:cubicBezTo>
                <a:cubicBezTo>
                  <a:pt x="2845645" y="4754078"/>
                  <a:pt x="2350290" y="3060052"/>
                  <a:pt x="1547302" y="1702925"/>
                </a:cubicBezTo>
                <a:lnTo>
                  <a:pt x="1524000" y="1665723"/>
                </a:lnTo>
                <a:lnTo>
                  <a:pt x="1524000" y="1625600"/>
                </a:lnTo>
                <a:lnTo>
                  <a:pt x="1498869" y="1625600"/>
                </a:lnTo>
                <a:lnTo>
                  <a:pt x="1320784" y="1341288"/>
                </a:lnTo>
                <a:cubicBezTo>
                  <a:pt x="1008874" y="870605"/>
                  <a:pt x="657983" y="446646"/>
                  <a:pt x="274904" y="78111"/>
                </a:cubicBezTo>
                <a:lnTo>
                  <a:pt x="189564" y="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7000"/>
                </a:schemeClr>
              </a:gs>
              <a:gs pos="100000">
                <a:schemeClr val="accent6">
                  <a:alpha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Open Sans 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9423"/>
            <a:ext cx="705143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0" b="1" spc="700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Merging almost sorted sequences yields a </a:t>
            </a:r>
            <a:r>
              <a:rPr lang="en-US" sz="7500" b="1" spc="700" dirty="0">
                <a:solidFill>
                  <a:schemeClr val="accent2"/>
                </a:solidFill>
                <a:latin typeface="League Spartan" charset="0"/>
                <a:ea typeface="League Spartan" charset="0"/>
                <a:cs typeface="League Spartan" charset="0"/>
              </a:rPr>
              <a:t>24 sorter</a:t>
            </a:r>
            <a:r>
              <a:rPr lang="en-US" sz="7500" b="1" spc="700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 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86FA9E2D-1BB0-4145-9E9B-A91D615EB3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r="22939"/>
          <a:stretch/>
        </p:blipFill>
        <p:spPr>
          <a:xfrm>
            <a:off x="5074021" y="0"/>
            <a:ext cx="7129705" cy="6858000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8307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04407-1E39-459D-A152-8BF227E54D6F}"/>
              </a:ext>
            </a:extLst>
          </p:cNvPr>
          <p:cNvSpPr txBox="1"/>
          <p:nvPr/>
        </p:nvSpPr>
        <p:spPr>
          <a:xfrm>
            <a:off x="314609" y="780288"/>
            <a:ext cx="11562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Size</a:t>
            </a:r>
            <a:r>
              <a:rPr lang="en-US" sz="3600" i="0" u="none" strike="noStrike" baseline="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of network = number of comparators (5 in our example).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5DBC-88BE-4FEB-89D4-5DC25A84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12" y="1903856"/>
            <a:ext cx="5132832" cy="417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141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D24D9-CAD3-40F7-9087-F44840489CFA}"/>
              </a:ext>
            </a:extLst>
          </p:cNvPr>
          <p:cNvSpPr txBox="1"/>
          <p:nvPr/>
        </p:nvSpPr>
        <p:spPr>
          <a:xfrm>
            <a:off x="3938016" y="166917"/>
            <a:ext cx="4096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4018C-65FB-4534-99FE-ACCB8F6A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8" y="1013281"/>
            <a:ext cx="2342960" cy="201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99702-3B05-40AF-8AC0-48E85AA9E53F}"/>
              </a:ext>
            </a:extLst>
          </p:cNvPr>
          <p:cNvSpPr txBox="1"/>
          <p:nvPr/>
        </p:nvSpPr>
        <p:spPr>
          <a:xfrm>
            <a:off x="3584448" y="1706880"/>
            <a:ext cx="569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</a:rPr>
              <a:t>This Block </a:t>
            </a:r>
            <a:r>
              <a:rPr lang="en-US" sz="2800" b="1" i="0" u="none" strike="noStrike" baseline="0" dirty="0">
                <a:solidFill>
                  <a:schemeClr val="tx2"/>
                </a:solidFill>
                <a:latin typeface="+mj-lt"/>
              </a:rPr>
              <a:t>produces max of n inputs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3A426-4060-4146-AA3B-E2923CF6FD52}"/>
              </a:ext>
            </a:extLst>
          </p:cNvPr>
          <p:cNvSpPr txBox="1"/>
          <p:nvPr/>
        </p:nvSpPr>
        <p:spPr>
          <a:xfrm>
            <a:off x="156400" y="3198167"/>
            <a:ext cx="1213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tx2"/>
                </a:solidFill>
                <a:latin typeface="+mj-lt"/>
              </a:rPr>
              <a:t>Sort by recursively finding max, the max of the rest, and so on. Add one building block at a time: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DB649-BBD5-436C-B264-FAC1BE57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3738333"/>
            <a:ext cx="3829050" cy="2952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783E1-332C-474B-A278-AE8E41BE9893}"/>
              </a:ext>
            </a:extLst>
          </p:cNvPr>
          <p:cNvSpPr txBox="1"/>
          <p:nvPr/>
        </p:nvSpPr>
        <p:spPr>
          <a:xfrm flipH="1">
            <a:off x="4983478" y="4194048"/>
            <a:ext cx="67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tx2"/>
                </a:solidFill>
                <a:latin typeface="+mj-lt"/>
              </a:rPr>
              <a:t>What is the depth of the network?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580E15-1FDC-4748-B6EC-513C6903F74B}"/>
                  </a:ext>
                </a:extLst>
              </p:cNvPr>
              <p:cNvSpPr txBox="1"/>
              <p:nvPr/>
            </p:nvSpPr>
            <p:spPr>
              <a:xfrm flipH="1">
                <a:off x="5190742" y="4953098"/>
                <a:ext cx="6720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0" u="none" strike="noStrike" baseline="0" dirty="0">
                    <a:solidFill>
                      <a:schemeClr val="tx2"/>
                    </a:solidFill>
                    <a:latin typeface="+mj-lt"/>
                  </a:rPr>
                  <a:t>An arithmetic sum from 1 to n, i.e.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1" i="0" u="none" strike="noStrike" baseline="0" dirty="0">
                    <a:solidFill>
                      <a:schemeClr val="tx2"/>
                    </a:solidFill>
                    <a:latin typeface="+mj-lt"/>
                  </a:rPr>
                  <a:t>).</a:t>
                </a:r>
                <a:endParaRPr lang="en-US" sz="28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580E15-1FDC-4748-B6EC-513C6903F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90742" y="4953098"/>
                <a:ext cx="6720841" cy="523220"/>
              </a:xfrm>
              <a:prstGeom prst="rect">
                <a:avLst/>
              </a:prstGeom>
              <a:blipFill>
                <a:blip r:embed="rId4"/>
                <a:stretch>
                  <a:fillRect l="-181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7765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3DB896-9E30-4DA3-8A14-841952D8D6A3}"/>
                  </a:ext>
                </a:extLst>
              </p:cNvPr>
              <p:cNvSpPr txBox="1"/>
              <p:nvPr/>
            </p:nvSpPr>
            <p:spPr>
              <a:xfrm flipH="1">
                <a:off x="928116" y="963168"/>
                <a:ext cx="9656063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+mj-lt"/>
                  </a:rPr>
                  <a:t>Trivial algorithms likes selection sort are oblivious but require </a:t>
                </a:r>
                <a:r>
                  <a:rPr lang="en-US" sz="4400" b="1" dirty="0">
                    <a:solidFill>
                      <a:srgbClr val="C00000"/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 smtClean="0">
                            <a:solidFill>
                              <a:srgbClr val="C00000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sz="4400" b="0" i="1" dirty="0" smtClean="0">
                            <a:solidFill>
                              <a:srgbClr val="C00000"/>
                            </a:solidFill>
                            <a:latin typeface="+mj-lt"/>
                          </a:rPr>
                          <m:t>𝑛</m:t>
                        </m:r>
                      </m:e>
                      <m:sup>
                        <m:r>
                          <a:rPr lang="en-US" sz="4400" b="0" i="1" dirty="0" smtClean="0">
                            <a:solidFill>
                              <a:srgbClr val="C00000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b="1" dirty="0">
                    <a:solidFill>
                      <a:srgbClr val="C00000"/>
                    </a:solidFill>
                    <a:latin typeface="+mj-lt"/>
                  </a:rPr>
                  <a:t>) comparisons </a:t>
                </a:r>
                <a:r>
                  <a:rPr lang="en-US" sz="4400" b="1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3DB896-9E30-4DA3-8A14-841952D8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116" y="963168"/>
                <a:ext cx="9656063" cy="1461875"/>
              </a:xfrm>
              <a:prstGeom prst="rect">
                <a:avLst/>
              </a:prstGeom>
              <a:blipFill>
                <a:blip r:embed="rId2"/>
                <a:stretch>
                  <a:fillRect l="-694" t="-8333" r="-758" b="-1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E29932-893D-4276-8A69-597982890D17}"/>
                  </a:ext>
                </a:extLst>
              </p:cNvPr>
              <p:cNvSpPr txBox="1"/>
              <p:nvPr/>
            </p:nvSpPr>
            <p:spPr>
              <a:xfrm flipH="1">
                <a:off x="512063" y="2548128"/>
                <a:ext cx="10488170" cy="380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</a:rPr>
                  <a:t>Batcher suggested two  sorting  network algorithms :</a:t>
                </a:r>
              </a:p>
              <a:p>
                <a:pPr algn="ctr"/>
                <a:r>
                  <a:rPr lang="en-US" sz="4800" b="1" dirty="0">
                    <a:solidFill>
                      <a:schemeClr val="accent2"/>
                    </a:solidFill>
                  </a:rPr>
                  <a:t> Odd-Even-Merge sort and </a:t>
                </a:r>
              </a:p>
              <a:p>
                <a:pPr algn="ctr"/>
                <a:r>
                  <a:rPr lang="en-US" sz="4800" b="1" dirty="0" err="1">
                    <a:solidFill>
                      <a:schemeClr val="accent2"/>
                    </a:solidFill>
                  </a:rPr>
                  <a:t>Bitonic</a:t>
                </a:r>
                <a:r>
                  <a:rPr lang="en-US" sz="4800" b="1" dirty="0">
                    <a:solidFill>
                      <a:schemeClr val="accent2"/>
                    </a:solidFill>
                  </a:rPr>
                  <a:t> Merge sort </a:t>
                </a:r>
                <a:r>
                  <a:rPr lang="en-US" sz="4800" dirty="0">
                    <a:solidFill>
                      <a:schemeClr val="tx2"/>
                    </a:solidFill>
                  </a:rPr>
                  <a:t>both</a:t>
                </a:r>
                <a:r>
                  <a:rPr lang="en-US" sz="48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𝑛𝑙𝑜𝑔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4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800" dirty="0">
                    <a:solidFill>
                      <a:srgbClr val="C00000"/>
                    </a:solidFill>
                  </a:rPr>
                  <a:t> comparisons</a:t>
                </a:r>
                <a:endParaRPr lang="en-US" sz="4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E29932-893D-4276-8A69-59798289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2063" y="2548128"/>
                <a:ext cx="10488170" cy="3802388"/>
              </a:xfrm>
              <a:prstGeom prst="rect">
                <a:avLst/>
              </a:prstGeom>
              <a:blipFill>
                <a:blip r:embed="rId3"/>
                <a:stretch>
                  <a:fillRect l="-1104" t="-3526" r="-2382" b="-7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2434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BB51A-2EB5-4E79-8362-3FC6F53BBD5B}"/>
              </a:ext>
            </a:extLst>
          </p:cNvPr>
          <p:cNvSpPr txBox="1"/>
          <p:nvPr/>
        </p:nvSpPr>
        <p:spPr>
          <a:xfrm flipH="1">
            <a:off x="432816" y="268224"/>
            <a:ext cx="11326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2"/>
                </a:solidFill>
                <a:effectLst/>
                <a:latin typeface="+mj-lt"/>
              </a:rPr>
              <a:t>Bitonic</a:t>
            </a:r>
            <a:r>
              <a:rPr lang="en-US" sz="4800" b="1" dirty="0">
                <a:solidFill>
                  <a:schemeClr val="accent2"/>
                </a:solidFill>
                <a:effectLst/>
                <a:latin typeface="+mj-lt"/>
              </a:rPr>
              <a:t> sequence </a:t>
            </a:r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is</a:t>
            </a:r>
            <a:r>
              <a:rPr lang="en-US" sz="440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a sequence that either monotonically increases and the then monotonically decreases, </a:t>
            </a:r>
          </a:p>
          <a:p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or monotonically decreases and then monotonically increases.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644A5-F5AD-4BB9-A901-FB5E5AB3BC57}"/>
              </a:ext>
            </a:extLst>
          </p:cNvPr>
          <p:cNvSpPr txBox="1"/>
          <p:nvPr/>
        </p:nvSpPr>
        <p:spPr>
          <a:xfrm flipH="1">
            <a:off x="521207" y="3694176"/>
            <a:ext cx="10012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effectLst/>
                <a:latin typeface="+mj-lt"/>
              </a:rPr>
              <a:t>For example: 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&lt;</a:t>
            </a:r>
            <a:r>
              <a:rPr lang="en-US" sz="4000" b="1" dirty="0">
                <a:solidFill>
                  <a:schemeClr val="accent2"/>
                </a:solidFill>
                <a:effectLst/>
                <a:latin typeface="+mj-lt"/>
              </a:rPr>
              <a:t>1,4,6,8,</a:t>
            </a:r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3,2&gt;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&lt;9,8,3,2,</a:t>
            </a:r>
            <a:r>
              <a:rPr lang="en-US" sz="4000" b="1" dirty="0">
                <a:solidFill>
                  <a:schemeClr val="accent2"/>
                </a:solidFill>
                <a:effectLst/>
                <a:latin typeface="+mj-lt"/>
              </a:rPr>
              <a:t>4,6</a:t>
            </a:r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&gt;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are both </a:t>
            </a:r>
            <a:r>
              <a:rPr lang="en-US" sz="4000" dirty="0" err="1">
                <a:solidFill>
                  <a:schemeClr val="tx2"/>
                </a:solidFill>
                <a:effectLst/>
                <a:latin typeface="+mj-lt"/>
              </a:rPr>
              <a:t>bitonic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62667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78D40-1F73-4FB9-9B30-D683F2F6E305}"/>
              </a:ext>
            </a:extLst>
          </p:cNvPr>
          <p:cNvSpPr txBox="1"/>
          <p:nvPr/>
        </p:nvSpPr>
        <p:spPr>
          <a:xfrm>
            <a:off x="2548128" y="284726"/>
            <a:ext cx="65105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4400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Bitonic</a:t>
            </a:r>
            <a:r>
              <a:rPr lang="en-US" sz="440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sorter</a:t>
            </a:r>
            <a:endParaRPr lang="en-US" sz="4400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F8446-340E-4140-B06B-DDC1C8AD2EA7}"/>
              </a:ext>
            </a:extLst>
          </p:cNvPr>
          <p:cNvSpPr txBox="1"/>
          <p:nvPr/>
        </p:nvSpPr>
        <p:spPr>
          <a:xfrm>
            <a:off x="469392" y="1316736"/>
            <a:ext cx="1101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360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bitonic</a:t>
            </a:r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sorter is a network that sorts every </a:t>
            </a:r>
            <a:r>
              <a:rPr lang="en-US" sz="360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bitonic</a:t>
            </a:r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sequence.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54BA6-4EF3-4231-80E3-B21034D84332}"/>
              </a:ext>
            </a:extLst>
          </p:cNvPr>
          <p:cNvSpPr txBox="1"/>
          <p:nvPr/>
        </p:nvSpPr>
        <p:spPr>
          <a:xfrm>
            <a:off x="121920" y="2888456"/>
            <a:ext cx="115458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Algorithm: 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1-</a:t>
            </a:r>
            <a:r>
              <a:rPr lang="en-US" sz="3200" dirty="0">
                <a:solidFill>
                  <a:schemeClr val="tx2"/>
                </a:solidFill>
              </a:rPr>
              <a:t> A </a:t>
            </a:r>
            <a:r>
              <a:rPr lang="en-US" sz="3200" dirty="0" err="1">
                <a:solidFill>
                  <a:schemeClr val="tx2"/>
                </a:solidFill>
              </a:rPr>
              <a:t>bitonic</a:t>
            </a:r>
            <a:r>
              <a:rPr lang="en-US" sz="3200" dirty="0">
                <a:solidFill>
                  <a:schemeClr val="tx2"/>
                </a:solidFill>
              </a:rPr>
              <a:t> sequence is divided between its two halves.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2-</a:t>
            </a:r>
            <a:r>
              <a:rPr lang="en-US" sz="3200" dirty="0">
                <a:solidFill>
                  <a:schemeClr val="tx2"/>
                </a:solidFill>
              </a:rPr>
              <a:t> The </a:t>
            </a:r>
            <a:r>
              <a:rPr lang="en-US" sz="3200" i="1" dirty="0" err="1">
                <a:solidFill>
                  <a:schemeClr val="tx2"/>
                </a:solidFill>
              </a:rPr>
              <a:t>i</a:t>
            </a:r>
            <a:r>
              <a:rPr lang="en-US" sz="3200" i="1" baseline="30000" dirty="0" err="1">
                <a:solidFill>
                  <a:schemeClr val="tx2"/>
                </a:solidFill>
              </a:rPr>
              <a:t>th</a:t>
            </a:r>
            <a:r>
              <a:rPr lang="en-US" sz="3200" dirty="0">
                <a:solidFill>
                  <a:schemeClr val="tx2"/>
                </a:solidFill>
              </a:rPr>
              <a:t> element in each part is compared with each other. If they are out of order, they are swapped. 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3-</a:t>
            </a:r>
            <a:r>
              <a:rPr lang="en-US" sz="3200" dirty="0">
                <a:solidFill>
                  <a:schemeClr val="tx2"/>
                </a:solidFill>
              </a:rPr>
              <a:t> Applying this procedure repeatedly onto the smaller lists, the result is a sorted sequence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1989942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50D972-B525-4375-B0F2-AADE741B553B}"/>
                  </a:ext>
                </a:extLst>
              </p:cNvPr>
              <p:cNvSpPr txBox="1"/>
              <p:nvPr/>
            </p:nvSpPr>
            <p:spPr>
              <a:xfrm>
                <a:off x="573024" y="1219200"/>
                <a:ext cx="112267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</a:rPr>
                  <a:t>Let s 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>
                    <a:solidFill>
                      <a:schemeClr val="tx2"/>
                    </a:solidFill>
                  </a:rPr>
                  <a:t> a </a:t>
                </a:r>
                <a:r>
                  <a:rPr lang="en-US" sz="3600" dirty="0" err="1">
                    <a:solidFill>
                      <a:schemeClr val="tx2"/>
                    </a:solidFill>
                  </a:rPr>
                  <a:t>bitonic</a:t>
                </a:r>
                <a:r>
                  <a:rPr lang="en-US" sz="3600" dirty="0">
                    <a:solidFill>
                      <a:schemeClr val="tx2"/>
                    </a:solidFill>
                  </a:rPr>
                  <a:t> sequence such that: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50D972-B525-4375-B0F2-AADE741B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1219200"/>
                <a:ext cx="11226719" cy="646331"/>
              </a:xfrm>
              <a:prstGeom prst="rect">
                <a:avLst/>
              </a:prstGeom>
              <a:blipFill>
                <a:blip r:embed="rId2"/>
                <a:stretch>
                  <a:fillRect l="-162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E70FA7-1CAD-4B7F-B85B-562648C208E9}"/>
                  </a:ext>
                </a:extLst>
              </p:cNvPr>
              <p:cNvSpPr txBox="1"/>
              <p:nvPr/>
            </p:nvSpPr>
            <p:spPr>
              <a:xfrm>
                <a:off x="573024" y="2422636"/>
                <a:ext cx="4657344" cy="894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E70FA7-1CAD-4B7F-B85B-562648C2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422636"/>
                <a:ext cx="4657344" cy="894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99B212-DCDB-45DB-83C8-3CD23AE613D0}"/>
              </a:ext>
            </a:extLst>
          </p:cNvPr>
          <p:cNvSpPr txBox="1"/>
          <p:nvPr/>
        </p:nvSpPr>
        <p:spPr>
          <a:xfrm>
            <a:off x="2548157" y="370755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C08BE-1BDC-46F0-8967-8C53A852F640}"/>
                  </a:ext>
                </a:extLst>
              </p:cNvPr>
              <p:cNvSpPr txBox="1"/>
              <p:nvPr/>
            </p:nvSpPr>
            <p:spPr>
              <a:xfrm>
                <a:off x="243840" y="4807558"/>
                <a:ext cx="6096000" cy="894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C08BE-1BDC-46F0-8967-8C53A852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807558"/>
                <a:ext cx="6096000" cy="894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ACF5708-F6CE-416C-9214-B57090DEE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0368" y="2048269"/>
            <a:ext cx="2490217" cy="1243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56BCCA-A2E8-48B7-A2A7-E89F08A99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4352" y="4536692"/>
            <a:ext cx="2365248" cy="12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522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F6A32E3-D5B8-401E-9AE3-975C457A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" y="536449"/>
            <a:ext cx="4588949" cy="5485060"/>
          </a:xfrm>
          <a:prstGeom prst="rect">
            <a:avLst/>
          </a:prstGeom>
        </p:spPr>
      </p:pic>
      <p:pic>
        <p:nvPicPr>
          <p:cNvPr id="4" name="Picture 3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1F9B9C07-ACDD-4EC5-9265-60551C73B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2789" y="2432349"/>
            <a:ext cx="7359211" cy="19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50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9685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0841" y="187379"/>
            <a:ext cx="5298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chemeClr val="tx2"/>
                </a:solidFill>
              </a:rPr>
              <a:t>Thorsten     Ehlers</a:t>
            </a:r>
          </a:p>
        </p:txBody>
      </p:sp>
      <p:pic>
        <p:nvPicPr>
          <p:cNvPr id="4" name="Picture Placeholder 3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6CC63AEB-F6DF-4A36-8FC2-F306C5B310A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solidFill>
            <a:schemeClr val="bg1">
              <a:lumMod val="95000"/>
            </a:schemeClr>
          </a:solidFill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05EAD9-1533-4168-A56B-98ABF39E48B8}"/>
              </a:ext>
            </a:extLst>
          </p:cNvPr>
          <p:cNvGrpSpPr/>
          <p:nvPr/>
        </p:nvGrpSpPr>
        <p:grpSpPr>
          <a:xfrm>
            <a:off x="248954" y="2832621"/>
            <a:ext cx="2212892" cy="3530210"/>
            <a:chOff x="3366645" y="2581680"/>
            <a:chExt cx="7359460" cy="9852739"/>
          </a:xfrm>
          <a:solidFill>
            <a:schemeClr val="bg1">
              <a:lumMod val="9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695385-6708-4C74-BAE6-1F05EFDD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F21995D-64C8-4D94-870E-3333473E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AA9193B-CB0D-4550-806F-976D2CDEB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0790D5F-92C5-45F6-AEAD-AFE617EB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6213E4A-B775-4D7B-8AD3-D8F52F0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5C91D59-6765-4BFC-8184-3AD20AD12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537666A-0AC2-4DF4-8627-5B593AD9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93F28AE-BD52-4DBA-AB78-B0F8BB94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2587FD76-B850-4072-80E8-F0D139E95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0FA021A4-506B-4BCC-B73C-0BB1F53D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0D895A98-1021-447A-BDC0-0FF9FD46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08919B3-4734-4948-AE08-5B712B557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68D88BB-5CA4-48BD-AB7F-BECC3B8ED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33C06963-A1C3-419E-BCC4-04522B872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55E9E3A4-6614-4586-B9E1-8AB79FA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C0C09E3-D68B-42D4-AEB1-BC8C40D41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Open Sans Regular" charset="0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ED1005DA-69BB-411B-8C86-AD937973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E283A087-1F31-49E4-B728-A765F4437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6CCA6CE-BAEF-49DA-A42F-1F6C4721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Open Sans Regular" charset="0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5BBD9B6-1CD4-4FB5-95C0-C6D34E20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B49B043-3F33-4D5C-889F-CD2A1173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751E04D6-1DBC-4663-B509-40E7B4FF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510A897-41F8-4017-B7D0-357A832A3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A9AEE60-1870-4F38-A247-93A69ACF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527E0EB-71F3-4A1B-95E5-D1286F62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A19AE0C-64FA-4815-9BDB-FC979ACC7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31A4F4-F9BF-43EA-B062-38CB592D26DB}"/>
              </a:ext>
            </a:extLst>
          </p:cNvPr>
          <p:cNvSpPr txBox="1"/>
          <p:nvPr/>
        </p:nvSpPr>
        <p:spPr>
          <a:xfrm>
            <a:off x="2549308" y="3997562"/>
            <a:ext cx="354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University of Kiel, Germany</a:t>
            </a:r>
          </a:p>
        </p:txBody>
      </p:sp>
    </p:spTree>
    <p:extLst>
      <p:ext uri="{BB962C8B-B14F-4D97-AF65-F5344CB8AC3E}">
        <p14:creationId xmlns:p14="http://schemas.microsoft.com/office/powerpoint/2010/main" val="1932897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3886716" y="371857"/>
            <a:ext cx="4423647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33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TABLE OF CONTENT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34081" y="851136"/>
            <a:ext cx="17270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Your Subtitle Here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97874" y="4573820"/>
            <a:ext cx="1066158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SERVICES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542601" y="4899302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97874" y="1971297"/>
            <a:ext cx="977993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MISSION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542601" y="2296779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97874" y="3260836"/>
            <a:ext cx="817692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VISION</a:t>
            </a: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7542601" y="3586318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54443" y="3208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5"/>
                </a:solidFill>
                <a:latin typeface="Open Sans" charset="0"/>
                <a:ea typeface="Open Sans" charset="0"/>
                <a:cs typeface="Open Sans" charset="0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54443" y="4485756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6"/>
                </a:solidFill>
                <a:latin typeface="Open Sans" charset="0"/>
                <a:ea typeface="Open Sans" charset="0"/>
                <a:cs typeface="Open Sans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54443" y="1907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4"/>
                </a:solidFill>
                <a:latin typeface="Open Sans" charset="0"/>
                <a:ea typeface="Open Sans" charset="0"/>
                <a:cs typeface="Open Sans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32694" y="4573820"/>
            <a:ext cx="1514999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MEET THE CEO</a:t>
            </a: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1777421" y="4899302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32693" y="1971298"/>
            <a:ext cx="3401387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Oblivious and non- oblivious algorithms 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1777421" y="2296779"/>
            <a:ext cx="3815847" cy="6612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32694" y="3260836"/>
            <a:ext cx="2161009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WELCOME MESSAGE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1777421" y="3586318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89263" y="3208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89263" y="4485756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89263" y="1907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F6CF8C-3FA2-4D84-8C78-C501569B829A}"/>
              </a:ext>
            </a:extLst>
          </p:cNvPr>
          <p:cNvSpPr txBox="1"/>
          <p:nvPr/>
        </p:nvSpPr>
        <p:spPr>
          <a:xfrm>
            <a:off x="1816608" y="1040827"/>
            <a:ext cx="8375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What are sorting networks?</a:t>
            </a:r>
          </a:p>
          <a:p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4DE2F-FD2D-4C42-9CBE-C0B59AE2BE67}"/>
              </a:ext>
            </a:extLst>
          </p:cNvPr>
          <p:cNvSpPr txBox="1"/>
          <p:nvPr/>
        </p:nvSpPr>
        <p:spPr>
          <a:xfrm>
            <a:off x="1048512" y="2171575"/>
            <a:ext cx="10509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Algorithms for sorting numbers (or anything else that can be ordered)</a:t>
            </a:r>
          </a:p>
          <a:p>
            <a:r>
              <a:rPr lang="en-US" sz="4000" dirty="0">
                <a:solidFill>
                  <a:schemeClr val="tx2"/>
                </a:solidFill>
              </a:rPr>
              <a:t>Any given sorting network only works on a fixed size input.</a:t>
            </a:r>
          </a:p>
        </p:txBody>
      </p:sp>
    </p:spTree>
    <p:extLst>
      <p:ext uri="{BB962C8B-B14F-4D97-AF65-F5344CB8AC3E}">
        <p14:creationId xmlns:p14="http://schemas.microsoft.com/office/powerpoint/2010/main" val="11079924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3C24FE-442F-4FE5-8759-685A90018830}"/>
              </a:ext>
            </a:extLst>
          </p:cNvPr>
          <p:cNvSpPr txBox="1"/>
          <p:nvPr/>
        </p:nvSpPr>
        <p:spPr>
          <a:xfrm>
            <a:off x="835152" y="1170432"/>
            <a:ext cx="4304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Comparator: 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FC4E66-442A-4353-9323-7823F9E84B29}"/>
                  </a:ext>
                </a:extLst>
              </p14:cNvPr>
              <p14:cNvContentPartPr/>
              <p14:nvPr/>
            </p14:nvContentPartPr>
            <p14:xfrm>
              <a:off x="3766704" y="475423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FC4E66-442A-4353-9323-7823F9E84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8704" y="473623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F8E6AAC-A2B5-4C1B-BABA-CD7010A42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08" y="2771774"/>
            <a:ext cx="6546743" cy="26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B07AE0-B3ED-40F4-9C47-97F4045E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48" y="2400300"/>
            <a:ext cx="7217664" cy="350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02473-33C7-4A3F-A21B-083F9B4B431C}"/>
              </a:ext>
            </a:extLst>
          </p:cNvPr>
          <p:cNvSpPr txBox="1"/>
          <p:nvPr/>
        </p:nvSpPr>
        <p:spPr>
          <a:xfrm>
            <a:off x="1194816" y="1097280"/>
            <a:ext cx="298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Example: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0DBB7-47A9-41F0-B70C-A1B41B5F09EB}"/>
              </a:ext>
            </a:extLst>
          </p:cNvPr>
          <p:cNvSpPr txBox="1"/>
          <p:nvPr/>
        </p:nvSpPr>
        <p:spPr>
          <a:xfrm>
            <a:off x="3972504" y="23743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7B48B-841F-406F-8B1B-D56736DB4948}"/>
              </a:ext>
            </a:extLst>
          </p:cNvPr>
          <p:cNvSpPr txBox="1"/>
          <p:nvPr/>
        </p:nvSpPr>
        <p:spPr>
          <a:xfrm>
            <a:off x="3972504" y="31436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1BB45-ABFA-44E3-8EEB-70CF5543BFF8}"/>
              </a:ext>
            </a:extLst>
          </p:cNvPr>
          <p:cNvSpPr txBox="1"/>
          <p:nvPr/>
        </p:nvSpPr>
        <p:spPr>
          <a:xfrm>
            <a:off x="7943088" y="39136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5C204-A0B6-4541-8A1D-47F3DC08A58A}"/>
              </a:ext>
            </a:extLst>
          </p:cNvPr>
          <p:cNvSpPr txBox="1"/>
          <p:nvPr/>
        </p:nvSpPr>
        <p:spPr>
          <a:xfrm>
            <a:off x="4968240" y="48646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03119-B254-4285-B779-B130AF258E04}"/>
              </a:ext>
            </a:extLst>
          </p:cNvPr>
          <p:cNvSpPr txBox="1"/>
          <p:nvPr/>
        </p:nvSpPr>
        <p:spPr>
          <a:xfrm>
            <a:off x="5884560" y="23133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41176-6299-405E-A056-699BB5B7AE62}"/>
              </a:ext>
            </a:extLst>
          </p:cNvPr>
          <p:cNvSpPr txBox="1"/>
          <p:nvPr/>
        </p:nvSpPr>
        <p:spPr>
          <a:xfrm>
            <a:off x="5906856" y="39136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7106A1-977E-4BA1-9239-FBA4E35135F4}"/>
              </a:ext>
            </a:extLst>
          </p:cNvPr>
          <p:cNvSpPr txBox="1"/>
          <p:nvPr/>
        </p:nvSpPr>
        <p:spPr>
          <a:xfrm>
            <a:off x="6833616" y="31436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8C60D-180F-45AE-9604-BCB1954A042B}"/>
              </a:ext>
            </a:extLst>
          </p:cNvPr>
          <p:cNvSpPr txBox="1"/>
          <p:nvPr/>
        </p:nvSpPr>
        <p:spPr>
          <a:xfrm>
            <a:off x="6935160" y="472463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2FB8-CBC8-464E-A18A-DCC4F829F7A7}"/>
              </a:ext>
            </a:extLst>
          </p:cNvPr>
          <p:cNvSpPr txBox="1"/>
          <p:nvPr/>
        </p:nvSpPr>
        <p:spPr>
          <a:xfrm>
            <a:off x="7943088" y="31058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C8388-9199-408B-9372-9DD07864F88C}"/>
              </a:ext>
            </a:extLst>
          </p:cNvPr>
          <p:cNvSpPr txBox="1"/>
          <p:nvPr/>
        </p:nvSpPr>
        <p:spPr>
          <a:xfrm>
            <a:off x="4968240" y="40694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9D179-6F1E-4BDC-A3F4-DBA7CBAD2FF9}"/>
              </a:ext>
            </a:extLst>
          </p:cNvPr>
          <p:cNvSpPr txBox="1"/>
          <p:nvPr/>
        </p:nvSpPr>
        <p:spPr>
          <a:xfrm>
            <a:off x="8808552" y="22097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CFA4D-158F-4B11-8A18-70234E8D6633}"/>
              </a:ext>
            </a:extLst>
          </p:cNvPr>
          <p:cNvSpPr txBox="1"/>
          <p:nvPr/>
        </p:nvSpPr>
        <p:spPr>
          <a:xfrm>
            <a:off x="8808552" y="31467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17E9F-DEA7-408B-AEC6-FA62D104F1A5}"/>
              </a:ext>
            </a:extLst>
          </p:cNvPr>
          <p:cNvSpPr txBox="1"/>
          <p:nvPr/>
        </p:nvSpPr>
        <p:spPr>
          <a:xfrm>
            <a:off x="8806632" y="39836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76E44-AD42-4D05-BF7F-6424DA16DF00}"/>
              </a:ext>
            </a:extLst>
          </p:cNvPr>
          <p:cNvSpPr txBox="1"/>
          <p:nvPr/>
        </p:nvSpPr>
        <p:spPr>
          <a:xfrm>
            <a:off x="8859408" y="4724631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3415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62C69-622E-48F3-A250-7C1D5A100A34}"/>
              </a:ext>
            </a:extLst>
          </p:cNvPr>
          <p:cNvSpPr txBox="1"/>
          <p:nvPr/>
        </p:nvSpPr>
        <p:spPr>
          <a:xfrm>
            <a:off x="1072897" y="404447"/>
            <a:ext cx="98633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Sorting network is an oblivious sorting Algorithm: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7C1AF-BA9A-4D32-BC3D-A733A397105F}"/>
              </a:ext>
            </a:extLst>
          </p:cNvPr>
          <p:cNvSpPr txBox="1"/>
          <p:nvPr/>
        </p:nvSpPr>
        <p:spPr>
          <a:xfrm>
            <a:off x="1837592" y="2272283"/>
            <a:ext cx="8150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u="sng" dirty="0">
                <a:solidFill>
                  <a:schemeClr val="tx2"/>
                </a:solidFill>
              </a:rPr>
              <a:t>Definition</a:t>
            </a:r>
            <a:r>
              <a:rPr lang="en-US" sz="5400" i="1" dirty="0">
                <a:solidFill>
                  <a:schemeClr val="tx2"/>
                </a:solidFill>
              </a:rPr>
              <a:t>: an oblivious sort algorithm always makes the same comparisons, regardless of the input.</a:t>
            </a:r>
          </a:p>
        </p:txBody>
      </p:sp>
    </p:spTree>
    <p:extLst>
      <p:ext uri="{BB962C8B-B14F-4D97-AF65-F5344CB8AC3E}">
        <p14:creationId xmlns:p14="http://schemas.microsoft.com/office/powerpoint/2010/main" val="11336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9C8AC-E378-49F6-B19E-BCA33C21EAF5}"/>
              </a:ext>
            </a:extLst>
          </p:cNvPr>
          <p:cNvSpPr txBox="1"/>
          <p:nvPr/>
        </p:nvSpPr>
        <p:spPr>
          <a:xfrm>
            <a:off x="1731264" y="487680"/>
            <a:ext cx="87294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Oblivious sort algorithm is useful for external sorts, since there is a fixed I/O schedule, or </a:t>
            </a:r>
            <a:r>
              <a:rPr lang="en-US" sz="6000" b="1" dirty="0">
                <a:solidFill>
                  <a:schemeClr val="accent2"/>
                </a:solidFill>
              </a:rPr>
              <a:t>parallel algorithms</a:t>
            </a:r>
            <a:r>
              <a:rPr lang="en-US" sz="6000" dirty="0">
                <a:solidFill>
                  <a:schemeClr val="tx2"/>
                </a:solidFill>
              </a:rPr>
              <a:t>.                    </a:t>
            </a:r>
            <a:r>
              <a:rPr lang="en-US" sz="3600" dirty="0">
                <a:solidFill>
                  <a:schemeClr val="tx2"/>
                </a:solidFill>
              </a:rPr>
              <a:t>Example for oblivious algorithm is </a:t>
            </a:r>
            <a:r>
              <a:rPr lang="en-US" sz="3600" dirty="0" err="1">
                <a:solidFill>
                  <a:schemeClr val="tx2"/>
                </a:solidFill>
              </a:rPr>
              <a:t>Bitonic</a:t>
            </a:r>
            <a:r>
              <a:rPr lang="en-US" sz="3600" dirty="0">
                <a:solidFill>
                  <a:schemeClr val="tx2"/>
                </a:solidFill>
              </a:rPr>
              <a:t> sort. </a:t>
            </a:r>
          </a:p>
          <a:p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06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DA425-2281-446E-89F6-EFF0B3595157}"/>
              </a:ext>
            </a:extLst>
          </p:cNvPr>
          <p:cNvSpPr txBox="1"/>
          <p:nvPr/>
        </p:nvSpPr>
        <p:spPr>
          <a:xfrm flipH="1">
            <a:off x="1155190" y="463296"/>
            <a:ext cx="911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Running time </a:t>
            </a:r>
            <a:r>
              <a:rPr lang="en-US" sz="40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of sorting network = </a:t>
            </a:r>
            <a:r>
              <a:rPr lang="en-US" sz="40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depth</a:t>
            </a:r>
            <a:r>
              <a:rPr lang="en-US" sz="40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which equals the time to produce all output values = number of layers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482B9-E1CE-4A6F-844F-CAF549EE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32" y="2502525"/>
            <a:ext cx="6004560" cy="390637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53528-3205-40A8-ABA6-8C3426FB5073}"/>
              </a:ext>
            </a:extLst>
          </p:cNvPr>
          <p:cNvCxnSpPr/>
          <p:nvPr/>
        </p:nvCxnSpPr>
        <p:spPr>
          <a:xfrm>
            <a:off x="4620768" y="2402288"/>
            <a:ext cx="0" cy="400661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13D546-8A33-4D60-985F-FF8DBC8EC0E3}"/>
              </a:ext>
            </a:extLst>
          </p:cNvPr>
          <p:cNvCxnSpPr/>
          <p:nvPr/>
        </p:nvCxnSpPr>
        <p:spPr>
          <a:xfrm>
            <a:off x="5692138" y="2452406"/>
            <a:ext cx="0" cy="400661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C1FE81-3084-49D3-97B0-848AC5FC0E97}"/>
              </a:ext>
            </a:extLst>
          </p:cNvPr>
          <p:cNvCxnSpPr/>
          <p:nvPr/>
        </p:nvCxnSpPr>
        <p:spPr>
          <a:xfrm>
            <a:off x="6858000" y="2452406"/>
            <a:ext cx="0" cy="400661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89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Simple Ligh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3D8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496</Words>
  <Application>Microsoft Office PowerPoint</Application>
  <PresentationFormat>Widescreen</PresentationFormat>
  <Paragraphs>76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Meiryo</vt:lpstr>
      <vt:lpstr>Arial</vt:lpstr>
      <vt:lpstr>Calibri</vt:lpstr>
      <vt:lpstr>Calibri Light</vt:lpstr>
      <vt:lpstr>Cambria Math</vt:lpstr>
      <vt:lpstr>League Spartan</vt:lpstr>
      <vt:lpstr>Open Sans</vt:lpstr>
      <vt:lpstr>Open Sans Light</vt:lpstr>
      <vt:lpstr>Open Sans Regular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אסיה חטיב</dc:creator>
  <cp:lastModifiedBy>אסיה חטיב</cp:lastModifiedBy>
  <cp:revision>36</cp:revision>
  <dcterms:created xsi:type="dcterms:W3CDTF">2021-06-15T13:22:51Z</dcterms:created>
  <dcterms:modified xsi:type="dcterms:W3CDTF">2021-06-15T22:54:57Z</dcterms:modified>
</cp:coreProperties>
</file>