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3"/>
  </p:notesMasterIdLst>
  <p:sldIdLst>
    <p:sldId id="256" r:id="rId2"/>
    <p:sldId id="283" r:id="rId3"/>
    <p:sldId id="284" r:id="rId4"/>
    <p:sldId id="287" r:id="rId5"/>
    <p:sldId id="290" r:id="rId6"/>
    <p:sldId id="280" r:id="rId7"/>
    <p:sldId id="262" r:id="rId8"/>
    <p:sldId id="281" r:id="rId9"/>
    <p:sldId id="258" r:id="rId10"/>
    <p:sldId id="259" r:id="rId11"/>
    <p:sldId id="261" r:id="rId12"/>
    <p:sldId id="286" r:id="rId13"/>
    <p:sldId id="269" r:id="rId14"/>
    <p:sldId id="265" r:id="rId15"/>
    <p:sldId id="267" r:id="rId16"/>
    <p:sldId id="270" r:id="rId17"/>
    <p:sldId id="266" r:id="rId18"/>
    <p:sldId id="288" r:id="rId19"/>
    <p:sldId id="282" r:id="rId20"/>
    <p:sldId id="28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5"/>
  </p:normalViewPr>
  <p:slideViewPr>
    <p:cSldViewPr snapToGrid="0" snapToObjects="1">
      <p:cViewPr>
        <p:scale>
          <a:sx n="90" d="100"/>
          <a:sy n="90" d="100"/>
        </p:scale>
        <p:origin x="8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991E-43BE-7340-A0D8-AAAF27A83D69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5AFD-8802-224D-966D-B94EE2196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5AFD-8802-224D-966D-B94EE2196C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96F6-D9EC-4E4B-AE5D-E4C79E3E3170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4B08-F32D-BC4A-A43E-4569C8D82C7F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9EAF-8226-5849-968B-D240C636C979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3A5D-5755-9A42-8BD9-10DA91D5625A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BE66-2F23-564D-A39B-86E03F68269A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2AE-865C-DB40-A329-610350E7EA62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190C-EBA8-3F42-BB09-7EC4972B8CE1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81B-2D05-8244-8621-4B0B4FDA1705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AA8D-D7C0-5C40-BC5B-A0C89104B990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3F614-D7A3-3143-BDBA-6480380A23C5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AECFD7-C8BB-AA41-A0E5-71ED453F1B0D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B19562-D565-6448-963A-DB749EEF9C28}" type="datetime1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IdU6G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hyperlink" Target="../../Udacity%20General/All%20Programs%20Schedule%20-%20Cohort%203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470" y="3140764"/>
            <a:ext cx="8991600" cy="1276203"/>
          </a:xfrm>
          <a:ln w="12700"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Introduction &amp; Web foundations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14403"/>
            <a:ext cx="6801612" cy="584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Elham </a:t>
            </a:r>
            <a:r>
              <a:rPr lang="en-US" sz="2400" smtClean="0"/>
              <a:t>Jaffar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0" y="1006155"/>
            <a:ext cx="1920240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9" y="5986463"/>
            <a:ext cx="1833713" cy="752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687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14575"/>
            <a:ext cx="4486656" cy="114149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1123433"/>
            <a:ext cx="4815840" cy="3523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Code Editor</a:t>
            </a:r>
          </a:p>
          <a:p>
            <a:pPr marL="0" indent="0">
              <a:buNone/>
            </a:pPr>
            <a:r>
              <a:rPr lang="en-US" sz="2400" b="1" dirty="0" smtClean="0"/>
              <a:t>     Atom                 Sublime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Browser</a:t>
            </a:r>
          </a:p>
          <a:p>
            <a:pPr marL="0" indent="0">
              <a:buNone/>
            </a:pPr>
            <a:r>
              <a:rPr lang="en-US" sz="2400" b="1" dirty="0" smtClean="0"/>
              <a:t>     Google Chrome</a:t>
            </a:r>
            <a:endParaRPr lang="en-US" sz="2000" b="1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55" y="2115850"/>
            <a:ext cx="1425194" cy="1425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05" y="2115849"/>
            <a:ext cx="1425195" cy="1425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0" y="4647231"/>
            <a:ext cx="1599857" cy="15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9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1800225" y="2725202"/>
            <a:ext cx="6786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your text editor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(Let’s learn code &lt;b&gt; today ! &lt;/b&gt;)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Save as (</a:t>
            </a:r>
            <a:r>
              <a:rPr lang="en-US" sz="2400" dirty="0" err="1" smtClean="0"/>
              <a:t>firstExercise.html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the file by using Google chrome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326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like a programmer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338044" y="2792186"/>
            <a:ext cx="378618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Procedural Thinking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Clear instruction for a computer to follow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0045" y="2267366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05822" y="2765351"/>
            <a:ext cx="378618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Abstract Thinking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Finding Similarity to avoid repetition of 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3407" y="2267367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92006" y="2790587"/>
            <a:ext cx="378618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System Thinking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Break system down to small pieces &amp; plan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84502" y="2267486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49704" y="4577718"/>
            <a:ext cx="378618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Technological Empathy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Ability to understand how computer works (like html code)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7289" y="4079734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98914" y="4577717"/>
            <a:ext cx="378618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 smtClean="0">
                <a:solidFill>
                  <a:srgbClr val="0070C0"/>
                </a:solidFill>
              </a:rPr>
              <a:t>Debugging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 smtClean="0">
                <a:solidFill>
                  <a:schemeClr val="accent6"/>
                </a:solidFill>
              </a:rPr>
              <a:t>Finding the cause of the failures and fix 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86351" y="4079733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894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Pieces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070" y="2814642"/>
            <a:ext cx="1303824" cy="1604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38" y="2972551"/>
            <a:ext cx="1604707" cy="16047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6" y="3155302"/>
            <a:ext cx="1290278" cy="12392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34121" y="4447925"/>
            <a:ext cx="115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USER</a:t>
            </a:r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3158459" y="4407980"/>
            <a:ext cx="195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WEB/BROWSER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9578032" y="4394506"/>
            <a:ext cx="1916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SERVER</a:t>
            </a:r>
            <a:endParaRPr lang="en-US" sz="2000"/>
          </a:p>
        </p:txBody>
      </p:sp>
      <p:cxnSp>
        <p:nvCxnSpPr>
          <p:cNvPr id="19" name="Straight Arrow Connector 18"/>
          <p:cNvCxnSpPr>
            <a:stCxn id="14" idx="3"/>
            <a:endCxn id="13" idx="1"/>
          </p:cNvCxnSpPr>
          <p:nvPr/>
        </p:nvCxnSpPr>
        <p:spPr>
          <a:xfrm>
            <a:off x="2249704" y="3774904"/>
            <a:ext cx="107033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24745" y="3774904"/>
            <a:ext cx="1235331" cy="12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04363" y="3774904"/>
            <a:ext cx="1235331" cy="12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1995" y="3325736"/>
            <a:ext cx="360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</a:t>
            </a:r>
          </a:p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(Hyper Text Transfer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2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756017"/>
            <a:ext cx="8370189" cy="3101983"/>
          </a:xfrm>
        </p:spPr>
        <p:txBody>
          <a:bodyPr>
            <a:normAutofit/>
          </a:bodyPr>
          <a:lstStyle/>
          <a:p>
            <a:r>
              <a:rPr lang="en-US" sz="2800" dirty="0"/>
              <a:t>The World Wide Web (</a:t>
            </a:r>
            <a:r>
              <a:rPr lang="en-US" sz="2800" dirty="0">
                <a:solidFill>
                  <a:schemeClr val="accent6"/>
                </a:solidFill>
              </a:rPr>
              <a:t>abbreviated WWW or the Web</a:t>
            </a:r>
            <a:r>
              <a:rPr lang="en-US" sz="2800" dirty="0"/>
              <a:t>) is an information space where documents and other web resources are identified by Uniform Resource Locators (</a:t>
            </a:r>
            <a:r>
              <a:rPr lang="en-US" sz="2800" dirty="0">
                <a:solidFill>
                  <a:schemeClr val="accent6"/>
                </a:solidFill>
              </a:rPr>
              <a:t>URLs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Founded by  </a:t>
            </a:r>
            <a:r>
              <a:rPr lang="en-US" sz="2800" dirty="0">
                <a:solidFill>
                  <a:schemeClr val="accent6"/>
                </a:solidFill>
              </a:rPr>
              <a:t>Tim Berners-Lee </a:t>
            </a:r>
            <a:r>
              <a:rPr lang="en-US" sz="2800" dirty="0"/>
              <a:t>in </a:t>
            </a:r>
            <a:r>
              <a:rPr lang="en-US" sz="2800" dirty="0" smtClean="0">
                <a:solidFill>
                  <a:schemeClr val="accent6"/>
                </a:solidFill>
              </a:rPr>
              <a:t>1990s </a:t>
            </a:r>
            <a:r>
              <a:rPr lang="en-US" sz="2800" dirty="0" smtClean="0">
                <a:solidFill>
                  <a:schemeClr val="tx1"/>
                </a:solidFill>
              </a:rPr>
              <a:t>&amp; today has </a:t>
            </a:r>
            <a:r>
              <a:rPr lang="en-US" sz="2800" dirty="0" smtClean="0">
                <a:solidFill>
                  <a:schemeClr val="accent6"/>
                </a:solidFill>
              </a:rPr>
              <a:t>30</a:t>
            </a:r>
            <a:r>
              <a:rPr lang="en-US" sz="2800" dirty="0" smtClean="0">
                <a:solidFill>
                  <a:schemeClr val="tx1"/>
                </a:solidFill>
              </a:rPr>
              <a:t> billion pages.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77" b="68600"/>
          <a:stretch/>
        </p:blipFill>
        <p:spPr>
          <a:xfrm>
            <a:off x="4822031" y="1878009"/>
            <a:ext cx="2547938" cy="2153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0108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36080" y="2094998"/>
            <a:ext cx="4815840" cy="2580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does </a:t>
            </a:r>
            <a:r>
              <a:rPr lang="en-US" sz="2400" b="1" dirty="0" smtClean="0"/>
              <a:t>HTML stand </a:t>
            </a:r>
            <a:r>
              <a:rPr lang="en-US" sz="2400" b="1" dirty="0"/>
              <a:t>for</a:t>
            </a:r>
            <a:r>
              <a:rPr lang="en-US" sz="2400" b="1" dirty="0" smtClean="0"/>
              <a:t>?</a:t>
            </a:r>
          </a:p>
          <a:p>
            <a:r>
              <a:rPr lang="en-US" sz="2400" b="1" dirty="0" smtClean="0"/>
              <a:t>H</a:t>
            </a:r>
            <a:r>
              <a:rPr lang="en-US" sz="2400" b="1" dirty="0" smtClean="0">
                <a:solidFill>
                  <a:schemeClr val="accent6"/>
                </a:solidFill>
              </a:rPr>
              <a:t>ypertext</a:t>
            </a:r>
          </a:p>
          <a:p>
            <a:r>
              <a:rPr lang="en-US" sz="2400" b="1" dirty="0" smtClean="0"/>
              <a:t>M</a:t>
            </a:r>
            <a:r>
              <a:rPr lang="en-US" sz="2400" b="1" dirty="0" smtClean="0">
                <a:solidFill>
                  <a:schemeClr val="accent6"/>
                </a:solidFill>
              </a:rPr>
              <a:t>arkup</a:t>
            </a:r>
          </a:p>
          <a:p>
            <a:r>
              <a:rPr lang="en-US" sz="2400" b="1" dirty="0" smtClean="0"/>
              <a:t>L</a:t>
            </a:r>
            <a:r>
              <a:rPr lang="en-US" sz="2400" b="1" dirty="0" smtClean="0">
                <a:solidFill>
                  <a:schemeClr val="accent6"/>
                </a:solidFill>
              </a:rPr>
              <a:t>anguage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</a:t>
            </a:r>
            <a:r>
              <a:rPr lang="en-US" sz="2000" dirty="0"/>
              <a:t>the standard markup language for creating web pages and web applications.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748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2007596" y="3155354"/>
            <a:ext cx="264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&lt;tag </a:t>
            </a:r>
            <a:r>
              <a:rPr lang="en-US" sz="2400" dirty="0" err="1" smtClean="0"/>
              <a:t>attr</a:t>
            </a:r>
            <a:r>
              <a:rPr lang="en-US" sz="2400" dirty="0" smtClean="0"/>
              <a:t> =“value”&gt;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608197" y="3155353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&lt;/tag&gt;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641780" y="3155354"/>
            <a:ext cx="264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Content</a:t>
            </a:r>
            <a:endParaRPr lang="en-US" sz="24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5736533" y="2031306"/>
            <a:ext cx="971550" cy="5786236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91685" y="5460683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Element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08198" y="4000221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Closing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6259" y="4019847"/>
            <a:ext cx="191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Opening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189" y="3555418"/>
            <a:ext cx="1" cy="51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58476" y="3565111"/>
            <a:ext cx="1" cy="516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71725" y="2671763"/>
            <a:ext cx="1243013" cy="4835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8117" y="2386134"/>
            <a:ext cx="147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10304" y="4316781"/>
            <a:ext cx="0" cy="69337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94503" y="4567884"/>
            <a:ext cx="212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What will happen if you forget to close the element ?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29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7" grpId="0" animBg="1"/>
      <p:bldP spid="12" grpId="0"/>
      <p:bldP spid="13" grpId="0"/>
      <p:bldP spid="14" grpId="0"/>
      <p:bldP spid="21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3047999" y="2468759"/>
            <a:ext cx="72675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block-level </a:t>
            </a:r>
            <a:r>
              <a:rPr lang="en-US" dirty="0"/>
              <a:t>element always starts on a new line and takes up the full width available (stretches out to the left and right as far as it can</a:t>
            </a:r>
            <a:r>
              <a:rPr lang="en-US" dirty="0" smtClean="0"/>
              <a:t>).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Paragraph: </a:t>
            </a:r>
            <a:r>
              <a:rPr lang="en-US" dirty="0" smtClean="0">
                <a:solidFill>
                  <a:srgbClr val="0070C0"/>
                </a:solidFill>
              </a:rPr>
              <a:t>&lt;p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rgbClr val="0070C0"/>
                </a:solidFill>
              </a:rPr>
              <a:t>&lt;/p&gt;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Division: </a:t>
            </a:r>
            <a:r>
              <a:rPr lang="en-US" dirty="0" smtClean="0">
                <a:solidFill>
                  <a:srgbClr val="0070C0"/>
                </a:solidFill>
              </a:rPr>
              <a:t>&lt;div</a:t>
            </a:r>
            <a:r>
              <a:rPr lang="en-US" dirty="0">
                <a:solidFill>
                  <a:srgbClr val="0070C0"/>
                </a:solidFill>
              </a:rPr>
              <a:t>&gt; &lt;/div&gt;</a:t>
            </a:r>
          </a:p>
          <a:p>
            <a:endParaRPr lang="en-US" dirty="0"/>
          </a:p>
          <a:p>
            <a:r>
              <a:rPr lang="en-US" b="1" dirty="0"/>
              <a:t>An inline </a:t>
            </a:r>
            <a:r>
              <a:rPr lang="en-US" dirty="0"/>
              <a:t>element does not start on a new line and only takes up as much width as necessary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Bold: </a:t>
            </a:r>
            <a:r>
              <a:rPr lang="en-US" dirty="0" smtClean="0">
                <a:solidFill>
                  <a:srgbClr val="0070C0"/>
                </a:solidFill>
              </a:rPr>
              <a:t>&lt;b</a:t>
            </a:r>
            <a:r>
              <a:rPr lang="en-US" dirty="0">
                <a:solidFill>
                  <a:srgbClr val="0070C0"/>
                </a:solidFill>
              </a:rPr>
              <a:t>&gt; &lt;/b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 smtClean="0">
                <a:solidFill>
                  <a:schemeClr val="accent6"/>
                </a:solidFill>
              </a:rPr>
              <a:t>Strong: </a:t>
            </a:r>
            <a:r>
              <a:rPr lang="en-US" dirty="0" smtClean="0">
                <a:solidFill>
                  <a:srgbClr val="0070C0"/>
                </a:solidFill>
              </a:rPr>
              <a:t>&lt;strong&gt;&lt;/</a:t>
            </a:r>
            <a:r>
              <a:rPr lang="en-US" dirty="0" smtClean="0">
                <a:solidFill>
                  <a:srgbClr val="0070C0"/>
                </a:solidFill>
              </a:rPr>
              <a:t>strong&gt; .. What is the difference ? 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Emphasize: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em</a:t>
            </a:r>
            <a:r>
              <a:rPr lang="en-US" dirty="0">
                <a:solidFill>
                  <a:srgbClr val="0070C0"/>
                </a:solidFill>
              </a:rPr>
              <a:t>&gt; &lt;/</a:t>
            </a:r>
            <a:r>
              <a:rPr lang="en-US" dirty="0" err="1">
                <a:solidFill>
                  <a:srgbClr val="0070C0"/>
                </a:solidFill>
              </a:rPr>
              <a:t>em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Span: </a:t>
            </a:r>
            <a:r>
              <a:rPr lang="en-US" dirty="0" smtClean="0">
                <a:solidFill>
                  <a:srgbClr val="0070C0"/>
                </a:solidFill>
              </a:rPr>
              <a:t>&lt;span</a:t>
            </a:r>
            <a:r>
              <a:rPr lang="en-US" dirty="0">
                <a:solidFill>
                  <a:srgbClr val="0070C0"/>
                </a:solidFill>
              </a:rPr>
              <a:t>&gt; &lt;/span&gt;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Anchor: </a:t>
            </a:r>
            <a:r>
              <a:rPr lang="en-US" dirty="0" smtClean="0">
                <a:solidFill>
                  <a:srgbClr val="0070C0"/>
                </a:solidFill>
              </a:rPr>
              <a:t>&lt;a</a:t>
            </a:r>
            <a:r>
              <a:rPr lang="en-US" dirty="0">
                <a:solidFill>
                  <a:srgbClr val="0070C0"/>
                </a:solidFill>
              </a:rPr>
              <a:t>&gt;&lt;/a&gt; </a:t>
            </a:r>
            <a:r>
              <a:rPr lang="en-US" dirty="0" err="1">
                <a:solidFill>
                  <a:schemeClr val="accent6"/>
                </a:solidFill>
              </a:rPr>
              <a:t>href</a:t>
            </a:r>
            <a:r>
              <a:rPr lang="en-US" dirty="0">
                <a:solidFill>
                  <a:schemeClr val="accent6"/>
                </a:solidFill>
              </a:rPr>
              <a:t> attribute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Image: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chemeClr val="accent6"/>
                </a:solidFill>
              </a:rPr>
              <a:t>src</a:t>
            </a:r>
            <a:r>
              <a:rPr lang="en-US" dirty="0">
                <a:solidFill>
                  <a:schemeClr val="accent6"/>
                </a:solidFill>
              </a:rPr>
              <a:t> and alt attributes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New Line: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br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05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Anchor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10" name="TextBox 9"/>
          <p:cNvSpPr txBox="1"/>
          <p:nvPr/>
        </p:nvSpPr>
        <p:spPr>
          <a:xfrm>
            <a:off x="416814" y="3262355"/>
            <a:ext cx="954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Image: </a:t>
            </a:r>
            <a:r>
              <a:rPr lang="en-US" sz="2400" dirty="0" smtClean="0">
                <a:solidFill>
                  <a:srgbClr val="0070C0"/>
                </a:solidFill>
              </a:rPr>
              <a:t>&lt;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imageName.jpg</a:t>
            </a:r>
            <a:r>
              <a:rPr lang="en-US" sz="2400" dirty="0" smtClean="0"/>
              <a:t>” </a:t>
            </a:r>
            <a:r>
              <a:rPr lang="en-US" sz="2400" dirty="0" smtClean="0">
                <a:solidFill>
                  <a:schemeClr val="accent6"/>
                </a:solidFill>
              </a:rPr>
              <a:t>alt</a:t>
            </a:r>
            <a:r>
              <a:rPr lang="en-US" sz="2400" dirty="0" smtClean="0"/>
              <a:t>=“description”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/>
              <a:t>Link: </a:t>
            </a:r>
            <a:r>
              <a:rPr lang="en-US" sz="2400" dirty="0" smtClean="0">
                <a:solidFill>
                  <a:srgbClr val="0070C0"/>
                </a:solidFill>
              </a:rPr>
              <a:t>&lt;a </a:t>
            </a:r>
            <a:r>
              <a:rPr lang="en-US" sz="2400" dirty="0" err="1" smtClean="0">
                <a:solidFill>
                  <a:schemeClr val="accent6"/>
                </a:solidFill>
              </a:rPr>
              <a:t>href</a:t>
            </a:r>
            <a:r>
              <a:rPr lang="en-US" sz="2400" dirty="0" smtClean="0"/>
              <a:t>=“</a:t>
            </a:r>
            <a:r>
              <a:rPr lang="en-US" sz="2400" dirty="0" err="1" smtClean="0"/>
              <a:t>www.google.com</a:t>
            </a:r>
            <a:r>
              <a:rPr lang="en-US" sz="2400" dirty="0" smtClean="0"/>
              <a:t>” </a:t>
            </a:r>
            <a:r>
              <a:rPr lang="en-US" sz="2400" dirty="0" smtClean="0">
                <a:solidFill>
                  <a:schemeClr val="accent6"/>
                </a:solidFill>
              </a:rPr>
              <a:t>target</a:t>
            </a:r>
            <a:r>
              <a:rPr lang="en-US" sz="2400" dirty="0" smtClean="0"/>
              <a:t>=“_blank”</a:t>
            </a:r>
            <a:r>
              <a:rPr lang="en-US" sz="2400" dirty="0" smtClean="0">
                <a:solidFill>
                  <a:srgbClr val="0070C0"/>
                </a:solidFill>
              </a:rPr>
              <a:t>&gt;</a:t>
            </a:r>
            <a:r>
              <a:rPr lang="en-US" sz="2400" dirty="0" smtClean="0"/>
              <a:t> Google </a:t>
            </a:r>
            <a:r>
              <a:rPr lang="en-US" sz="2400" dirty="0" smtClean="0">
                <a:solidFill>
                  <a:srgbClr val="0070C0"/>
                </a:solidFill>
              </a:rPr>
              <a:t>&lt;/a&gt;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832026" y="3505374"/>
            <a:ext cx="153123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98395" y="3190784"/>
            <a:ext cx="185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closing tag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Always add alt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97645" y="4248325"/>
            <a:ext cx="731520" cy="1428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98363" y="3972531"/>
            <a:ext cx="259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Set a target as a blank to open a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8" y="2532061"/>
            <a:ext cx="4943475" cy="189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7470" y="4803019"/>
            <a:ext cx="613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Indentation is Important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Write a good and organized code that other people can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Vconnect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467" y="2725202"/>
            <a:ext cx="9413176" cy="310198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800" dirty="0"/>
              <a:t>We will start at </a:t>
            </a:r>
            <a:r>
              <a:rPr lang="en-US" sz="2800" dirty="0" smtClean="0"/>
              <a:t>8:00 pm </a:t>
            </a:r>
            <a:r>
              <a:rPr lang="en-US" sz="2800" dirty="0"/>
              <a:t>from now on</a:t>
            </a:r>
          </a:p>
          <a:p>
            <a:pPr fontAlgn="base"/>
            <a:r>
              <a:rPr lang="en-US" sz="2800" dirty="0"/>
              <a:t>Video is encouraged</a:t>
            </a:r>
          </a:p>
          <a:p>
            <a:pPr fontAlgn="base"/>
            <a:r>
              <a:rPr lang="en-US" sz="2800" dirty="0"/>
              <a:t>Keep you mic muted please</a:t>
            </a:r>
          </a:p>
          <a:p>
            <a:pPr fontAlgn="base"/>
            <a:r>
              <a:rPr lang="en-US" sz="2800" dirty="0"/>
              <a:t>Raise your hand if you have a question or want to talk in general</a:t>
            </a:r>
          </a:p>
          <a:p>
            <a:pPr fontAlgn="base"/>
            <a:r>
              <a:rPr lang="en-US" sz="2800" dirty="0"/>
              <a:t>Please try to engage as much as possible so we make the most out of the session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/>
          <p:cNvSpPr/>
          <p:nvPr/>
        </p:nvSpPr>
        <p:spPr>
          <a:xfrm>
            <a:off x="2462212" y="2454471"/>
            <a:ext cx="7267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presents a HTML document as a tree structure with elements</a:t>
            </a:r>
            <a:r>
              <a:rPr lang="en-US" b="1" smtClean="0"/>
              <a:t>, attributes </a:t>
            </a:r>
            <a:r>
              <a:rPr lang="en-US" b="1" dirty="0" smtClean="0"/>
              <a:t>and texts.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92" y="3134676"/>
            <a:ext cx="5484021" cy="3377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775" y="414337"/>
            <a:ext cx="7800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Remember that we are here to help you</a:t>
            </a:r>
          </a:p>
          <a:p>
            <a:r>
              <a:rPr lang="en-US" sz="2400" b="1" dirty="0" smtClean="0"/>
              <a:t>All you have to do is </a:t>
            </a:r>
            <a:r>
              <a:rPr lang="en-US" sz="3200" b="1" dirty="0" smtClean="0">
                <a:solidFill>
                  <a:schemeClr val="accent6"/>
                </a:solidFill>
              </a:rPr>
              <a:t>ASK!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5243513"/>
            <a:ext cx="89582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63" y="4229100"/>
            <a:ext cx="824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 you for Attending 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21" y="2657475"/>
            <a:ext cx="2428105" cy="24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7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Elham </a:t>
            </a:r>
            <a:r>
              <a:rPr lang="en-US" dirty="0" err="1" smtClean="0"/>
              <a:t>Jaffar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3" y="2725202"/>
            <a:ext cx="10141839" cy="31019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Bachelor Degree in Information Technology &amp; Computing – AOU</a:t>
            </a:r>
          </a:p>
          <a:p>
            <a:r>
              <a:rPr lang="en-US" sz="2800" dirty="0" smtClean="0"/>
              <a:t>Master’s Degree in Software Engineering – SJU</a:t>
            </a:r>
          </a:p>
          <a:p>
            <a:r>
              <a:rPr lang="en-US" sz="2800" dirty="0" smtClean="0"/>
              <a:t>A programmer since 2008 </a:t>
            </a:r>
          </a:p>
          <a:p>
            <a:r>
              <a:rPr lang="en-US" sz="2800" dirty="0" smtClean="0"/>
              <a:t>Currently, I work as an Application Analyst – JHAH</a:t>
            </a:r>
          </a:p>
          <a:p>
            <a:r>
              <a:rPr lang="en-US" sz="2800" dirty="0" err="1" smtClean="0"/>
              <a:t>Udacity</a:t>
            </a:r>
            <a:r>
              <a:rPr lang="en-US" sz="2800" dirty="0" smtClean="0"/>
              <a:t> Session Lead FEND &amp; IPND – Dammam Branch</a:t>
            </a:r>
            <a:endParaRPr lang="en-US" sz="28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connect?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3" y="2725202"/>
            <a:ext cx="10141839" cy="31019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Motivational </a:t>
            </a:r>
            <a:r>
              <a:rPr lang="en-US" sz="2800" dirty="0"/>
              <a:t>progress</a:t>
            </a:r>
          </a:p>
          <a:p>
            <a:r>
              <a:rPr lang="en-US" sz="2800" dirty="0" smtClean="0"/>
              <a:t>Working </a:t>
            </a:r>
            <a:r>
              <a:rPr lang="en-US" sz="2800" dirty="0"/>
              <a:t>together and building a community</a:t>
            </a:r>
          </a:p>
          <a:p>
            <a:r>
              <a:rPr lang="en-US" sz="2800" dirty="0"/>
              <a:t>Accelerated program</a:t>
            </a:r>
            <a:r>
              <a:rPr lang="en-US" sz="2800" dirty="0"/>
              <a:t/>
            </a:r>
            <a:br>
              <a:rPr lang="en-US" sz="2800" dirty="0"/>
            </a:b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know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6723" y="2725202"/>
            <a:ext cx="10141839" cy="31019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your name?</a:t>
            </a:r>
          </a:p>
          <a:p>
            <a:r>
              <a:rPr lang="en-US" sz="2800" dirty="0" smtClean="0"/>
              <a:t>What do you do?</a:t>
            </a:r>
          </a:p>
          <a:p>
            <a:r>
              <a:rPr lang="en-US" sz="2800" dirty="0" smtClean="0"/>
              <a:t>Why have you joined FEND program?</a:t>
            </a:r>
          </a:p>
          <a:p>
            <a:r>
              <a:rPr lang="en-US" sz="2800" dirty="0" smtClean="0"/>
              <a:t>What is your interest? </a:t>
            </a:r>
            <a:endParaRPr lang="en-US" sz="28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27" y="2544147"/>
            <a:ext cx="3140075" cy="30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4" y="2516813"/>
            <a:ext cx="7212902" cy="31019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What is Slack? </a:t>
            </a:r>
            <a:endParaRPr lang="en-US" sz="2800" dirty="0" smtClean="0"/>
          </a:p>
          <a:p>
            <a:pPr lvl="1"/>
            <a:r>
              <a:rPr lang="en-US" sz="2600" dirty="0" smtClean="0"/>
              <a:t>Briefly </a:t>
            </a:r>
            <a:r>
              <a:rPr lang="en-US" sz="2600" dirty="0"/>
              <a:t>it is </a:t>
            </a:r>
            <a:r>
              <a:rPr lang="en-US" sz="2600" dirty="0" smtClean="0"/>
              <a:t>students online </a:t>
            </a:r>
            <a:r>
              <a:rPr lang="en-US" sz="2600" dirty="0"/>
              <a:t>community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Let’s Register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/>
              <a:t>Udacity</a:t>
            </a:r>
            <a:r>
              <a:rPr lang="en-US" sz="2800" dirty="0" smtClean="0"/>
              <a:t> Email</a:t>
            </a:r>
          </a:p>
          <a:p>
            <a:pPr lvl="1"/>
            <a:r>
              <a:rPr lang="en-US" sz="2800" u="sng" dirty="0">
                <a:hlinkClick r:id="rId2"/>
              </a:rPr>
              <a:t>http://</a:t>
            </a:r>
            <a:r>
              <a:rPr lang="en-US" sz="2800" u="sng" dirty="0" smtClean="0">
                <a:hlinkClick r:id="rId2"/>
              </a:rPr>
              <a:t>bit.ly/2IdU6GU</a:t>
            </a:r>
            <a:endParaRPr lang="en-US" sz="2800" u="sng" dirty="0" smtClean="0"/>
          </a:p>
          <a:p>
            <a:pPr lvl="1"/>
            <a:r>
              <a:rPr lang="en-US" sz="2800" u="sng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#General</a:t>
            </a:r>
          </a:p>
          <a:p>
            <a:pPr lvl="1"/>
            <a:r>
              <a:rPr lang="en-US" sz="2800" u="sng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#FEND</a:t>
            </a:r>
          </a:p>
          <a:p>
            <a:pPr lvl="1"/>
            <a:r>
              <a:rPr lang="en-US" sz="2800" u="sng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#FEND_VConnect_2</a:t>
            </a:r>
            <a:endParaRPr lang="en-US" sz="3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3710997"/>
            <a:ext cx="2486459" cy="7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650">
            <a:off x="1366838" y="2364630"/>
            <a:ext cx="3603441" cy="3614737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117211" y="3756017"/>
            <a:ext cx="6007471" cy="310198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Udacity</a:t>
            </a:r>
            <a:r>
              <a:rPr lang="en-US" sz="2800" dirty="0" smtClean="0"/>
              <a:t> uses plagiarism checker </a:t>
            </a:r>
          </a:p>
          <a:p>
            <a:r>
              <a:rPr lang="en-US" sz="2800" dirty="0" smtClean="0"/>
              <a:t>Give credit if someone helps you</a:t>
            </a:r>
          </a:p>
          <a:p>
            <a:r>
              <a:rPr lang="en-US" sz="2800" dirty="0"/>
              <a:t>It's important to cite sources </a:t>
            </a:r>
            <a:r>
              <a:rPr lang="en-US" sz="2800" dirty="0" smtClean="0"/>
              <a:t>you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1696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 of FEND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235186"/>
            <a:ext cx="6312790" cy="4191326"/>
          </a:xfrm>
        </p:spPr>
        <p:txBody>
          <a:bodyPr>
            <a:noAutofit/>
          </a:bodyPr>
          <a:lstStyle/>
          <a:p>
            <a:r>
              <a:rPr lang="en-US" sz="1400" dirty="0" smtClean="0"/>
              <a:t>HTML</a:t>
            </a:r>
          </a:p>
          <a:p>
            <a:r>
              <a:rPr lang="en-US" sz="1400" dirty="0" smtClean="0"/>
              <a:t>Layouts </a:t>
            </a:r>
          </a:p>
          <a:p>
            <a:r>
              <a:rPr lang="en-US" sz="1400" dirty="0" smtClean="0"/>
              <a:t>CSS – Style your website</a:t>
            </a:r>
          </a:p>
          <a:p>
            <a:r>
              <a:rPr lang="en-US" sz="1400" dirty="0" smtClean="0"/>
              <a:t>Responsive </a:t>
            </a:r>
          </a:p>
          <a:p>
            <a:r>
              <a:rPr lang="en-US" sz="1400" dirty="0" smtClean="0"/>
              <a:t>User Friendly</a:t>
            </a:r>
          </a:p>
          <a:p>
            <a:r>
              <a:rPr lang="en-US" sz="1400" dirty="0" smtClean="0"/>
              <a:t>Object Oriented Java Script</a:t>
            </a:r>
          </a:p>
          <a:p>
            <a:r>
              <a:rPr lang="en-US" sz="1400" dirty="0" smtClean="0"/>
              <a:t>Interactive websites</a:t>
            </a:r>
          </a:p>
          <a:p>
            <a:r>
              <a:rPr lang="en-US" sz="1400" dirty="0" smtClean="0"/>
              <a:t>How to solve problems</a:t>
            </a:r>
          </a:p>
          <a:p>
            <a:r>
              <a:rPr lang="en-US" sz="1400" dirty="0" smtClean="0"/>
              <a:t>Optimizing websites</a:t>
            </a:r>
          </a:p>
          <a:p>
            <a:r>
              <a:rPr lang="en-US" sz="1400" dirty="0" smtClean="0"/>
              <a:t>APIs and Different frameworks</a:t>
            </a:r>
          </a:p>
          <a:p>
            <a:r>
              <a:rPr lang="en-US" sz="1400" dirty="0" smtClean="0"/>
              <a:t>New tools and technologies</a:t>
            </a:r>
          </a:p>
          <a:p>
            <a:r>
              <a:rPr lang="en-US" sz="1400" dirty="0" smtClean="0"/>
              <a:t>Testing</a:t>
            </a:r>
          </a:p>
          <a:p>
            <a:r>
              <a:rPr lang="en-US" sz="1400" dirty="0" smtClean="0"/>
              <a:t>AND MORE !!!!! 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75" y="2588418"/>
            <a:ext cx="4151313" cy="29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2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36100"/>
            <a:ext cx="7729728" cy="1188720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81139"/>
            <a:ext cx="8893546" cy="411966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Web Foundations</a:t>
            </a:r>
          </a:p>
          <a:p>
            <a:pPr marL="228600" lvl="1" indent="0">
              <a:buNone/>
            </a:pPr>
            <a:r>
              <a:rPr lang="en-US" sz="1900" b="1" dirty="0" smtClean="0">
                <a:solidFill>
                  <a:schemeClr val="tx1"/>
                </a:solidFill>
              </a:rPr>
              <a:t>L1: Animal Trading Cards</a:t>
            </a:r>
          </a:p>
          <a:p>
            <a:pPr marL="228600" lvl="1" indent="0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P1: </a:t>
            </a:r>
            <a:r>
              <a:rPr lang="en-US" sz="1700" b="1" dirty="0">
                <a:solidFill>
                  <a:schemeClr val="tx1"/>
                </a:solidFill>
              </a:rPr>
              <a:t>Building a P</a:t>
            </a:r>
            <a:r>
              <a:rPr lang="en-US" sz="1700" b="1" dirty="0" smtClean="0">
                <a:solidFill>
                  <a:schemeClr val="tx1"/>
                </a:solidFill>
              </a:rPr>
              <a:t>ortfolio Site</a:t>
            </a:r>
            <a:endParaRPr lang="en-US" sz="17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Web Programming with JavaScript</a:t>
            </a:r>
          </a:p>
          <a:p>
            <a:pPr marL="228600" lvl="1" indent="0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L2: </a:t>
            </a:r>
            <a:r>
              <a:rPr lang="en-US" sz="1700" b="1" dirty="0">
                <a:solidFill>
                  <a:schemeClr val="tx1"/>
                </a:solidFill>
              </a:rPr>
              <a:t>Pixel Art Maker</a:t>
            </a:r>
          </a:p>
          <a:p>
            <a:pPr marL="228600" lvl="1" indent="0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P2: </a:t>
            </a:r>
            <a:r>
              <a:rPr lang="en-US" sz="1700" b="1" dirty="0">
                <a:solidFill>
                  <a:schemeClr val="tx1"/>
                </a:solidFill>
              </a:rPr>
              <a:t>Memory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Exploring JS – Objects, Tools and Testing</a:t>
            </a:r>
          </a:p>
          <a:p>
            <a:pPr marL="228600" lvl="1" indent="0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P3: </a:t>
            </a:r>
            <a:r>
              <a:rPr lang="en-US" sz="1700" b="1" dirty="0">
                <a:solidFill>
                  <a:schemeClr val="tx1"/>
                </a:solidFill>
              </a:rPr>
              <a:t>Classic Arcade Game</a:t>
            </a:r>
          </a:p>
          <a:p>
            <a:pPr marL="228600" lvl="1" indent="0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P4: </a:t>
            </a:r>
            <a:r>
              <a:rPr lang="en-US" sz="1700" b="1" dirty="0">
                <a:solidFill>
                  <a:schemeClr val="tx1"/>
                </a:solidFill>
              </a:rPr>
              <a:t>Feed Reader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Front-End Applications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P5: </a:t>
            </a:r>
            <a:r>
              <a:rPr lang="en-US" b="1" dirty="0">
                <a:solidFill>
                  <a:schemeClr val="tx1"/>
                </a:solidFill>
              </a:rPr>
              <a:t>Restaurant Review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Building with React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P6: </a:t>
            </a:r>
            <a:r>
              <a:rPr lang="en-US" b="1" dirty="0" err="1">
                <a:solidFill>
                  <a:schemeClr val="tx1"/>
                </a:solidFill>
              </a:rPr>
              <a:t>MyReads</a:t>
            </a:r>
            <a:r>
              <a:rPr lang="en-US" b="1" dirty="0">
                <a:solidFill>
                  <a:schemeClr val="tx1"/>
                </a:solidFill>
              </a:rPr>
              <a:t> – A Book Tracking App</a:t>
            </a:r>
          </a:p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P7: </a:t>
            </a:r>
            <a:r>
              <a:rPr lang="en-US" b="1" dirty="0">
                <a:solidFill>
                  <a:schemeClr val="tx1"/>
                </a:solidFill>
              </a:rPr>
              <a:t>Neighborhood Map (React) 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0" y="6190586"/>
            <a:ext cx="1336474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9"/>
          <a:stretch/>
        </p:blipFill>
        <p:spPr>
          <a:xfrm>
            <a:off x="133872" y="5618796"/>
            <a:ext cx="779358" cy="1097280"/>
          </a:xfrm>
          <a:prstGeom prst="rect">
            <a:avLst/>
          </a:prstGeom>
          <a:effectLst/>
        </p:spPr>
      </p:pic>
      <p:sp>
        <p:nvSpPr>
          <p:cNvPr id="7" name="Rectangle 6">
            <a:hlinkClick r:id="rId5"/>
          </p:cNvPr>
          <p:cNvSpPr/>
          <p:nvPr/>
        </p:nvSpPr>
        <p:spPr>
          <a:xfrm>
            <a:off x="9216816" y="625634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Schedule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8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1314</TotalTime>
  <Words>707</Words>
  <Application>Microsoft Macintosh PowerPoint</Application>
  <PresentationFormat>Widescreen</PresentationFormat>
  <Paragraphs>172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Abadi MT Condensed Light</vt:lpstr>
      <vt:lpstr>Calibri</vt:lpstr>
      <vt:lpstr>Gill Sans MT</vt:lpstr>
      <vt:lpstr>Arial</vt:lpstr>
      <vt:lpstr>Parcel</vt:lpstr>
      <vt:lpstr>Introduction &amp; Web foundations</vt:lpstr>
      <vt:lpstr>Vconnect Rules</vt:lpstr>
      <vt:lpstr>Elham Jaffar</vt:lpstr>
      <vt:lpstr>Why connect?</vt:lpstr>
      <vt:lpstr>Let’s get to know each other</vt:lpstr>
      <vt:lpstr>Slack</vt:lpstr>
      <vt:lpstr>Plagiarism </vt:lpstr>
      <vt:lpstr>Main objective of FEND</vt:lpstr>
      <vt:lpstr>syllabus</vt:lpstr>
      <vt:lpstr>tools</vt:lpstr>
      <vt:lpstr>Setting up</vt:lpstr>
      <vt:lpstr>Think like a programmer</vt:lpstr>
      <vt:lpstr>Major Pieces</vt:lpstr>
      <vt:lpstr>WWW</vt:lpstr>
      <vt:lpstr>HTML</vt:lpstr>
      <vt:lpstr>HTML Element</vt:lpstr>
      <vt:lpstr>Type of element</vt:lpstr>
      <vt:lpstr>Image &amp; Anchor Tags</vt:lpstr>
      <vt:lpstr>HTML Structure</vt:lpstr>
      <vt:lpstr>Html Dom 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Interactive Website</dc:title>
  <dc:creator>Microsoft Office User</dc:creator>
  <cp:lastModifiedBy>Microsoft Office User</cp:lastModifiedBy>
  <cp:revision>201</cp:revision>
  <dcterms:created xsi:type="dcterms:W3CDTF">2018-01-26T12:44:08Z</dcterms:created>
  <dcterms:modified xsi:type="dcterms:W3CDTF">2018-03-12T14:05:43Z</dcterms:modified>
</cp:coreProperties>
</file>