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1"/>
  </p:notesMasterIdLst>
  <p:sldIdLst>
    <p:sldId id="256" r:id="rId2"/>
    <p:sldId id="299" r:id="rId3"/>
    <p:sldId id="280" r:id="rId4"/>
    <p:sldId id="261" r:id="rId5"/>
    <p:sldId id="290" r:id="rId6"/>
    <p:sldId id="259" r:id="rId7"/>
    <p:sldId id="283" r:id="rId8"/>
    <p:sldId id="284" r:id="rId9"/>
    <p:sldId id="285" r:id="rId10"/>
    <p:sldId id="286" r:id="rId11"/>
    <p:sldId id="287" r:id="rId12"/>
    <p:sldId id="288" r:id="rId13"/>
    <p:sldId id="293" r:id="rId14"/>
    <p:sldId id="289" r:id="rId15"/>
    <p:sldId id="292" r:id="rId16"/>
    <p:sldId id="294" r:id="rId17"/>
    <p:sldId id="300" r:id="rId18"/>
    <p:sldId id="295" r:id="rId19"/>
    <p:sldId id="301" r:id="rId20"/>
    <p:sldId id="302" r:id="rId21"/>
    <p:sldId id="305" r:id="rId22"/>
    <p:sldId id="304" r:id="rId23"/>
    <p:sldId id="306" r:id="rId24"/>
    <p:sldId id="296" r:id="rId25"/>
    <p:sldId id="307" r:id="rId26"/>
    <p:sldId id="303" r:id="rId27"/>
    <p:sldId id="308" r:id="rId28"/>
    <p:sldId id="297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55"/>
  </p:normalViewPr>
  <p:slideViewPr>
    <p:cSldViewPr snapToGrid="0" snapToObjects="1">
      <p:cViewPr>
        <p:scale>
          <a:sx n="110" d="100"/>
          <a:sy n="110" d="100"/>
        </p:scale>
        <p:origin x="40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8991E-43BE-7340-A0D8-AAAF27A83D69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B5AFD-8802-224D-966D-B94EE219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1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3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96F6-D9EC-4E4B-AE5D-E4C79E3E3170}" type="datetime1">
              <a:rPr lang="en-US" smtClean="0"/>
              <a:t>3/19/18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4B08-F32D-BC4A-A43E-4569C8D82C7F}" type="datetime1">
              <a:rPr lang="en-US" smtClean="0"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9EAF-8226-5849-968B-D240C636C979}" type="datetime1">
              <a:rPr lang="en-US" smtClean="0"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3A5D-5755-9A42-8BD9-10DA91D5625A}" type="datetime1">
              <a:rPr lang="en-US" smtClean="0"/>
              <a:t>3/19/18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BE66-2F23-564D-A39B-86E03F68269A}" type="datetime1">
              <a:rPr lang="en-US" smtClean="0"/>
              <a:t>3/19/18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02AE-865C-DB40-A329-610350E7EA62}" type="datetime1">
              <a:rPr lang="en-US" smtClean="0"/>
              <a:t>3/19/18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190C-EBA8-3F42-BB09-7EC4972B8CE1}" type="datetime1">
              <a:rPr lang="en-US" smtClean="0"/>
              <a:t>3/19/18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381B-2D05-8244-8621-4B0B4FDA1705}" type="datetime1">
              <a:rPr lang="en-US" smtClean="0"/>
              <a:t>3/19/18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AA8D-D7C0-5C40-BC5B-A0C89104B990}" type="datetime1">
              <a:rPr lang="en-US" smtClean="0"/>
              <a:t>3/19/18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F614-D7A3-3143-BDBA-6480380A23C5}" type="datetime1">
              <a:rPr lang="en-US" smtClean="0"/>
              <a:t>3/19/18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CAECFD7-C8BB-AA41-A0E5-71ED453F1B0D}" type="datetime1">
              <a:rPr lang="en-US" smtClean="0"/>
              <a:t>3/19/18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9B19562-D565-6448-963A-DB749EEF9C28}" type="datetime1">
              <a:rPr lang="en-US" smtClean="0"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hyperlink" Target="https://zellwk.com/blog/9-important-css-properties-you-must-know/" TargetMode="External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rome.google.com/webstore/detail/udacity-front-end-feedbac/melpgahbngpgnbhhccnopmlmpbmdaeoi?hl=e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hyperlink" Target="https://developer.mozilla.org/en-US/docs/Web/CSS/CSS_Grid_Layout/Basic_Concepts_of_Grid_Layout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hyperlink" Target="https://help.github.com/articles/basic-writing-and-formatting-syntax/#heading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hyperlink" Target="https://getbootstrap.com/docs/4.0/getting-started/introduction/" TargetMode="External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hyperlink" Target="https://www.w3schools.com/bootstrap/tryit.asp?filename=trybs_grid_ex1&amp;stacked=h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9470" y="3140764"/>
            <a:ext cx="8991600" cy="1276203"/>
          </a:xfrm>
          <a:ln w="12700"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Web foundations (2)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614403"/>
            <a:ext cx="6801612" cy="584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By Elham </a:t>
            </a:r>
            <a:r>
              <a:rPr lang="en-US" sz="2400" smtClean="0"/>
              <a:t>Jaffar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50" y="1006155"/>
            <a:ext cx="1920240" cy="1920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9" y="5986463"/>
            <a:ext cx="1833713" cy="752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66874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10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72"/>
          <a:stretch/>
        </p:blipFill>
        <p:spPr>
          <a:xfrm>
            <a:off x="3029062" y="2286318"/>
            <a:ext cx="6199187" cy="36429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00549" y="3543299"/>
            <a:ext cx="657225" cy="2714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00514" y="5029194"/>
            <a:ext cx="385764" cy="2714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42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11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99"/>
          <a:stretch/>
        </p:blipFill>
        <p:spPr>
          <a:xfrm>
            <a:off x="2444750" y="2282507"/>
            <a:ext cx="7302500" cy="39354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14786" y="3657599"/>
            <a:ext cx="1014414" cy="3000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14785" y="5200650"/>
            <a:ext cx="1500189" cy="39007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12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9"/>
          <a:stretch/>
        </p:blipFill>
        <p:spPr>
          <a:xfrm>
            <a:off x="2531954" y="2309182"/>
            <a:ext cx="7128091" cy="37058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00500" y="3600451"/>
            <a:ext cx="885819" cy="28574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0500" y="5011005"/>
            <a:ext cx="1700213" cy="39007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21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popular </a:t>
            </a:r>
            <a:r>
              <a:rPr lang="en-US" dirty="0" err="1" smtClean="0"/>
              <a:t>css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13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5" name="Rectangle 4">
            <a:hlinkClick r:id="rId5"/>
          </p:cNvPr>
          <p:cNvSpPr/>
          <p:nvPr/>
        </p:nvSpPr>
        <p:spPr>
          <a:xfrm>
            <a:off x="2876550" y="50863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Great Resource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76550" y="250102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Display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Width &amp; Height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Float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Color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Background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Border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Padding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Margin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262" y="3085632"/>
            <a:ext cx="2576032" cy="200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403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of boxes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14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9" name="Rectangle 8"/>
          <p:cNvSpPr/>
          <p:nvPr/>
        </p:nvSpPr>
        <p:spPr>
          <a:xfrm>
            <a:off x="2397918" y="2474863"/>
            <a:ext cx="739616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Everything in a webpage is a box ! Always think of boxes.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3045996"/>
            <a:ext cx="4506913" cy="35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05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15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9" name="Rectangle 8"/>
          <p:cNvSpPr/>
          <p:nvPr/>
        </p:nvSpPr>
        <p:spPr>
          <a:xfrm>
            <a:off x="2397918" y="2474863"/>
            <a:ext cx="7396163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 fontAlgn="base">
              <a:buFont typeface="Arial" charset="0"/>
              <a:buChar char="•"/>
            </a:pPr>
            <a:r>
              <a:rPr lang="en-US" dirty="0"/>
              <a:t>Content - The content of the box, where text and images appear</a:t>
            </a:r>
          </a:p>
          <a:p>
            <a:pPr marL="285750" lvl="0" indent="-285750" fontAlgn="base">
              <a:buFont typeface="Arial" charset="0"/>
              <a:buChar char="•"/>
            </a:pPr>
            <a:r>
              <a:rPr lang="en-US" dirty="0"/>
              <a:t>Padding - Clears an area around the content. The padding is transparent</a:t>
            </a:r>
          </a:p>
          <a:p>
            <a:pPr marL="285750" lvl="0" indent="-285750" fontAlgn="base">
              <a:buFont typeface="Arial" charset="0"/>
              <a:buChar char="•"/>
            </a:pPr>
            <a:r>
              <a:rPr lang="en-US" dirty="0"/>
              <a:t>Border - A border that goes around the padding and content</a:t>
            </a:r>
          </a:p>
          <a:p>
            <a:pPr marL="285750" lvl="0" indent="-285750" fontAlgn="base">
              <a:buFont typeface="Arial" charset="0"/>
              <a:buChar char="•"/>
            </a:pPr>
            <a:r>
              <a:rPr lang="en-US" dirty="0"/>
              <a:t>Margin - Clears an area outside the border. The margin is transparent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092" y="3829600"/>
            <a:ext cx="3287713" cy="290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31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16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5" name="Rectangle 4"/>
          <p:cNvSpPr/>
          <p:nvPr/>
        </p:nvSpPr>
        <p:spPr>
          <a:xfrm>
            <a:off x="1011567" y="3593999"/>
            <a:ext cx="3685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Operator Mono SSm A" charset="0"/>
              </a:rPr>
              <a:t>.parent</a:t>
            </a:r>
            <a:r>
              <a:rPr lang="en-US" sz="2000" b="1" dirty="0">
                <a:solidFill>
                  <a:srgbClr val="DFC48C"/>
                </a:solidFill>
                <a:latin typeface="Operator Mono SSm A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Operator Mono SSm A" charset="0"/>
              </a:rPr>
              <a:t>{</a:t>
            </a:r>
            <a:r>
              <a:rPr lang="en-US" sz="2000" b="1" dirty="0">
                <a:solidFill>
                  <a:srgbClr val="CD6A51"/>
                </a:solidFill>
                <a:latin typeface="Operator Mono SSm A" charset="0"/>
              </a:rPr>
              <a:t> </a:t>
            </a:r>
            <a:endParaRPr lang="en-US" sz="2000" b="1" dirty="0" smtClean="0">
              <a:solidFill>
                <a:srgbClr val="CD6A51"/>
              </a:solidFill>
              <a:latin typeface="Operator Mono SSm A" charset="0"/>
            </a:endParaRPr>
          </a:p>
          <a:p>
            <a:pPr lvl="1"/>
            <a:r>
              <a:rPr lang="en-US" sz="2000" b="1" dirty="0" smtClean="0">
                <a:solidFill>
                  <a:srgbClr val="9B869C"/>
                </a:solidFill>
                <a:latin typeface="Operator Mono SSm A" charset="0"/>
              </a:rPr>
              <a:t>display</a:t>
            </a:r>
            <a:r>
              <a:rPr lang="en-US" sz="2000" b="1" dirty="0">
                <a:solidFill>
                  <a:srgbClr val="FFFFFF"/>
                </a:solidFill>
                <a:latin typeface="Operator Mono SSm A" charset="0"/>
              </a:rPr>
              <a:t>:</a:t>
            </a:r>
            <a:r>
              <a:rPr lang="en-US" sz="2000" b="1" dirty="0">
                <a:solidFill>
                  <a:srgbClr val="CD6A51"/>
                </a:solidFill>
                <a:latin typeface="Operator Mono SSm A" charset="0"/>
              </a:rPr>
              <a:t> flex</a:t>
            </a:r>
            <a:r>
              <a:rPr lang="en-US" sz="2000" b="1" dirty="0">
                <a:solidFill>
                  <a:srgbClr val="FFFFFF"/>
                </a:solidFill>
                <a:latin typeface="Operator Mono SSm A" charset="0"/>
              </a:rPr>
              <a:t>;</a:t>
            </a:r>
            <a:r>
              <a:rPr lang="en-US" sz="2000" b="1" dirty="0">
                <a:solidFill>
                  <a:srgbClr val="CD6A51"/>
                </a:solidFill>
                <a:latin typeface="Operator Mono SSm A" charset="0"/>
              </a:rPr>
              <a:t> </a:t>
            </a:r>
            <a:endParaRPr lang="en-US" sz="2000" b="1" dirty="0" smtClean="0">
              <a:solidFill>
                <a:srgbClr val="CD6A51"/>
              </a:solidFill>
              <a:latin typeface="Operator Mono SSm A" charset="0"/>
            </a:endParaRPr>
          </a:p>
          <a:p>
            <a:pPr lvl="1"/>
            <a:r>
              <a:rPr lang="en-US" sz="2000" b="1" dirty="0" smtClean="0">
                <a:solidFill>
                  <a:srgbClr val="9B869C"/>
                </a:solidFill>
                <a:latin typeface="Operator Mono SSm A" charset="0"/>
              </a:rPr>
              <a:t>height</a:t>
            </a:r>
            <a:r>
              <a:rPr lang="en-US" sz="2000" b="1" dirty="0">
                <a:solidFill>
                  <a:srgbClr val="FFFFFF"/>
                </a:solidFill>
                <a:latin typeface="Operator Mono SSm A" charset="0"/>
              </a:rPr>
              <a:t>:</a:t>
            </a:r>
            <a:r>
              <a:rPr lang="en-US" sz="2000" b="1" dirty="0">
                <a:solidFill>
                  <a:srgbClr val="CD6A51"/>
                </a:solidFill>
                <a:latin typeface="Operator Mono SSm A" charset="0"/>
              </a:rPr>
              <a:t> </a:t>
            </a:r>
            <a:r>
              <a:rPr lang="en-US" sz="2000" b="1" dirty="0">
                <a:solidFill>
                  <a:srgbClr val="9B869C"/>
                </a:solidFill>
                <a:latin typeface="Operator Mono SSm A" charset="0"/>
              </a:rPr>
              <a:t>300</a:t>
            </a:r>
            <a:r>
              <a:rPr lang="en-US" sz="2000" b="1" dirty="0">
                <a:solidFill>
                  <a:srgbClr val="CD6A51"/>
                </a:solidFill>
                <a:latin typeface="Operator Mono SSm A" charset="0"/>
              </a:rPr>
              <a:t>px</a:t>
            </a:r>
            <a:r>
              <a:rPr lang="en-US" sz="2000" b="1" dirty="0">
                <a:solidFill>
                  <a:srgbClr val="FFFFFF"/>
                </a:solidFill>
                <a:latin typeface="Operator Mono SSm A" charset="0"/>
              </a:rPr>
              <a:t>;</a:t>
            </a:r>
            <a:r>
              <a:rPr lang="en-US" sz="2000" b="1" dirty="0">
                <a:solidFill>
                  <a:srgbClr val="CD6A51"/>
                </a:solidFill>
                <a:latin typeface="Operator Mono SSm A" charset="0"/>
              </a:rPr>
              <a:t> </a:t>
            </a:r>
            <a:endParaRPr lang="en-US" sz="2000" b="1" dirty="0" smtClean="0">
              <a:solidFill>
                <a:srgbClr val="CD6A51"/>
              </a:solidFill>
              <a:latin typeface="Operator Mono SSm A" charset="0"/>
            </a:endParaRPr>
          </a:p>
          <a:p>
            <a:r>
              <a:rPr lang="en-US" sz="2000" b="1" dirty="0" smtClean="0">
                <a:solidFill>
                  <a:srgbClr val="FFFFFF"/>
                </a:solidFill>
                <a:latin typeface="Operator Mono SSm A" charset="0"/>
              </a:rPr>
              <a:t>}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4696732" y="3593999"/>
            <a:ext cx="3685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Operator Mono SSm A" charset="0"/>
              </a:rPr>
              <a:t>.child1</a:t>
            </a:r>
            <a:r>
              <a:rPr lang="en-US" sz="2000" b="1" dirty="0" smtClean="0">
                <a:solidFill>
                  <a:srgbClr val="FFFFFF"/>
                </a:solidFill>
                <a:latin typeface="Operator Mono SSm A" charset="0"/>
              </a:rPr>
              <a:t>{</a:t>
            </a:r>
            <a:r>
              <a:rPr lang="en-US" sz="2000" b="1" dirty="0" smtClean="0">
                <a:solidFill>
                  <a:srgbClr val="CD6A51"/>
                </a:solidFill>
                <a:latin typeface="Operator Mono SSm A" charset="0"/>
              </a:rPr>
              <a:t> </a:t>
            </a:r>
          </a:p>
          <a:p>
            <a:pPr lvl="1"/>
            <a:r>
              <a:rPr lang="en-US" sz="2000" b="1" dirty="0" smtClean="0">
                <a:solidFill>
                  <a:srgbClr val="9B869C"/>
                </a:solidFill>
                <a:latin typeface="Operator Mono SSm A" charset="0"/>
              </a:rPr>
              <a:t>order</a:t>
            </a:r>
            <a:r>
              <a:rPr lang="en-US" sz="2000" b="1" dirty="0" smtClean="0">
                <a:solidFill>
                  <a:srgbClr val="FFFFFF"/>
                </a:solidFill>
                <a:latin typeface="Operator Mono SSm A" charset="0"/>
              </a:rPr>
              <a:t>:</a:t>
            </a:r>
            <a:r>
              <a:rPr lang="en-US" sz="2000" b="1" dirty="0" smtClean="0">
                <a:solidFill>
                  <a:srgbClr val="CD6A51"/>
                </a:solidFill>
                <a:latin typeface="Operator Mono SSm A" charset="0"/>
              </a:rPr>
              <a:t> 1</a:t>
            </a:r>
            <a:r>
              <a:rPr lang="en-US" sz="2000" b="1" dirty="0" smtClean="0">
                <a:solidFill>
                  <a:srgbClr val="FFFFFF"/>
                </a:solidFill>
                <a:latin typeface="Operator Mono SSm A" charset="0"/>
              </a:rPr>
              <a:t>;</a:t>
            </a:r>
            <a:r>
              <a:rPr lang="en-US" sz="2000" b="1" dirty="0" smtClean="0">
                <a:solidFill>
                  <a:srgbClr val="CD6A51"/>
                </a:solidFill>
                <a:latin typeface="Operator Mono SSm A" charset="0"/>
              </a:rPr>
              <a:t> </a:t>
            </a:r>
          </a:p>
          <a:p>
            <a:pPr lvl="1"/>
            <a:r>
              <a:rPr lang="en-US" sz="2000" b="1" dirty="0" smtClean="0">
                <a:solidFill>
                  <a:srgbClr val="9B869C"/>
                </a:solidFill>
                <a:latin typeface="Operator Mono SSm A" charset="0"/>
              </a:rPr>
              <a:t>width</a:t>
            </a:r>
            <a:r>
              <a:rPr lang="en-US" sz="2000" b="1" dirty="0" smtClean="0">
                <a:solidFill>
                  <a:srgbClr val="FFFFFF"/>
                </a:solidFill>
                <a:latin typeface="Operator Mono SSm A" charset="0"/>
              </a:rPr>
              <a:t>:</a:t>
            </a:r>
            <a:r>
              <a:rPr lang="en-US" sz="2000" b="1" dirty="0" smtClean="0">
                <a:solidFill>
                  <a:srgbClr val="CD6A51"/>
                </a:solidFill>
                <a:latin typeface="Operator Mono SSm A" charset="0"/>
              </a:rPr>
              <a:t> </a:t>
            </a:r>
            <a:r>
              <a:rPr lang="en-US" sz="2000" b="1" dirty="0" smtClean="0">
                <a:solidFill>
                  <a:srgbClr val="9B869C"/>
                </a:solidFill>
                <a:latin typeface="Operator Mono SSm A" charset="0"/>
              </a:rPr>
              <a:t>150</a:t>
            </a:r>
            <a:r>
              <a:rPr lang="en-US" sz="2000" b="1" dirty="0">
                <a:solidFill>
                  <a:srgbClr val="CD6A51"/>
                </a:solidFill>
                <a:latin typeface="Operator Mono SSm A" charset="0"/>
              </a:rPr>
              <a:t>px</a:t>
            </a:r>
            <a:r>
              <a:rPr lang="en-US" sz="2000" b="1" dirty="0" smtClean="0">
                <a:solidFill>
                  <a:srgbClr val="FFFFFF"/>
                </a:solidFill>
                <a:latin typeface="Operator Mono SSm A" charset="0"/>
              </a:rPr>
              <a:t>;</a:t>
            </a:r>
            <a:r>
              <a:rPr lang="en-US" sz="2000" b="1" dirty="0" smtClean="0">
                <a:solidFill>
                  <a:srgbClr val="CD6A51"/>
                </a:solidFill>
                <a:latin typeface="Operator Mono SSm A" charset="0"/>
              </a:rPr>
              <a:t> </a:t>
            </a:r>
          </a:p>
          <a:p>
            <a:r>
              <a:rPr lang="en-US" sz="2000" b="1" dirty="0" smtClean="0">
                <a:solidFill>
                  <a:srgbClr val="FFFFFF"/>
                </a:solidFill>
                <a:latin typeface="Operator Mono SSm A" charset="0"/>
              </a:rPr>
              <a:t>}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8381897" y="3593999"/>
            <a:ext cx="3685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Operator Mono SSm A" charset="0"/>
              </a:rPr>
              <a:t>.child2</a:t>
            </a:r>
            <a:r>
              <a:rPr lang="en-US" sz="2000" b="1" dirty="0" smtClean="0">
                <a:solidFill>
                  <a:srgbClr val="FFFFFF"/>
                </a:solidFill>
                <a:latin typeface="Operator Mono SSm A" charset="0"/>
              </a:rPr>
              <a:t>{</a:t>
            </a:r>
            <a:r>
              <a:rPr lang="en-US" sz="2000" b="1" dirty="0" smtClean="0">
                <a:solidFill>
                  <a:srgbClr val="CD6A51"/>
                </a:solidFill>
                <a:latin typeface="Operator Mono SSm A" charset="0"/>
              </a:rPr>
              <a:t> </a:t>
            </a:r>
          </a:p>
          <a:p>
            <a:pPr lvl="1"/>
            <a:r>
              <a:rPr lang="en-US" sz="2000" b="1" dirty="0" smtClean="0">
                <a:solidFill>
                  <a:srgbClr val="9B869C"/>
                </a:solidFill>
                <a:latin typeface="Operator Mono SSm A" charset="0"/>
              </a:rPr>
              <a:t>order</a:t>
            </a:r>
            <a:r>
              <a:rPr lang="en-US" sz="2000" b="1" dirty="0" smtClean="0">
                <a:solidFill>
                  <a:srgbClr val="FFFFFF"/>
                </a:solidFill>
                <a:latin typeface="Operator Mono SSm A" charset="0"/>
              </a:rPr>
              <a:t>:</a:t>
            </a:r>
            <a:r>
              <a:rPr lang="en-US" sz="2000" b="1" dirty="0" smtClean="0">
                <a:solidFill>
                  <a:srgbClr val="CD6A51"/>
                </a:solidFill>
                <a:latin typeface="Operator Mono SSm A" charset="0"/>
              </a:rPr>
              <a:t> 2</a:t>
            </a:r>
            <a:r>
              <a:rPr lang="en-US" sz="2000" b="1" dirty="0" smtClean="0">
                <a:solidFill>
                  <a:srgbClr val="FFFFFF"/>
                </a:solidFill>
                <a:latin typeface="Operator Mono SSm A" charset="0"/>
              </a:rPr>
              <a:t>;</a:t>
            </a:r>
            <a:r>
              <a:rPr lang="en-US" sz="2000" b="1" dirty="0" smtClean="0">
                <a:solidFill>
                  <a:srgbClr val="CD6A51"/>
                </a:solidFill>
                <a:latin typeface="Operator Mono SSm A" charset="0"/>
              </a:rPr>
              <a:t> </a:t>
            </a:r>
          </a:p>
          <a:p>
            <a:pPr lvl="1"/>
            <a:r>
              <a:rPr lang="en-US" sz="2000" b="1" dirty="0" smtClean="0">
                <a:solidFill>
                  <a:srgbClr val="9B869C"/>
                </a:solidFill>
                <a:latin typeface="Operator Mono SSm A" charset="0"/>
              </a:rPr>
              <a:t>width</a:t>
            </a:r>
            <a:r>
              <a:rPr lang="en-US" sz="2000" b="1" dirty="0" smtClean="0">
                <a:solidFill>
                  <a:srgbClr val="FFFFFF"/>
                </a:solidFill>
                <a:latin typeface="Operator Mono SSm A" charset="0"/>
              </a:rPr>
              <a:t>:</a:t>
            </a:r>
            <a:r>
              <a:rPr lang="en-US" sz="2000" b="1" dirty="0" smtClean="0">
                <a:solidFill>
                  <a:srgbClr val="CD6A51"/>
                </a:solidFill>
                <a:latin typeface="Operator Mono SSm A" charset="0"/>
              </a:rPr>
              <a:t> </a:t>
            </a:r>
            <a:r>
              <a:rPr lang="en-US" sz="2000" b="1" dirty="0" smtClean="0">
                <a:solidFill>
                  <a:srgbClr val="9B869C"/>
                </a:solidFill>
                <a:latin typeface="Operator Mono SSm A" charset="0"/>
              </a:rPr>
              <a:t>150</a:t>
            </a:r>
            <a:r>
              <a:rPr lang="en-US" sz="2000" b="1" dirty="0">
                <a:solidFill>
                  <a:srgbClr val="CD6A51"/>
                </a:solidFill>
                <a:latin typeface="Operator Mono SSm A" charset="0"/>
              </a:rPr>
              <a:t>px</a:t>
            </a:r>
            <a:r>
              <a:rPr lang="en-US" sz="2000" b="1" dirty="0" smtClean="0">
                <a:solidFill>
                  <a:srgbClr val="FFFFFF"/>
                </a:solidFill>
                <a:latin typeface="Operator Mono SSm A" charset="0"/>
              </a:rPr>
              <a:t>;</a:t>
            </a:r>
            <a:r>
              <a:rPr lang="en-US" sz="2000" b="1" dirty="0" smtClean="0">
                <a:solidFill>
                  <a:srgbClr val="CD6A51"/>
                </a:solidFill>
                <a:latin typeface="Operator Mono SSm A" charset="0"/>
              </a:rPr>
              <a:t> </a:t>
            </a:r>
          </a:p>
          <a:p>
            <a:r>
              <a:rPr lang="en-US" sz="2000" b="1" dirty="0" smtClean="0">
                <a:solidFill>
                  <a:srgbClr val="FFFFFF"/>
                </a:solidFill>
                <a:latin typeface="Operator Mono SSm A" charset="0"/>
              </a:rPr>
              <a:t>}</a:t>
            </a:r>
            <a:endParaRPr lang="en-US" sz="2000" b="1" dirty="0"/>
          </a:p>
        </p:txBody>
      </p:sp>
      <p:sp>
        <p:nvSpPr>
          <p:cNvPr id="12" name="Rectangle 11">
            <a:hlinkClick r:id="rId5"/>
          </p:cNvPr>
          <p:cNvSpPr/>
          <p:nvPr/>
        </p:nvSpPr>
        <p:spPr>
          <a:xfrm>
            <a:off x="4128479" y="275472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AMAZING RESOURCE !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5812" y="2287029"/>
            <a:ext cx="6758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L’et</a:t>
            </a:r>
            <a:r>
              <a:rPr lang="en-US" sz="2400" dirty="0" smtClean="0"/>
              <a:t> </a:t>
            </a:r>
            <a:r>
              <a:rPr lang="en-US" sz="2400" dirty="0" err="1"/>
              <a:t>divs</a:t>
            </a:r>
            <a:r>
              <a:rPr lang="en-US" sz="2400" dirty="0"/>
              <a:t> appear next to each </a:t>
            </a:r>
            <a:r>
              <a:rPr lang="en-US" sz="2400" dirty="0" smtClean="0"/>
              <a:t>other &amp; order the boxes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08686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Responsive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17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1911565" y="2506043"/>
            <a:ext cx="8368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Every device has different screen size, use viewport to match </a:t>
            </a:r>
            <a:r>
              <a:rPr lang="en-US" sz="2400" dirty="0"/>
              <a:t>the device dimensions.</a:t>
            </a:r>
            <a:r>
              <a:rPr lang="en-US" sz="2400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231136" y="3720449"/>
            <a:ext cx="86578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solidFill>
                  <a:srgbClr val="0070C0"/>
                </a:solidFill>
              </a:rPr>
              <a:t>&lt;meta name="viewport" content="width=device-width, initial-scale=1.0"&gt;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13995" y="4486814"/>
            <a:ext cx="8266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The initial-scale property controls the zoom level when the page is first loaded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width controls </a:t>
            </a:r>
            <a:r>
              <a:rPr lang="en-US" dirty="0"/>
              <a:t>the size of the viewport. It can be set to a specific number of pixels like width=600or to the special value device-width</a:t>
            </a:r>
          </a:p>
        </p:txBody>
      </p:sp>
    </p:spTree>
    <p:extLst>
      <p:ext uri="{BB962C8B-B14F-4D97-AF65-F5344CB8AC3E}">
        <p14:creationId xmlns:p14="http://schemas.microsoft.com/office/powerpoint/2010/main" val="2788497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18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2231136" y="2587066"/>
            <a:ext cx="83688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Use relative </a:t>
            </a:r>
            <a:r>
              <a:rPr lang="en-US" sz="2400" dirty="0" smtClean="0"/>
              <a:t>width: </a:t>
            </a:r>
            <a:r>
              <a:rPr lang="en-US" sz="2400" dirty="0"/>
              <a:t>s</a:t>
            </a:r>
            <a:r>
              <a:rPr lang="en-US" sz="2400" dirty="0" smtClean="0"/>
              <a:t>et </a:t>
            </a:r>
            <a:r>
              <a:rPr lang="en-US" sz="2400" dirty="0"/>
              <a:t>sizes in terms of percentages rather than pixels</a:t>
            </a:r>
            <a:r>
              <a:rPr lang="en-US" sz="2400" dirty="0" smtClean="0"/>
              <a:t>.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sz="2400" dirty="0"/>
              <a:t>Specify </a:t>
            </a:r>
            <a:r>
              <a:rPr lang="en-US" sz="2400" dirty="0" smtClean="0"/>
              <a:t>max-width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Set the box-sizing attribute to border-box for every </a:t>
            </a:r>
            <a:r>
              <a:rPr lang="en-US" sz="2400" dirty="0" smtClean="0"/>
              <a:t>element.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Different browsers work slightly differently. Sometimes this causes different browsers to display the same code differently, so test your code in different browser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6970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Points &amp; Media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19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1581467" y="2887247"/>
            <a:ext cx="1020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70C0"/>
                </a:solidFill>
              </a:rPr>
              <a:t>@media only screen and (max-width: 600px) and (min-width: 400px) {...}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3737" y="3632650"/>
            <a:ext cx="878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Most media queries are set to trigger at certain screen widths or breakpoints. </a:t>
            </a:r>
          </a:p>
        </p:txBody>
      </p:sp>
    </p:spTree>
    <p:extLst>
      <p:ext uri="{BB962C8B-B14F-4D97-AF65-F5344CB8AC3E}">
        <p14:creationId xmlns:p14="http://schemas.microsoft.com/office/powerpoint/2010/main" val="861436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Udacity</a:t>
            </a:r>
            <a:r>
              <a:rPr lang="en-US" dirty="0" smtClean="0"/>
              <a:t> Feedback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7415" y="3065454"/>
            <a:ext cx="6107218" cy="183063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Have you installed this feature ? </a:t>
            </a:r>
            <a:endParaRPr lang="en-US" sz="2800" dirty="0" smtClean="0">
              <a:solidFill>
                <a:srgbClr val="0070C0"/>
              </a:solidFill>
              <a:hlinkClick r:id="rId2"/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If Not, </a:t>
            </a:r>
            <a:r>
              <a:rPr lang="en-US" sz="2800" dirty="0" smtClean="0">
                <a:hlinkClick r:id="rId2"/>
              </a:rPr>
              <a:t>Click Here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23296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Grids-Based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20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2030519" y="2533055"/>
            <a:ext cx="81309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 grid is an intersecting set of horizontal and vertical lines – one set defining columns and the other rows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to use it?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Set display</a:t>
            </a:r>
            <a:r>
              <a:rPr lang="en-US" dirty="0"/>
              <a:t>: grid</a:t>
            </a:r>
            <a:r>
              <a:rPr lang="en-US" dirty="0" smtClean="0"/>
              <a:t>;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Always wrap all </a:t>
            </a:r>
            <a:r>
              <a:rPr lang="en-US" dirty="0" err="1" smtClean="0"/>
              <a:t>divs</a:t>
            </a:r>
            <a:endParaRPr lang="en-US" dirty="0" smtClean="0"/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You can set gaps between grids 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You can have nested grids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You can </a:t>
            </a:r>
            <a:r>
              <a:rPr lang="en-US" dirty="0"/>
              <a:t>make two items </a:t>
            </a:r>
            <a:r>
              <a:rPr lang="en-US" dirty="0" smtClean="0"/>
              <a:t>overlap by using z-index</a:t>
            </a:r>
            <a:endParaRPr lang="en-US" dirty="0"/>
          </a:p>
        </p:txBody>
      </p:sp>
      <p:sp>
        <p:nvSpPr>
          <p:cNvPr id="5" name="TextBox 4">
            <a:hlinkClick r:id="rId5"/>
          </p:cNvPr>
          <p:cNvSpPr txBox="1"/>
          <p:nvPr/>
        </p:nvSpPr>
        <p:spPr>
          <a:xfrm>
            <a:off x="2592729" y="5249464"/>
            <a:ext cx="597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External Resource !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82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Units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21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" t="22518"/>
          <a:stretch/>
        </p:blipFill>
        <p:spPr>
          <a:xfrm>
            <a:off x="2502060" y="2329937"/>
            <a:ext cx="7187879" cy="368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22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1890531" y="2202476"/>
            <a:ext cx="84109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</a:rPr>
              <a:t>relative sizes </a:t>
            </a:r>
            <a:r>
              <a:rPr lang="en-US" dirty="0"/>
              <a:t>for images to prevent them from accidentally overflowing the container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Use the </a:t>
            </a:r>
            <a:r>
              <a:rPr lang="en-US" b="1" dirty="0">
                <a:solidFill>
                  <a:srgbClr val="0070C0"/>
                </a:solidFill>
              </a:rPr>
              <a:t>picture</a:t>
            </a:r>
            <a:r>
              <a:rPr lang="en-US" dirty="0"/>
              <a:t> element when you want to specify different images depending on device characteristics </a:t>
            </a:r>
            <a:r>
              <a:rPr lang="en-US" dirty="0" smtClean="0"/>
              <a:t>(Art </a:t>
            </a:r>
            <a:r>
              <a:rPr lang="en-US" dirty="0"/>
              <a:t>direction</a:t>
            </a:r>
            <a:r>
              <a:rPr lang="en-US" dirty="0" smtClean="0"/>
              <a:t>).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Use </a:t>
            </a:r>
            <a:r>
              <a:rPr lang="en-US" b="1" dirty="0" err="1">
                <a:solidFill>
                  <a:srgbClr val="0070C0"/>
                </a:solidFill>
              </a:rPr>
              <a:t>srcset</a:t>
            </a:r>
            <a:r>
              <a:rPr lang="en-US" dirty="0"/>
              <a:t> and the </a:t>
            </a:r>
            <a:r>
              <a:rPr lang="en-US" b="1" dirty="0">
                <a:solidFill>
                  <a:srgbClr val="0070C0"/>
                </a:solidFill>
              </a:rPr>
              <a:t>x</a:t>
            </a:r>
            <a:r>
              <a:rPr lang="en-US" dirty="0"/>
              <a:t> descriptor in the </a:t>
            </a:r>
            <a:r>
              <a:rPr lang="en-US" dirty="0" err="1" smtClean="0"/>
              <a:t>img</a:t>
            </a:r>
            <a:r>
              <a:rPr lang="en-US" dirty="0"/>
              <a:t> element to give hints to the browser about the best image to use when choosing from different densities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If your page only has one or two images and these are not used elsewhere on your site, consider using </a:t>
            </a:r>
            <a:r>
              <a:rPr lang="en-US" b="1" dirty="0">
                <a:solidFill>
                  <a:srgbClr val="0070C0"/>
                </a:solidFill>
              </a:rPr>
              <a:t>inline images </a:t>
            </a:r>
            <a:r>
              <a:rPr lang="en-US" dirty="0"/>
              <a:t>to reduce file requests.</a:t>
            </a:r>
          </a:p>
        </p:txBody>
      </p:sp>
    </p:spTree>
    <p:extLst>
      <p:ext uri="{BB962C8B-B14F-4D97-AF65-F5344CB8AC3E}">
        <p14:creationId xmlns:p14="http://schemas.microsoft.com/office/powerpoint/2010/main" val="150626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ReadME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23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1890531" y="2202476"/>
            <a:ext cx="8410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 fontAlgn="base">
              <a:buFont typeface="Arial" charset="0"/>
              <a:buChar char="•"/>
            </a:pPr>
            <a:r>
              <a:rPr lang="en-US" dirty="0"/>
              <a:t>Documentation is important to </a:t>
            </a:r>
            <a:r>
              <a:rPr lang="en-US" b="1" dirty="0">
                <a:solidFill>
                  <a:srgbClr val="0070C0"/>
                </a:solidFill>
              </a:rPr>
              <a:t>explain your </a:t>
            </a:r>
            <a:r>
              <a:rPr lang="en-US" b="1" dirty="0" smtClean="0">
                <a:solidFill>
                  <a:srgbClr val="0070C0"/>
                </a:solidFill>
              </a:rPr>
              <a:t>code and installation process</a:t>
            </a:r>
            <a:r>
              <a:rPr lang="en-US" dirty="0" smtClean="0"/>
              <a:t>.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dirty="0" smtClean="0"/>
              <a:t>It is a best way to allow other people to </a:t>
            </a:r>
            <a:r>
              <a:rPr lang="en-US" b="1" dirty="0">
                <a:solidFill>
                  <a:srgbClr val="0070C0"/>
                </a:solidFill>
              </a:rPr>
              <a:t>use </a:t>
            </a:r>
            <a:r>
              <a:rPr lang="en-US" b="1" dirty="0" smtClean="0">
                <a:solidFill>
                  <a:srgbClr val="0070C0"/>
                </a:solidFill>
              </a:rPr>
              <a:t>it</a:t>
            </a:r>
            <a:r>
              <a:rPr lang="en-US" dirty="0" smtClean="0"/>
              <a:t>.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dirty="0" smtClean="0"/>
              <a:t>It could be written in many format but the recommended one is Markdown 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md</a:t>
            </a:r>
            <a:r>
              <a:rPr lang="en-US" dirty="0" err="1" smtClean="0"/>
              <a:t>.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60294" y="3599727"/>
            <a:ext cx="8796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</a:rPr>
              <a:t>Most Important Command:</a:t>
            </a:r>
          </a:p>
          <a:p>
            <a:pPr fontAlgn="base"/>
            <a:r>
              <a:rPr lang="en-US" sz="1600" dirty="0" smtClean="0"/>
              <a:t>Bold: </a:t>
            </a:r>
            <a:r>
              <a:rPr lang="en-US" sz="1600" dirty="0"/>
              <a:t>s</a:t>
            </a:r>
            <a:r>
              <a:rPr lang="en-US" sz="1600" dirty="0" smtClean="0"/>
              <a:t>urrounded the text with </a:t>
            </a:r>
            <a:r>
              <a:rPr lang="en-US" sz="1600" dirty="0"/>
              <a:t>double star </a:t>
            </a:r>
            <a:r>
              <a:rPr lang="en-US" sz="1600" b="1" dirty="0">
                <a:solidFill>
                  <a:srgbClr val="0070C0"/>
                </a:solidFill>
              </a:rPr>
              <a:t>**</a:t>
            </a:r>
          </a:p>
          <a:p>
            <a:pPr fontAlgn="base"/>
            <a:r>
              <a:rPr lang="en-US" sz="1600" dirty="0" smtClean="0"/>
              <a:t>Italics: </a:t>
            </a:r>
            <a:r>
              <a:rPr lang="en-US" sz="1600" dirty="0"/>
              <a:t>surrounded </a:t>
            </a:r>
            <a:r>
              <a:rPr lang="en-US" sz="1600" dirty="0" smtClean="0"/>
              <a:t>the text with </a:t>
            </a:r>
            <a:r>
              <a:rPr lang="en-US" sz="1600" dirty="0"/>
              <a:t>underscore </a:t>
            </a:r>
            <a:r>
              <a:rPr lang="en-US" sz="1600" b="1" dirty="0">
                <a:solidFill>
                  <a:srgbClr val="0070C0"/>
                </a:solidFill>
              </a:rPr>
              <a:t>_</a:t>
            </a:r>
          </a:p>
          <a:p>
            <a:r>
              <a:rPr lang="en-US" sz="1600" dirty="0" smtClean="0"/>
              <a:t>Code: </a:t>
            </a:r>
            <a:r>
              <a:rPr lang="en-US" sz="1600" dirty="0"/>
              <a:t>surrounded </a:t>
            </a:r>
            <a:r>
              <a:rPr lang="en-US" sz="1600" dirty="0" smtClean="0"/>
              <a:t>the code with </a:t>
            </a:r>
            <a:r>
              <a:rPr lang="en-US" sz="1600" dirty="0"/>
              <a:t>single quote </a:t>
            </a:r>
            <a:r>
              <a:rPr lang="en-US" sz="1600" b="1" dirty="0">
                <a:solidFill>
                  <a:srgbClr val="0070C0"/>
                </a:solidFill>
              </a:rPr>
              <a:t>`</a:t>
            </a:r>
          </a:p>
          <a:p>
            <a:pPr fontAlgn="base"/>
            <a:r>
              <a:rPr lang="en-US" sz="1600" dirty="0" smtClean="0"/>
              <a:t>Header: start with </a:t>
            </a:r>
            <a:r>
              <a:rPr lang="en-US" sz="1600" dirty="0"/>
              <a:t>hashtag </a:t>
            </a:r>
            <a:r>
              <a:rPr lang="en-US" sz="1600" b="1" dirty="0">
                <a:solidFill>
                  <a:srgbClr val="0070C0"/>
                </a:solidFill>
              </a:rPr>
              <a:t>#</a:t>
            </a:r>
            <a:r>
              <a:rPr lang="en-US" sz="1600" dirty="0"/>
              <a:t> = h1 </a:t>
            </a:r>
            <a:r>
              <a:rPr lang="en-US" sz="1600" b="1" dirty="0">
                <a:solidFill>
                  <a:srgbClr val="0070C0"/>
                </a:solidFill>
              </a:rPr>
              <a:t>##</a:t>
            </a:r>
            <a:r>
              <a:rPr lang="en-US" sz="1600" dirty="0"/>
              <a:t> = h2 and so on</a:t>
            </a:r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060294" y="4984721"/>
            <a:ext cx="51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extra command, </a:t>
            </a:r>
            <a:r>
              <a:rPr lang="en-US" dirty="0" smtClean="0">
                <a:hlinkClick r:id="rId5"/>
              </a:rPr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12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2555307"/>
            <a:ext cx="5054600" cy="19452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71925" y="4729162"/>
            <a:ext cx="6186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https://</a:t>
            </a:r>
            <a:r>
              <a:rPr lang="en-US" sz="3200" dirty="0" err="1"/>
              <a:t>www.nytimes.com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36005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5" name="Rectangle 4"/>
          <p:cNvSpPr/>
          <p:nvPr/>
        </p:nvSpPr>
        <p:spPr>
          <a:xfrm>
            <a:off x="1985312" y="2725202"/>
            <a:ext cx="87736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Calibri" charset="0"/>
                <a:ea typeface="Calibri" charset="0"/>
                <a:cs typeface="Arial" charset="0"/>
              </a:rPr>
              <a:t>Exercise (1): Media Query and Breakpoints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Calibri" charset="0"/>
                <a:ea typeface="Calibri" charset="0"/>
                <a:cs typeface="Arial" charset="0"/>
              </a:rPr>
              <a:t>Between 0 and 500 </a:t>
            </a:r>
            <a:r>
              <a:rPr lang="en-US" sz="2000" dirty="0">
                <a:latin typeface="Calibri" charset="0"/>
                <a:ea typeface="Calibri" charset="0"/>
                <a:cs typeface="Arial" charset="0"/>
                <a:sym typeface="Wingdings" charset="2"/>
              </a:rPr>
              <a:t></a:t>
            </a:r>
            <a:r>
              <a:rPr lang="en-US" sz="2000" dirty="0">
                <a:latin typeface="Calibri" charset="0"/>
                <a:ea typeface="Calibri" charset="0"/>
                <a:cs typeface="Arial" charset="0"/>
              </a:rPr>
              <a:t> Set the background color to </a:t>
            </a:r>
            <a:r>
              <a:rPr lang="en-US" sz="2000" b="1" dirty="0">
                <a:latin typeface="Calibri" charset="0"/>
                <a:ea typeface="Calibri" charset="0"/>
                <a:cs typeface="Arial" charset="0"/>
              </a:rPr>
              <a:t>blue</a:t>
            </a:r>
            <a:r>
              <a:rPr lang="en-US" sz="2000" dirty="0">
                <a:latin typeface="Calibri" charset="0"/>
                <a:ea typeface="Calibri" charset="0"/>
                <a:cs typeface="Arial" charset="0"/>
              </a:rPr>
              <a:t> and text to </a:t>
            </a:r>
            <a:r>
              <a:rPr lang="en-US" sz="2000" b="1" dirty="0">
                <a:latin typeface="Calibri" charset="0"/>
                <a:ea typeface="Calibri" charset="0"/>
                <a:cs typeface="Arial" charset="0"/>
              </a:rPr>
              <a:t>white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Calibri" charset="0"/>
                <a:ea typeface="Calibri" charset="0"/>
                <a:cs typeface="Arial" charset="0"/>
              </a:rPr>
              <a:t>Between 501 and 800 </a:t>
            </a:r>
            <a:r>
              <a:rPr lang="en-US" sz="2000" dirty="0">
                <a:latin typeface="Calibri" charset="0"/>
                <a:ea typeface="Calibri" charset="0"/>
                <a:cs typeface="Arial" charset="0"/>
                <a:sym typeface="Wingdings" charset="2"/>
              </a:rPr>
              <a:t></a:t>
            </a:r>
            <a:r>
              <a:rPr lang="en-US" sz="2000" dirty="0">
                <a:latin typeface="Calibri" charset="0"/>
                <a:ea typeface="Calibri" charset="0"/>
                <a:cs typeface="Arial" charset="0"/>
              </a:rPr>
              <a:t> Set the background color to </a:t>
            </a:r>
            <a:r>
              <a:rPr lang="en-US" sz="2000" b="1" dirty="0">
                <a:latin typeface="Calibri" charset="0"/>
                <a:ea typeface="Calibri" charset="0"/>
                <a:cs typeface="Arial" charset="0"/>
              </a:rPr>
              <a:t>orange</a:t>
            </a:r>
            <a:r>
              <a:rPr lang="en-US" sz="2000" dirty="0">
                <a:latin typeface="Calibri" charset="0"/>
                <a:ea typeface="Calibri" charset="0"/>
                <a:cs typeface="Arial" charset="0"/>
              </a:rPr>
              <a:t> and text to </a:t>
            </a:r>
            <a:r>
              <a:rPr lang="en-US" sz="2000" b="1" dirty="0">
                <a:latin typeface="Calibri" charset="0"/>
                <a:ea typeface="Calibri" charset="0"/>
                <a:cs typeface="Arial" charset="0"/>
              </a:rPr>
              <a:t>black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Calibri" charset="0"/>
                <a:ea typeface="Calibri" charset="0"/>
                <a:cs typeface="Arial" charset="0"/>
              </a:rPr>
              <a:t>For larger screen </a:t>
            </a:r>
            <a:r>
              <a:rPr lang="en-US" sz="2000" dirty="0">
                <a:latin typeface="Calibri" charset="0"/>
                <a:ea typeface="Calibri" charset="0"/>
                <a:cs typeface="Arial" charset="0"/>
                <a:sym typeface="Wingdings" charset="2"/>
              </a:rPr>
              <a:t></a:t>
            </a:r>
            <a:r>
              <a:rPr lang="en-US" sz="2000" dirty="0">
                <a:latin typeface="Calibri" charset="0"/>
                <a:ea typeface="Calibri" charset="0"/>
                <a:cs typeface="Arial" charset="0"/>
              </a:rPr>
              <a:t> Set the background color to </a:t>
            </a:r>
            <a:r>
              <a:rPr lang="en-US" sz="2000" b="1" dirty="0">
                <a:latin typeface="Calibri" charset="0"/>
                <a:ea typeface="Calibri" charset="0"/>
                <a:cs typeface="Arial" charset="0"/>
              </a:rPr>
              <a:t>white</a:t>
            </a:r>
            <a:r>
              <a:rPr lang="en-US" sz="2000" dirty="0">
                <a:latin typeface="Calibri" charset="0"/>
                <a:ea typeface="Calibri" charset="0"/>
                <a:cs typeface="Arial" charset="0"/>
              </a:rPr>
              <a:t> and text to </a:t>
            </a:r>
            <a:r>
              <a:rPr lang="en-US" sz="2000" b="1" dirty="0">
                <a:latin typeface="Calibri" charset="0"/>
                <a:ea typeface="Calibri" charset="0"/>
                <a:cs typeface="Arial" charset="0"/>
              </a:rPr>
              <a:t>purple</a:t>
            </a:r>
            <a:endParaRPr lang="en-US" sz="2000" b="1" dirty="0">
              <a:effectLst/>
              <a:latin typeface="Calibri" charset="0"/>
              <a:ea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834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26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6" name="Picture 5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48" y="2501547"/>
            <a:ext cx="3340904" cy="334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377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27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2073797" y="2925503"/>
            <a:ext cx="8044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will create a page that has different 3 boxes. </a:t>
            </a:r>
          </a:p>
          <a:p>
            <a:pPr algn="ctr"/>
            <a:r>
              <a:rPr lang="en-US" sz="2400" dirty="0" smtClean="0"/>
              <a:t>Let’s try it together. </a:t>
            </a:r>
            <a:r>
              <a:rPr lang="en-US" sz="2400" dirty="0" smtClean="0">
                <a:hlinkClick r:id="rId5"/>
              </a:rPr>
              <a:t>Click here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3508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113" y="2353654"/>
            <a:ext cx="7729728" cy="1188720"/>
          </a:xfrm>
        </p:spPr>
        <p:txBody>
          <a:bodyPr/>
          <a:lstStyle/>
          <a:p>
            <a:r>
              <a:rPr lang="en-US" dirty="0" smtClean="0"/>
              <a:t>Build a Portfolio Site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62206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5775" y="414337"/>
            <a:ext cx="78009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Remember that we are here to help you</a:t>
            </a:r>
          </a:p>
          <a:p>
            <a:r>
              <a:rPr lang="en-US" sz="2400" b="1" dirty="0" smtClean="0"/>
              <a:t>All you have to do is </a:t>
            </a:r>
            <a:r>
              <a:rPr lang="en-US" sz="3200" b="1" dirty="0" smtClean="0">
                <a:solidFill>
                  <a:schemeClr val="accent6"/>
                </a:solidFill>
              </a:rPr>
              <a:t>ASK!</a:t>
            </a:r>
            <a:endParaRPr lang="en-US" sz="2400" b="1" dirty="0" smtClean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28663" y="5243513"/>
            <a:ext cx="8958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8663" y="4229100"/>
            <a:ext cx="824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Thank you for Attending 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821" y="2657475"/>
            <a:ext cx="2428105" cy="24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78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 to learn </a:t>
            </a:r>
            <a:r>
              <a:rPr lang="en-US" dirty="0" smtClean="0"/>
              <a:t>HTML &amp;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04" y="2802708"/>
            <a:ext cx="7212902" cy="310198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Easy script language</a:t>
            </a:r>
          </a:p>
          <a:p>
            <a:r>
              <a:rPr lang="en-US" sz="3000" dirty="0" smtClean="0"/>
              <a:t>You can share the file with anyone</a:t>
            </a:r>
          </a:p>
          <a:p>
            <a:r>
              <a:rPr lang="en-US" sz="3000" dirty="0" smtClean="0"/>
              <a:t>Runs in all devices since its responsive</a:t>
            </a:r>
          </a:p>
          <a:p>
            <a:r>
              <a:rPr lang="en-US" sz="3000" dirty="0" smtClean="0"/>
              <a:t>Can be customized</a:t>
            </a:r>
            <a:endParaRPr lang="en-US" sz="3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5" name="Rectangle 4"/>
          <p:cNvSpPr/>
          <p:nvPr/>
        </p:nvSpPr>
        <p:spPr>
          <a:xfrm>
            <a:off x="2397918" y="2689175"/>
            <a:ext cx="7396163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HTML</a:t>
            </a:r>
            <a:r>
              <a:rPr lang="en-US" dirty="0"/>
              <a:t> - </a:t>
            </a:r>
            <a:r>
              <a:rPr lang="en-US" dirty="0" err="1"/>
              <a:t>HyperText</a:t>
            </a:r>
            <a:r>
              <a:rPr lang="en-US" dirty="0"/>
              <a:t> Markup Language - the standard markup language used to create web pages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CSS</a:t>
            </a:r>
            <a:r>
              <a:rPr lang="en-US" dirty="0"/>
              <a:t> - Cascading Style Sheets - style sheet language used for describing the look and formatting of a document written in a markup language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DOM</a:t>
            </a:r>
            <a:r>
              <a:rPr lang="en-US" dirty="0"/>
              <a:t> - Document Object Model - a cross-platform and language-independent convention for representing and interacting with objects in HTML </a:t>
            </a:r>
          </a:p>
        </p:txBody>
      </p:sp>
    </p:spTree>
    <p:extLst>
      <p:ext uri="{BB962C8B-B14F-4D97-AF65-F5344CB8AC3E}">
        <p14:creationId xmlns:p14="http://schemas.microsoft.com/office/powerpoint/2010/main" val="749326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confused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5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5" name="Rectangle 4"/>
          <p:cNvSpPr/>
          <p:nvPr/>
        </p:nvSpPr>
        <p:spPr>
          <a:xfrm>
            <a:off x="2440781" y="2703463"/>
            <a:ext cx="7396163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HTML and CSS are both "</a:t>
            </a:r>
            <a:r>
              <a:rPr lang="en-US" b="1" dirty="0" smtClean="0"/>
              <a:t>languages”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HTML controls the "structure" of a web </a:t>
            </a:r>
            <a:r>
              <a:rPr lang="en-US" b="1" dirty="0" smtClean="0"/>
              <a:t>page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CSS controls the "style" of a page (how it looks</a:t>
            </a:r>
            <a:r>
              <a:rPr lang="en-US" b="1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When programmers talk about the "DOM" (Document Object Model) they are talking about the tree-like structure of a page.</a:t>
            </a:r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14575"/>
            <a:ext cx="4486656" cy="1141497"/>
          </a:xfrm>
        </p:spPr>
        <p:txBody>
          <a:bodyPr/>
          <a:lstStyle/>
          <a:p>
            <a:r>
              <a:rPr lang="en-US" dirty="0" smtClean="0"/>
              <a:t>How to add CSS?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50368" y="1727804"/>
            <a:ext cx="4815840" cy="108677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Inline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lvl="1"/>
            <a:endParaRPr lang="en-US" b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85" y="2814575"/>
            <a:ext cx="5722540" cy="184626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429501" y="3952082"/>
            <a:ext cx="1728787" cy="3563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892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88" y="2486024"/>
            <a:ext cx="4909169" cy="29860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14575"/>
            <a:ext cx="4486656" cy="1141497"/>
          </a:xfrm>
        </p:spPr>
        <p:txBody>
          <a:bodyPr/>
          <a:lstStyle/>
          <a:p>
            <a:r>
              <a:rPr lang="en-US" dirty="0" smtClean="0"/>
              <a:t>How to add CSS?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50368" y="1727804"/>
            <a:ext cx="4815840" cy="1086771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1" dirty="0" smtClean="0"/>
              <a:t>Style Tag</a:t>
            </a:r>
          </a:p>
          <a:p>
            <a:pPr marL="457200" indent="-457200">
              <a:buFont typeface="+mj-lt"/>
              <a:buAutoNum type="arabicPeriod" startAt="2"/>
            </a:pPr>
            <a:endParaRPr lang="en-US" b="1" dirty="0"/>
          </a:p>
          <a:p>
            <a:pPr marL="457200" indent="-457200">
              <a:buFont typeface="+mj-lt"/>
              <a:buAutoNum type="arabicPeriod" startAt="2"/>
            </a:pPr>
            <a:endParaRPr lang="en-US" b="1" dirty="0" smtClean="0"/>
          </a:p>
          <a:p>
            <a:pPr lvl="1"/>
            <a:endParaRPr lang="en-US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586663" y="3357564"/>
            <a:ext cx="2471737" cy="107156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4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75" y="2778937"/>
            <a:ext cx="5303838" cy="2109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14575"/>
            <a:ext cx="4486656" cy="1141497"/>
          </a:xfrm>
        </p:spPr>
        <p:txBody>
          <a:bodyPr/>
          <a:lstStyle/>
          <a:p>
            <a:r>
              <a:rPr lang="en-US" dirty="0" smtClean="0"/>
              <a:t>How to add CSS?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50368" y="1727804"/>
            <a:ext cx="4815840" cy="1086771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 smtClean="0"/>
              <a:t>Link External File</a:t>
            </a:r>
          </a:p>
          <a:p>
            <a:pPr marL="457200" indent="-457200">
              <a:buFont typeface="+mj-lt"/>
              <a:buAutoNum type="arabicPeriod" startAt="3"/>
            </a:pPr>
            <a:endParaRPr lang="en-US" b="1" dirty="0"/>
          </a:p>
          <a:p>
            <a:pPr marL="457200" indent="-457200">
              <a:buFont typeface="+mj-lt"/>
              <a:buAutoNum type="arabicPeriod" startAt="3"/>
            </a:pPr>
            <a:endParaRPr lang="en-US" b="1" dirty="0" smtClean="0"/>
          </a:p>
          <a:p>
            <a:pPr lvl="1"/>
            <a:endParaRPr lang="en-US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043738" y="3500440"/>
            <a:ext cx="4522469" cy="15716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8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 build="p"/>
      <p:bldP spid="12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9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1213860" y="2500313"/>
            <a:ext cx="207168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0547" y="2500313"/>
            <a:ext cx="207168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87234" y="2500313"/>
            <a:ext cx="207168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31136" y="3371850"/>
            <a:ext cx="0" cy="87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86391" y="3371850"/>
            <a:ext cx="0" cy="87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723078" y="3402806"/>
            <a:ext cx="0" cy="87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849654" y="4429125"/>
            <a:ext cx="800100" cy="614363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tag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86341" y="4429124"/>
            <a:ext cx="800100" cy="614363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23028" y="4429123"/>
            <a:ext cx="800100" cy="614363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1470</TotalTime>
  <Words>709</Words>
  <Application>Microsoft Macintosh PowerPoint</Application>
  <PresentationFormat>Widescreen</PresentationFormat>
  <Paragraphs>165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Courier New</vt:lpstr>
      <vt:lpstr>Gill Sans MT</vt:lpstr>
      <vt:lpstr>Operator Mono SSm A</vt:lpstr>
      <vt:lpstr>Wingdings</vt:lpstr>
      <vt:lpstr>Arial</vt:lpstr>
      <vt:lpstr>Parcel</vt:lpstr>
      <vt:lpstr>Web foundations (2)</vt:lpstr>
      <vt:lpstr>Udacity Feedback extension</vt:lpstr>
      <vt:lpstr>Why is it important to learn HTML &amp; CSS?</vt:lpstr>
      <vt:lpstr>Some definitions</vt:lpstr>
      <vt:lpstr>Still confused ?</vt:lpstr>
      <vt:lpstr>How to add CSS?</vt:lpstr>
      <vt:lpstr>How to add CSS?</vt:lpstr>
      <vt:lpstr>How to add CSS?</vt:lpstr>
      <vt:lpstr>CSS Selectors</vt:lpstr>
      <vt:lpstr>Tag</vt:lpstr>
      <vt:lpstr>ID</vt:lpstr>
      <vt:lpstr>CLASS NAME</vt:lpstr>
      <vt:lpstr>Most popular css properties</vt:lpstr>
      <vt:lpstr>Think of boxes</vt:lpstr>
      <vt:lpstr>Box Model</vt:lpstr>
      <vt:lpstr>Flex Box</vt:lpstr>
      <vt:lpstr>Why Responsive ?</vt:lpstr>
      <vt:lpstr>TIPS</vt:lpstr>
      <vt:lpstr>Break Points &amp; Media Query</vt:lpstr>
      <vt:lpstr>Grids-Based Layout</vt:lpstr>
      <vt:lpstr>CSS Units</vt:lpstr>
      <vt:lpstr>Optimization</vt:lpstr>
      <vt:lpstr>ReadME Files</vt:lpstr>
      <vt:lpstr>DevTools</vt:lpstr>
      <vt:lpstr>Exercise</vt:lpstr>
      <vt:lpstr>bootstrap</vt:lpstr>
      <vt:lpstr>Bootstrap Exercise</vt:lpstr>
      <vt:lpstr>Build a Portfolio Site Project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Interactive Website</dc:title>
  <dc:creator>Microsoft Office User</dc:creator>
  <cp:lastModifiedBy>Microsoft Office User</cp:lastModifiedBy>
  <cp:revision>248</cp:revision>
  <dcterms:created xsi:type="dcterms:W3CDTF">2018-01-26T12:44:08Z</dcterms:created>
  <dcterms:modified xsi:type="dcterms:W3CDTF">2018-03-19T16:52:54Z</dcterms:modified>
</cp:coreProperties>
</file>