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61"/>
  </p:notesMasterIdLst>
  <p:sldIdLst>
    <p:sldId id="256" r:id="rId2"/>
    <p:sldId id="299" r:id="rId3"/>
    <p:sldId id="280" r:id="rId4"/>
    <p:sldId id="282" r:id="rId5"/>
    <p:sldId id="290" r:id="rId6"/>
    <p:sldId id="322" r:id="rId7"/>
    <p:sldId id="323" r:id="rId8"/>
    <p:sldId id="259" r:id="rId9"/>
    <p:sldId id="283" r:id="rId10"/>
    <p:sldId id="284" r:id="rId11"/>
    <p:sldId id="309" r:id="rId12"/>
    <p:sldId id="285" r:id="rId13"/>
    <p:sldId id="312" r:id="rId14"/>
    <p:sldId id="310" r:id="rId15"/>
    <p:sldId id="313" r:id="rId16"/>
    <p:sldId id="314" r:id="rId17"/>
    <p:sldId id="321" r:id="rId18"/>
    <p:sldId id="333" r:id="rId19"/>
    <p:sldId id="315" r:id="rId20"/>
    <p:sldId id="311" r:id="rId21"/>
    <p:sldId id="316" r:id="rId22"/>
    <p:sldId id="317" r:id="rId23"/>
    <p:sldId id="318" r:id="rId24"/>
    <p:sldId id="319" r:id="rId25"/>
    <p:sldId id="320" r:id="rId26"/>
    <p:sldId id="338" r:id="rId27"/>
    <p:sldId id="335" r:id="rId28"/>
    <p:sldId id="336" r:id="rId29"/>
    <p:sldId id="337" r:id="rId30"/>
    <p:sldId id="352" r:id="rId31"/>
    <p:sldId id="327" r:id="rId32"/>
    <p:sldId id="344" r:id="rId33"/>
    <p:sldId id="355" r:id="rId34"/>
    <p:sldId id="356" r:id="rId35"/>
    <p:sldId id="357" r:id="rId36"/>
    <p:sldId id="341" r:id="rId37"/>
    <p:sldId id="342" r:id="rId38"/>
    <p:sldId id="348" r:id="rId39"/>
    <p:sldId id="349" r:id="rId40"/>
    <p:sldId id="353" r:id="rId41"/>
    <p:sldId id="343" r:id="rId42"/>
    <p:sldId id="354" r:id="rId43"/>
    <p:sldId id="339" r:id="rId44"/>
    <p:sldId id="345" r:id="rId45"/>
    <p:sldId id="328" r:id="rId46"/>
    <p:sldId id="329" r:id="rId47"/>
    <p:sldId id="330" r:id="rId48"/>
    <p:sldId id="331" r:id="rId49"/>
    <p:sldId id="332" r:id="rId50"/>
    <p:sldId id="334" r:id="rId51"/>
    <p:sldId id="346" r:id="rId52"/>
    <p:sldId id="340" r:id="rId53"/>
    <p:sldId id="358" r:id="rId54"/>
    <p:sldId id="359" r:id="rId55"/>
    <p:sldId id="360" r:id="rId56"/>
    <p:sldId id="362" r:id="rId57"/>
    <p:sldId id="361" r:id="rId58"/>
    <p:sldId id="351" r:id="rId59"/>
    <p:sldId id="278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5"/>
  </p:normalViewPr>
  <p:slideViewPr>
    <p:cSldViewPr snapToGrid="0" snapToObjects="1">
      <p:cViewPr>
        <p:scale>
          <a:sx n="100" d="100"/>
          <a:sy n="100" d="100"/>
        </p:scale>
        <p:origin x="46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991E-43BE-7340-A0D8-AAAF27A83D6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B5AFD-8802-224D-966D-B94EE219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96F6-D9EC-4E4B-AE5D-E4C79E3E3170}" type="datetime1">
              <a:rPr lang="en-US" smtClean="0"/>
              <a:t>3/27/18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4B08-F32D-BC4A-A43E-4569C8D82C7F}" type="datetime1">
              <a:rPr lang="en-US" smtClean="0"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9EAF-8226-5849-968B-D240C636C979}" type="datetime1">
              <a:rPr lang="en-US" smtClean="0"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A5D-5755-9A42-8BD9-10DA91D5625A}" type="datetime1">
              <a:rPr lang="en-US" smtClean="0"/>
              <a:t>3/27/18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BE66-2F23-564D-A39B-86E03F68269A}" type="datetime1">
              <a:rPr lang="en-US" smtClean="0"/>
              <a:t>3/27/18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2AE-865C-DB40-A329-610350E7EA62}" type="datetime1">
              <a:rPr lang="en-US" smtClean="0"/>
              <a:t>3/27/18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190C-EBA8-3F42-BB09-7EC4972B8CE1}" type="datetime1">
              <a:rPr lang="en-US" smtClean="0"/>
              <a:t>3/27/18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381B-2D05-8244-8621-4B0B4FDA1705}" type="datetime1">
              <a:rPr lang="en-US" smtClean="0"/>
              <a:t>3/27/18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8D-D7C0-5C40-BC5B-A0C89104B990}" type="datetime1">
              <a:rPr lang="en-US" smtClean="0"/>
              <a:t>3/27/18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F614-D7A3-3143-BDBA-6480380A23C5}" type="datetime1">
              <a:rPr lang="en-US" smtClean="0"/>
              <a:t>3/27/18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AECFD7-C8BB-AA41-A0E5-71ED453F1B0D}" type="datetime1">
              <a:rPr lang="en-US" smtClean="0"/>
              <a:t>3/27/18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B19562-D565-6448-963A-DB749EEF9C28}" type="datetime1">
              <a:rPr lang="en-US" smtClean="0"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s://www.w3schools.com/js/js_scope.asp" TargetMode="External"/><Relationship Id="rId6" Type="http://schemas.openxmlformats.org/officeDocument/2006/relationships/hyperlink" Target="https://www.w3schools.com/js/js_hoisting.asp" TargetMode="External"/><Relationship Id="rId7" Type="http://schemas.openxmlformats.org/officeDocument/2006/relationships/hyperlink" Target="https://www.youtube.com/watch?v=6m6QWuhLGZc&amp;t=245s" TargetMode="External"/><Relationship Id="rId8" Type="http://schemas.openxmlformats.org/officeDocument/2006/relationships/hyperlink" Target="https://www.w3schools.com/js/js_break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470" y="3140764"/>
            <a:ext cx="8991600" cy="1276203"/>
          </a:xfrm>
          <a:ln w="12700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Web programming with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614403"/>
            <a:ext cx="6801612" cy="584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Elham </a:t>
            </a:r>
            <a:r>
              <a:rPr lang="en-US" sz="2400" smtClean="0"/>
              <a:t>Jaffar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50" y="1006155"/>
            <a:ext cx="1920240" cy="1920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9" y="5986463"/>
            <a:ext cx="1833713" cy="752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6874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/>
              <a:t>1- Number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10" name="Rectangle 9"/>
          <p:cNvSpPr/>
          <p:nvPr/>
        </p:nvSpPr>
        <p:spPr>
          <a:xfrm>
            <a:off x="6733088" y="2059992"/>
            <a:ext cx="48878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Arithmetic </a:t>
            </a:r>
            <a:r>
              <a:rPr lang="en-US" sz="2000" b="1" dirty="0" smtClean="0"/>
              <a:t>Operators</a:t>
            </a:r>
            <a:br>
              <a:rPr lang="en-US" sz="2000" b="1" dirty="0" smtClean="0"/>
            </a:br>
            <a:r>
              <a:rPr lang="en-US" sz="1400" dirty="0" smtClean="0"/>
              <a:t>Arithmetic Operator take </a:t>
            </a:r>
            <a:r>
              <a:rPr lang="en-US" sz="1400" dirty="0"/>
              <a:t>numerical values (either literals or variables) as their operands and return a single numerical value.</a:t>
            </a:r>
            <a:endParaRPr lang="en-US" sz="1400" b="1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733088" y="2937289"/>
            <a:ext cx="5602146" cy="1495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accent6"/>
                </a:solidFill>
              </a:rPr>
              <a:t>Addition</a:t>
            </a:r>
            <a:r>
              <a:rPr lang="en-US" sz="1600" dirty="0" smtClean="0"/>
              <a:t> ex: 3</a:t>
            </a:r>
            <a:r>
              <a:rPr lang="en-US" sz="1600" b="1" dirty="0" smtClean="0">
                <a:solidFill>
                  <a:schemeClr val="accent6"/>
                </a:solidFill>
              </a:rPr>
              <a:t>+</a:t>
            </a:r>
            <a:r>
              <a:rPr lang="en-US" sz="1600" dirty="0" smtClean="0"/>
              <a:t>2</a:t>
            </a:r>
          </a:p>
          <a:p>
            <a:r>
              <a:rPr lang="en-US" sz="1600" b="1" dirty="0" smtClean="0">
                <a:solidFill>
                  <a:schemeClr val="accent6"/>
                </a:solidFill>
              </a:rPr>
              <a:t>Subtraction</a:t>
            </a:r>
            <a:r>
              <a:rPr lang="en-US" sz="1600" dirty="0" smtClean="0"/>
              <a:t> ex: 7</a:t>
            </a:r>
            <a:r>
              <a:rPr lang="en-US" sz="1600" b="1" dirty="0" smtClean="0">
                <a:solidFill>
                  <a:schemeClr val="accent6"/>
                </a:solidFill>
              </a:rPr>
              <a:t>-</a:t>
            </a:r>
            <a:r>
              <a:rPr lang="en-US" sz="1600" dirty="0" smtClean="0"/>
              <a:t>4</a:t>
            </a:r>
          </a:p>
          <a:p>
            <a:r>
              <a:rPr lang="en-US" sz="1600" b="1" dirty="0" smtClean="0">
                <a:solidFill>
                  <a:schemeClr val="accent6"/>
                </a:solidFill>
              </a:rPr>
              <a:t>Multiplication</a:t>
            </a:r>
            <a:r>
              <a:rPr lang="en-US" sz="1600" dirty="0" smtClean="0"/>
              <a:t> ex: 2</a:t>
            </a:r>
            <a:r>
              <a:rPr lang="en-US" sz="1600" b="1" dirty="0" smtClean="0">
                <a:solidFill>
                  <a:schemeClr val="accent6"/>
                </a:solidFill>
              </a:rPr>
              <a:t>*</a:t>
            </a:r>
            <a:r>
              <a:rPr lang="en-US" sz="1600" dirty="0" smtClean="0"/>
              <a:t>8</a:t>
            </a:r>
          </a:p>
          <a:p>
            <a:r>
              <a:rPr lang="en-US" sz="1600" b="1" dirty="0" smtClean="0">
                <a:solidFill>
                  <a:schemeClr val="accent6"/>
                </a:solidFill>
              </a:rPr>
              <a:t>Division</a:t>
            </a:r>
            <a:r>
              <a:rPr lang="en-US" sz="1600" dirty="0" smtClean="0"/>
              <a:t> ex: 10</a:t>
            </a:r>
            <a:r>
              <a:rPr lang="en-US" sz="1600" b="1" dirty="0" smtClean="0">
                <a:solidFill>
                  <a:schemeClr val="accent6"/>
                </a:solidFill>
              </a:rPr>
              <a:t>/</a:t>
            </a:r>
            <a:r>
              <a:rPr lang="en-US" sz="16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/>
              <a:t>1- Number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10" name="Rectangle 9"/>
          <p:cNvSpPr/>
          <p:nvPr/>
        </p:nvSpPr>
        <p:spPr>
          <a:xfrm>
            <a:off x="6589854" y="1767120"/>
            <a:ext cx="521198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Order of Operations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dirty="0" smtClean="0"/>
              <a:t>We should evaluate expression according to the order of operations. 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6854668" y="2923658"/>
            <a:ext cx="4203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6"/>
                </a:solidFill>
                <a:effectLst/>
              </a:rPr>
              <a:t>P</a:t>
            </a:r>
            <a:endParaRPr lang="en-US" sz="2800" b="1" cap="none" spc="0" dirty="0">
              <a:ln/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459" y="3517647"/>
            <a:ext cx="4122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E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89585" y="4071645"/>
            <a:ext cx="1132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spc="-300" dirty="0" smtClean="0">
                <a:ln/>
                <a:solidFill>
                  <a:schemeClr val="accent5"/>
                </a:solidFill>
              </a:rPr>
              <a:t>M or D</a:t>
            </a:r>
            <a:endParaRPr lang="en-US" sz="2800" b="1" cap="none" spc="-300" dirty="0">
              <a:ln/>
              <a:solidFill>
                <a:schemeClr val="accent5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37886" y="4625643"/>
            <a:ext cx="12538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1"/>
                </a:solidFill>
                <a:effectLst/>
              </a:rPr>
              <a:t>A or S</a:t>
            </a:r>
            <a:endParaRPr lang="en-US" sz="2800" b="1" cap="none" spc="0" dirty="0">
              <a:ln/>
              <a:solidFill>
                <a:schemeClr val="accent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91386" y="3004021"/>
            <a:ext cx="15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Pranthesis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91387" y="3523822"/>
            <a:ext cx="15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Exponent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91387" y="4071645"/>
            <a:ext cx="2848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Multiplication or Division</a:t>
            </a:r>
            <a:br>
              <a:rPr lang="en-US" dirty="0" smtClean="0"/>
            </a:br>
            <a:r>
              <a:rPr lang="en-US" sz="1200" dirty="0" smtClean="0"/>
              <a:t>(Left to Right)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91386" y="4634836"/>
            <a:ext cx="2467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 or Subtraction</a:t>
            </a:r>
            <a:br>
              <a:rPr lang="en-US" dirty="0" smtClean="0"/>
            </a:br>
            <a:r>
              <a:rPr lang="en-US" sz="1200" dirty="0" smtClean="0"/>
              <a:t>(Left to Right)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6180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9" grpId="0"/>
      <p:bldP spid="12" grpId="0"/>
      <p:bldP spid="13" grpId="0"/>
      <p:bldP spid="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Evaluate an expression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12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9497" y="2610898"/>
                <a:ext cx="2885469" cy="104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5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4−2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24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97" y="2610898"/>
                <a:ext cx="2885469" cy="10407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94019" y="3935498"/>
                <a:ext cx="5803961" cy="1063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(15+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40−20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3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−2</m:t>
                          </m:r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19" y="3935498"/>
                <a:ext cx="5803961" cy="10637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2- String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18" name="Content Placeholder 7"/>
          <p:cNvSpPr txBox="1">
            <a:spLocks/>
          </p:cNvSpPr>
          <p:nvPr/>
        </p:nvSpPr>
        <p:spPr>
          <a:xfrm>
            <a:off x="6397421" y="2159307"/>
            <a:ext cx="5602146" cy="1495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It is </a:t>
            </a:r>
            <a:r>
              <a:rPr lang="en-US" sz="2000" b="1" dirty="0"/>
              <a:t>a a series of </a:t>
            </a:r>
            <a:r>
              <a:rPr lang="en-US" sz="3200" b="1" dirty="0">
                <a:solidFill>
                  <a:schemeClr val="accent6"/>
                </a:solidFill>
              </a:rPr>
              <a:t>characters</a:t>
            </a:r>
            <a:r>
              <a:rPr lang="en-US" sz="3200" b="1" dirty="0"/>
              <a:t> </a:t>
            </a:r>
            <a:r>
              <a:rPr lang="en-US" sz="2000" b="1" dirty="0"/>
              <a:t>between </a:t>
            </a:r>
            <a:r>
              <a:rPr lang="en-US" sz="2000" b="1" dirty="0" smtClean="0"/>
              <a:t>a double quotation “Content”</a:t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1600" b="1" dirty="0"/>
              <a:t>String </a:t>
            </a:r>
            <a:r>
              <a:rPr lang="en-US" sz="1600" b="1" dirty="0" smtClean="0"/>
              <a:t>Concatenation: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	Ex: “I love” + “</a:t>
            </a:r>
            <a:r>
              <a:rPr lang="en-US" sz="1600" b="1" dirty="0" err="1" smtClean="0">
                <a:solidFill>
                  <a:srgbClr val="0070C0"/>
                </a:solidFill>
              </a:rPr>
              <a:t>Udacity</a:t>
            </a:r>
            <a:r>
              <a:rPr lang="en-US" sz="1600" b="1" dirty="0" smtClean="0">
                <a:solidFill>
                  <a:srgbClr val="0070C0"/>
                </a:solidFill>
              </a:rPr>
              <a:t>”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chemeClr val="accent6"/>
                </a:solidFill>
              </a:rPr>
              <a:t> </a:t>
            </a:r>
            <a:r>
              <a:rPr lang="en-US" sz="1600" b="1" dirty="0" smtClean="0"/>
              <a:t>Everything inside a double quotation means String</a:t>
            </a:r>
            <a:r>
              <a:rPr lang="en-US" sz="1600" b="1" dirty="0" smtClean="0">
                <a:solidFill>
                  <a:schemeClr val="accent6"/>
                </a:solidFill>
              </a:rPr>
              <a:t/>
            </a:r>
            <a:br>
              <a:rPr lang="en-US" sz="1600" b="1" dirty="0" smtClean="0">
                <a:solidFill>
                  <a:schemeClr val="accent6"/>
                </a:solidFill>
              </a:rPr>
            </a:br>
            <a:r>
              <a:rPr lang="en-US" sz="1600" b="1" dirty="0" smtClean="0">
                <a:solidFill>
                  <a:schemeClr val="accent6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Ex: “Hi + (5*2)” </a:t>
            </a:r>
            <a:r>
              <a:rPr lang="en-US" sz="1600" b="1" dirty="0" smtClean="0">
                <a:solidFill>
                  <a:srgbClr val="0070C0"/>
                </a:solidFill>
                <a:sym typeface="Wingdings"/>
              </a:rPr>
              <a:t> results: Hi + (5*2)</a:t>
            </a:r>
            <a:endParaRPr lang="en-US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14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- Undefined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18" name="Content Placeholder 7"/>
          <p:cNvSpPr txBox="1">
            <a:spLocks/>
          </p:cNvSpPr>
          <p:nvPr/>
        </p:nvSpPr>
        <p:spPr>
          <a:xfrm>
            <a:off x="6397421" y="2159307"/>
            <a:ext cx="5602146" cy="1495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A </a:t>
            </a:r>
            <a:r>
              <a:rPr lang="en-US" sz="2000" b="1" dirty="0"/>
              <a:t>variable </a:t>
            </a:r>
            <a:r>
              <a:rPr lang="en-US" sz="2800" b="1" dirty="0">
                <a:solidFill>
                  <a:schemeClr val="accent6"/>
                </a:solidFill>
              </a:rPr>
              <a:t>without a value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pPr marL="0" indent="0">
              <a:buNone/>
            </a:pPr>
            <a:r>
              <a:rPr lang="en-US" sz="1600" b="1" dirty="0" smtClean="0"/>
              <a:t>Ex: </a:t>
            </a:r>
            <a:r>
              <a:rPr lang="en-US" sz="1600" b="1" dirty="0" smtClean="0">
                <a:solidFill>
                  <a:srgbClr val="0070C0"/>
                </a:solidFill>
              </a:rPr>
              <a:t/>
            </a:r>
            <a:br>
              <a:rPr lang="en-US" sz="1600" b="1" dirty="0" smtClean="0">
                <a:solidFill>
                  <a:srgbClr val="0070C0"/>
                </a:solidFill>
              </a:rPr>
            </a:br>
            <a:r>
              <a:rPr lang="en-US" sz="1600" b="1" dirty="0" err="1" smtClean="0">
                <a:solidFill>
                  <a:srgbClr val="0070C0"/>
                </a:solidFill>
              </a:rPr>
              <a:t>var</a:t>
            </a:r>
            <a:r>
              <a:rPr lang="en-US" sz="1600" b="1" dirty="0" smtClean="0">
                <a:solidFill>
                  <a:srgbClr val="0070C0"/>
                </a:solidFill>
              </a:rPr>
              <a:t> car;</a:t>
            </a: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70C0"/>
                </a:solidFill>
              </a:rPr>
              <a:t>Console.log</a:t>
            </a:r>
            <a:r>
              <a:rPr lang="en-US" sz="1600" b="1" dirty="0" smtClean="0">
                <a:solidFill>
                  <a:srgbClr val="0070C0"/>
                </a:solidFill>
              </a:rPr>
              <a:t>(car);</a:t>
            </a:r>
            <a:br>
              <a:rPr lang="en-US" sz="1600" b="1" dirty="0" smtClean="0">
                <a:solidFill>
                  <a:srgbClr val="0070C0"/>
                </a:solidFill>
              </a:rPr>
            </a:br>
            <a:r>
              <a:rPr lang="en-US" sz="1600" b="1" dirty="0" smtClean="0">
                <a:solidFill>
                  <a:srgbClr val="0070C0"/>
                </a:solidFill>
              </a:rPr>
              <a:t/>
            </a:r>
            <a:br>
              <a:rPr lang="en-US" sz="1600" b="1" dirty="0" smtClean="0">
                <a:solidFill>
                  <a:srgbClr val="0070C0"/>
                </a:solidFill>
              </a:rPr>
            </a:br>
            <a:r>
              <a:rPr lang="en-US" sz="1600" b="1" dirty="0" smtClean="0">
                <a:solidFill>
                  <a:schemeClr val="accent6"/>
                </a:solidFill>
              </a:rPr>
              <a:t>Because there is no value assigned to car, the line results Undefined </a:t>
            </a:r>
            <a:endParaRPr lang="en-US" sz="16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82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4- Null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18" name="Content Placeholder 7"/>
          <p:cNvSpPr txBox="1">
            <a:spLocks/>
          </p:cNvSpPr>
          <p:nvPr/>
        </p:nvSpPr>
        <p:spPr>
          <a:xfrm>
            <a:off x="6397421" y="2159307"/>
            <a:ext cx="5602146" cy="1495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Null </a:t>
            </a:r>
            <a:r>
              <a:rPr lang="en-US" sz="2000" b="1" dirty="0"/>
              <a:t>is "</a:t>
            </a:r>
            <a:r>
              <a:rPr lang="en-US" sz="3200" b="1" dirty="0">
                <a:solidFill>
                  <a:schemeClr val="accent6"/>
                </a:solidFill>
              </a:rPr>
              <a:t>nothing</a:t>
            </a:r>
            <a:r>
              <a:rPr lang="en-US" sz="2000" b="1" dirty="0"/>
              <a:t>". It is supposed to be something that doesn't exist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/>
              <a:t>How to use Null?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/>
              <a:t>ex: </a:t>
            </a:r>
            <a:r>
              <a:rPr lang="en-US" sz="2000" dirty="0" err="1" smtClean="0">
                <a:solidFill>
                  <a:schemeClr val="accent6"/>
                </a:solidFill>
              </a:rPr>
              <a:t>var</a:t>
            </a:r>
            <a:r>
              <a:rPr lang="en-US" sz="2000" dirty="0" smtClean="0">
                <a:solidFill>
                  <a:schemeClr val="accent6"/>
                </a:solidFill>
              </a:rPr>
              <a:t> person = null;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rgbClr val="0070C0"/>
                </a:solidFill>
              </a:rPr>
              <a:t>Note</a:t>
            </a:r>
            <a:r>
              <a:rPr lang="en-US" sz="1600" dirty="0">
                <a:solidFill>
                  <a:srgbClr val="0070C0"/>
                </a:solidFill>
              </a:rPr>
              <a:t>:  </a:t>
            </a:r>
            <a:r>
              <a:rPr lang="en-US" sz="1600" dirty="0" err="1">
                <a:solidFill>
                  <a:srgbClr val="0070C0"/>
                </a:solidFill>
              </a:rPr>
              <a:t>typeof</a:t>
            </a:r>
            <a:r>
              <a:rPr lang="en-US" sz="1600" dirty="0">
                <a:solidFill>
                  <a:srgbClr val="0070C0"/>
                </a:solidFill>
              </a:rPr>
              <a:t> Null in JS is Object </a:t>
            </a:r>
            <a:r>
              <a:rPr lang="en-US" sz="1600" b="1" dirty="0" smtClean="0">
                <a:solidFill>
                  <a:srgbClr val="0070C0"/>
                </a:solidFill>
              </a:rPr>
              <a:t/>
            </a:r>
            <a:br>
              <a:rPr lang="en-US" sz="1600" b="1" dirty="0" smtClean="0">
                <a:solidFill>
                  <a:srgbClr val="0070C0"/>
                </a:solidFill>
              </a:rPr>
            </a:br>
            <a:endParaRPr lang="en-US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25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- Boolean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18" name="Content Placeholder 7"/>
          <p:cNvSpPr txBox="1">
            <a:spLocks/>
          </p:cNvSpPr>
          <p:nvPr/>
        </p:nvSpPr>
        <p:spPr>
          <a:xfrm>
            <a:off x="6397421" y="2159307"/>
            <a:ext cx="5602146" cy="1495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Booleans can only have two values: </a:t>
            </a:r>
            <a:r>
              <a:rPr lang="en-US" sz="3200" b="1" dirty="0">
                <a:solidFill>
                  <a:schemeClr val="accent6"/>
                </a:solidFill>
              </a:rPr>
              <a:t>true</a:t>
            </a:r>
            <a:r>
              <a:rPr lang="en-US" sz="3200" b="1" dirty="0"/>
              <a:t> </a:t>
            </a:r>
            <a:r>
              <a:rPr lang="en-US" sz="2000" b="1" dirty="0"/>
              <a:t>or </a:t>
            </a:r>
            <a:r>
              <a:rPr lang="en-US" sz="3200" b="1" dirty="0">
                <a:solidFill>
                  <a:schemeClr val="accent6"/>
                </a:solidFill>
              </a:rPr>
              <a:t>false</a:t>
            </a:r>
            <a:r>
              <a:rPr lang="en-US" sz="2000" b="1" dirty="0"/>
              <a:t>.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Everything Without a "Value" is False</a:t>
            </a:r>
          </a:p>
          <a:p>
            <a:pPr marL="0" indent="0">
              <a:buNone/>
            </a:pPr>
            <a:r>
              <a:rPr lang="en-US" sz="1600" b="1" dirty="0" smtClean="0"/>
              <a:t>Ex 1: </a:t>
            </a:r>
            <a:r>
              <a:rPr lang="en-US" sz="1600" dirty="0" err="1" smtClean="0"/>
              <a:t>var</a:t>
            </a:r>
            <a:r>
              <a:rPr lang="en-US" sz="1600" dirty="0"/>
              <a:t> x = "";</a:t>
            </a:r>
            <a:br>
              <a:rPr lang="en-US" sz="1600" dirty="0"/>
            </a:br>
            <a:r>
              <a:rPr lang="en-US" sz="1600" dirty="0" smtClean="0"/>
              <a:t>Boolean(x); </a:t>
            </a:r>
            <a:r>
              <a:rPr lang="en-US" sz="1600" dirty="0"/>
              <a:t>      // returns </a:t>
            </a:r>
            <a:r>
              <a:rPr lang="en-US" sz="1600" dirty="0" smtClean="0"/>
              <a:t>false</a:t>
            </a:r>
            <a:br>
              <a:rPr lang="en-US" sz="1600" dirty="0" smtClean="0"/>
            </a:br>
            <a:r>
              <a:rPr lang="en-US" sz="1600" b="1" dirty="0" smtClean="0"/>
              <a:t>Ex 2: </a:t>
            </a:r>
            <a:r>
              <a:rPr lang="en-US" sz="1600" dirty="0" err="1" smtClean="0"/>
              <a:t>var</a:t>
            </a:r>
            <a:r>
              <a:rPr lang="en-US" sz="1600" dirty="0"/>
              <a:t> x = 0;</a:t>
            </a:r>
            <a:br>
              <a:rPr lang="en-US" sz="1600" dirty="0"/>
            </a:br>
            <a:r>
              <a:rPr lang="en-US" sz="1600" dirty="0"/>
              <a:t>Boolean(x);       // returns false</a:t>
            </a:r>
            <a:r>
              <a:rPr lang="en-US" sz="1600" b="1" dirty="0" smtClean="0">
                <a:solidFill>
                  <a:srgbClr val="0070C0"/>
                </a:solidFill>
              </a:rPr>
              <a:t/>
            </a:r>
            <a:br>
              <a:rPr lang="en-US" sz="1600" b="1" dirty="0" smtClean="0">
                <a:solidFill>
                  <a:srgbClr val="0070C0"/>
                </a:solidFill>
              </a:rPr>
            </a:br>
            <a:endParaRPr lang="en-US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65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- Boolean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6733088" y="1731368"/>
            <a:ext cx="48878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Logical Operators</a:t>
            </a:r>
            <a:br>
              <a:rPr lang="en-US" sz="2000" b="1" dirty="0" smtClean="0"/>
            </a:br>
            <a:r>
              <a:rPr lang="en-US" sz="1400" dirty="0"/>
              <a:t> Logical operators are used to determine the logic between variables or </a:t>
            </a:r>
            <a:r>
              <a:rPr lang="en-US" sz="1400" dirty="0" smtClean="0"/>
              <a:t>values.</a:t>
            </a:r>
            <a:endParaRPr lang="en-US" sz="1400" b="1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6733088" y="2565801"/>
            <a:ext cx="5602146" cy="1495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accent6"/>
                </a:solidFill>
              </a:rPr>
              <a:t>AND </a:t>
            </a:r>
            <a:br>
              <a:rPr lang="en-US" sz="1600" b="1" dirty="0" smtClean="0">
                <a:solidFill>
                  <a:schemeClr val="accent6"/>
                </a:solidFill>
              </a:rPr>
            </a:br>
            <a:r>
              <a:rPr lang="en-US" sz="1600" dirty="0" smtClean="0"/>
              <a:t>ex:</a:t>
            </a:r>
            <a:br>
              <a:rPr lang="en-US" sz="1600" dirty="0" smtClean="0"/>
            </a:br>
            <a:r>
              <a:rPr lang="en-US" sz="1600" dirty="0" err="1" smtClean="0"/>
              <a:t>console.log</a:t>
            </a:r>
            <a:r>
              <a:rPr lang="en-US" sz="1600" dirty="0" smtClean="0"/>
              <a:t>(x == y </a:t>
            </a:r>
            <a:r>
              <a:rPr lang="en-US" sz="2000" dirty="0" smtClean="0">
                <a:solidFill>
                  <a:schemeClr val="accent6"/>
                </a:solidFill>
              </a:rPr>
              <a:t>&amp;&amp;</a:t>
            </a:r>
            <a:r>
              <a:rPr lang="en-US" sz="2000" dirty="0" smtClean="0"/>
              <a:t> </a:t>
            </a:r>
            <a:r>
              <a:rPr lang="en-US" sz="1600" dirty="0" smtClean="0"/>
              <a:t>x &gt; y);</a:t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accent6"/>
                </a:solidFill>
              </a:rPr>
              <a:t>result: false</a:t>
            </a:r>
          </a:p>
          <a:p>
            <a:r>
              <a:rPr lang="en-US" sz="1600" b="1" dirty="0" smtClean="0">
                <a:solidFill>
                  <a:schemeClr val="accent6"/>
                </a:solidFill>
              </a:rPr>
              <a:t>OR</a:t>
            </a:r>
            <a:br>
              <a:rPr lang="en-US" sz="1600" b="1" dirty="0" smtClean="0">
                <a:solidFill>
                  <a:schemeClr val="accent6"/>
                </a:solidFill>
              </a:rPr>
            </a:br>
            <a:r>
              <a:rPr lang="en-US" sz="1600" dirty="0" smtClean="0"/>
              <a:t>ex:</a:t>
            </a:r>
            <a:br>
              <a:rPr lang="en-US" sz="1600" dirty="0" smtClean="0"/>
            </a:br>
            <a:r>
              <a:rPr lang="en-US" sz="1600" dirty="0" err="1" smtClean="0"/>
              <a:t>console.log</a:t>
            </a:r>
            <a:r>
              <a:rPr lang="en-US" sz="1600" dirty="0" smtClean="0"/>
              <a:t>(x == y </a:t>
            </a:r>
            <a:r>
              <a:rPr lang="en-US" sz="2000" b="1" dirty="0" smtClean="0">
                <a:solidFill>
                  <a:schemeClr val="accent6"/>
                </a:solidFill>
              </a:rPr>
              <a:t>||</a:t>
            </a:r>
            <a:r>
              <a:rPr lang="en-US" sz="1600" dirty="0" smtClean="0"/>
              <a:t> x &gt; y);</a:t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accent6"/>
                </a:solidFill>
              </a:rPr>
              <a:t>result: true</a:t>
            </a:r>
          </a:p>
          <a:p>
            <a:r>
              <a:rPr lang="en-US" sz="1600" b="1" dirty="0" smtClean="0">
                <a:solidFill>
                  <a:schemeClr val="accent6"/>
                </a:solidFill>
              </a:rPr>
              <a:t>Not </a:t>
            </a:r>
            <a:r>
              <a:rPr lang="en-US" sz="1600" b="1" dirty="0">
                <a:solidFill>
                  <a:schemeClr val="accent6"/>
                </a:solidFill>
              </a:rPr>
              <a:t/>
            </a:r>
            <a:br>
              <a:rPr lang="en-US" sz="1600" b="1" dirty="0">
                <a:solidFill>
                  <a:schemeClr val="accent6"/>
                </a:solidFill>
              </a:rPr>
            </a:br>
            <a:r>
              <a:rPr lang="en-US" sz="1600" dirty="0"/>
              <a:t>ex</a:t>
            </a:r>
            <a:r>
              <a:rPr lang="en-US" sz="1600" dirty="0" smtClean="0"/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console.log</a:t>
            </a:r>
            <a:r>
              <a:rPr lang="en-US" sz="1600" dirty="0" smtClean="0"/>
              <a:t>(!(x </a:t>
            </a:r>
            <a:r>
              <a:rPr lang="en-US" sz="2000" b="1" dirty="0" smtClean="0">
                <a:solidFill>
                  <a:schemeClr val="accent6"/>
                </a:solidFill>
              </a:rPr>
              <a:t>==</a:t>
            </a:r>
            <a:r>
              <a:rPr lang="en-US" sz="1600" dirty="0" smtClean="0"/>
              <a:t> </a:t>
            </a:r>
            <a:r>
              <a:rPr lang="en-US" sz="1600" dirty="0"/>
              <a:t>y</a:t>
            </a:r>
            <a:r>
              <a:rPr lang="en-US" sz="1600" dirty="0" smtClean="0"/>
              <a:t>));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chemeClr val="accent6"/>
                </a:solidFill>
              </a:rPr>
              <a:t>result: </a:t>
            </a:r>
            <a:r>
              <a:rPr lang="en-US" sz="1600" dirty="0" smtClean="0">
                <a:solidFill>
                  <a:schemeClr val="accent6"/>
                </a:solidFill>
              </a:rPr>
              <a:t>true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686925" y="2562365"/>
            <a:ext cx="414338" cy="30564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53686" y="3767414"/>
            <a:ext cx="1709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x = 2;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1;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42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- Boolean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6733088" y="1420367"/>
            <a:ext cx="4887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Logical Operators</a:t>
            </a:r>
            <a:endParaRPr lang="en-US" sz="1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33016"/>
              </p:ext>
            </p:extLst>
          </p:nvPr>
        </p:nvGraphicFramePr>
        <p:xfrm>
          <a:off x="6733088" y="2037001"/>
          <a:ext cx="5041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/>
                <a:gridCol w="927100"/>
                <a:gridCol w="2006600"/>
                <a:gridCol w="1028700"/>
              </a:tblGrid>
              <a:tr h="309461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AND (&amp;&amp;)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2320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(2==2)</a:t>
                      </a:r>
                      <a:r>
                        <a:rPr lang="en-US" sz="1200" baseline="0" dirty="0" smtClean="0"/>
                        <a:t> &amp;&amp; (3==3)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</a:tr>
              <a:tr h="2320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(2!=2) &amp;&amp; (3==3)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</a:tr>
              <a:tr h="2320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(2==2) &amp;&amp; (3!=3)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</a:tr>
              <a:tr h="2320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(2!=2) &amp;&amp; (3!=3)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70904"/>
              </p:ext>
            </p:extLst>
          </p:nvPr>
        </p:nvGraphicFramePr>
        <p:xfrm>
          <a:off x="6733088" y="3956072"/>
          <a:ext cx="5041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/>
                <a:gridCol w="927100"/>
                <a:gridCol w="2006600"/>
                <a:gridCol w="1028700"/>
              </a:tblGrid>
              <a:tr h="309461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OR (||)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2320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(2==2)</a:t>
                      </a:r>
                      <a:r>
                        <a:rPr lang="en-US" sz="1200" baseline="0" dirty="0" smtClean="0"/>
                        <a:t> || (3==3)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</a:tr>
              <a:tr h="2320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(2!=2) || (3==3)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</a:tr>
              <a:tr h="2320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(2==2)</a:t>
                      </a:r>
                      <a:r>
                        <a:rPr lang="en-US" sz="1200" baseline="0" dirty="0" smtClean="0"/>
                        <a:t> ||</a:t>
                      </a:r>
                      <a:r>
                        <a:rPr lang="en-US" sz="1200" dirty="0" smtClean="0"/>
                        <a:t> (3!=3)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</a:tr>
              <a:tr h="2320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(2!=2) ||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(3!=3)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929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other data types!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19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3264733" y="2477902"/>
            <a:ext cx="5867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We will talk about </a:t>
            </a:r>
            <a:r>
              <a:rPr lang="en-US" sz="2000" b="1" dirty="0" smtClean="0">
                <a:solidFill>
                  <a:srgbClr val="0070C0"/>
                </a:solidFill>
              </a:rPr>
              <a:t>Non-primitive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data </a:t>
            </a:r>
            <a:r>
              <a:rPr lang="en-US" sz="2000" dirty="0" smtClean="0">
                <a:solidFill>
                  <a:srgbClr val="0070C0"/>
                </a:solidFill>
              </a:rPr>
              <a:t>types later on!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6232" y="3086753"/>
            <a:ext cx="69795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 </a:t>
            </a:r>
            <a:r>
              <a:rPr lang="en-US" sz="2800" b="1" dirty="0" err="1">
                <a:solidFill>
                  <a:schemeClr val="accent6"/>
                </a:solidFill>
              </a:rPr>
              <a:t>typeof</a:t>
            </a:r>
            <a:r>
              <a:rPr lang="en-US" dirty="0"/>
              <a:t> operator returns a string indicating the type of the unevaluated operand.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29" y="3941825"/>
            <a:ext cx="3282145" cy="24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00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535" y="3343247"/>
            <a:ext cx="7519329" cy="18306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spcBef>
                <a:spcPts val="0"/>
              </a:spcBef>
              <a:buClrTx/>
              <a:buNone/>
            </a:pPr>
            <a:r>
              <a:rPr lang="en-US" sz="2800" dirty="0" smtClean="0"/>
              <a:t>JavaScript </a:t>
            </a:r>
            <a:r>
              <a:rPr lang="en-US" sz="2800" dirty="0"/>
              <a:t>is a scripting or programming language that allows you to implement complex things on web pages 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>
                <a:solidFill>
                  <a:srgbClr val="0070C0"/>
                </a:solidFill>
              </a:rPr>
              <a:t>- </a:t>
            </a:r>
            <a:r>
              <a:rPr lang="en-US" sz="2800" dirty="0" smtClean="0">
                <a:solidFill>
                  <a:srgbClr val="0070C0"/>
                </a:solidFill>
              </a:rPr>
              <a:t>It was </a:t>
            </a:r>
            <a:r>
              <a:rPr lang="en-US" sz="2800" dirty="0">
                <a:solidFill>
                  <a:srgbClr val="0070C0"/>
                </a:solidFill>
              </a:rPr>
              <a:t>created by Brendan </a:t>
            </a:r>
            <a:r>
              <a:rPr lang="en-US" sz="2800" dirty="0" err="1">
                <a:solidFill>
                  <a:srgbClr val="0070C0"/>
                </a:solidFill>
              </a:rPr>
              <a:t>Eich</a:t>
            </a:r>
            <a:r>
              <a:rPr lang="en-US" sz="2800" dirty="0">
                <a:solidFill>
                  <a:srgbClr val="0070C0"/>
                </a:solidFill>
              </a:rPr>
              <a:t> in 1995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3296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18" name="Content Placeholder 7"/>
          <p:cNvSpPr txBox="1">
            <a:spLocks/>
          </p:cNvSpPr>
          <p:nvPr/>
        </p:nvSpPr>
        <p:spPr>
          <a:xfrm>
            <a:off x="6351846" y="2231586"/>
            <a:ext cx="5602146" cy="1495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JavaScript comments can be used to explain JavaScript code, and to make it more readable. Any text between // and the end of the line or between /* */ will be ignored by JavaScript (will not be executed).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Single </a:t>
            </a:r>
            <a:r>
              <a:rPr lang="en-US" sz="1800" dirty="0"/>
              <a:t>line comments start with </a:t>
            </a:r>
            <a:r>
              <a:rPr lang="en-US" sz="2800" b="1" dirty="0" smtClean="0">
                <a:solidFill>
                  <a:srgbClr val="0070C0"/>
                </a:solidFill>
              </a:rPr>
              <a:t>//</a:t>
            </a:r>
            <a:r>
              <a:rPr lang="en-US" sz="1800" dirty="0" smtClean="0"/>
              <a:t> </a:t>
            </a:r>
          </a:p>
          <a:p>
            <a:r>
              <a:rPr lang="en-US" sz="1800" dirty="0"/>
              <a:t>Multi-line comments start with </a:t>
            </a:r>
            <a:r>
              <a:rPr lang="en-US" sz="2800" b="1" dirty="0">
                <a:solidFill>
                  <a:srgbClr val="0070C0"/>
                </a:solidFill>
              </a:rPr>
              <a:t>/*</a:t>
            </a:r>
            <a:r>
              <a:rPr lang="en-US" sz="1800" dirty="0"/>
              <a:t> and end with </a:t>
            </a:r>
            <a:r>
              <a:rPr lang="en-US" sz="2800" b="1" dirty="0" smtClean="0">
                <a:solidFill>
                  <a:srgbClr val="0070C0"/>
                </a:solidFill>
              </a:rPr>
              <a:t>*/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dirty="0" smtClean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57" y="2987865"/>
            <a:ext cx="909219" cy="9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48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18" name="Content Placeholder 7"/>
          <p:cNvSpPr txBox="1">
            <a:spLocks/>
          </p:cNvSpPr>
          <p:nvPr/>
        </p:nvSpPr>
        <p:spPr>
          <a:xfrm>
            <a:off x="6280407" y="345643"/>
            <a:ext cx="5602146" cy="1495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r>
              <a:rPr lang="en-US" sz="1800" b="1" dirty="0">
                <a:solidFill>
                  <a:srgbClr val="0070C0"/>
                </a:solidFill>
              </a:rPr>
              <a:t>Single Line Comment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Ex: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// </a:t>
            </a:r>
            <a:r>
              <a:rPr lang="en-US" sz="1800" dirty="0" smtClean="0">
                <a:solidFill>
                  <a:schemeClr val="accent6"/>
                </a:solidFill>
              </a:rPr>
              <a:t>Change heading: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document.getElementById</a:t>
            </a:r>
            <a:r>
              <a:rPr lang="en-US" sz="1800" dirty="0" smtClean="0"/>
              <a:t>("</a:t>
            </a:r>
            <a:r>
              <a:rPr lang="en-US" sz="1800" dirty="0" err="1" smtClean="0"/>
              <a:t>myH</a:t>
            </a:r>
            <a:r>
              <a:rPr lang="en-US" sz="1800" dirty="0" smtClean="0"/>
              <a:t>").</a:t>
            </a:r>
            <a:r>
              <a:rPr lang="en-US" sz="1800" dirty="0" err="1" smtClean="0"/>
              <a:t>innerHTML</a:t>
            </a:r>
            <a:r>
              <a:rPr lang="en-US" sz="1800" dirty="0" smtClean="0"/>
              <a:t> = "My First Page";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r>
              <a:rPr lang="en-US" sz="1800" b="1" dirty="0" smtClean="0">
                <a:solidFill>
                  <a:srgbClr val="0070C0"/>
                </a:solidFill>
              </a:rPr>
              <a:t>Multi Line </a:t>
            </a:r>
            <a:r>
              <a:rPr lang="en-US" sz="1800" b="1" dirty="0">
                <a:solidFill>
                  <a:srgbClr val="0070C0"/>
                </a:solidFill>
              </a:rPr>
              <a:t>Comment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Ex: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/*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>The code below will change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>the heading with id = "</a:t>
            </a:r>
            <a:r>
              <a:rPr lang="en-US" sz="1800" dirty="0" err="1">
                <a:solidFill>
                  <a:schemeClr val="accent6"/>
                </a:solidFill>
              </a:rPr>
              <a:t>myH</a:t>
            </a:r>
            <a:r>
              <a:rPr lang="en-US" sz="1800" dirty="0">
                <a:solidFill>
                  <a:schemeClr val="accent6"/>
                </a:solidFill>
              </a:rPr>
              <a:t>"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>and the paragraph with id = "</a:t>
            </a:r>
            <a:r>
              <a:rPr lang="en-US" sz="1800" dirty="0" err="1">
                <a:solidFill>
                  <a:schemeClr val="accent6"/>
                </a:solidFill>
              </a:rPr>
              <a:t>myP</a:t>
            </a:r>
            <a:r>
              <a:rPr lang="en-US" sz="1800" dirty="0">
                <a:solidFill>
                  <a:schemeClr val="accent6"/>
                </a:solidFill>
              </a:rPr>
              <a:t>"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>in my web page: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>*/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err="1"/>
              <a:t>document.getElementById</a:t>
            </a:r>
            <a:r>
              <a:rPr lang="en-US" sz="1800" dirty="0"/>
              <a:t>("</a:t>
            </a:r>
            <a:r>
              <a:rPr lang="en-US" sz="1800" dirty="0" err="1"/>
              <a:t>myH</a:t>
            </a:r>
            <a:r>
              <a:rPr lang="en-US" sz="1800" dirty="0"/>
              <a:t>").</a:t>
            </a:r>
            <a:r>
              <a:rPr lang="en-US" sz="1800" dirty="0" err="1"/>
              <a:t>innerHTML</a:t>
            </a:r>
            <a:r>
              <a:rPr lang="en-US" sz="1800" dirty="0"/>
              <a:t> = "My First Page";</a:t>
            </a:r>
            <a:br>
              <a:rPr lang="en-US" sz="1800" dirty="0"/>
            </a:br>
            <a:r>
              <a:rPr lang="en-US" sz="1800" dirty="0" err="1"/>
              <a:t>document.getElementById</a:t>
            </a:r>
            <a:r>
              <a:rPr lang="en-US" sz="1800" dirty="0"/>
              <a:t>("</a:t>
            </a:r>
            <a:r>
              <a:rPr lang="en-US" sz="1800" dirty="0" err="1"/>
              <a:t>myP</a:t>
            </a:r>
            <a:r>
              <a:rPr lang="en-US" sz="1800" dirty="0"/>
              <a:t>").</a:t>
            </a:r>
            <a:r>
              <a:rPr lang="en-US" sz="1800" dirty="0" err="1"/>
              <a:t>innerHTML</a:t>
            </a:r>
            <a:r>
              <a:rPr lang="en-US" sz="1800" dirty="0"/>
              <a:t> = "My first paragraph.";</a:t>
            </a:r>
            <a:br>
              <a:rPr lang="en-US" sz="1800" dirty="0"/>
            </a:b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57" y="2987865"/>
            <a:ext cx="909219" cy="9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6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633635" y="2921771"/>
            <a:ext cx="3443114" cy="3246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22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3264733" y="2477902"/>
            <a:ext cx="5867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JavaScript variables are containers for storing data values.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9583" y="3375282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3200" dirty="0">
                <a:solidFill>
                  <a:schemeClr val="accent6"/>
                </a:solidFill>
                <a:latin typeface="Consolas" charset="0"/>
              </a:rPr>
              <a:t>var</a:t>
            </a:r>
            <a:r>
              <a:rPr lang="is-IS" sz="32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is-IS" sz="3200" dirty="0" smtClean="0">
                <a:solidFill>
                  <a:srgbClr val="000000"/>
                </a:solidFill>
                <a:latin typeface="Consolas" charset="0"/>
              </a:rPr>
              <a:t>x =</a:t>
            </a:r>
            <a:r>
              <a:rPr lang="is-IS" sz="32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is-IS" sz="3200" dirty="0">
                <a:solidFill>
                  <a:srgbClr val="0070C0"/>
                </a:solidFill>
                <a:latin typeface="Consolas" charset="0"/>
              </a:rPr>
              <a:t>5</a:t>
            </a:r>
            <a:r>
              <a:rPr lang="is-IS" sz="3200" dirty="0">
                <a:solidFill>
                  <a:srgbClr val="000000"/>
                </a:solidFill>
                <a:latin typeface="Consolas" charset="0"/>
              </a:rPr>
              <a:t>;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25899" y="3960057"/>
            <a:ext cx="0" cy="4166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68948" y="3960057"/>
            <a:ext cx="0" cy="4166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04405" y="4544832"/>
            <a:ext cx="104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Variable Keyword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7454" y="4544831"/>
            <a:ext cx="104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Variable Value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5186"/>
              </p:ext>
            </p:extLst>
          </p:nvPr>
        </p:nvGraphicFramePr>
        <p:xfrm>
          <a:off x="8611283" y="3694466"/>
          <a:ext cx="1232733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327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7615"/>
              </p:ext>
            </p:extLst>
          </p:nvPr>
        </p:nvGraphicFramePr>
        <p:xfrm>
          <a:off x="9844016" y="3707549"/>
          <a:ext cx="123273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7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844016" y="3090671"/>
            <a:ext cx="71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Storage Address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853815" y="3147822"/>
            <a:ext cx="71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Content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8226162" y="40522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mtClean="0">
                <a:solidFill>
                  <a:srgbClr val="000000"/>
                </a:solidFill>
                <a:latin typeface="Consolas" charset="0"/>
              </a:rPr>
              <a:t>x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5400000" flipV="1">
            <a:off x="6039605" y="3674966"/>
            <a:ext cx="1257300" cy="157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53815" y="6189151"/>
            <a:ext cx="157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59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/>
      <p:bldP spid="7" grpId="0"/>
      <p:bldP spid="13" grpId="0"/>
      <p:bldP spid="15" grpId="0"/>
      <p:bldP spid="19" grpId="0"/>
      <p:bldP spid="20" grpId="0"/>
      <p:bldP spid="2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Variable’s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23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3264733" y="2477902"/>
            <a:ext cx="5867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JavaScript is a loosely typed or a dynamic language. Variables in JavaScript are not directly associated with any particular value type, and any variable can be assigned (and re-assigned) values of all </a:t>
            </a:r>
            <a:r>
              <a:rPr lang="en-US" sz="2000" dirty="0" smtClean="0"/>
              <a:t>types.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005263" y="43732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77AA"/>
                </a:solidFill>
              </a:rPr>
              <a:t>var</a:t>
            </a:r>
            <a:r>
              <a:rPr lang="en-US" dirty="0"/>
              <a:t> foo </a:t>
            </a:r>
            <a:r>
              <a:rPr lang="en-US" dirty="0">
                <a:solidFill>
                  <a:srgbClr val="A67F59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90055"/>
                </a:solidFill>
              </a:rPr>
              <a:t>42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708090"/>
                </a:solidFill>
              </a:rPr>
              <a:t>// foo is now a Number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0077AA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foo </a:t>
            </a:r>
            <a:r>
              <a:rPr lang="en-US" dirty="0">
                <a:solidFill>
                  <a:srgbClr val="A67F59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</a:rPr>
              <a:t>'bar'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708090"/>
                </a:solidFill>
              </a:rPr>
              <a:t>// foo is now a String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0077AA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foo </a:t>
            </a:r>
            <a:r>
              <a:rPr lang="en-US" dirty="0">
                <a:solidFill>
                  <a:srgbClr val="A67F59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7AA"/>
                </a:solidFill>
              </a:rPr>
              <a:t>true</a:t>
            </a:r>
            <a:r>
              <a:rPr lang="en-US" dirty="0">
                <a:solidFill>
                  <a:srgbClr val="999999"/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708090"/>
                </a:solidFill>
              </a:rPr>
              <a:t>// foo is now a Boolean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5263" y="4046787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6578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24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2493264" y="2523262"/>
            <a:ext cx="7467600" cy="201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first character must be an ASCII letter (either uppercase or lowercase), or an underscore (_) character. Note that a </a:t>
            </a:r>
            <a:r>
              <a:rPr lang="en-US" dirty="0">
                <a:solidFill>
                  <a:schemeClr val="accent6"/>
                </a:solidFill>
              </a:rPr>
              <a:t>number cannot be used as the first character</a:t>
            </a:r>
            <a:r>
              <a:rPr lang="en-US" dirty="0"/>
              <a:t>. 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Subsequent characters must be letters, numbers, or underscores (_). 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variable name must not be a </a:t>
            </a:r>
            <a:r>
              <a:rPr lang="en-US" dirty="0">
                <a:solidFill>
                  <a:schemeClr val="accent6"/>
                </a:solidFill>
              </a:rPr>
              <a:t>reserved word</a:t>
            </a:r>
            <a:r>
              <a:rPr lang="en-US" dirty="0" smtClean="0"/>
              <a:t>.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If the variable name consist of 2 words, start the second word with capital letter (</a:t>
            </a:r>
            <a:r>
              <a:rPr lang="en-US" dirty="0" smtClean="0">
                <a:solidFill>
                  <a:schemeClr val="accent6"/>
                </a:solidFill>
              </a:rPr>
              <a:t>don’t use space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1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Naming Variables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25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2105548" y="2432173"/>
            <a:ext cx="8124825" cy="201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b="1" dirty="0" smtClean="0"/>
              <a:t>Which of the following statements have a </a:t>
            </a:r>
            <a:r>
              <a:rPr lang="en-US" sz="2400" b="1" smtClean="0"/>
              <a:t>valid variable </a:t>
            </a:r>
            <a:r>
              <a:rPr lang="en-US" sz="2400" b="1" dirty="0" smtClean="0"/>
              <a:t>name ?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45082" y="3380425"/>
            <a:ext cx="3617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</a:rPr>
              <a:t>v</a:t>
            </a:r>
            <a:r>
              <a:rPr lang="en-US" sz="2400" dirty="0" err="1" smtClean="0">
                <a:solidFill>
                  <a:srgbClr val="0070C0"/>
                </a:solidFill>
              </a:rPr>
              <a:t>ar</a:t>
            </a:r>
            <a:r>
              <a:rPr lang="en-US" sz="2400" dirty="0" smtClean="0">
                <a:solidFill>
                  <a:srgbClr val="0070C0"/>
                </a:solidFill>
              </a:rPr>
              <a:t> 5firstVariable = 3;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0070C0"/>
                </a:solidFill>
              </a:rPr>
              <a:t>var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variable2 = true</a:t>
            </a:r>
            <a:r>
              <a:rPr lang="en-US" sz="2400" dirty="0" smtClean="0">
                <a:solidFill>
                  <a:srgbClr val="0070C0"/>
                </a:solidFill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0070C0"/>
                </a:solidFill>
              </a:rPr>
              <a:t>var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_</a:t>
            </a:r>
            <a:r>
              <a:rPr lang="en-US" sz="2400" dirty="0" err="1">
                <a:solidFill>
                  <a:srgbClr val="0070C0"/>
                </a:solidFill>
              </a:rPr>
              <a:t>firstVariable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smtClean="0">
                <a:solidFill>
                  <a:srgbClr val="0070C0"/>
                </a:solidFill>
              </a:rPr>
              <a:t>3;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0070C0"/>
                </a:solidFill>
              </a:rPr>
              <a:t>var</a:t>
            </a:r>
            <a:r>
              <a:rPr lang="en-US" sz="2400" dirty="0" smtClean="0">
                <a:solidFill>
                  <a:srgbClr val="0070C0"/>
                </a:solidFill>
              </a:rPr>
              <a:t> first Variable = ”hi”;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0070C0"/>
                </a:solidFill>
              </a:rPr>
              <a:t>var</a:t>
            </a:r>
            <a:r>
              <a:rPr lang="en-US" sz="2400" dirty="0" smtClean="0">
                <a:solidFill>
                  <a:srgbClr val="0070C0"/>
                </a:solidFill>
              </a:rPr>
              <a:t> undefined = true;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0070C0"/>
                </a:solidFill>
              </a:rPr>
              <a:t>var</a:t>
            </a:r>
            <a:r>
              <a:rPr lang="en-US" sz="2400" dirty="0" smtClean="0">
                <a:solidFill>
                  <a:srgbClr val="0070C0"/>
                </a:solidFill>
              </a:rPr>
              <a:t> if = ”4”;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0070C0"/>
                </a:solidFill>
              </a:rPr>
              <a:t>var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firstVariable</a:t>
            </a:r>
            <a:r>
              <a:rPr lang="en-US" sz="2400" dirty="0">
                <a:solidFill>
                  <a:srgbClr val="0070C0"/>
                </a:solidFill>
              </a:rPr>
              <a:t> = ”hi”;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42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679192"/>
            <a:ext cx="7729728" cy="1188720"/>
          </a:xfrm>
        </p:spPr>
        <p:txBody>
          <a:bodyPr/>
          <a:lstStyle/>
          <a:p>
            <a:r>
              <a:rPr lang="en-US" dirty="0" smtClean="0"/>
              <a:t>More about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26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8579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Access Char in a String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18" name="Content Placeholder 7"/>
          <p:cNvSpPr txBox="1">
            <a:spLocks/>
          </p:cNvSpPr>
          <p:nvPr/>
        </p:nvSpPr>
        <p:spPr>
          <a:xfrm>
            <a:off x="6397421" y="2159307"/>
            <a:ext cx="5602146" cy="1495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Each Character has an </a:t>
            </a:r>
            <a:r>
              <a:rPr lang="en-US" sz="2800" b="1" dirty="0" smtClean="0">
                <a:solidFill>
                  <a:schemeClr val="accent6"/>
                </a:solidFill>
              </a:rPr>
              <a:t>index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dirty="0" smtClean="0">
              <a:solidFill>
                <a:schemeClr val="accent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3437" y="3988174"/>
            <a:ext cx="302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spc="1500" dirty="0" smtClean="0">
                <a:solidFill>
                  <a:srgbClr val="0070C0"/>
                </a:solidFill>
              </a:rPr>
              <a:t>UDACITY</a:t>
            </a:r>
            <a:endParaRPr lang="en-US" sz="2400" b="1" spc="15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86725" y="4449839"/>
            <a:ext cx="0" cy="399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10587" y="4449839"/>
            <a:ext cx="0" cy="399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39209" y="4449839"/>
            <a:ext cx="0" cy="399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67835" y="4449839"/>
            <a:ext cx="0" cy="399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720256" y="4449839"/>
            <a:ext cx="0" cy="399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077438" y="4449839"/>
            <a:ext cx="0" cy="399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472725" y="4449839"/>
            <a:ext cx="0" cy="399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95690" y="4854354"/>
            <a:ext cx="3414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640" dirty="0" smtClean="0">
                <a:solidFill>
                  <a:schemeClr val="accent6"/>
                </a:solidFill>
              </a:rPr>
              <a:t>0123456</a:t>
            </a:r>
            <a:endParaRPr lang="en-US" sz="2800" b="1" spc="1640" dirty="0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873437" y="4920663"/>
            <a:ext cx="399026" cy="3859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312540" y="4933831"/>
            <a:ext cx="399026" cy="3859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9151905" y="2658326"/>
            <a:ext cx="255639" cy="238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75711" y="3361777"/>
            <a:ext cx="178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Length = 7 char</a:t>
            </a:r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7451700" y="5353328"/>
            <a:ext cx="12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index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918540" y="5306805"/>
            <a:ext cx="127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Last index</a:t>
            </a:r>
            <a:br>
              <a:rPr lang="en-US" dirty="0" smtClean="0"/>
            </a:br>
            <a:r>
              <a:rPr lang="en-US" dirty="0" smtClean="0"/>
              <a:t>length-1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9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  <p:bldP spid="9" grpId="0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Escape String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26"/>
          <a:stretch/>
        </p:blipFill>
        <p:spPr>
          <a:xfrm>
            <a:off x="6297153" y="2362767"/>
            <a:ext cx="5739434" cy="2045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0249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Compare 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6248400" y="2221311"/>
            <a:ext cx="5575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Case Sensitive</a:t>
            </a:r>
          </a:p>
          <a:p>
            <a:r>
              <a:rPr lang="en-US" dirty="0" smtClean="0"/>
              <a:t>Ex: “no” == “No” </a:t>
            </a:r>
            <a:r>
              <a:rPr lang="en-US" dirty="0" smtClean="0">
                <a:sym typeface="Wingdings"/>
              </a:rPr>
              <a:t> result: false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olidFill>
                  <a:schemeClr val="accent6"/>
                </a:solidFill>
                <a:sym typeface="Wingdings"/>
              </a:rPr>
              <a:t>Use strict quality (===) or (!==)</a:t>
            </a:r>
            <a:br>
              <a:rPr lang="en-US" dirty="0" smtClean="0">
                <a:solidFill>
                  <a:schemeClr val="accent6"/>
                </a:solidFill>
                <a:sym typeface="Wingdings"/>
              </a:rPr>
            </a:br>
            <a:r>
              <a:rPr lang="en-US" dirty="0" smtClean="0"/>
              <a:t>No type </a:t>
            </a:r>
            <a:r>
              <a:rPr lang="en-US" dirty="0"/>
              <a:t>conversion is done, and the types must be the same to be considered </a:t>
            </a:r>
            <a:r>
              <a:rPr lang="en-US" dirty="0" smtClean="0"/>
              <a:t>equal.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Ex: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true </a:t>
            </a:r>
            <a:r>
              <a:rPr lang="en-US" b="1" dirty="0">
                <a:solidFill>
                  <a:schemeClr val="accent6"/>
                </a:solidFill>
              </a:rPr>
              <a:t>==</a:t>
            </a:r>
            <a:r>
              <a:rPr lang="en-US" dirty="0"/>
              <a:t> 1; </a:t>
            </a:r>
            <a:r>
              <a:rPr lang="en-US" sz="1400" dirty="0"/>
              <a:t>//true, because 'true' is converted to 1 </a:t>
            </a:r>
            <a:r>
              <a:rPr lang="en-US" sz="1400" dirty="0" smtClean="0"/>
              <a:t>&amp; then compared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true </a:t>
            </a:r>
            <a:r>
              <a:rPr lang="en-US" b="1" dirty="0">
                <a:solidFill>
                  <a:schemeClr val="accent6"/>
                </a:solidFill>
              </a:rPr>
              <a:t>=== </a:t>
            </a:r>
            <a:r>
              <a:rPr lang="en-US" dirty="0"/>
              <a:t>1; </a:t>
            </a:r>
            <a:r>
              <a:rPr lang="en-US" sz="1400" dirty="0"/>
              <a:t>//false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76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r="32575"/>
          <a:stretch/>
        </p:blipFill>
        <p:spPr>
          <a:xfrm>
            <a:off x="5473861" y="2428324"/>
            <a:ext cx="1250066" cy="2114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0"/>
          <a:stretch/>
        </p:blipFill>
        <p:spPr>
          <a:xfrm>
            <a:off x="2864487" y="2428326"/>
            <a:ext cx="1206549" cy="21147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0"/>
          <a:stretch/>
        </p:blipFill>
        <p:spPr>
          <a:xfrm>
            <a:off x="8126752" y="2428324"/>
            <a:ext cx="1200760" cy="21147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8635" y="4710896"/>
            <a:ext cx="2558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Contents &amp; Structure</a:t>
            </a:r>
          </a:p>
          <a:p>
            <a:pPr algn="ctr"/>
            <a:r>
              <a:rPr lang="en-US" sz="1600" dirty="0" smtClean="0"/>
              <a:t>Heading</a:t>
            </a:r>
            <a:br>
              <a:rPr lang="en-US" sz="1600" dirty="0" smtClean="0"/>
            </a:br>
            <a:r>
              <a:rPr lang="en-US" sz="1600" dirty="0" smtClean="0"/>
              <a:t>Lists</a:t>
            </a:r>
            <a:br>
              <a:rPr lang="en-US" sz="1600" dirty="0" smtClean="0"/>
            </a:br>
            <a:r>
              <a:rPr lang="en-US" sz="1600" dirty="0" smtClean="0"/>
              <a:t>Paragraphs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6874" y="4710896"/>
            <a:ext cx="2558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Presentation</a:t>
            </a:r>
          </a:p>
          <a:p>
            <a:pPr algn="ctr"/>
            <a:r>
              <a:rPr lang="en-US" sz="1600" dirty="0" smtClean="0"/>
              <a:t>Font</a:t>
            </a:r>
            <a:br>
              <a:rPr lang="en-US" sz="1600" dirty="0" smtClean="0"/>
            </a:br>
            <a:r>
              <a:rPr lang="en-US" sz="1600" dirty="0" smtClean="0"/>
              <a:t>Color</a:t>
            </a:r>
            <a:br>
              <a:rPr lang="en-US" sz="1600" dirty="0" smtClean="0"/>
            </a:br>
            <a:r>
              <a:rPr lang="en-US" sz="1600" dirty="0" smtClean="0"/>
              <a:t>Border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8006" y="4710896"/>
            <a:ext cx="25582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Behavior</a:t>
            </a:r>
          </a:p>
          <a:p>
            <a:pPr algn="ctr"/>
            <a:r>
              <a:rPr lang="en-US" sz="1600" dirty="0" smtClean="0"/>
              <a:t>Dynamic Display</a:t>
            </a:r>
            <a:br>
              <a:rPr lang="en-US" sz="1600" dirty="0" smtClean="0"/>
            </a:br>
            <a:r>
              <a:rPr lang="en-US" sz="1600" dirty="0" smtClean="0"/>
              <a:t>Pop windows</a:t>
            </a:r>
            <a:br>
              <a:rPr lang="en-US" sz="1600" dirty="0" smtClean="0"/>
            </a:br>
            <a:r>
              <a:rPr lang="en-US" sz="1600" dirty="0" smtClean="0"/>
              <a:t>User Interaction</a:t>
            </a:r>
          </a:p>
          <a:p>
            <a:pPr algn="ctr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Increment &amp; Decrement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6248400" y="2221311"/>
            <a:ext cx="55753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6"/>
                </a:solidFill>
              </a:rPr>
              <a:t>v</a:t>
            </a:r>
            <a:r>
              <a:rPr lang="en-US" sz="2800" dirty="0" err="1" smtClean="0">
                <a:solidFill>
                  <a:schemeClr val="accent6"/>
                </a:solidFill>
              </a:rPr>
              <a:t>ar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i</a:t>
            </a:r>
            <a:r>
              <a:rPr lang="en-US" sz="2800" dirty="0" smtClean="0">
                <a:solidFill>
                  <a:schemeClr val="accent6"/>
                </a:solidFill>
              </a:rPr>
              <a:t> =2;</a:t>
            </a:r>
            <a:br>
              <a:rPr lang="en-US" sz="2800" dirty="0" smtClean="0">
                <a:solidFill>
                  <a:schemeClr val="accent6"/>
                </a:solidFill>
              </a:rPr>
            </a:b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++;       ++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;        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--;       --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;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 smtClean="0">
                <a:solidFill>
                  <a:schemeClr val="accent6"/>
                </a:solidFill>
              </a:rPr>
              <a:t>What are the differences between them ?</a:t>
            </a:r>
          </a:p>
        </p:txBody>
      </p:sp>
    </p:spTree>
    <p:extLst>
      <p:ext uri="{BB962C8B-B14F-4D97-AF65-F5344CB8AC3E}">
        <p14:creationId xmlns:p14="http://schemas.microsoft.com/office/powerpoint/2010/main" val="1277223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31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/>
        </p:nvSpPr>
        <p:spPr>
          <a:xfrm>
            <a:off x="8382000" y="2578100"/>
            <a:ext cx="2376922" cy="2603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NaN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2000" dirty="0"/>
              <a:t> </a:t>
            </a:r>
            <a:r>
              <a:rPr lang="en-US" sz="2000" dirty="0" smtClean="0"/>
              <a:t>Not a Number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Ex: "s" * </a:t>
            </a:r>
            <a:r>
              <a:rPr lang="en-US" sz="2000" dirty="0" smtClean="0"/>
              <a:t>2; </a:t>
            </a:r>
            <a:br>
              <a:rPr lang="en-US" sz="2000" dirty="0" smtClean="0"/>
            </a:br>
            <a:r>
              <a:rPr lang="en-US" sz="2000" dirty="0" smtClean="0"/>
              <a:t>Use a string as a number</a:t>
            </a:r>
            <a:br>
              <a:rPr lang="en-US" sz="2000" dirty="0" smtClean="0"/>
            </a:b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7539" y="2578100"/>
            <a:ext cx="2376922" cy="2603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UNDEFINED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Absence of  Value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Ex: </a:t>
            </a:r>
            <a:r>
              <a:rPr lang="en-US" dirty="0" err="1" smtClean="0"/>
              <a:t>var</a:t>
            </a:r>
            <a:r>
              <a:rPr lang="en-US" dirty="0" smtClean="0"/>
              <a:t> x;</a:t>
            </a:r>
            <a:br>
              <a:rPr lang="en-US" dirty="0" smtClean="0"/>
            </a:br>
            <a:r>
              <a:rPr lang="en-US" dirty="0" err="1" smtClean="0"/>
              <a:t>console.log</a:t>
            </a:r>
            <a:r>
              <a:rPr lang="en-US" dirty="0" smtClean="0"/>
              <a:t>(x);</a:t>
            </a:r>
            <a:br>
              <a:rPr lang="en-US" dirty="0" smtClean="0"/>
            </a:br>
            <a:r>
              <a:rPr lang="en-US" dirty="0" smtClean="0"/>
              <a:t>no value has assigned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3078" y="2578100"/>
            <a:ext cx="2376922" cy="2603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NULL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Value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Ex: </a:t>
            </a:r>
            <a:r>
              <a:rPr lang="en-US" dirty="0" err="1" smtClean="0"/>
              <a:t>var</a:t>
            </a:r>
            <a:r>
              <a:rPr lang="en-US" dirty="0" smtClean="0"/>
              <a:t> x = null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36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679192"/>
            <a:ext cx="7729728" cy="118872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32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8535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33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1679946" y="2501037"/>
            <a:ext cx="947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It is </a:t>
            </a:r>
            <a:r>
              <a:rPr lang="en-US" dirty="0">
                <a:solidFill>
                  <a:srgbClr val="000000"/>
                </a:solidFill>
              </a:rPr>
              <a:t>a block of code designed to </a:t>
            </a:r>
            <a:r>
              <a:rPr lang="en-US" b="1" dirty="0">
                <a:solidFill>
                  <a:srgbClr val="000000"/>
                </a:solidFill>
              </a:rPr>
              <a:t>perform a particular task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It is </a:t>
            </a:r>
            <a:r>
              <a:rPr lang="en-US" dirty="0">
                <a:solidFill>
                  <a:srgbClr val="000000"/>
                </a:solidFill>
              </a:rPr>
              <a:t>executed when "something" </a:t>
            </a:r>
            <a:r>
              <a:rPr lang="en-US" b="1" dirty="0">
                <a:solidFill>
                  <a:srgbClr val="000000"/>
                </a:solidFill>
              </a:rPr>
              <a:t>invokes</a:t>
            </a:r>
            <a:r>
              <a:rPr lang="en-US" dirty="0">
                <a:solidFill>
                  <a:srgbClr val="000000"/>
                </a:solidFill>
              </a:rPr>
              <a:t> it (calls it</a:t>
            </a:r>
            <a:r>
              <a:rPr lang="en-US" dirty="0" smtClean="0">
                <a:solidFill>
                  <a:srgbClr val="000000"/>
                </a:solidFill>
              </a:rPr>
              <a:t>).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is </a:t>
            </a:r>
            <a:r>
              <a:rPr lang="en-US" dirty="0"/>
              <a:t>defined with the </a:t>
            </a:r>
            <a:r>
              <a:rPr lang="en-US" b="1" dirty="0"/>
              <a:t>function</a:t>
            </a:r>
            <a:r>
              <a:rPr lang="en-US" dirty="0"/>
              <a:t>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4473" y="3978365"/>
            <a:ext cx="4543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function </a:t>
            </a:r>
            <a:r>
              <a:rPr lang="en-US" dirty="0" err="1" smtClean="0">
                <a:solidFill>
                  <a:srgbClr val="0070C0"/>
                </a:solidFill>
              </a:rPr>
              <a:t>functionName</a:t>
            </a:r>
            <a:r>
              <a:rPr lang="en-US" dirty="0" smtClean="0">
                <a:solidFill>
                  <a:srgbClr val="0070C0"/>
                </a:solidFill>
              </a:rPr>
              <a:t>(parameter){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//code </a:t>
            </a:r>
            <a:r>
              <a:rPr lang="en-US" dirty="0">
                <a:solidFill>
                  <a:srgbClr val="0070C0"/>
                </a:solidFill>
              </a:rPr>
              <a:t>to be executed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50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34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1679946" y="2501037"/>
            <a:ext cx="947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It is </a:t>
            </a:r>
            <a:r>
              <a:rPr lang="en-US" dirty="0">
                <a:solidFill>
                  <a:srgbClr val="000000"/>
                </a:solidFill>
              </a:rPr>
              <a:t>a block of code designed to perform a particular task.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It is </a:t>
            </a:r>
            <a:r>
              <a:rPr lang="en-US" dirty="0">
                <a:solidFill>
                  <a:srgbClr val="000000"/>
                </a:solidFill>
              </a:rPr>
              <a:t>executed when "something" invokes it (calls it</a:t>
            </a:r>
            <a:r>
              <a:rPr lang="en-US" dirty="0" smtClean="0">
                <a:solidFill>
                  <a:srgbClr val="000000"/>
                </a:solidFill>
              </a:rPr>
              <a:t>).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is </a:t>
            </a:r>
            <a:r>
              <a:rPr lang="en-US" dirty="0"/>
              <a:t>defined with the </a:t>
            </a:r>
            <a:r>
              <a:rPr lang="en-US" b="1" dirty="0"/>
              <a:t>function</a:t>
            </a:r>
            <a:r>
              <a:rPr lang="en-US" dirty="0"/>
              <a:t>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It can have zero, 1 or more parameters.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5519" y="4089903"/>
            <a:ext cx="4543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function </a:t>
            </a:r>
            <a:r>
              <a:rPr lang="en-US" smtClean="0">
                <a:solidFill>
                  <a:srgbClr val="0070C0"/>
                </a:solidFill>
              </a:rPr>
              <a:t>welcome (){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err="1" smtClean="0">
                <a:solidFill>
                  <a:schemeClr val="accent6"/>
                </a:solidFill>
              </a:rPr>
              <a:t>Console.log</a:t>
            </a:r>
            <a:r>
              <a:rPr lang="en-US" dirty="0" smtClean="0">
                <a:solidFill>
                  <a:schemeClr val="accent6"/>
                </a:solidFill>
              </a:rPr>
              <a:t>(“Hi”);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66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Return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35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1650482" y="2752325"/>
            <a:ext cx="947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The return statement stops the execution of a function and returns a value from that function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sure you store the function return value in a variable. HOW ??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1990" y="3650349"/>
            <a:ext cx="454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function </a:t>
            </a:r>
            <a:r>
              <a:rPr lang="en-US" dirty="0" err="1">
                <a:solidFill>
                  <a:srgbClr val="0070C0"/>
                </a:solidFill>
              </a:rPr>
              <a:t>myFunction</a:t>
            </a:r>
            <a:r>
              <a:rPr lang="en-US" dirty="0">
                <a:solidFill>
                  <a:srgbClr val="0070C0"/>
                </a:solidFill>
              </a:rPr>
              <a:t>(name)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</a:t>
            </a:r>
            <a:r>
              <a:rPr lang="en-US" dirty="0">
                <a:solidFill>
                  <a:schemeClr val="accent6"/>
                </a:solidFill>
              </a:rPr>
              <a:t>return "Hello " + name;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1990" y="4618905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welcomeMsg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myFunction</a:t>
            </a:r>
            <a:r>
              <a:rPr lang="en-US" dirty="0" smtClean="0">
                <a:solidFill>
                  <a:srgbClr val="0070C0"/>
                </a:solidFill>
              </a:rPr>
              <a:t>(“Elham”);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console.log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welcomeMsg</a:t>
            </a:r>
            <a:r>
              <a:rPr lang="en-US" dirty="0" smtClean="0">
                <a:solidFill>
                  <a:srgbClr val="0070C0"/>
                </a:solidFill>
              </a:rPr>
              <a:t> );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5190" y="4825372"/>
            <a:ext cx="9525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38485" y="4628338"/>
            <a:ext cx="167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24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679192"/>
            <a:ext cx="7729728" cy="1188720"/>
          </a:xfrm>
        </p:spPr>
        <p:txBody>
          <a:bodyPr/>
          <a:lstStyle/>
          <a:p>
            <a:r>
              <a:rPr lang="en-US" dirty="0" smtClean="0"/>
              <a:t>Non-Primitive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36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4199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6261100" y="964011"/>
            <a:ext cx="5575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Arrays </a:t>
            </a:r>
            <a:r>
              <a:rPr lang="en-US" dirty="0"/>
              <a:t>are used to store multiple values in a single variable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* Note: Array data type is Object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Declaring Array: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books = </a:t>
            </a:r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smtClean="0"/>
              <a:t>”book1”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r>
              <a:rPr lang="en-US" dirty="0" smtClean="0"/>
              <a:t> “book2”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smtClean="0"/>
              <a:t>“book3”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6834" y="2944466"/>
            <a:ext cx="5117165" cy="3246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02494"/>
              </p:ext>
            </p:extLst>
          </p:nvPr>
        </p:nvGraphicFramePr>
        <p:xfrm>
          <a:off x="9526189" y="3670774"/>
          <a:ext cx="1232733" cy="2250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327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80674"/>
              </p:ext>
            </p:extLst>
          </p:nvPr>
        </p:nvGraphicFramePr>
        <p:xfrm>
          <a:off x="10758922" y="3683857"/>
          <a:ext cx="123273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7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58922" y="3066979"/>
            <a:ext cx="71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Storage Address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768721" y="3124130"/>
            <a:ext cx="71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Content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100203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795523" y="4254500"/>
            <a:ext cx="121134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89007" y="3792905"/>
            <a:ext cx="78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Books</a:t>
            </a:r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81522"/>
              </p:ext>
            </p:extLst>
          </p:nvPr>
        </p:nvGraphicFramePr>
        <p:xfrm>
          <a:off x="7017950" y="3401129"/>
          <a:ext cx="1232733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327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“book1”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”book2”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“book3”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Brace 16"/>
          <p:cNvSpPr/>
          <p:nvPr/>
        </p:nvSpPr>
        <p:spPr>
          <a:xfrm>
            <a:off x="8436013" y="3452444"/>
            <a:ext cx="99975" cy="1038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39376"/>
              </p:ext>
            </p:extLst>
          </p:nvPr>
        </p:nvGraphicFramePr>
        <p:xfrm>
          <a:off x="6719441" y="3385323"/>
          <a:ext cx="298510" cy="1237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510"/>
              </a:tblGrid>
              <a:tr h="4124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4124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4124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65740" y="3031796"/>
            <a:ext cx="71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Index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068594" y="3045463"/>
            <a:ext cx="1490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Array Content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4076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4" grpId="0" animBg="1"/>
      <p:bldP spid="15" grpId="0"/>
      <p:bldP spid="17" grpId="0" animBg="1"/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Array &amp; index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6248400" y="2221311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Each element inside an array has an index: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7093" y="3988783"/>
            <a:ext cx="40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books =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/>
              <a:t>”book1”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“book2”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/>
              <a:t>“book3”</a:t>
            </a:r>
            <a:r>
              <a:rPr lang="en-US" dirty="0">
                <a:solidFill>
                  <a:srgbClr val="0070C0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Brace 7"/>
          <p:cNvSpPr/>
          <p:nvPr/>
        </p:nvSpPr>
        <p:spPr>
          <a:xfrm rot="16200000">
            <a:off x="8961406" y="2635252"/>
            <a:ext cx="255639" cy="238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45770" y="3356698"/>
            <a:ext cx="231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70C0"/>
                </a:solidFill>
              </a:rPr>
              <a:t>Length = 3 elements</a:t>
            </a:r>
            <a:endParaRPr lang="en-US" sz="160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1401" y="4620375"/>
            <a:ext cx="127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index</a:t>
            </a:r>
            <a:br>
              <a:rPr lang="en-US" dirty="0" smtClean="0"/>
            </a:b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49174" y="4616581"/>
            <a:ext cx="127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Last index</a:t>
            </a:r>
            <a:br>
              <a:rPr lang="en-US" dirty="0" smtClean="0"/>
            </a:br>
            <a:r>
              <a:rPr lang="en-US" dirty="0" smtClean="0"/>
              <a:t>length-1 </a:t>
            </a:r>
            <a:br>
              <a:rPr lang="en-US" dirty="0" smtClean="0"/>
            </a:b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8226425" y="4358115"/>
            <a:ext cx="0" cy="26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81023" y="4376960"/>
            <a:ext cx="0" cy="26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15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Array &amp; index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6299200" y="2500711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Access an element by using its index.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15493" y="3008542"/>
            <a:ext cx="40854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books =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/>
              <a:t>”book1”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“book2”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/>
              <a:t>“book3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console.log</a:t>
            </a:r>
            <a:r>
              <a:rPr lang="en-US" dirty="0" smtClean="0"/>
              <a:t>(books[1]);</a:t>
            </a:r>
            <a:br>
              <a:rPr lang="en-US" dirty="0" smtClean="0"/>
            </a:br>
            <a:r>
              <a:rPr lang="en-US" dirty="0" smtClean="0"/>
              <a:t>result: </a:t>
            </a:r>
            <a:r>
              <a:rPr lang="en-US" dirty="0" smtClean="0">
                <a:solidFill>
                  <a:schemeClr val="accent6"/>
                </a:solidFill>
              </a:rPr>
              <a:t>book2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11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39028" y="3356658"/>
            <a:ext cx="6782764" cy="3032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7" name="Rectangle 6"/>
          <p:cNvSpPr/>
          <p:nvPr/>
        </p:nvSpPr>
        <p:spPr>
          <a:xfrm>
            <a:off x="1581873" y="2553939"/>
            <a:ext cx="9028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Object-oriented programming (OOP) is a programming paradigm based on the concept of "objects", which may contain data, in the form of </a:t>
            </a:r>
            <a:r>
              <a:rPr lang="en-US" dirty="0" smtClean="0"/>
              <a:t>attributes; and </a:t>
            </a:r>
            <a:r>
              <a:rPr lang="en-US" dirty="0"/>
              <a:t>code, in the form </a:t>
            </a:r>
            <a:r>
              <a:rPr lang="en-US" dirty="0" smtClean="0"/>
              <a:t>of methods.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29" y="4031267"/>
            <a:ext cx="3013275" cy="15967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3671" y="3483980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Class: Vehicle</a:t>
            </a:r>
          </a:p>
        </p:txBody>
      </p:sp>
      <p:sp>
        <p:nvSpPr>
          <p:cNvPr id="13" name="Curved Right Arrow 12"/>
          <p:cNvSpPr/>
          <p:nvPr/>
        </p:nvSpPr>
        <p:spPr>
          <a:xfrm rot="19421790">
            <a:off x="3605513" y="4180354"/>
            <a:ext cx="555585" cy="1030147"/>
          </a:xfrm>
          <a:prstGeom prst="curv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5811" y="5639284"/>
            <a:ext cx="15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Object: Car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17083" y="4038846"/>
            <a:ext cx="15047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Properties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5"/>
                </a:solidFill>
              </a:rPr>
              <a:t>Color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5"/>
                </a:solidFill>
              </a:rPr>
              <a:t>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5"/>
                </a:solidFill>
              </a:rPr>
              <a:t>Year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Methods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5"/>
                </a:solidFill>
              </a:rPr>
              <a:t>Stop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accent5"/>
                </a:solidFill>
              </a:rPr>
              <a:t>Strat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12" grpId="0"/>
      <p:bldP spid="13" grpId="0" animBg="1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4" name="Rectangle 3"/>
          <p:cNvSpPr/>
          <p:nvPr/>
        </p:nvSpPr>
        <p:spPr>
          <a:xfrm>
            <a:off x="6299200" y="2456609"/>
            <a:ext cx="57765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Push() </a:t>
            </a:r>
            <a:r>
              <a:rPr lang="en-US" dirty="0" smtClean="0">
                <a:sym typeface="Wingdings"/>
              </a:rPr>
              <a:t> Add an element to the end of array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ym typeface="Wingdings"/>
              </a:rPr>
              <a:t>Pop() </a:t>
            </a:r>
            <a:r>
              <a:rPr lang="en-US" dirty="0" smtClean="0">
                <a:sym typeface="Wingdings"/>
              </a:rPr>
              <a:t> Remove last element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ym typeface="Wingdings"/>
              </a:rPr>
              <a:t>Length</a:t>
            </a:r>
            <a:r>
              <a:rPr lang="en-US" dirty="0" smtClean="0">
                <a:sym typeface="Wingdings"/>
              </a:rPr>
              <a:t>  Return array length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ym typeface="Wingdings"/>
              </a:rPr>
              <a:t>S</a:t>
            </a:r>
            <a:r>
              <a:rPr lang="en-US" b="1" dirty="0" smtClean="0">
                <a:sym typeface="Wingdings"/>
              </a:rPr>
              <a:t>plice() </a:t>
            </a:r>
            <a:r>
              <a:rPr lang="en-US" dirty="0" smtClean="0">
                <a:sym typeface="Wingdings"/>
              </a:rPr>
              <a:t> c</a:t>
            </a:r>
            <a:r>
              <a:rPr lang="en-US" dirty="0" smtClean="0"/>
              <a:t>hanges </a:t>
            </a:r>
            <a:r>
              <a:rPr lang="en-US" dirty="0"/>
              <a:t>the contents of an array by removing existing elements and/or adding new elements.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sz="2000" b="1" dirty="0" smtClean="0">
                <a:solidFill>
                  <a:srgbClr val="0070C0"/>
                </a:solidFill>
                <a:sym typeface="Wingdings"/>
              </a:rPr>
              <a:t>Let’s try them   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5493" y="4811830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External Resource!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66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6388100" y="482607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Any object in real life ! Let’s bring back our car example!</a:t>
            </a:r>
            <a:endParaRPr lang="en-US" sz="1400" dirty="0">
              <a:solidFill>
                <a:schemeClr val="accent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1204" y="851939"/>
            <a:ext cx="5089092" cy="2335911"/>
            <a:chOff x="5291328" y="2642489"/>
            <a:chExt cx="6782764" cy="3032567"/>
          </a:xfrm>
        </p:grpSpPr>
        <p:sp>
          <p:nvSpPr>
            <p:cNvPr id="8" name="Rectangle 7"/>
            <p:cNvSpPr/>
            <p:nvPr/>
          </p:nvSpPr>
          <p:spPr>
            <a:xfrm>
              <a:off x="5291328" y="2642489"/>
              <a:ext cx="6782764" cy="30325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829" y="3317098"/>
              <a:ext cx="3013275" cy="159674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545971" y="2769811"/>
              <a:ext cx="1979270" cy="359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Class: Vehicle</a:t>
              </a:r>
            </a:p>
          </p:txBody>
        </p:sp>
        <p:sp>
          <p:nvSpPr>
            <p:cNvPr id="11" name="Curved Right Arrow 10"/>
            <p:cNvSpPr/>
            <p:nvPr/>
          </p:nvSpPr>
          <p:spPr>
            <a:xfrm rot="19421790">
              <a:off x="6257813" y="3466185"/>
              <a:ext cx="555585" cy="1030147"/>
            </a:xfrm>
            <a:prstGeom prst="curved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28111" y="4925115"/>
              <a:ext cx="1504709" cy="359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Object: Car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69383" y="3324676"/>
              <a:ext cx="1504709" cy="1588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Priorities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050" dirty="0" smtClean="0">
                  <a:solidFill>
                    <a:schemeClr val="accent5"/>
                  </a:solidFill>
                </a:rPr>
                <a:t>Color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050" dirty="0" smtClean="0">
                  <a:solidFill>
                    <a:schemeClr val="accent5"/>
                  </a:solidFill>
                </a:rPr>
                <a:t>Model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050" dirty="0" smtClean="0">
                  <a:solidFill>
                    <a:schemeClr val="accent5"/>
                  </a:solidFill>
                </a:rPr>
                <a:t>Year</a:t>
              </a:r>
            </a:p>
            <a:p>
              <a:r>
                <a:rPr lang="en-US" sz="1050" b="1" dirty="0" smtClean="0">
                  <a:solidFill>
                    <a:schemeClr val="bg1"/>
                  </a:solidFill>
                </a:rPr>
                <a:t>Methods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050" dirty="0" smtClean="0">
                  <a:solidFill>
                    <a:schemeClr val="accent5"/>
                  </a:solidFill>
                </a:rPr>
                <a:t>Stop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050" dirty="0" smtClean="0">
                  <a:solidFill>
                    <a:schemeClr val="accent5"/>
                  </a:solidFill>
                </a:rPr>
                <a:t>Strat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388100" y="3318612"/>
            <a:ext cx="183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Declaring </a:t>
            </a:r>
            <a:r>
              <a:rPr lang="en-US" dirty="0" smtClean="0">
                <a:solidFill>
                  <a:schemeClr val="accent6"/>
                </a:solidFill>
              </a:rPr>
              <a:t>Object: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7050" y="3598334"/>
            <a:ext cx="459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car = {</a:t>
            </a:r>
          </a:p>
          <a:p>
            <a:r>
              <a:rPr lang="en-US" dirty="0"/>
              <a:t>	</a:t>
            </a:r>
            <a:r>
              <a:rPr lang="en-US" dirty="0" smtClean="0"/>
              <a:t>color: “blue”,</a:t>
            </a:r>
            <a:br>
              <a:rPr lang="en-US" dirty="0" smtClean="0"/>
            </a:br>
            <a:r>
              <a:rPr lang="en-US" dirty="0" smtClean="0"/>
              <a:t>	model: “BMW”,</a:t>
            </a:r>
            <a:br>
              <a:rPr lang="en-US" dirty="0" smtClean="0"/>
            </a:br>
            <a:r>
              <a:rPr lang="en-US" dirty="0" smtClean="0"/>
              <a:t>	year:2018,</a:t>
            </a:r>
            <a:br>
              <a:rPr lang="en-US" dirty="0" smtClean="0"/>
            </a:br>
            <a:r>
              <a:rPr lang="en-US" dirty="0" smtClean="0"/>
              <a:t>	stop: function(){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console.log</a:t>
            </a:r>
            <a:r>
              <a:rPr lang="en-US" dirty="0" smtClean="0"/>
              <a:t>(“stop the car”);</a:t>
            </a:r>
            <a:br>
              <a:rPr lang="en-US" dirty="0" smtClean="0"/>
            </a:br>
            <a:r>
              <a:rPr lang="en-US" dirty="0" smtClean="0"/>
              <a:t>	},</a:t>
            </a:r>
            <a:br>
              <a:rPr lang="en-US" dirty="0" smtClean="0"/>
            </a:br>
            <a:r>
              <a:rPr lang="en-US" dirty="0" smtClean="0"/>
              <a:t>	start: function(){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console.log</a:t>
            </a:r>
            <a:r>
              <a:rPr lang="en-US" dirty="0" smtClean="0"/>
              <a:t>(“</a:t>
            </a:r>
            <a:r>
              <a:rPr lang="en-US" dirty="0" err="1" smtClean="0"/>
              <a:t>strat</a:t>
            </a:r>
            <a:r>
              <a:rPr lang="en-US" dirty="0" smtClean="0"/>
              <a:t> the car”);</a:t>
            </a:r>
            <a:br>
              <a:rPr lang="en-US" dirty="0" smtClean="0"/>
            </a:br>
            <a:r>
              <a:rPr lang="en-US" dirty="0" smtClean="0"/>
              <a:t>	}</a:t>
            </a:r>
          </a:p>
          <a:p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9500" y="4165600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objectName</a:t>
            </a:r>
            <a:r>
              <a:rPr lang="en-US" dirty="0" smtClean="0"/>
              <a:t> = { key: value};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15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14" name="Rectangle 13"/>
          <p:cNvSpPr/>
          <p:nvPr/>
        </p:nvSpPr>
        <p:spPr>
          <a:xfrm>
            <a:off x="7136978" y="3753623"/>
            <a:ext cx="3804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Access a property of an object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0850" y="337303"/>
            <a:ext cx="459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car = {</a:t>
            </a:r>
          </a:p>
          <a:p>
            <a:r>
              <a:rPr lang="en-US" dirty="0"/>
              <a:t>	</a:t>
            </a:r>
            <a:r>
              <a:rPr lang="en-US" dirty="0" smtClean="0"/>
              <a:t>color: “blue”,</a:t>
            </a:r>
            <a:br>
              <a:rPr lang="en-US" dirty="0" smtClean="0"/>
            </a:br>
            <a:r>
              <a:rPr lang="en-US" dirty="0" smtClean="0"/>
              <a:t>	model: “BMW”,</a:t>
            </a:r>
            <a:br>
              <a:rPr lang="en-US" dirty="0" smtClean="0"/>
            </a:br>
            <a:r>
              <a:rPr lang="en-US" dirty="0" smtClean="0"/>
              <a:t>	year:2018,</a:t>
            </a:r>
            <a:br>
              <a:rPr lang="en-US" dirty="0" smtClean="0"/>
            </a:br>
            <a:r>
              <a:rPr lang="en-US" dirty="0" smtClean="0"/>
              <a:t>	stop: function(){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console.log</a:t>
            </a:r>
            <a:r>
              <a:rPr lang="en-US" dirty="0" smtClean="0"/>
              <a:t>(“stop the car”);</a:t>
            </a:r>
            <a:br>
              <a:rPr lang="en-US" dirty="0" smtClean="0"/>
            </a:br>
            <a:r>
              <a:rPr lang="en-US" dirty="0" smtClean="0"/>
              <a:t>	},</a:t>
            </a:r>
            <a:br>
              <a:rPr lang="en-US" dirty="0" smtClean="0"/>
            </a:br>
            <a:r>
              <a:rPr lang="en-US" dirty="0" smtClean="0"/>
              <a:t>	start: function(){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console.log</a:t>
            </a:r>
            <a:r>
              <a:rPr lang="en-US" dirty="0" smtClean="0"/>
              <a:t>(“</a:t>
            </a:r>
            <a:r>
              <a:rPr lang="en-US" dirty="0" err="1" smtClean="0"/>
              <a:t>strat</a:t>
            </a:r>
            <a:r>
              <a:rPr lang="en-US" dirty="0" smtClean="0"/>
              <a:t> the car”);</a:t>
            </a:r>
            <a:br>
              <a:rPr lang="en-US" dirty="0" smtClean="0"/>
            </a:br>
            <a:r>
              <a:rPr lang="en-US" dirty="0" smtClean="0"/>
              <a:t>	}</a:t>
            </a:r>
          </a:p>
          <a:p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 rot="5400000">
            <a:off x="8559589" y="3762327"/>
            <a:ext cx="959602" cy="1778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161118" y="5131429"/>
            <a:ext cx="204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Dot Notation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0070C0"/>
                </a:solidFill>
              </a:rPr>
              <a:t>car.year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result: year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07848" y="5131430"/>
            <a:ext cx="204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Bracket Notation</a:t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0070C0"/>
                </a:solidFill>
              </a:rPr>
              <a:t>car[“year”];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result:year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41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68" y="914449"/>
            <a:ext cx="27432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3635079"/>
            <a:ext cx="7729728" cy="1188720"/>
          </a:xfrm>
        </p:spPr>
        <p:txBody>
          <a:bodyPr/>
          <a:lstStyle/>
          <a:p>
            <a:r>
              <a:rPr lang="en-US" dirty="0" smtClean="0"/>
              <a:t>Ready to write a JS program?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43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43159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679192"/>
            <a:ext cx="7729728" cy="118872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44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52911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45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2362200" y="2497862"/>
            <a:ext cx="7467600" cy="201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/>
              <a:t>Comparison operators can be used in </a:t>
            </a:r>
            <a:r>
              <a:rPr lang="en-US" b="1" dirty="0"/>
              <a:t>conditional</a:t>
            </a:r>
            <a:r>
              <a:rPr lang="en-US" dirty="0"/>
              <a:t> statements to compare values and take action depending on the result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8767" y="3595819"/>
            <a:ext cx="2476500" cy="7747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If-else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5050" y="3595819"/>
            <a:ext cx="2476500" cy="7747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If-else if </a:t>
            </a:r>
            <a:r>
              <a:rPr lang="is-IS" sz="2800" dirty="0" smtClean="0">
                <a:solidFill>
                  <a:srgbClr val="0070C0"/>
                </a:solidFill>
              </a:rPr>
              <a:t>… </a:t>
            </a:r>
            <a:r>
              <a:rPr lang="en-US" sz="2800" dirty="0" smtClean="0">
                <a:solidFill>
                  <a:srgbClr val="0070C0"/>
                </a:solidFill>
              </a:rPr>
              <a:t>else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21333" y="3595819"/>
            <a:ext cx="2476500" cy="7747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Switch-case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4822" y="4853119"/>
            <a:ext cx="867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How can I use them ?? When should I use them?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38480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99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46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7200690" y="2797516"/>
            <a:ext cx="3762066" cy="2994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money = 100;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item = 20;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if (money&gt;=item){</a:t>
            </a:r>
          </a:p>
          <a:p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dirty="0" err="1" smtClean="0">
                <a:solidFill>
                  <a:srgbClr val="0070C0"/>
                </a:solidFill>
              </a:rPr>
              <a:t>onsole.log</a:t>
            </a:r>
            <a:r>
              <a:rPr lang="en-US" dirty="0" smtClean="0">
                <a:solidFill>
                  <a:srgbClr val="0070C0"/>
                </a:solidFill>
              </a:rPr>
              <a:t>(“Buy the item”);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}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else{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console.log</a:t>
            </a:r>
            <a:r>
              <a:rPr lang="en-US" dirty="0" smtClean="0">
                <a:solidFill>
                  <a:srgbClr val="0070C0"/>
                </a:solidFill>
              </a:rPr>
              <a:t>(“Don’t buy </a:t>
            </a:r>
            <a:r>
              <a:rPr lang="en-US" dirty="0">
                <a:solidFill>
                  <a:srgbClr val="0070C0"/>
                </a:solidFill>
              </a:rPr>
              <a:t>the item</a:t>
            </a:r>
            <a:r>
              <a:rPr lang="en-US" dirty="0" smtClean="0">
                <a:solidFill>
                  <a:srgbClr val="0070C0"/>
                </a:solidFill>
              </a:rPr>
              <a:t>”);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}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43467" y="2621546"/>
            <a:ext cx="1872933" cy="57252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Purchase item from the store</a:t>
            </a:r>
            <a:endParaRPr lang="en-US" sz="1400"/>
          </a:p>
        </p:txBody>
      </p:sp>
      <p:sp>
        <p:nvSpPr>
          <p:cNvPr id="11" name="Rounded Rectangle 10"/>
          <p:cNvSpPr/>
          <p:nvPr/>
        </p:nvSpPr>
        <p:spPr>
          <a:xfrm>
            <a:off x="4696196" y="4046844"/>
            <a:ext cx="1872933" cy="572522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Buy the item</a:t>
            </a:r>
            <a:endParaRPr lang="en-US" sz="1400"/>
          </a:p>
        </p:txBody>
      </p:sp>
      <p:sp>
        <p:nvSpPr>
          <p:cNvPr id="12" name="Rounded Rectangle 11"/>
          <p:cNvSpPr/>
          <p:nvPr/>
        </p:nvSpPr>
        <p:spPr>
          <a:xfrm>
            <a:off x="2343467" y="5342534"/>
            <a:ext cx="1872933" cy="572522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Don’t buy the item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385323" y="3629876"/>
            <a:ext cx="1679312" cy="12932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 I have enough money?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64635" y="4295005"/>
            <a:ext cx="63156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09475" y="4935779"/>
            <a:ext cx="2804" cy="4005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21156" y="3948464"/>
            <a:ext cx="75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94898" y="4872339"/>
            <a:ext cx="75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222175" y="3222152"/>
            <a:ext cx="2804" cy="4005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65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20699"/>
            <a:ext cx="7729728" cy="11887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If-else if </a:t>
            </a:r>
            <a:r>
              <a:rPr lang="is-IS" dirty="0" smtClean="0">
                <a:solidFill>
                  <a:schemeClr val="tx1"/>
                </a:solidFill>
              </a:rPr>
              <a:t>….. </a:t>
            </a:r>
            <a:r>
              <a:rPr lang="en-US" dirty="0" smtClean="0">
                <a:solidFill>
                  <a:schemeClr val="tx1"/>
                </a:solidFill>
              </a:rPr>
              <a:t>else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47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7362616" y="2229576"/>
            <a:ext cx="3762066" cy="3663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money = 100;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item1 = 120;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item2 = 80;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if (money&gt;=item1){</a:t>
            </a:r>
          </a:p>
          <a:p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dirty="0" err="1" smtClean="0">
                <a:solidFill>
                  <a:srgbClr val="0070C0"/>
                </a:solidFill>
              </a:rPr>
              <a:t>onsole.log</a:t>
            </a:r>
            <a:r>
              <a:rPr lang="en-US" dirty="0" smtClean="0">
                <a:solidFill>
                  <a:srgbClr val="0070C0"/>
                </a:solidFill>
              </a:rPr>
              <a:t>(“Buy item1”);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}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else if(money&gt;=item2){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console.log</a:t>
            </a:r>
            <a:r>
              <a:rPr lang="en-US" dirty="0">
                <a:solidFill>
                  <a:srgbClr val="0070C0"/>
                </a:solidFill>
              </a:rPr>
              <a:t>(“Buy </a:t>
            </a:r>
            <a:r>
              <a:rPr lang="en-US" dirty="0" smtClean="0">
                <a:solidFill>
                  <a:srgbClr val="0070C0"/>
                </a:solidFill>
              </a:rPr>
              <a:t>item2”);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}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else{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console.log</a:t>
            </a:r>
            <a:r>
              <a:rPr lang="en-US" dirty="0">
                <a:solidFill>
                  <a:srgbClr val="0070C0"/>
                </a:solidFill>
              </a:rPr>
              <a:t>(“Don’t buy the item”);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 }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28039" y="1634977"/>
            <a:ext cx="1872933" cy="57252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Purchase one of the items from the store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780768" y="3060275"/>
            <a:ext cx="1872933" cy="572522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Buy item1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428038" y="6011158"/>
            <a:ext cx="1872933" cy="572522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Don’t buy the item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469895" y="2643307"/>
            <a:ext cx="1679312" cy="12932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 I have enough money to buy item1?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49207" y="3308436"/>
            <a:ext cx="63156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94047" y="3949210"/>
            <a:ext cx="2804" cy="4005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05728" y="2961895"/>
            <a:ext cx="75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79470" y="3885770"/>
            <a:ext cx="75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06747" y="2235583"/>
            <a:ext cx="2804" cy="4005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2454391" y="4357113"/>
            <a:ext cx="1679312" cy="12932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 I have enough money to buy item2?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4780768" y="4725718"/>
            <a:ext cx="1872933" cy="572522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Buy item2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49207" y="5011979"/>
            <a:ext cx="63156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05728" y="4665438"/>
            <a:ext cx="75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294047" y="5609440"/>
            <a:ext cx="2804" cy="4005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9470" y="5546000"/>
            <a:ext cx="75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0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20699"/>
            <a:ext cx="7729728" cy="11887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Switch-case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48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4038274" y="1892300"/>
            <a:ext cx="4115451" cy="450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100" dirty="0" err="1">
                <a:solidFill>
                  <a:schemeClr val="accent6"/>
                </a:solidFill>
              </a:rPr>
              <a:t>switch</a:t>
            </a:r>
            <a:r>
              <a:rPr lang="pl-PL" sz="1100" dirty="0">
                <a:solidFill>
                  <a:schemeClr val="accent6"/>
                </a:solidFill>
              </a:rPr>
              <a:t> (</a:t>
            </a:r>
            <a:r>
              <a:rPr lang="pl-PL" sz="1100" dirty="0" err="1">
                <a:solidFill>
                  <a:schemeClr val="accent6"/>
                </a:solidFill>
              </a:rPr>
              <a:t>new</a:t>
            </a:r>
            <a:r>
              <a:rPr lang="pl-PL" sz="1100" dirty="0">
                <a:solidFill>
                  <a:schemeClr val="accent6"/>
                </a:solidFill>
              </a:rPr>
              <a:t> </a:t>
            </a:r>
            <a:r>
              <a:rPr lang="pl-PL" sz="1100" dirty="0" err="1">
                <a:solidFill>
                  <a:schemeClr val="accent6"/>
                </a:solidFill>
              </a:rPr>
              <a:t>Date</a:t>
            </a:r>
            <a:r>
              <a:rPr lang="pl-PL" sz="1100" dirty="0">
                <a:solidFill>
                  <a:schemeClr val="accent6"/>
                </a:solidFill>
              </a:rPr>
              <a:t>().</a:t>
            </a:r>
            <a:r>
              <a:rPr lang="pl-PL" sz="1100" dirty="0" err="1">
                <a:solidFill>
                  <a:schemeClr val="accent6"/>
                </a:solidFill>
              </a:rPr>
              <a:t>getDay</a:t>
            </a:r>
            <a:r>
              <a:rPr lang="pl-PL" sz="1100" dirty="0">
                <a:solidFill>
                  <a:schemeClr val="accent6"/>
                </a:solidFill>
              </a:rPr>
              <a:t>()) {</a:t>
            </a:r>
            <a:br>
              <a:rPr lang="pl-PL" sz="1100" dirty="0">
                <a:solidFill>
                  <a:schemeClr val="accent6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   </a:t>
            </a:r>
            <a:r>
              <a:rPr lang="pl-PL" sz="1100" dirty="0" err="1">
                <a:solidFill>
                  <a:srgbClr val="0070C0"/>
                </a:solidFill>
              </a:rPr>
              <a:t>case</a:t>
            </a:r>
            <a:r>
              <a:rPr lang="pl-PL" sz="1100" dirty="0">
                <a:solidFill>
                  <a:srgbClr val="0070C0"/>
                </a:solidFill>
              </a:rPr>
              <a:t> 0:</a:t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       </a:t>
            </a:r>
            <a:r>
              <a:rPr lang="pl-PL" sz="1100" dirty="0" err="1">
                <a:solidFill>
                  <a:srgbClr val="0070C0"/>
                </a:solidFill>
              </a:rPr>
              <a:t>day</a:t>
            </a:r>
            <a:r>
              <a:rPr lang="pl-PL" sz="1100" dirty="0">
                <a:solidFill>
                  <a:srgbClr val="0070C0"/>
                </a:solidFill>
              </a:rPr>
              <a:t> = "</a:t>
            </a:r>
            <a:r>
              <a:rPr lang="pl-PL" sz="1100" dirty="0" err="1">
                <a:solidFill>
                  <a:srgbClr val="0070C0"/>
                </a:solidFill>
              </a:rPr>
              <a:t>Sunday</a:t>
            </a:r>
            <a:r>
              <a:rPr lang="pl-PL" sz="1100" dirty="0">
                <a:solidFill>
                  <a:srgbClr val="0070C0"/>
                </a:solidFill>
              </a:rPr>
              <a:t>";</a:t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       </a:t>
            </a:r>
            <a:r>
              <a:rPr lang="pl-PL" sz="1100" dirty="0" err="1">
                <a:solidFill>
                  <a:schemeClr val="accent6"/>
                </a:solidFill>
              </a:rPr>
              <a:t>break</a:t>
            </a:r>
            <a:r>
              <a:rPr lang="pl-PL" sz="1100" dirty="0">
                <a:solidFill>
                  <a:schemeClr val="accent6"/>
                </a:solidFill>
              </a:rPr>
              <a:t>;</a:t>
            </a:r>
            <a:r>
              <a:rPr lang="pl-PL" sz="1100" dirty="0">
                <a:solidFill>
                  <a:srgbClr val="0070C0"/>
                </a:solidFill>
              </a:rPr>
              <a:t/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   </a:t>
            </a:r>
            <a:r>
              <a:rPr lang="pl-PL" sz="1100" dirty="0" err="1">
                <a:solidFill>
                  <a:srgbClr val="0070C0"/>
                </a:solidFill>
              </a:rPr>
              <a:t>case</a:t>
            </a:r>
            <a:r>
              <a:rPr lang="pl-PL" sz="1100" dirty="0">
                <a:solidFill>
                  <a:srgbClr val="0070C0"/>
                </a:solidFill>
              </a:rPr>
              <a:t> 1:</a:t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       </a:t>
            </a:r>
            <a:r>
              <a:rPr lang="pl-PL" sz="1100" dirty="0" err="1">
                <a:solidFill>
                  <a:srgbClr val="0070C0"/>
                </a:solidFill>
              </a:rPr>
              <a:t>day</a:t>
            </a:r>
            <a:r>
              <a:rPr lang="pl-PL" sz="1100" dirty="0">
                <a:solidFill>
                  <a:srgbClr val="0070C0"/>
                </a:solidFill>
              </a:rPr>
              <a:t> = "</a:t>
            </a:r>
            <a:r>
              <a:rPr lang="pl-PL" sz="1100" dirty="0" err="1">
                <a:solidFill>
                  <a:srgbClr val="0070C0"/>
                </a:solidFill>
              </a:rPr>
              <a:t>Monday</a:t>
            </a:r>
            <a:r>
              <a:rPr lang="pl-PL" sz="1100" dirty="0">
                <a:solidFill>
                  <a:srgbClr val="0070C0"/>
                </a:solidFill>
              </a:rPr>
              <a:t>";</a:t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       </a:t>
            </a:r>
            <a:r>
              <a:rPr lang="pl-PL" sz="1100" dirty="0" err="1">
                <a:solidFill>
                  <a:schemeClr val="accent6"/>
                </a:solidFill>
              </a:rPr>
              <a:t>break</a:t>
            </a:r>
            <a:r>
              <a:rPr lang="pl-PL" sz="1100" dirty="0">
                <a:solidFill>
                  <a:schemeClr val="accent6"/>
                </a:solidFill>
              </a:rPr>
              <a:t>;</a:t>
            </a:r>
            <a:r>
              <a:rPr lang="pl-PL" sz="1100" dirty="0">
                <a:solidFill>
                  <a:srgbClr val="0070C0"/>
                </a:solidFill>
              </a:rPr>
              <a:t/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   </a:t>
            </a:r>
            <a:r>
              <a:rPr lang="pl-PL" sz="1100" dirty="0" err="1">
                <a:solidFill>
                  <a:srgbClr val="0070C0"/>
                </a:solidFill>
              </a:rPr>
              <a:t>case</a:t>
            </a:r>
            <a:r>
              <a:rPr lang="pl-PL" sz="1100" dirty="0">
                <a:solidFill>
                  <a:srgbClr val="0070C0"/>
                </a:solidFill>
              </a:rPr>
              <a:t> 2:</a:t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       </a:t>
            </a:r>
            <a:r>
              <a:rPr lang="pl-PL" sz="1100" dirty="0" err="1">
                <a:solidFill>
                  <a:srgbClr val="0070C0"/>
                </a:solidFill>
              </a:rPr>
              <a:t>day</a:t>
            </a:r>
            <a:r>
              <a:rPr lang="pl-PL" sz="1100" dirty="0">
                <a:solidFill>
                  <a:srgbClr val="0070C0"/>
                </a:solidFill>
              </a:rPr>
              <a:t> = "</a:t>
            </a:r>
            <a:r>
              <a:rPr lang="pl-PL" sz="1100" dirty="0" err="1">
                <a:solidFill>
                  <a:srgbClr val="0070C0"/>
                </a:solidFill>
              </a:rPr>
              <a:t>Tuesday</a:t>
            </a:r>
            <a:r>
              <a:rPr lang="pl-PL" sz="1100" dirty="0">
                <a:solidFill>
                  <a:srgbClr val="0070C0"/>
                </a:solidFill>
              </a:rPr>
              <a:t>";</a:t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       </a:t>
            </a:r>
            <a:r>
              <a:rPr lang="pl-PL" sz="1100" dirty="0" err="1">
                <a:solidFill>
                  <a:schemeClr val="accent6"/>
                </a:solidFill>
              </a:rPr>
              <a:t>break</a:t>
            </a:r>
            <a:r>
              <a:rPr lang="pl-PL" sz="1100" dirty="0">
                <a:solidFill>
                  <a:schemeClr val="accent6"/>
                </a:solidFill>
              </a:rPr>
              <a:t>;</a:t>
            </a:r>
            <a:r>
              <a:rPr lang="pl-PL" sz="1100" dirty="0">
                <a:solidFill>
                  <a:srgbClr val="0070C0"/>
                </a:solidFill>
              </a:rPr>
              <a:t/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   </a:t>
            </a:r>
            <a:r>
              <a:rPr lang="pl-PL" sz="1100" dirty="0" err="1">
                <a:solidFill>
                  <a:srgbClr val="0070C0"/>
                </a:solidFill>
              </a:rPr>
              <a:t>case</a:t>
            </a:r>
            <a:r>
              <a:rPr lang="pl-PL" sz="1100" dirty="0">
                <a:solidFill>
                  <a:srgbClr val="0070C0"/>
                </a:solidFill>
              </a:rPr>
              <a:t> 3:</a:t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       </a:t>
            </a:r>
            <a:r>
              <a:rPr lang="pl-PL" sz="1100" dirty="0" err="1">
                <a:solidFill>
                  <a:srgbClr val="0070C0"/>
                </a:solidFill>
              </a:rPr>
              <a:t>day</a:t>
            </a:r>
            <a:r>
              <a:rPr lang="pl-PL" sz="1100" dirty="0">
                <a:solidFill>
                  <a:srgbClr val="0070C0"/>
                </a:solidFill>
              </a:rPr>
              <a:t> = "</a:t>
            </a:r>
            <a:r>
              <a:rPr lang="pl-PL" sz="1100" dirty="0" err="1">
                <a:solidFill>
                  <a:srgbClr val="0070C0"/>
                </a:solidFill>
              </a:rPr>
              <a:t>Wednesday</a:t>
            </a:r>
            <a:r>
              <a:rPr lang="pl-PL" sz="1100" dirty="0">
                <a:solidFill>
                  <a:srgbClr val="0070C0"/>
                </a:solidFill>
              </a:rPr>
              <a:t>";</a:t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       </a:t>
            </a:r>
            <a:r>
              <a:rPr lang="pl-PL" sz="1100" dirty="0" err="1">
                <a:solidFill>
                  <a:schemeClr val="accent6"/>
                </a:solidFill>
              </a:rPr>
              <a:t>break</a:t>
            </a:r>
            <a:r>
              <a:rPr lang="pl-PL" sz="1100" dirty="0">
                <a:solidFill>
                  <a:schemeClr val="accent6"/>
                </a:solidFill>
              </a:rPr>
              <a:t>;</a:t>
            </a:r>
            <a:r>
              <a:rPr lang="pl-PL" sz="1100" dirty="0">
                <a:solidFill>
                  <a:srgbClr val="0070C0"/>
                </a:solidFill>
              </a:rPr>
              <a:t/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   </a:t>
            </a:r>
            <a:r>
              <a:rPr lang="pl-PL" sz="1100" dirty="0" err="1">
                <a:solidFill>
                  <a:srgbClr val="0070C0"/>
                </a:solidFill>
              </a:rPr>
              <a:t>case</a:t>
            </a:r>
            <a:r>
              <a:rPr lang="pl-PL" sz="1100" dirty="0">
                <a:solidFill>
                  <a:srgbClr val="0070C0"/>
                </a:solidFill>
              </a:rPr>
              <a:t> 4:</a:t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       </a:t>
            </a:r>
            <a:r>
              <a:rPr lang="pl-PL" sz="1100" dirty="0" err="1">
                <a:solidFill>
                  <a:srgbClr val="0070C0"/>
                </a:solidFill>
              </a:rPr>
              <a:t>day</a:t>
            </a:r>
            <a:r>
              <a:rPr lang="pl-PL" sz="1100" dirty="0">
                <a:solidFill>
                  <a:srgbClr val="0070C0"/>
                </a:solidFill>
              </a:rPr>
              <a:t> = "</a:t>
            </a:r>
            <a:r>
              <a:rPr lang="pl-PL" sz="1100" dirty="0" err="1">
                <a:solidFill>
                  <a:srgbClr val="0070C0"/>
                </a:solidFill>
              </a:rPr>
              <a:t>Thursday</a:t>
            </a:r>
            <a:r>
              <a:rPr lang="pl-PL" sz="1100" dirty="0">
                <a:solidFill>
                  <a:srgbClr val="0070C0"/>
                </a:solidFill>
              </a:rPr>
              <a:t>";</a:t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       </a:t>
            </a:r>
            <a:r>
              <a:rPr lang="pl-PL" sz="1100" dirty="0" err="1">
                <a:solidFill>
                  <a:schemeClr val="accent6"/>
                </a:solidFill>
              </a:rPr>
              <a:t>break</a:t>
            </a:r>
            <a:r>
              <a:rPr lang="pl-PL" sz="1100" dirty="0">
                <a:solidFill>
                  <a:schemeClr val="accent6"/>
                </a:solidFill>
              </a:rPr>
              <a:t>;</a:t>
            </a:r>
            <a:r>
              <a:rPr lang="pl-PL" sz="1100" dirty="0">
                <a:solidFill>
                  <a:srgbClr val="0070C0"/>
                </a:solidFill>
              </a:rPr>
              <a:t/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   </a:t>
            </a:r>
            <a:r>
              <a:rPr lang="pl-PL" sz="1100" dirty="0" err="1">
                <a:solidFill>
                  <a:srgbClr val="0070C0"/>
                </a:solidFill>
              </a:rPr>
              <a:t>case</a:t>
            </a:r>
            <a:r>
              <a:rPr lang="pl-PL" sz="1100" dirty="0">
                <a:solidFill>
                  <a:srgbClr val="0070C0"/>
                </a:solidFill>
              </a:rPr>
              <a:t> 5:</a:t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       </a:t>
            </a:r>
            <a:r>
              <a:rPr lang="pl-PL" sz="1100" dirty="0" err="1">
                <a:solidFill>
                  <a:srgbClr val="0070C0"/>
                </a:solidFill>
              </a:rPr>
              <a:t>day</a:t>
            </a:r>
            <a:r>
              <a:rPr lang="pl-PL" sz="1100" dirty="0">
                <a:solidFill>
                  <a:srgbClr val="0070C0"/>
                </a:solidFill>
              </a:rPr>
              <a:t> = "</a:t>
            </a:r>
            <a:r>
              <a:rPr lang="pl-PL" sz="1100" dirty="0" err="1">
                <a:solidFill>
                  <a:srgbClr val="0070C0"/>
                </a:solidFill>
              </a:rPr>
              <a:t>Friday</a:t>
            </a:r>
            <a:r>
              <a:rPr lang="pl-PL" sz="1100" dirty="0">
                <a:solidFill>
                  <a:srgbClr val="0070C0"/>
                </a:solidFill>
              </a:rPr>
              <a:t>";</a:t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       </a:t>
            </a:r>
            <a:r>
              <a:rPr lang="pl-PL" sz="1100" dirty="0" err="1">
                <a:solidFill>
                  <a:schemeClr val="accent6"/>
                </a:solidFill>
              </a:rPr>
              <a:t>break</a:t>
            </a:r>
            <a:r>
              <a:rPr lang="pl-PL" sz="1100" dirty="0">
                <a:solidFill>
                  <a:schemeClr val="accent6"/>
                </a:solidFill>
              </a:rPr>
              <a:t>;</a:t>
            </a:r>
            <a:r>
              <a:rPr lang="pl-PL" sz="1100" dirty="0">
                <a:solidFill>
                  <a:srgbClr val="0070C0"/>
                </a:solidFill>
              </a:rPr>
              <a:t/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   </a:t>
            </a:r>
            <a:r>
              <a:rPr lang="pl-PL" sz="1100" dirty="0" err="1">
                <a:solidFill>
                  <a:srgbClr val="0070C0"/>
                </a:solidFill>
              </a:rPr>
              <a:t>case</a:t>
            </a:r>
            <a:r>
              <a:rPr lang="pl-PL" sz="1100" dirty="0">
                <a:solidFill>
                  <a:srgbClr val="0070C0"/>
                </a:solidFill>
              </a:rPr>
              <a:t> 6:</a:t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       </a:t>
            </a:r>
            <a:r>
              <a:rPr lang="pl-PL" sz="1100" dirty="0" err="1">
                <a:solidFill>
                  <a:srgbClr val="0070C0"/>
                </a:solidFill>
              </a:rPr>
              <a:t>day</a:t>
            </a:r>
            <a:r>
              <a:rPr lang="pl-PL" sz="1100" dirty="0">
                <a:solidFill>
                  <a:srgbClr val="0070C0"/>
                </a:solidFill>
              </a:rPr>
              <a:t> = "</a:t>
            </a:r>
            <a:r>
              <a:rPr lang="pl-PL" sz="1100" dirty="0" err="1">
                <a:solidFill>
                  <a:srgbClr val="0070C0"/>
                </a:solidFill>
              </a:rPr>
              <a:t>Saturday</a:t>
            </a:r>
            <a:r>
              <a:rPr lang="pl-PL" sz="1100" dirty="0" smtClean="0">
                <a:solidFill>
                  <a:srgbClr val="0070C0"/>
                </a:solidFill>
              </a:rPr>
              <a:t>";</a:t>
            </a:r>
            <a:br>
              <a:rPr lang="pl-PL" sz="1100" dirty="0" smtClean="0">
                <a:solidFill>
                  <a:srgbClr val="0070C0"/>
                </a:solidFill>
              </a:rPr>
            </a:br>
            <a:r>
              <a:rPr lang="pl-PL" sz="1100" dirty="0" smtClean="0">
                <a:solidFill>
                  <a:srgbClr val="0070C0"/>
                </a:solidFill>
              </a:rPr>
              <a:t>	</a:t>
            </a:r>
            <a:r>
              <a:rPr lang="pl-PL" sz="1100" dirty="0" err="1" smtClean="0">
                <a:solidFill>
                  <a:schemeClr val="accent6"/>
                </a:solidFill>
              </a:rPr>
              <a:t>break</a:t>
            </a:r>
            <a:r>
              <a:rPr lang="pl-PL" sz="1100" dirty="0" smtClean="0">
                <a:solidFill>
                  <a:schemeClr val="accent6"/>
                </a:solidFill>
              </a:rPr>
              <a:t>;</a:t>
            </a:r>
            <a:br>
              <a:rPr lang="pl-PL" sz="1100" dirty="0" smtClean="0">
                <a:solidFill>
                  <a:schemeClr val="accent6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 </a:t>
            </a:r>
            <a:r>
              <a:rPr lang="pl-PL" sz="1100" dirty="0" err="1" smtClean="0">
                <a:solidFill>
                  <a:srgbClr val="0070C0"/>
                </a:solidFill>
              </a:rPr>
              <a:t>default</a:t>
            </a:r>
            <a:r>
              <a:rPr lang="pl-PL" sz="1100" dirty="0" smtClean="0">
                <a:solidFill>
                  <a:srgbClr val="0070C0"/>
                </a:solidFill>
              </a:rPr>
              <a:t>:</a:t>
            </a:r>
            <a:r>
              <a:rPr lang="pl-PL" sz="1100" dirty="0">
                <a:solidFill>
                  <a:srgbClr val="0070C0"/>
                </a:solidFill>
              </a:rPr>
              <a:t/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rgbClr val="0070C0"/>
                </a:solidFill>
              </a:rPr>
              <a:t>        </a:t>
            </a:r>
            <a:r>
              <a:rPr lang="pl-PL" sz="1100" dirty="0" err="1">
                <a:solidFill>
                  <a:srgbClr val="0070C0"/>
                </a:solidFill>
              </a:rPr>
              <a:t>day</a:t>
            </a:r>
            <a:r>
              <a:rPr lang="pl-PL" sz="1100" dirty="0">
                <a:solidFill>
                  <a:srgbClr val="0070C0"/>
                </a:solidFill>
              </a:rPr>
              <a:t> = </a:t>
            </a:r>
            <a:r>
              <a:rPr lang="pl-PL" sz="1100" dirty="0" smtClean="0">
                <a:solidFill>
                  <a:srgbClr val="0070C0"/>
                </a:solidFill>
              </a:rPr>
              <a:t>”error"; </a:t>
            </a:r>
            <a:r>
              <a:rPr lang="pl-PL" sz="1100" dirty="0">
                <a:solidFill>
                  <a:srgbClr val="0070C0"/>
                </a:solidFill>
              </a:rPr>
              <a:t/>
            </a:r>
            <a:br>
              <a:rPr lang="pl-PL" sz="1100" dirty="0">
                <a:solidFill>
                  <a:srgbClr val="0070C0"/>
                </a:solidFill>
              </a:rPr>
            </a:br>
            <a:r>
              <a:rPr lang="pl-PL" sz="1100" dirty="0">
                <a:solidFill>
                  <a:schemeClr val="accent6"/>
                </a:solidFill>
              </a:rPr>
              <a:t>}</a:t>
            </a:r>
            <a:endParaRPr lang="en-US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18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49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2451098" y="3000209"/>
            <a:ext cx="77109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Avoid falling through when you forget break statements.</a:t>
            </a:r>
            <a:br>
              <a:rPr lang="en-US" sz="2000" dirty="0" smtClean="0">
                <a:solidFill>
                  <a:srgbClr val="000000"/>
                </a:solidFill>
                <a:latin typeface="Verdana" charset="0"/>
              </a:rPr>
            </a:br>
            <a:endParaRPr lang="en-US" sz="2000" dirty="0" smtClean="0">
              <a:solidFill>
                <a:srgbClr val="000000"/>
              </a:solidFill>
              <a:latin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Always add default part to catch an error or bad case.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solidFill>
                <a:srgbClr val="000000"/>
              </a:solidFill>
              <a:latin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Use the switch statement to select one of many blocks of code to be 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executed.</a:t>
            </a:r>
            <a:endParaRPr lang="en-US" sz="20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Switch-case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Switch-case Tips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53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6" name="Rectangle 5"/>
          <p:cNvSpPr/>
          <p:nvPr/>
        </p:nvSpPr>
        <p:spPr>
          <a:xfrm>
            <a:off x="3048000" y="25271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mtClean="0"/>
              <a:t>Usage: </a:t>
            </a:r>
            <a:r>
              <a:rPr lang="en-US" smtClean="0">
                <a:solidFill>
                  <a:srgbClr val="000000"/>
                </a:solidFill>
                <a:latin typeface="Verdana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alert() method displays an alert box with a specified message and an OK button.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1119" y="3547121"/>
            <a:ext cx="5397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w</a:t>
            </a:r>
            <a:r>
              <a:rPr lang="en-US" sz="2800" dirty="0" smtClean="0">
                <a:solidFill>
                  <a:schemeClr val="accent6"/>
                </a:solidFill>
              </a:rPr>
              <a:t>indow. alert</a:t>
            </a:r>
            <a:r>
              <a:rPr lang="en-US" sz="2800" dirty="0">
                <a:solidFill>
                  <a:srgbClr val="0070C0"/>
                </a:solidFill>
              </a:rPr>
              <a:t>("</a:t>
            </a:r>
            <a:r>
              <a:rPr lang="en-US" sz="2800" dirty="0" err="1"/>
              <a:t>Udacity</a:t>
            </a:r>
            <a:r>
              <a:rPr lang="en-US" sz="2800" dirty="0"/>
              <a:t> is the best</a:t>
            </a:r>
            <a:r>
              <a:rPr lang="en-US" sz="2800" dirty="0">
                <a:solidFill>
                  <a:srgbClr val="0070C0"/>
                </a:solidFill>
              </a:rPr>
              <a:t>");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42533" y="4004841"/>
            <a:ext cx="0" cy="4166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4712" y="4374172"/>
            <a:ext cx="292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Display Message </a:t>
            </a:r>
            <a:r>
              <a:rPr lang="en-US" sz="1400" smtClean="0"/>
              <a:t>in alert box</a:t>
            </a:r>
            <a:endParaRPr lang="en-US" sz="1400"/>
          </a:p>
        </p:txBody>
      </p:sp>
      <p:sp>
        <p:nvSpPr>
          <p:cNvPr id="11" name="Curved Right Arrow 10"/>
          <p:cNvSpPr/>
          <p:nvPr/>
        </p:nvSpPr>
        <p:spPr>
          <a:xfrm>
            <a:off x="2231136" y="3854754"/>
            <a:ext cx="1361954" cy="1990461"/>
          </a:xfrm>
          <a:prstGeom prst="curvedRightArrow">
            <a:avLst>
              <a:gd name="adj1" fmla="val 11031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68" y="5011839"/>
            <a:ext cx="4322929" cy="1213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Conditional statement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50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1076848" y="2316681"/>
            <a:ext cx="10810352" cy="201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defTabSz="914400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/>
              <a:t>If the current time (HOUR) is less </a:t>
            </a:r>
            <a:r>
              <a:rPr lang="en-US" sz="2000" dirty="0" smtClean="0"/>
              <a:t>than 12:00: </a:t>
            </a:r>
            <a:br>
              <a:rPr lang="en-US" sz="2000" dirty="0" smtClean="0"/>
            </a:br>
            <a:r>
              <a:rPr lang="en-US" sz="2000" dirty="0" smtClean="0"/>
              <a:t>Print in console “</a:t>
            </a:r>
            <a:r>
              <a:rPr lang="en-US" sz="2000" dirty="0" smtClean="0">
                <a:solidFill>
                  <a:schemeClr val="accent6"/>
                </a:solidFill>
              </a:rPr>
              <a:t>Good Morning</a:t>
            </a:r>
            <a:r>
              <a:rPr lang="en-US" sz="2000" dirty="0" smtClean="0"/>
              <a:t>”.</a:t>
            </a:r>
            <a:endParaRPr lang="en-US" sz="2000" dirty="0"/>
          </a:p>
          <a:p>
            <a:pPr marL="342900" indent="-342900" defTabSz="914400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 current time (HOUR) is </a:t>
            </a:r>
            <a:r>
              <a:rPr lang="en-US" sz="2000" dirty="0" smtClean="0"/>
              <a:t>greater than or equal 12:00 and less than or equal 15:00 </a:t>
            </a:r>
            <a:br>
              <a:rPr lang="en-US" sz="2000" dirty="0" smtClean="0"/>
            </a:br>
            <a:r>
              <a:rPr lang="en-US" sz="2000" dirty="0" smtClean="0"/>
              <a:t>Print in console “</a:t>
            </a:r>
            <a:r>
              <a:rPr lang="en-US" sz="2000" dirty="0" smtClean="0">
                <a:solidFill>
                  <a:schemeClr val="accent6"/>
                </a:solidFill>
              </a:rPr>
              <a:t>Good Afternoon</a:t>
            </a:r>
            <a:r>
              <a:rPr lang="en-US" sz="2000" dirty="0" smtClean="0"/>
              <a:t>”.</a:t>
            </a:r>
            <a:endParaRPr lang="en-US" sz="2000" dirty="0"/>
          </a:p>
          <a:p>
            <a:pPr marL="342900" indent="-342900" defTabSz="914400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 current time (HOUR) is greater than </a:t>
            </a:r>
            <a:r>
              <a:rPr lang="en-US" sz="2000" dirty="0" smtClean="0"/>
              <a:t>15:00 </a:t>
            </a:r>
            <a:r>
              <a:rPr lang="en-US" sz="2000" dirty="0"/>
              <a:t>and less than </a:t>
            </a:r>
            <a:r>
              <a:rPr lang="en-US" sz="2000" dirty="0" smtClean="0"/>
              <a:t>18:00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Print in console “</a:t>
            </a:r>
            <a:r>
              <a:rPr lang="en-US" sz="2000" dirty="0">
                <a:solidFill>
                  <a:schemeClr val="accent6"/>
                </a:solidFill>
              </a:rPr>
              <a:t>Good </a:t>
            </a:r>
            <a:r>
              <a:rPr lang="en-US" sz="2000" dirty="0" smtClean="0">
                <a:solidFill>
                  <a:schemeClr val="accent6"/>
                </a:solidFill>
              </a:rPr>
              <a:t>Day</a:t>
            </a:r>
            <a:r>
              <a:rPr lang="en-US" sz="2000" dirty="0" smtClean="0"/>
              <a:t>”.</a:t>
            </a:r>
          </a:p>
          <a:p>
            <a:pPr marL="342900" indent="-342900" defTabSz="914400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/>
              <a:t>For other (Hours)</a:t>
            </a:r>
            <a:br>
              <a:rPr lang="en-US" sz="2000" dirty="0" smtClean="0"/>
            </a:br>
            <a:r>
              <a:rPr lang="en-US" sz="2000" dirty="0"/>
              <a:t>Print in console “</a:t>
            </a:r>
            <a:r>
              <a:rPr lang="en-US" sz="2000" dirty="0">
                <a:solidFill>
                  <a:schemeClr val="accent6"/>
                </a:solidFill>
              </a:rPr>
              <a:t>Good </a:t>
            </a:r>
            <a:r>
              <a:rPr lang="en-US" sz="2000" dirty="0" smtClean="0">
                <a:solidFill>
                  <a:schemeClr val="accent6"/>
                </a:solidFill>
              </a:rPr>
              <a:t>Evening</a:t>
            </a:r>
            <a:r>
              <a:rPr lang="en-US" sz="2000" dirty="0" smtClean="0"/>
              <a:t>”.</a:t>
            </a:r>
            <a:endParaRPr lang="en-US" sz="2000" dirty="0"/>
          </a:p>
          <a:p>
            <a:pPr marL="342900" indent="-342900" defTabSz="914400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51100" y="5357186"/>
            <a:ext cx="52633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var</a:t>
            </a:r>
            <a:r>
              <a:rPr lang="en-US" sz="2800" dirty="0">
                <a:solidFill>
                  <a:srgbClr val="0070C0"/>
                </a:solidFill>
              </a:rPr>
              <a:t> time = new Date().</a:t>
            </a:r>
            <a:r>
              <a:rPr lang="en-US" sz="2800" dirty="0" err="1">
                <a:solidFill>
                  <a:srgbClr val="0070C0"/>
                </a:solidFill>
              </a:rPr>
              <a:t>getHours</a:t>
            </a:r>
            <a:r>
              <a:rPr lang="en-US" sz="2800" dirty="0">
                <a:solidFill>
                  <a:srgbClr val="0070C0"/>
                </a:solidFill>
              </a:rPr>
              <a:t>();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35900" y="5618786"/>
            <a:ext cx="8001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10659" y="5317756"/>
            <a:ext cx="1750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 get </a:t>
            </a:r>
            <a:r>
              <a:rPr lang="en-US" smtClean="0"/>
              <a:t>current hour from the computer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4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679192"/>
            <a:ext cx="7729728" cy="118872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51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9453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52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2362200" y="2497862"/>
            <a:ext cx="7467600" cy="201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/>
              <a:t>Loops can execute a block of code a number of times.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8767" y="3595819"/>
            <a:ext cx="2476500" cy="7747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while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5050" y="3595819"/>
            <a:ext cx="2476500" cy="7747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for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21333" y="3595819"/>
            <a:ext cx="2476500" cy="7747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70C0"/>
                </a:solidFill>
              </a:rPr>
              <a:t>forEach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8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53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2362200" y="2497862"/>
            <a:ext cx="7467600" cy="201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/>
              <a:t>The while loop loops through a block of code as long as a specified condition is true.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3527" y="3755431"/>
            <a:ext cx="4550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while (</a:t>
            </a:r>
            <a:r>
              <a:rPr lang="en-US" sz="2400" i="1" dirty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condition</a:t>
            </a:r>
            <a:r>
              <a:rPr lang="en-US" sz="24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) {</a:t>
            </a:r>
            <a: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  <a:t/>
            </a:r>
            <a:b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</a:br>
            <a:r>
              <a:rPr lang="en-US" sz="2400" i="1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    </a:t>
            </a:r>
            <a:r>
              <a:rPr lang="en-US" sz="2400" i="1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//code </a:t>
            </a:r>
            <a:r>
              <a:rPr lang="en-US" sz="2400" i="1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block to be executed</a:t>
            </a:r>
            <a: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  <a:t/>
            </a:r>
            <a:b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</a:br>
            <a:r>
              <a:rPr lang="en-US" sz="24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}</a:t>
            </a:r>
            <a:endParaRPr lang="en-US" sz="2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03990" y="3840283"/>
            <a:ext cx="56516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num</a:t>
            </a:r>
            <a:r>
              <a:rPr lang="en-US" sz="16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= 10;</a:t>
            </a:r>
            <a:br>
              <a:rPr lang="en-US" sz="16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</a:br>
            <a:r>
              <a:rPr lang="en-US" sz="16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while (</a:t>
            </a:r>
            <a:r>
              <a:rPr lang="en-US" sz="1600" i="1" dirty="0" err="1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num</a:t>
            </a:r>
            <a:r>
              <a:rPr lang="en-US" sz="1600" i="1" dirty="0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&gt;0</a:t>
            </a:r>
            <a:r>
              <a:rPr lang="en-US" sz="16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{</a:t>
            </a:r>
            <a:r>
              <a:rPr lang="en-US" sz="1600" dirty="0">
                <a:latin typeface="Arial Hebrew Scholar" charset="-79"/>
                <a:ea typeface="Arial Hebrew Scholar" charset="-79"/>
                <a:cs typeface="Arial Hebrew Scholar" charset="-79"/>
              </a:rPr>
              <a:t/>
            </a:r>
            <a:br>
              <a:rPr lang="en-US" sz="1600" dirty="0">
                <a:latin typeface="Arial Hebrew Scholar" charset="-79"/>
                <a:ea typeface="Arial Hebrew Scholar" charset="-79"/>
                <a:cs typeface="Arial Hebrew Scholar" charset="-79"/>
              </a:rPr>
            </a:br>
            <a:r>
              <a:rPr lang="en-US" sz="1600" i="1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    </a:t>
            </a:r>
            <a:r>
              <a:rPr lang="en-US" sz="1600" i="1" dirty="0" err="1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console.log</a:t>
            </a:r>
            <a:r>
              <a:rPr lang="en-US" sz="1600" i="1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(“it is a </a:t>
            </a:r>
            <a:r>
              <a:rPr lang="en-US" sz="1600" i="1" dirty="0" err="1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posstive</a:t>
            </a:r>
            <a:r>
              <a:rPr lang="en-US" sz="1600" i="1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number”);</a:t>
            </a:r>
            <a:br>
              <a:rPr lang="en-US" sz="1600" i="1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</a:br>
            <a:r>
              <a:rPr lang="en-US" sz="1600" i="1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	//this is the condition to stop the loop</a:t>
            </a:r>
            <a:br>
              <a:rPr lang="en-US" sz="1600" i="1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</a:br>
            <a:r>
              <a:rPr lang="en-US" sz="1600" i="1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	</a:t>
            </a:r>
            <a:r>
              <a:rPr lang="en-US" sz="1600" i="1" dirty="0" err="1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num</a:t>
            </a:r>
            <a:r>
              <a:rPr lang="en-US" sz="1600" i="1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--;</a:t>
            </a:r>
            <a:r>
              <a:rPr lang="en-US" sz="1600" dirty="0">
                <a:latin typeface="Arial Hebrew Scholar" charset="-79"/>
                <a:ea typeface="Arial Hebrew Scholar" charset="-79"/>
                <a:cs typeface="Arial Hebrew Scholar" charset="-79"/>
              </a:rPr>
              <a:t/>
            </a:r>
            <a:br>
              <a:rPr lang="en-US" sz="1600" dirty="0">
                <a:latin typeface="Arial Hebrew Scholar" charset="-79"/>
                <a:ea typeface="Arial Hebrew Scholar" charset="-79"/>
                <a:cs typeface="Arial Hebrew Scholar" charset="-79"/>
              </a:rPr>
            </a:br>
            <a:r>
              <a:rPr lang="en-US" sz="16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}</a:t>
            </a:r>
            <a:endParaRPr lang="en-US" sz="16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3527" y="3378618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Syntax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1526" y="3481198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Example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06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8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54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2362200" y="2497862"/>
            <a:ext cx="7467600" cy="201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 smtClean="0"/>
              <a:t>The for loop loops </a:t>
            </a:r>
            <a:r>
              <a:rPr lang="en-US" dirty="0"/>
              <a:t>through a block of code a number of times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9704" y="3489366"/>
            <a:ext cx="8770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for </a:t>
            </a:r>
            <a:r>
              <a:rPr lang="en-US" sz="24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(</a:t>
            </a:r>
            <a:r>
              <a:rPr lang="en-US" sz="2400" dirty="0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start statement;</a:t>
            </a:r>
            <a:r>
              <a:rPr lang="en-US" sz="2400" dirty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 </a:t>
            </a:r>
            <a:r>
              <a:rPr lang="en-US" sz="2400" dirty="0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stop statement;</a:t>
            </a:r>
            <a:r>
              <a:rPr lang="en-US" sz="2400" dirty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 </a:t>
            </a:r>
            <a:r>
              <a:rPr lang="en-US" sz="2400" dirty="0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update statement</a:t>
            </a:r>
            <a:r>
              <a:rPr lang="en-US" sz="24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</a:br>
            <a:r>
              <a:rPr lang="en-US" sz="24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    </a:t>
            </a:r>
            <a:r>
              <a:rPr lang="en-US" sz="24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//code </a:t>
            </a:r>
            <a:r>
              <a:rPr lang="en-US" sz="24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block to be executed</a:t>
            </a:r>
            <a:br>
              <a:rPr lang="en-US" sz="24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</a:br>
            <a:r>
              <a:rPr lang="en-US" sz="24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}</a:t>
            </a:r>
            <a:endParaRPr lang="en-US" sz="2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1136" y="5123360"/>
            <a:ext cx="5651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for (</a:t>
            </a:r>
            <a:r>
              <a:rPr lang="en-US" sz="2400" dirty="0" err="1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var</a:t>
            </a:r>
            <a:r>
              <a:rPr lang="en-US" sz="2400" dirty="0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num</a:t>
            </a:r>
            <a:r>
              <a:rPr lang="en-US" sz="2400" dirty="0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=10</a:t>
            </a:r>
            <a:r>
              <a:rPr lang="en-US" sz="2400" dirty="0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; </a:t>
            </a:r>
            <a:r>
              <a:rPr lang="en-US" sz="2400" dirty="0" err="1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num</a:t>
            </a:r>
            <a:r>
              <a:rPr lang="en-US" sz="2400" dirty="0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&gt;0</a:t>
            </a:r>
            <a:r>
              <a:rPr lang="en-US" sz="2400" dirty="0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; </a:t>
            </a:r>
            <a:r>
              <a:rPr lang="en-US" sz="2400" dirty="0" err="1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num</a:t>
            </a:r>
            <a:r>
              <a:rPr lang="en-US" sz="2400" dirty="0" smtClean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--</a:t>
            </a:r>
            <a:r>
              <a:rPr lang="en-US" sz="24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){</a:t>
            </a:r>
            <a: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  <a:t/>
            </a:r>
            <a:b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</a:br>
            <a:r>
              <a:rPr lang="en-US" sz="2400" i="1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    </a:t>
            </a:r>
            <a:r>
              <a:rPr lang="en-US" sz="2400" i="1" dirty="0" err="1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console.log</a:t>
            </a:r>
            <a:r>
              <a:rPr lang="en-US" sz="2400" i="1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(“it is a </a:t>
            </a:r>
            <a:r>
              <a:rPr lang="en-US" sz="2400" i="1" dirty="0" err="1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posstive</a:t>
            </a:r>
            <a:r>
              <a:rPr lang="en-US" sz="2400" i="1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number”);</a:t>
            </a:r>
            <a: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  <a:t/>
            </a:r>
            <a:b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</a:br>
            <a:r>
              <a:rPr lang="en-US" sz="24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}</a:t>
            </a:r>
            <a:endParaRPr lang="en-US" sz="2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9704" y="3112553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Syntax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1136" y="4728095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Example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5829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5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8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55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2362200" y="2497862"/>
            <a:ext cx="7467600" cy="201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 smtClean="0"/>
              <a:t>The for </a:t>
            </a:r>
            <a:r>
              <a:rPr lang="en-US" dirty="0"/>
              <a:t>e</a:t>
            </a:r>
            <a:r>
              <a:rPr lang="en-US" dirty="0" smtClean="0"/>
              <a:t>ach iterates </a:t>
            </a:r>
            <a:r>
              <a:rPr lang="en-US" dirty="0"/>
              <a:t>a specified variable over all values of object's properties.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9631" y="3210417"/>
            <a:ext cx="87700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forEach</a:t>
            </a:r>
            <a:r>
              <a:rPr lang="en-US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(</a:t>
            </a:r>
            <a:r>
              <a:rPr lang="en-US" dirty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variable in object</a:t>
            </a:r>
            <a:r>
              <a:rPr lang="en-US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) { </a:t>
            </a:r>
            <a:endParaRPr lang="en-US" dirty="0" smtClean="0">
              <a:solidFill>
                <a:srgbClr val="000000"/>
              </a:solidFill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	//statement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}</a:t>
            </a:r>
            <a:endParaRPr lang="en-US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72127" y="4747856"/>
            <a:ext cx="7598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var</a:t>
            </a:r>
            <a:r>
              <a:rPr lang="en-US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sum = 0; </a:t>
            </a:r>
            <a:endParaRPr lang="en-US" dirty="0" smtClean="0">
              <a:solidFill>
                <a:srgbClr val="000000"/>
              </a:solidFill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obj</a:t>
            </a:r>
            <a:r>
              <a:rPr lang="en-US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= {prop1: 5, prop2: 13, prop3: 8}; </a:t>
            </a:r>
            <a:endParaRPr lang="en-US" dirty="0" smtClean="0">
              <a:solidFill>
                <a:srgbClr val="000000"/>
              </a:solidFill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forEach</a:t>
            </a:r>
            <a:r>
              <a:rPr lang="en-US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var</a:t>
            </a:r>
            <a:r>
              <a:rPr lang="en-US" dirty="0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item in </a:t>
            </a:r>
            <a:r>
              <a:rPr lang="en-US" dirty="0" err="1">
                <a:solidFill>
                  <a:schemeClr val="accent6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obj</a:t>
            </a:r>
            <a:r>
              <a:rPr lang="en-US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) { </a:t>
            </a:r>
            <a:endParaRPr lang="en-US" dirty="0" smtClean="0">
              <a:solidFill>
                <a:srgbClr val="000000"/>
              </a:solidFill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sum </a:t>
            </a:r>
            <a:r>
              <a:rPr lang="en-US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+= item; </a:t>
            </a:r>
            <a:endParaRPr lang="en-US" dirty="0" smtClean="0">
              <a:solidFill>
                <a:srgbClr val="000000"/>
              </a:solidFill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}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console.log</a:t>
            </a:r>
            <a:r>
              <a:rPr lang="en-US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(sum</a:t>
            </a:r>
            <a:r>
              <a:rPr lang="en-US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);</a:t>
            </a:r>
            <a:endParaRPr lang="en-US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9631" y="2833604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Syntax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41063" y="4304736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Example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5829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05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8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Loop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56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4463502" y="4064524"/>
            <a:ext cx="3264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Hint: Use Reminder Operator %.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05100" y="2831969"/>
            <a:ext cx="7124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charset="0"/>
              </a:rPr>
              <a:t>Write a JavaScript for loop that will iterate from 0 to 15. For each iteration, it will check if the current number is odd or even, and display a message to the </a:t>
            </a:r>
            <a:r>
              <a:rPr lang="en-US" dirty="0" smtClean="0">
                <a:latin typeface="Helvetica" charset="0"/>
              </a:rPr>
              <a:t>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165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57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/>
        </p:nvSpPr>
        <p:spPr>
          <a:xfrm>
            <a:off x="2559631" y="3210417"/>
            <a:ext cx="87700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  <a:hlinkClick r:id="rId5"/>
              </a:rPr>
              <a:t>Scopes</a:t>
            </a:r>
            <a:endParaRPr lang="en-US" sz="3200" dirty="0" smtClean="0">
              <a:solidFill>
                <a:srgbClr val="000000"/>
              </a:solidFill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  <a:hlinkClick r:id="rId6"/>
              </a:rPr>
              <a:t>Hoisting</a:t>
            </a:r>
            <a:endParaRPr lang="en-US" sz="3200" dirty="0">
              <a:solidFill>
                <a:srgbClr val="000000"/>
              </a:solidFill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  <a:hlinkClick r:id="rId7"/>
              </a:rPr>
              <a:t>Nested </a:t>
            </a:r>
            <a:r>
              <a:rPr lang="en-US" sz="3200" dirty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  <a:hlinkClick r:id="rId7"/>
              </a:rPr>
              <a:t>Loop &amp; 2D </a:t>
            </a:r>
            <a:r>
              <a:rPr lang="en-US" sz="32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  <a:hlinkClick r:id="rId7"/>
              </a:rPr>
              <a:t>array</a:t>
            </a:r>
            <a:endParaRPr lang="en-US" sz="3200" dirty="0">
              <a:solidFill>
                <a:srgbClr val="000000"/>
              </a:solidFill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Arial Hebrew Scholar" charset="-79"/>
                <a:ea typeface="Arial Hebrew Scholar" charset="-79"/>
                <a:cs typeface="Arial Hebrew Scholar" charset="-79"/>
                <a:hlinkClick r:id="rId8"/>
              </a:rPr>
              <a:t>Continue &amp; Break statements</a:t>
            </a:r>
            <a:endParaRPr lang="en-US" sz="32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8788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679192"/>
            <a:ext cx="7729728" cy="1188720"/>
          </a:xfrm>
        </p:spPr>
        <p:txBody>
          <a:bodyPr/>
          <a:lstStyle/>
          <a:p>
            <a:r>
              <a:rPr lang="en-US" dirty="0" smtClean="0"/>
              <a:t>Working on first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58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108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775" y="414337"/>
            <a:ext cx="7800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Remember that we are here to help you</a:t>
            </a:r>
          </a:p>
          <a:p>
            <a:r>
              <a:rPr lang="en-US" sz="2400" b="1" dirty="0" smtClean="0"/>
              <a:t>All you have to do is </a:t>
            </a:r>
            <a:r>
              <a:rPr lang="en-US" sz="3200" b="1" dirty="0" smtClean="0">
                <a:solidFill>
                  <a:schemeClr val="accent6"/>
                </a:solidFill>
              </a:rPr>
              <a:t>ASK!</a:t>
            </a:r>
            <a:endParaRPr lang="en-US" sz="2400" b="1" dirty="0" smtClean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28663" y="5243513"/>
            <a:ext cx="8958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663" y="4229100"/>
            <a:ext cx="824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 for Attending 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21" y="2657475"/>
            <a:ext cx="2428105" cy="24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78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6" name="Rectangle 5"/>
          <p:cNvSpPr/>
          <p:nvPr/>
        </p:nvSpPr>
        <p:spPr>
          <a:xfrm>
            <a:off x="3048000" y="25271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Outputs a message to the Web </a:t>
            </a:r>
            <a:r>
              <a:rPr lang="en-US" dirty="0" smtClean="0"/>
              <a:t>Console.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1119" y="3547121"/>
            <a:ext cx="5152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console. log</a:t>
            </a:r>
            <a:r>
              <a:rPr lang="en-US" sz="2800" dirty="0" smtClean="0">
                <a:solidFill>
                  <a:srgbClr val="0070C0"/>
                </a:solidFill>
              </a:rPr>
              <a:t>("</a:t>
            </a:r>
            <a:r>
              <a:rPr lang="en-US" sz="2800" dirty="0" err="1" smtClean="0"/>
              <a:t>Udacity</a:t>
            </a:r>
            <a:r>
              <a:rPr lang="en-US" sz="2800" dirty="0" smtClean="0"/>
              <a:t> is </a:t>
            </a:r>
            <a:r>
              <a:rPr lang="en-US" sz="2800" dirty="0"/>
              <a:t>the best</a:t>
            </a:r>
            <a:r>
              <a:rPr lang="en-US" sz="2800" dirty="0">
                <a:solidFill>
                  <a:srgbClr val="0070C0"/>
                </a:solidFill>
              </a:rPr>
              <a:t>");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42533" y="4004841"/>
            <a:ext cx="0" cy="4166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4712" y="4374172"/>
            <a:ext cx="292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Display Message in console</a:t>
            </a:r>
            <a:endParaRPr lang="en-US" sz="1400" dirty="0"/>
          </a:p>
        </p:txBody>
      </p:sp>
      <p:sp>
        <p:nvSpPr>
          <p:cNvPr id="11" name="Curved Right Arrow 10"/>
          <p:cNvSpPr/>
          <p:nvPr/>
        </p:nvSpPr>
        <p:spPr>
          <a:xfrm>
            <a:off x="2231136" y="3854754"/>
            <a:ext cx="1361954" cy="1990461"/>
          </a:xfrm>
          <a:prstGeom prst="curvedRightArrow">
            <a:avLst>
              <a:gd name="adj1" fmla="val 11031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19" y="5222915"/>
            <a:ext cx="4940300" cy="622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5650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type?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6" name="Rectangle 5"/>
          <p:cNvSpPr/>
          <p:nvPr/>
        </p:nvSpPr>
        <p:spPr>
          <a:xfrm>
            <a:off x="3048000" y="25271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The data type of a value (or variable in some contexts) is an attribute that tells what kind of data that value can have.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3" y="3667442"/>
            <a:ext cx="2773363" cy="2773363"/>
          </a:xfrm>
          <a:prstGeom prst="rect">
            <a:avLst/>
          </a:prstGeom>
        </p:spPr>
      </p:pic>
      <p:sp>
        <p:nvSpPr>
          <p:cNvPr id="13" name="Cloud 12"/>
          <p:cNvSpPr/>
          <p:nvPr/>
        </p:nvSpPr>
        <p:spPr>
          <a:xfrm>
            <a:off x="6542881" y="4380387"/>
            <a:ext cx="1608355" cy="13474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sp>
        <p:nvSpPr>
          <p:cNvPr id="18" name="Curved Right Arrow 17"/>
          <p:cNvSpPr/>
          <p:nvPr/>
        </p:nvSpPr>
        <p:spPr>
          <a:xfrm rot="4863595">
            <a:off x="5425119" y="2957289"/>
            <a:ext cx="904419" cy="2116208"/>
          </a:xfrm>
          <a:prstGeom prst="curv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2406" y="6060043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7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7219" y="2073184"/>
            <a:ext cx="4815840" cy="31798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Undefined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9008892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1- Number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48208" y="2721978"/>
            <a:ext cx="4602386" cy="1105151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accent6"/>
                </a:solidFill>
              </a:rPr>
              <a:t>Integer</a:t>
            </a:r>
            <a:r>
              <a:rPr lang="en-US" sz="1800" dirty="0" smtClean="0"/>
              <a:t> ex: 3</a:t>
            </a:r>
          </a:p>
          <a:p>
            <a:r>
              <a:rPr lang="en-US" sz="1800" b="1" dirty="0" smtClean="0">
                <a:solidFill>
                  <a:schemeClr val="accent6"/>
                </a:solidFill>
              </a:rPr>
              <a:t>Decimal</a:t>
            </a:r>
            <a:r>
              <a:rPr lang="en-US" sz="1800" dirty="0" smtClean="0"/>
              <a:t> ex: 3.1</a:t>
            </a:r>
          </a:p>
          <a:p>
            <a:r>
              <a:rPr lang="en-US" sz="1800" dirty="0" smtClean="0"/>
              <a:t>Note that numbers in JavaScript are written without double quotation</a:t>
            </a:r>
          </a:p>
        </p:txBody>
      </p:sp>
    </p:spTree>
    <p:extLst>
      <p:ext uri="{BB962C8B-B14F-4D97-AF65-F5344CB8AC3E}">
        <p14:creationId xmlns:p14="http://schemas.microsoft.com/office/powerpoint/2010/main" val="1354324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3114</TotalTime>
  <Words>1416</Words>
  <Application>Microsoft Macintosh PowerPoint</Application>
  <PresentationFormat>Widescreen</PresentationFormat>
  <Paragraphs>432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Arial Hebrew Scholar</vt:lpstr>
      <vt:lpstr>Calibri</vt:lpstr>
      <vt:lpstr>Cambria Math</vt:lpstr>
      <vt:lpstr>Consolas</vt:lpstr>
      <vt:lpstr>Gill Sans MT</vt:lpstr>
      <vt:lpstr>Helvetica</vt:lpstr>
      <vt:lpstr>Verdana</vt:lpstr>
      <vt:lpstr>Wingdings</vt:lpstr>
      <vt:lpstr>Parcel</vt:lpstr>
      <vt:lpstr>Web programming with JS</vt:lpstr>
      <vt:lpstr>javascript</vt:lpstr>
      <vt:lpstr>Why JavaScript?</vt:lpstr>
      <vt:lpstr>Object-oriented programming</vt:lpstr>
      <vt:lpstr>alert</vt:lpstr>
      <vt:lpstr>Console log</vt:lpstr>
      <vt:lpstr>What is a Data type? </vt:lpstr>
      <vt:lpstr>Primitive Data types</vt:lpstr>
      <vt:lpstr>1- Number </vt:lpstr>
      <vt:lpstr>1- Number</vt:lpstr>
      <vt:lpstr>1- Number</vt:lpstr>
      <vt:lpstr>Evaluate an expression exercise</vt:lpstr>
      <vt:lpstr>2- String</vt:lpstr>
      <vt:lpstr>3- Undefined</vt:lpstr>
      <vt:lpstr>4- Null</vt:lpstr>
      <vt:lpstr>5- Boolean</vt:lpstr>
      <vt:lpstr>5- Boolean</vt:lpstr>
      <vt:lpstr>5- Boolean</vt:lpstr>
      <vt:lpstr>There are other data types!</vt:lpstr>
      <vt:lpstr>Comments</vt:lpstr>
      <vt:lpstr>Comments</vt:lpstr>
      <vt:lpstr>variables</vt:lpstr>
      <vt:lpstr>Variable’s data types</vt:lpstr>
      <vt:lpstr>Naming Variables Rules</vt:lpstr>
      <vt:lpstr>Naming Variables Exercise</vt:lpstr>
      <vt:lpstr>More about String</vt:lpstr>
      <vt:lpstr>Access Char in a String</vt:lpstr>
      <vt:lpstr>Escape String</vt:lpstr>
      <vt:lpstr>Compare Strings</vt:lpstr>
      <vt:lpstr>Increment &amp; Decrement</vt:lpstr>
      <vt:lpstr>Comparing types</vt:lpstr>
      <vt:lpstr>functions</vt:lpstr>
      <vt:lpstr>Functions</vt:lpstr>
      <vt:lpstr>Functions</vt:lpstr>
      <vt:lpstr>Functions &amp; Return statement</vt:lpstr>
      <vt:lpstr>Non-Primitive data types</vt:lpstr>
      <vt:lpstr>Array</vt:lpstr>
      <vt:lpstr>Array &amp; index</vt:lpstr>
      <vt:lpstr>Array &amp; index</vt:lpstr>
      <vt:lpstr>Array Functions</vt:lpstr>
      <vt:lpstr>Object</vt:lpstr>
      <vt:lpstr>Object</vt:lpstr>
      <vt:lpstr>Ready to write a JS program?</vt:lpstr>
      <vt:lpstr>Conditional Statements</vt:lpstr>
      <vt:lpstr>Conditionals Statements</vt:lpstr>
      <vt:lpstr>If-else</vt:lpstr>
      <vt:lpstr>If-else if ….. else</vt:lpstr>
      <vt:lpstr>Switch-case</vt:lpstr>
      <vt:lpstr>Switch-case Tips</vt:lpstr>
      <vt:lpstr>Conditional statement Exercise</vt:lpstr>
      <vt:lpstr>Loops</vt:lpstr>
      <vt:lpstr>Loops</vt:lpstr>
      <vt:lpstr>While loop</vt:lpstr>
      <vt:lpstr>For loop</vt:lpstr>
      <vt:lpstr>ForEach</vt:lpstr>
      <vt:lpstr>Loop Exercise</vt:lpstr>
      <vt:lpstr>Other important topics</vt:lpstr>
      <vt:lpstr>Working on first project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Interactive Website</dc:title>
  <dc:creator>Microsoft Office User</dc:creator>
  <cp:lastModifiedBy>Microsoft Office User</cp:lastModifiedBy>
  <cp:revision>481</cp:revision>
  <dcterms:created xsi:type="dcterms:W3CDTF">2018-01-26T12:44:08Z</dcterms:created>
  <dcterms:modified xsi:type="dcterms:W3CDTF">2018-03-27T17:06:28Z</dcterms:modified>
</cp:coreProperties>
</file>