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53"/>
  </p:notesMasterIdLst>
  <p:sldIdLst>
    <p:sldId id="256" r:id="rId2"/>
    <p:sldId id="299" r:id="rId3"/>
    <p:sldId id="363" r:id="rId4"/>
    <p:sldId id="410" r:id="rId5"/>
    <p:sldId id="280" r:id="rId6"/>
    <p:sldId id="412" r:id="rId7"/>
    <p:sldId id="411" r:id="rId8"/>
    <p:sldId id="364" r:id="rId9"/>
    <p:sldId id="365" r:id="rId10"/>
    <p:sldId id="366" r:id="rId11"/>
    <p:sldId id="367" r:id="rId12"/>
    <p:sldId id="368" r:id="rId13"/>
    <p:sldId id="370" r:id="rId14"/>
    <p:sldId id="413" r:id="rId15"/>
    <p:sldId id="372" r:id="rId16"/>
    <p:sldId id="414" r:id="rId17"/>
    <p:sldId id="373" r:id="rId18"/>
    <p:sldId id="374" r:id="rId19"/>
    <p:sldId id="375" r:id="rId20"/>
    <p:sldId id="376" r:id="rId21"/>
    <p:sldId id="377" r:id="rId22"/>
    <p:sldId id="378" r:id="rId23"/>
    <p:sldId id="380" r:id="rId24"/>
    <p:sldId id="384" r:id="rId25"/>
    <p:sldId id="386" r:id="rId26"/>
    <p:sldId id="385" r:id="rId27"/>
    <p:sldId id="388" r:id="rId28"/>
    <p:sldId id="387" r:id="rId29"/>
    <p:sldId id="390" r:id="rId30"/>
    <p:sldId id="392" r:id="rId31"/>
    <p:sldId id="389" r:id="rId32"/>
    <p:sldId id="391" r:id="rId33"/>
    <p:sldId id="418" r:id="rId34"/>
    <p:sldId id="398" r:id="rId35"/>
    <p:sldId id="396" r:id="rId36"/>
    <p:sldId id="397" r:id="rId37"/>
    <p:sldId id="399" r:id="rId38"/>
    <p:sldId id="400" r:id="rId39"/>
    <p:sldId id="401" r:id="rId40"/>
    <p:sldId id="402" r:id="rId41"/>
    <p:sldId id="406" r:id="rId42"/>
    <p:sldId id="422" r:id="rId43"/>
    <p:sldId id="407" r:id="rId44"/>
    <p:sldId id="408" r:id="rId45"/>
    <p:sldId id="409" r:id="rId46"/>
    <p:sldId id="423" r:id="rId47"/>
    <p:sldId id="419" r:id="rId48"/>
    <p:sldId id="420" r:id="rId49"/>
    <p:sldId id="405" r:id="rId50"/>
    <p:sldId id="428" r:id="rId51"/>
    <p:sldId id="27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8615"/>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9"/>
  </p:normalViewPr>
  <p:slideViewPr>
    <p:cSldViewPr snapToGrid="0" snapToObjects="1">
      <p:cViewPr>
        <p:scale>
          <a:sx n="80" d="100"/>
          <a:sy n="80" d="100"/>
        </p:scale>
        <p:origin x="126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B2606-2481-9A47-B6A4-0D787507B9AD}"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E650936-0256-2646-9E3F-1ED03E9E2FAE}">
      <dgm:prSet phldrT="[Text]" custT="1"/>
      <dgm:spPr/>
      <dgm:t>
        <a:bodyPr/>
        <a:lstStyle/>
        <a:p>
          <a:r>
            <a:rPr lang="en-US" sz="1800" dirty="0" smtClean="0"/>
            <a:t>Select an element</a:t>
          </a:r>
          <a:endParaRPr lang="en-US" sz="1800" dirty="0"/>
        </a:p>
      </dgm:t>
    </dgm:pt>
    <dgm:pt modelId="{BDDB1FD2-1F46-C149-A206-8850576CFB64}" type="parTrans" cxnId="{82930415-F9E1-114C-9B83-BC37E2641C86}">
      <dgm:prSet/>
      <dgm:spPr/>
      <dgm:t>
        <a:bodyPr/>
        <a:lstStyle/>
        <a:p>
          <a:endParaRPr lang="en-US" sz="1800"/>
        </a:p>
      </dgm:t>
    </dgm:pt>
    <dgm:pt modelId="{CD71DEA5-8C27-B443-9E33-C7396D638755}" type="sibTrans" cxnId="{82930415-F9E1-114C-9B83-BC37E2641C86}">
      <dgm:prSet/>
      <dgm:spPr/>
      <dgm:t>
        <a:bodyPr/>
        <a:lstStyle/>
        <a:p>
          <a:endParaRPr lang="en-US" sz="1800"/>
        </a:p>
      </dgm:t>
    </dgm:pt>
    <dgm:pt modelId="{CC4ACCE1-C401-6E46-BF06-010EF1A12B8B}">
      <dgm:prSet phldrT="[Text]" custT="1"/>
      <dgm:spPr/>
      <dgm:t>
        <a:bodyPr/>
        <a:lstStyle/>
        <a:p>
          <a:r>
            <a:rPr lang="en-US" sz="1800" dirty="0" smtClean="0"/>
            <a:t>ID</a:t>
          </a:r>
        </a:p>
        <a:p>
          <a:r>
            <a:rPr lang="en-US" sz="1600" dirty="0" err="1" smtClean="0">
              <a:solidFill>
                <a:schemeClr val="accent6"/>
              </a:solidFill>
            </a:rPr>
            <a:t>documents.getElementByID</a:t>
          </a:r>
          <a:r>
            <a:rPr lang="en-US" sz="1600" dirty="0" smtClean="0">
              <a:solidFill>
                <a:schemeClr val="accent6"/>
              </a:solidFill>
            </a:rPr>
            <a:t>();</a:t>
          </a:r>
          <a:endParaRPr lang="en-US" sz="1600" dirty="0">
            <a:solidFill>
              <a:schemeClr val="accent6"/>
            </a:solidFill>
          </a:endParaRPr>
        </a:p>
      </dgm:t>
    </dgm:pt>
    <dgm:pt modelId="{07480771-2536-4C43-8070-28300A880F53}" type="parTrans" cxnId="{0E3F19BE-A4A1-214C-9415-4D1014292122}">
      <dgm:prSet/>
      <dgm:spPr/>
      <dgm:t>
        <a:bodyPr/>
        <a:lstStyle/>
        <a:p>
          <a:endParaRPr lang="en-US" sz="1800"/>
        </a:p>
      </dgm:t>
    </dgm:pt>
    <dgm:pt modelId="{3003DC30-1536-1D4F-9564-590FC10449BF}" type="sibTrans" cxnId="{0E3F19BE-A4A1-214C-9415-4D1014292122}">
      <dgm:prSet/>
      <dgm:spPr/>
      <dgm:t>
        <a:bodyPr/>
        <a:lstStyle/>
        <a:p>
          <a:endParaRPr lang="en-US" sz="1800"/>
        </a:p>
      </dgm:t>
    </dgm:pt>
    <dgm:pt modelId="{512C1A58-8362-5C4C-93A0-344E2B2A013A}">
      <dgm:prSet phldrT="[Text]" custT="1"/>
      <dgm:spPr/>
      <dgm:t>
        <a:bodyPr/>
        <a:lstStyle/>
        <a:p>
          <a:r>
            <a:rPr lang="en-US" sz="1800" dirty="0" smtClean="0"/>
            <a:t>Class Name</a:t>
          </a:r>
          <a:br>
            <a:rPr lang="en-US" sz="1800" dirty="0" smtClean="0"/>
          </a:br>
          <a:r>
            <a:rPr lang="en-US" sz="1400" dirty="0" err="1" smtClean="0">
              <a:solidFill>
                <a:schemeClr val="accent6"/>
              </a:solidFill>
            </a:rPr>
            <a:t>documents.getElementByClassName</a:t>
          </a:r>
          <a:r>
            <a:rPr lang="en-US" sz="1400" dirty="0" smtClean="0">
              <a:solidFill>
                <a:schemeClr val="accent6"/>
              </a:solidFill>
            </a:rPr>
            <a:t>();</a:t>
          </a:r>
          <a:endParaRPr lang="en-US" sz="1400" dirty="0">
            <a:solidFill>
              <a:schemeClr val="accent6"/>
            </a:solidFill>
          </a:endParaRPr>
        </a:p>
      </dgm:t>
    </dgm:pt>
    <dgm:pt modelId="{837FB00F-BCD9-114D-9829-F62DF2999E41}" type="parTrans" cxnId="{E4E28BEE-D397-BB4A-ABED-70E05663770F}">
      <dgm:prSet/>
      <dgm:spPr/>
      <dgm:t>
        <a:bodyPr/>
        <a:lstStyle/>
        <a:p>
          <a:endParaRPr lang="en-US" sz="1800"/>
        </a:p>
      </dgm:t>
    </dgm:pt>
    <dgm:pt modelId="{11B22E3C-2FCE-604E-AA46-D6BF9CEBC143}" type="sibTrans" cxnId="{E4E28BEE-D397-BB4A-ABED-70E05663770F}">
      <dgm:prSet/>
      <dgm:spPr/>
      <dgm:t>
        <a:bodyPr/>
        <a:lstStyle/>
        <a:p>
          <a:endParaRPr lang="en-US" sz="1800"/>
        </a:p>
      </dgm:t>
    </dgm:pt>
    <dgm:pt modelId="{C1436DDE-023E-4945-B948-5DA8793B1073}">
      <dgm:prSet phldrT="[Text]" custT="1"/>
      <dgm:spPr/>
      <dgm:t>
        <a:bodyPr/>
        <a:lstStyle/>
        <a:p>
          <a:r>
            <a:rPr lang="en-US" sz="1800" dirty="0" smtClean="0"/>
            <a:t>Tag</a:t>
          </a:r>
        </a:p>
        <a:p>
          <a:r>
            <a:rPr lang="en-US" sz="1600" dirty="0" err="1" smtClean="0">
              <a:solidFill>
                <a:schemeClr val="accent6"/>
              </a:solidFill>
            </a:rPr>
            <a:t>documents.getElementByTag</a:t>
          </a:r>
          <a:r>
            <a:rPr lang="en-US" sz="1600" dirty="0" smtClean="0">
              <a:solidFill>
                <a:schemeClr val="accent6"/>
              </a:solidFill>
            </a:rPr>
            <a:t>();</a:t>
          </a:r>
          <a:endParaRPr lang="en-US" sz="1600" dirty="0">
            <a:solidFill>
              <a:schemeClr val="accent6"/>
            </a:solidFill>
          </a:endParaRPr>
        </a:p>
      </dgm:t>
    </dgm:pt>
    <dgm:pt modelId="{0C0A397B-626E-F14C-86E1-820DF8FB5ABD}" type="parTrans" cxnId="{733ABBE4-CC0A-D54A-8BA8-094BB4E68007}">
      <dgm:prSet/>
      <dgm:spPr/>
      <dgm:t>
        <a:bodyPr/>
        <a:lstStyle/>
        <a:p>
          <a:endParaRPr lang="en-US" sz="1800"/>
        </a:p>
      </dgm:t>
    </dgm:pt>
    <dgm:pt modelId="{2813C3BD-89AF-9643-AF08-EF12ACB7066C}" type="sibTrans" cxnId="{733ABBE4-CC0A-D54A-8BA8-094BB4E68007}">
      <dgm:prSet/>
      <dgm:spPr/>
      <dgm:t>
        <a:bodyPr/>
        <a:lstStyle/>
        <a:p>
          <a:endParaRPr lang="en-US" sz="1800"/>
        </a:p>
      </dgm:t>
    </dgm:pt>
    <dgm:pt modelId="{CE3914CA-3C29-504D-9844-1B2D139FF405}" type="pres">
      <dgm:prSet presAssocID="{61EB2606-2481-9A47-B6A4-0D787507B9AD}" presName="hierChild1" presStyleCnt="0">
        <dgm:presLayoutVars>
          <dgm:chPref val="1"/>
          <dgm:dir/>
          <dgm:animOne val="branch"/>
          <dgm:animLvl val="lvl"/>
          <dgm:resizeHandles/>
        </dgm:presLayoutVars>
      </dgm:prSet>
      <dgm:spPr/>
      <dgm:t>
        <a:bodyPr/>
        <a:lstStyle/>
        <a:p>
          <a:endParaRPr lang="en-US"/>
        </a:p>
      </dgm:t>
    </dgm:pt>
    <dgm:pt modelId="{13418F4C-2F34-F548-896B-12194BFA2CDF}" type="pres">
      <dgm:prSet presAssocID="{7E650936-0256-2646-9E3F-1ED03E9E2FAE}" presName="hierRoot1" presStyleCnt="0"/>
      <dgm:spPr/>
    </dgm:pt>
    <dgm:pt modelId="{2C10D21C-2695-8646-B974-354D88128C6D}" type="pres">
      <dgm:prSet presAssocID="{7E650936-0256-2646-9E3F-1ED03E9E2FAE}" presName="composite" presStyleCnt="0"/>
      <dgm:spPr/>
    </dgm:pt>
    <dgm:pt modelId="{9B6447D3-C8BD-4F45-9B3E-74907AB97740}" type="pres">
      <dgm:prSet presAssocID="{7E650936-0256-2646-9E3F-1ED03E9E2FAE}" presName="background" presStyleLbl="node0" presStyleIdx="0" presStyleCnt="1"/>
      <dgm:spPr/>
    </dgm:pt>
    <dgm:pt modelId="{10052214-CAC1-DF4D-89D4-DBC08BF7A8C5}" type="pres">
      <dgm:prSet presAssocID="{7E650936-0256-2646-9E3F-1ED03E9E2FAE}" presName="text" presStyleLbl="fgAcc0" presStyleIdx="0" presStyleCnt="1">
        <dgm:presLayoutVars>
          <dgm:chPref val="3"/>
        </dgm:presLayoutVars>
      </dgm:prSet>
      <dgm:spPr/>
      <dgm:t>
        <a:bodyPr/>
        <a:lstStyle/>
        <a:p>
          <a:endParaRPr lang="en-US"/>
        </a:p>
      </dgm:t>
    </dgm:pt>
    <dgm:pt modelId="{CE0F43F5-6B45-DB43-ADA6-7DECDF798E35}" type="pres">
      <dgm:prSet presAssocID="{7E650936-0256-2646-9E3F-1ED03E9E2FAE}" presName="hierChild2" presStyleCnt="0"/>
      <dgm:spPr/>
    </dgm:pt>
    <dgm:pt modelId="{57C459FA-C7C9-AF4D-9F1C-D904B842F1D8}" type="pres">
      <dgm:prSet presAssocID="{07480771-2536-4C43-8070-28300A880F53}" presName="Name10" presStyleLbl="parChTrans1D2" presStyleIdx="0" presStyleCnt="3"/>
      <dgm:spPr/>
      <dgm:t>
        <a:bodyPr/>
        <a:lstStyle/>
        <a:p>
          <a:endParaRPr lang="en-US"/>
        </a:p>
      </dgm:t>
    </dgm:pt>
    <dgm:pt modelId="{FA5B48C7-05AE-A14F-A38B-B81B1247CD91}" type="pres">
      <dgm:prSet presAssocID="{CC4ACCE1-C401-6E46-BF06-010EF1A12B8B}" presName="hierRoot2" presStyleCnt="0"/>
      <dgm:spPr/>
    </dgm:pt>
    <dgm:pt modelId="{8C494533-6416-3D46-B927-A68A1F6E8DB5}" type="pres">
      <dgm:prSet presAssocID="{CC4ACCE1-C401-6E46-BF06-010EF1A12B8B}" presName="composite2" presStyleCnt="0"/>
      <dgm:spPr/>
    </dgm:pt>
    <dgm:pt modelId="{A9CECF67-5307-5448-BCB2-EC45A298EFBD}" type="pres">
      <dgm:prSet presAssocID="{CC4ACCE1-C401-6E46-BF06-010EF1A12B8B}" presName="background2" presStyleLbl="node2" presStyleIdx="0" presStyleCnt="3"/>
      <dgm:spPr/>
    </dgm:pt>
    <dgm:pt modelId="{843A41B5-5D00-9F45-83EA-442952B62D0D}" type="pres">
      <dgm:prSet presAssocID="{CC4ACCE1-C401-6E46-BF06-010EF1A12B8B}" presName="text2" presStyleLbl="fgAcc2" presStyleIdx="0" presStyleCnt="3" custScaleX="141743">
        <dgm:presLayoutVars>
          <dgm:chPref val="3"/>
        </dgm:presLayoutVars>
      </dgm:prSet>
      <dgm:spPr/>
      <dgm:t>
        <a:bodyPr/>
        <a:lstStyle/>
        <a:p>
          <a:endParaRPr lang="en-US"/>
        </a:p>
      </dgm:t>
    </dgm:pt>
    <dgm:pt modelId="{8CE3CC9B-7FE8-8E4E-A074-748908D319F3}" type="pres">
      <dgm:prSet presAssocID="{CC4ACCE1-C401-6E46-BF06-010EF1A12B8B}" presName="hierChild3" presStyleCnt="0"/>
      <dgm:spPr/>
    </dgm:pt>
    <dgm:pt modelId="{4C622961-439B-334D-A95F-DB8EC38E253E}" type="pres">
      <dgm:prSet presAssocID="{837FB00F-BCD9-114D-9829-F62DF2999E41}" presName="Name10" presStyleLbl="parChTrans1D2" presStyleIdx="1" presStyleCnt="3"/>
      <dgm:spPr/>
      <dgm:t>
        <a:bodyPr/>
        <a:lstStyle/>
        <a:p>
          <a:endParaRPr lang="en-US"/>
        </a:p>
      </dgm:t>
    </dgm:pt>
    <dgm:pt modelId="{9B012EA7-42C5-1F47-99EB-CC6CEA3D9C81}" type="pres">
      <dgm:prSet presAssocID="{512C1A58-8362-5C4C-93A0-344E2B2A013A}" presName="hierRoot2" presStyleCnt="0"/>
      <dgm:spPr/>
    </dgm:pt>
    <dgm:pt modelId="{838407B0-5F38-1445-B6BE-31F9BFBAD099}" type="pres">
      <dgm:prSet presAssocID="{512C1A58-8362-5C4C-93A0-344E2B2A013A}" presName="composite2" presStyleCnt="0"/>
      <dgm:spPr/>
    </dgm:pt>
    <dgm:pt modelId="{FE7D2A2E-F2E9-C842-B168-CA77B1957CF1}" type="pres">
      <dgm:prSet presAssocID="{512C1A58-8362-5C4C-93A0-344E2B2A013A}" presName="background2" presStyleLbl="node2" presStyleIdx="1" presStyleCnt="3"/>
      <dgm:spPr/>
    </dgm:pt>
    <dgm:pt modelId="{C0F2205A-01C0-7040-80ED-D68F51B66811}" type="pres">
      <dgm:prSet presAssocID="{512C1A58-8362-5C4C-93A0-344E2B2A013A}" presName="text2" presStyleLbl="fgAcc2" presStyleIdx="1" presStyleCnt="3" custScaleX="143072">
        <dgm:presLayoutVars>
          <dgm:chPref val="3"/>
        </dgm:presLayoutVars>
      </dgm:prSet>
      <dgm:spPr/>
      <dgm:t>
        <a:bodyPr/>
        <a:lstStyle/>
        <a:p>
          <a:endParaRPr lang="en-US"/>
        </a:p>
      </dgm:t>
    </dgm:pt>
    <dgm:pt modelId="{FFEAADEF-96C3-2047-A2F6-C0D26552D79E}" type="pres">
      <dgm:prSet presAssocID="{512C1A58-8362-5C4C-93A0-344E2B2A013A}" presName="hierChild3" presStyleCnt="0"/>
      <dgm:spPr/>
    </dgm:pt>
    <dgm:pt modelId="{9D073C96-9340-C04A-8F6B-EC836AB90090}" type="pres">
      <dgm:prSet presAssocID="{0C0A397B-626E-F14C-86E1-820DF8FB5ABD}" presName="Name10" presStyleLbl="parChTrans1D2" presStyleIdx="2" presStyleCnt="3"/>
      <dgm:spPr/>
      <dgm:t>
        <a:bodyPr/>
        <a:lstStyle/>
        <a:p>
          <a:endParaRPr lang="en-US"/>
        </a:p>
      </dgm:t>
    </dgm:pt>
    <dgm:pt modelId="{EFD9B9E7-5FEC-A140-8B4F-CA7927F66835}" type="pres">
      <dgm:prSet presAssocID="{C1436DDE-023E-4945-B948-5DA8793B1073}" presName="hierRoot2" presStyleCnt="0"/>
      <dgm:spPr/>
    </dgm:pt>
    <dgm:pt modelId="{4C719CB1-3A8F-2148-B4D4-D2FDAAD8B7FB}" type="pres">
      <dgm:prSet presAssocID="{C1436DDE-023E-4945-B948-5DA8793B1073}" presName="composite2" presStyleCnt="0"/>
      <dgm:spPr/>
    </dgm:pt>
    <dgm:pt modelId="{18E0EFA9-482F-9B46-BB3D-D974EC4C0E8C}" type="pres">
      <dgm:prSet presAssocID="{C1436DDE-023E-4945-B948-5DA8793B1073}" presName="background2" presStyleLbl="node2" presStyleIdx="2" presStyleCnt="3"/>
      <dgm:spPr/>
    </dgm:pt>
    <dgm:pt modelId="{5E44A4B7-12A6-8546-9954-8317F3B7A818}" type="pres">
      <dgm:prSet presAssocID="{C1436DDE-023E-4945-B948-5DA8793B1073}" presName="text2" presStyleLbl="fgAcc2" presStyleIdx="2" presStyleCnt="3" custScaleX="140719">
        <dgm:presLayoutVars>
          <dgm:chPref val="3"/>
        </dgm:presLayoutVars>
      </dgm:prSet>
      <dgm:spPr/>
      <dgm:t>
        <a:bodyPr/>
        <a:lstStyle/>
        <a:p>
          <a:endParaRPr lang="en-US"/>
        </a:p>
      </dgm:t>
    </dgm:pt>
    <dgm:pt modelId="{AD851AC1-47C7-C54E-8A87-7266F03787F6}" type="pres">
      <dgm:prSet presAssocID="{C1436DDE-023E-4945-B948-5DA8793B1073}" presName="hierChild3" presStyleCnt="0"/>
      <dgm:spPr/>
    </dgm:pt>
  </dgm:ptLst>
  <dgm:cxnLst>
    <dgm:cxn modelId="{D2187DF5-919A-B946-9447-99E7AAAF0643}" type="presOf" srcId="{CC4ACCE1-C401-6E46-BF06-010EF1A12B8B}" destId="{843A41B5-5D00-9F45-83EA-442952B62D0D}" srcOrd="0" destOrd="0" presId="urn:microsoft.com/office/officeart/2005/8/layout/hierarchy1"/>
    <dgm:cxn modelId="{4A03D4BD-0335-5441-806D-8A074A22918C}" type="presOf" srcId="{512C1A58-8362-5C4C-93A0-344E2B2A013A}" destId="{C0F2205A-01C0-7040-80ED-D68F51B66811}" srcOrd="0" destOrd="0" presId="urn:microsoft.com/office/officeart/2005/8/layout/hierarchy1"/>
    <dgm:cxn modelId="{EF54D6AE-371C-E543-BBE6-E7F66E9EAF52}" type="presOf" srcId="{0C0A397B-626E-F14C-86E1-820DF8FB5ABD}" destId="{9D073C96-9340-C04A-8F6B-EC836AB90090}" srcOrd="0" destOrd="0" presId="urn:microsoft.com/office/officeart/2005/8/layout/hierarchy1"/>
    <dgm:cxn modelId="{0E3F19BE-A4A1-214C-9415-4D1014292122}" srcId="{7E650936-0256-2646-9E3F-1ED03E9E2FAE}" destId="{CC4ACCE1-C401-6E46-BF06-010EF1A12B8B}" srcOrd="0" destOrd="0" parTransId="{07480771-2536-4C43-8070-28300A880F53}" sibTransId="{3003DC30-1536-1D4F-9564-590FC10449BF}"/>
    <dgm:cxn modelId="{E7F674D7-FE52-D149-A0D2-BF20619A8A1A}" type="presOf" srcId="{61EB2606-2481-9A47-B6A4-0D787507B9AD}" destId="{CE3914CA-3C29-504D-9844-1B2D139FF405}" srcOrd="0" destOrd="0" presId="urn:microsoft.com/office/officeart/2005/8/layout/hierarchy1"/>
    <dgm:cxn modelId="{6D566C24-2101-3D4E-A0EC-FFFCCC904EC4}" type="presOf" srcId="{C1436DDE-023E-4945-B948-5DA8793B1073}" destId="{5E44A4B7-12A6-8546-9954-8317F3B7A818}" srcOrd="0" destOrd="0" presId="urn:microsoft.com/office/officeart/2005/8/layout/hierarchy1"/>
    <dgm:cxn modelId="{C9F6A6A4-BFD8-BB40-8EBD-C4CC2027AF71}" type="presOf" srcId="{837FB00F-BCD9-114D-9829-F62DF2999E41}" destId="{4C622961-439B-334D-A95F-DB8EC38E253E}" srcOrd="0" destOrd="0" presId="urn:microsoft.com/office/officeart/2005/8/layout/hierarchy1"/>
    <dgm:cxn modelId="{733ABBE4-CC0A-D54A-8BA8-094BB4E68007}" srcId="{7E650936-0256-2646-9E3F-1ED03E9E2FAE}" destId="{C1436DDE-023E-4945-B948-5DA8793B1073}" srcOrd="2" destOrd="0" parTransId="{0C0A397B-626E-F14C-86E1-820DF8FB5ABD}" sibTransId="{2813C3BD-89AF-9643-AF08-EF12ACB7066C}"/>
    <dgm:cxn modelId="{9682E6B2-9D7D-A64A-A0DC-6CE2C9DAB893}" type="presOf" srcId="{07480771-2536-4C43-8070-28300A880F53}" destId="{57C459FA-C7C9-AF4D-9F1C-D904B842F1D8}" srcOrd="0" destOrd="0" presId="urn:microsoft.com/office/officeart/2005/8/layout/hierarchy1"/>
    <dgm:cxn modelId="{E4E28BEE-D397-BB4A-ABED-70E05663770F}" srcId="{7E650936-0256-2646-9E3F-1ED03E9E2FAE}" destId="{512C1A58-8362-5C4C-93A0-344E2B2A013A}" srcOrd="1" destOrd="0" parTransId="{837FB00F-BCD9-114D-9829-F62DF2999E41}" sibTransId="{11B22E3C-2FCE-604E-AA46-D6BF9CEBC143}"/>
    <dgm:cxn modelId="{2B6EC674-3B80-D64E-97D5-B2B337D32522}" type="presOf" srcId="{7E650936-0256-2646-9E3F-1ED03E9E2FAE}" destId="{10052214-CAC1-DF4D-89D4-DBC08BF7A8C5}" srcOrd="0" destOrd="0" presId="urn:microsoft.com/office/officeart/2005/8/layout/hierarchy1"/>
    <dgm:cxn modelId="{82930415-F9E1-114C-9B83-BC37E2641C86}" srcId="{61EB2606-2481-9A47-B6A4-0D787507B9AD}" destId="{7E650936-0256-2646-9E3F-1ED03E9E2FAE}" srcOrd="0" destOrd="0" parTransId="{BDDB1FD2-1F46-C149-A206-8850576CFB64}" sibTransId="{CD71DEA5-8C27-B443-9E33-C7396D638755}"/>
    <dgm:cxn modelId="{07F33582-40BF-0C4E-814C-E626007578DE}" type="presParOf" srcId="{CE3914CA-3C29-504D-9844-1B2D139FF405}" destId="{13418F4C-2F34-F548-896B-12194BFA2CDF}" srcOrd="0" destOrd="0" presId="urn:microsoft.com/office/officeart/2005/8/layout/hierarchy1"/>
    <dgm:cxn modelId="{4683E54D-FE01-EF44-89B5-CD868377F4A6}" type="presParOf" srcId="{13418F4C-2F34-F548-896B-12194BFA2CDF}" destId="{2C10D21C-2695-8646-B974-354D88128C6D}" srcOrd="0" destOrd="0" presId="urn:microsoft.com/office/officeart/2005/8/layout/hierarchy1"/>
    <dgm:cxn modelId="{6065F7DE-C87A-FA44-A110-2A64C6362F3D}" type="presParOf" srcId="{2C10D21C-2695-8646-B974-354D88128C6D}" destId="{9B6447D3-C8BD-4F45-9B3E-74907AB97740}" srcOrd="0" destOrd="0" presId="urn:microsoft.com/office/officeart/2005/8/layout/hierarchy1"/>
    <dgm:cxn modelId="{1E6AD9A0-D3B4-8045-85F0-7BCB40ACB6DD}" type="presParOf" srcId="{2C10D21C-2695-8646-B974-354D88128C6D}" destId="{10052214-CAC1-DF4D-89D4-DBC08BF7A8C5}" srcOrd="1" destOrd="0" presId="urn:microsoft.com/office/officeart/2005/8/layout/hierarchy1"/>
    <dgm:cxn modelId="{14E08865-6638-3A4F-97B0-2F6CCD59F696}" type="presParOf" srcId="{13418F4C-2F34-F548-896B-12194BFA2CDF}" destId="{CE0F43F5-6B45-DB43-ADA6-7DECDF798E35}" srcOrd="1" destOrd="0" presId="urn:microsoft.com/office/officeart/2005/8/layout/hierarchy1"/>
    <dgm:cxn modelId="{C841D031-BE26-414A-ACB6-DD7A47283700}" type="presParOf" srcId="{CE0F43F5-6B45-DB43-ADA6-7DECDF798E35}" destId="{57C459FA-C7C9-AF4D-9F1C-D904B842F1D8}" srcOrd="0" destOrd="0" presId="urn:microsoft.com/office/officeart/2005/8/layout/hierarchy1"/>
    <dgm:cxn modelId="{F54C2A3D-48F2-7A4A-B8AE-6C4FD468130A}" type="presParOf" srcId="{CE0F43F5-6B45-DB43-ADA6-7DECDF798E35}" destId="{FA5B48C7-05AE-A14F-A38B-B81B1247CD91}" srcOrd="1" destOrd="0" presId="urn:microsoft.com/office/officeart/2005/8/layout/hierarchy1"/>
    <dgm:cxn modelId="{63377293-1091-0942-91A8-C9C7F6250C5F}" type="presParOf" srcId="{FA5B48C7-05AE-A14F-A38B-B81B1247CD91}" destId="{8C494533-6416-3D46-B927-A68A1F6E8DB5}" srcOrd="0" destOrd="0" presId="urn:microsoft.com/office/officeart/2005/8/layout/hierarchy1"/>
    <dgm:cxn modelId="{1E97C311-3A74-B54C-B4C7-340CF388FDBF}" type="presParOf" srcId="{8C494533-6416-3D46-B927-A68A1F6E8DB5}" destId="{A9CECF67-5307-5448-BCB2-EC45A298EFBD}" srcOrd="0" destOrd="0" presId="urn:microsoft.com/office/officeart/2005/8/layout/hierarchy1"/>
    <dgm:cxn modelId="{CAD94269-715A-D844-B79E-82A3BE1921BD}" type="presParOf" srcId="{8C494533-6416-3D46-B927-A68A1F6E8DB5}" destId="{843A41B5-5D00-9F45-83EA-442952B62D0D}" srcOrd="1" destOrd="0" presId="urn:microsoft.com/office/officeart/2005/8/layout/hierarchy1"/>
    <dgm:cxn modelId="{D3ACAF12-6F16-CC4F-9AE6-B15747D71768}" type="presParOf" srcId="{FA5B48C7-05AE-A14F-A38B-B81B1247CD91}" destId="{8CE3CC9B-7FE8-8E4E-A074-748908D319F3}" srcOrd="1" destOrd="0" presId="urn:microsoft.com/office/officeart/2005/8/layout/hierarchy1"/>
    <dgm:cxn modelId="{5FCEE807-01ED-0446-BBB0-7A9C33171CB4}" type="presParOf" srcId="{CE0F43F5-6B45-DB43-ADA6-7DECDF798E35}" destId="{4C622961-439B-334D-A95F-DB8EC38E253E}" srcOrd="2" destOrd="0" presId="urn:microsoft.com/office/officeart/2005/8/layout/hierarchy1"/>
    <dgm:cxn modelId="{D65F0CBA-577C-D544-A4A6-7079B645EE6C}" type="presParOf" srcId="{CE0F43F5-6B45-DB43-ADA6-7DECDF798E35}" destId="{9B012EA7-42C5-1F47-99EB-CC6CEA3D9C81}" srcOrd="3" destOrd="0" presId="urn:microsoft.com/office/officeart/2005/8/layout/hierarchy1"/>
    <dgm:cxn modelId="{0CDF76B1-0901-B846-9048-2BE45C280DD7}" type="presParOf" srcId="{9B012EA7-42C5-1F47-99EB-CC6CEA3D9C81}" destId="{838407B0-5F38-1445-B6BE-31F9BFBAD099}" srcOrd="0" destOrd="0" presId="urn:microsoft.com/office/officeart/2005/8/layout/hierarchy1"/>
    <dgm:cxn modelId="{259EBEEB-0366-014A-9499-92C4CBD0E305}" type="presParOf" srcId="{838407B0-5F38-1445-B6BE-31F9BFBAD099}" destId="{FE7D2A2E-F2E9-C842-B168-CA77B1957CF1}" srcOrd="0" destOrd="0" presId="urn:microsoft.com/office/officeart/2005/8/layout/hierarchy1"/>
    <dgm:cxn modelId="{C76C8C22-3406-3840-9EC5-0C34E63478A5}" type="presParOf" srcId="{838407B0-5F38-1445-B6BE-31F9BFBAD099}" destId="{C0F2205A-01C0-7040-80ED-D68F51B66811}" srcOrd="1" destOrd="0" presId="urn:microsoft.com/office/officeart/2005/8/layout/hierarchy1"/>
    <dgm:cxn modelId="{CE8D14EA-AB2A-5948-8E49-FA93487E2DCA}" type="presParOf" srcId="{9B012EA7-42C5-1F47-99EB-CC6CEA3D9C81}" destId="{FFEAADEF-96C3-2047-A2F6-C0D26552D79E}" srcOrd="1" destOrd="0" presId="urn:microsoft.com/office/officeart/2005/8/layout/hierarchy1"/>
    <dgm:cxn modelId="{24F7119B-7F04-DF40-960A-FEBE7A0D3F59}" type="presParOf" srcId="{CE0F43F5-6B45-DB43-ADA6-7DECDF798E35}" destId="{9D073C96-9340-C04A-8F6B-EC836AB90090}" srcOrd="4" destOrd="0" presId="urn:microsoft.com/office/officeart/2005/8/layout/hierarchy1"/>
    <dgm:cxn modelId="{605DFA17-E587-1149-8EE3-AE0816F390E3}" type="presParOf" srcId="{CE0F43F5-6B45-DB43-ADA6-7DECDF798E35}" destId="{EFD9B9E7-5FEC-A140-8B4F-CA7927F66835}" srcOrd="5" destOrd="0" presId="urn:microsoft.com/office/officeart/2005/8/layout/hierarchy1"/>
    <dgm:cxn modelId="{4C0EE1C7-F9C0-684E-900D-25E85AE91E8B}" type="presParOf" srcId="{EFD9B9E7-5FEC-A140-8B4F-CA7927F66835}" destId="{4C719CB1-3A8F-2148-B4D4-D2FDAAD8B7FB}" srcOrd="0" destOrd="0" presId="urn:microsoft.com/office/officeart/2005/8/layout/hierarchy1"/>
    <dgm:cxn modelId="{CDDD5329-B9B6-C54B-B3F8-BF6DA526C348}" type="presParOf" srcId="{4C719CB1-3A8F-2148-B4D4-D2FDAAD8B7FB}" destId="{18E0EFA9-482F-9B46-BB3D-D974EC4C0E8C}" srcOrd="0" destOrd="0" presId="urn:microsoft.com/office/officeart/2005/8/layout/hierarchy1"/>
    <dgm:cxn modelId="{5A3F504A-321F-2342-B0AB-C83B00831943}" type="presParOf" srcId="{4C719CB1-3A8F-2148-B4D4-D2FDAAD8B7FB}" destId="{5E44A4B7-12A6-8546-9954-8317F3B7A818}" srcOrd="1" destOrd="0" presId="urn:microsoft.com/office/officeart/2005/8/layout/hierarchy1"/>
    <dgm:cxn modelId="{69951345-774F-3D48-91A9-2430BBBCD12D}" type="presParOf" srcId="{EFD9B9E7-5FEC-A140-8B4F-CA7927F66835}" destId="{AD851AC1-47C7-C54E-8A87-7266F03787F6}"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73C96-9340-C04A-8F6B-EC836AB90090}">
      <dsp:nvSpPr>
        <dsp:cNvPr id="0" name=""/>
        <dsp:cNvSpPr/>
      </dsp:nvSpPr>
      <dsp:spPr>
        <a:xfrm>
          <a:off x="5300176" y="1713510"/>
          <a:ext cx="3713216" cy="655973"/>
        </a:xfrm>
        <a:custGeom>
          <a:avLst/>
          <a:gdLst/>
          <a:ahLst/>
          <a:cxnLst/>
          <a:rect l="0" t="0" r="0" b="0"/>
          <a:pathLst>
            <a:path>
              <a:moveTo>
                <a:pt x="0" y="0"/>
              </a:moveTo>
              <a:lnTo>
                <a:pt x="0" y="447026"/>
              </a:lnTo>
              <a:lnTo>
                <a:pt x="3713216" y="447026"/>
              </a:lnTo>
              <a:lnTo>
                <a:pt x="3713216" y="655973"/>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C622961-439B-334D-A95F-DB8EC38E253E}">
      <dsp:nvSpPr>
        <dsp:cNvPr id="0" name=""/>
        <dsp:cNvSpPr/>
      </dsp:nvSpPr>
      <dsp:spPr>
        <a:xfrm>
          <a:off x="5254456" y="1713510"/>
          <a:ext cx="91440" cy="655973"/>
        </a:xfrm>
        <a:custGeom>
          <a:avLst/>
          <a:gdLst/>
          <a:ahLst/>
          <a:cxnLst/>
          <a:rect l="0" t="0" r="0" b="0"/>
          <a:pathLst>
            <a:path>
              <a:moveTo>
                <a:pt x="45720" y="0"/>
              </a:moveTo>
              <a:lnTo>
                <a:pt x="45720" y="447026"/>
              </a:lnTo>
              <a:lnTo>
                <a:pt x="57268" y="447026"/>
              </a:lnTo>
              <a:lnTo>
                <a:pt x="57268" y="655973"/>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C459FA-C7C9-AF4D-9F1C-D904B842F1D8}">
      <dsp:nvSpPr>
        <dsp:cNvPr id="0" name=""/>
        <dsp:cNvSpPr/>
      </dsp:nvSpPr>
      <dsp:spPr>
        <a:xfrm>
          <a:off x="1598508" y="1713510"/>
          <a:ext cx="3701668" cy="655973"/>
        </a:xfrm>
        <a:custGeom>
          <a:avLst/>
          <a:gdLst/>
          <a:ahLst/>
          <a:cxnLst/>
          <a:rect l="0" t="0" r="0" b="0"/>
          <a:pathLst>
            <a:path>
              <a:moveTo>
                <a:pt x="3701668" y="0"/>
              </a:moveTo>
              <a:lnTo>
                <a:pt x="3701668" y="447026"/>
              </a:lnTo>
              <a:lnTo>
                <a:pt x="0" y="447026"/>
              </a:lnTo>
              <a:lnTo>
                <a:pt x="0" y="655973"/>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B6447D3-C8BD-4F45-9B3E-74907AB97740}">
      <dsp:nvSpPr>
        <dsp:cNvPr id="0" name=""/>
        <dsp:cNvSpPr/>
      </dsp:nvSpPr>
      <dsp:spPr>
        <a:xfrm>
          <a:off x="4172428" y="281270"/>
          <a:ext cx="2255495" cy="1432239"/>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0052214-CAC1-DF4D-89D4-DBC08BF7A8C5}">
      <dsp:nvSpPr>
        <dsp:cNvPr id="0" name=""/>
        <dsp:cNvSpPr/>
      </dsp:nvSpPr>
      <dsp:spPr>
        <a:xfrm>
          <a:off x="4423039" y="519350"/>
          <a:ext cx="2255495" cy="14322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Select an element</a:t>
          </a:r>
          <a:endParaRPr lang="en-US" sz="1800" kern="1200" dirty="0"/>
        </a:p>
      </dsp:txBody>
      <dsp:txXfrm>
        <a:off x="4464988" y="561299"/>
        <a:ext cx="2171597" cy="1348341"/>
      </dsp:txXfrm>
    </dsp:sp>
    <dsp:sp modelId="{A9CECF67-5307-5448-BCB2-EC45A298EFBD}">
      <dsp:nvSpPr>
        <dsp:cNvPr id="0" name=""/>
        <dsp:cNvSpPr/>
      </dsp:nvSpPr>
      <dsp:spPr>
        <a:xfrm>
          <a:off x="4" y="2369483"/>
          <a:ext cx="3197007" cy="1432239"/>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43A41B5-5D00-9F45-83EA-442952B62D0D}">
      <dsp:nvSpPr>
        <dsp:cNvPr id="0" name=""/>
        <dsp:cNvSpPr/>
      </dsp:nvSpPr>
      <dsp:spPr>
        <a:xfrm>
          <a:off x="250615" y="2607563"/>
          <a:ext cx="3197007" cy="14322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ID</a:t>
          </a:r>
        </a:p>
        <a:p>
          <a:pPr lvl="0" algn="ctr" defTabSz="800100">
            <a:lnSpc>
              <a:spcPct val="90000"/>
            </a:lnSpc>
            <a:spcBef>
              <a:spcPct val="0"/>
            </a:spcBef>
            <a:spcAft>
              <a:spcPct val="35000"/>
            </a:spcAft>
          </a:pPr>
          <a:r>
            <a:rPr lang="en-US" sz="1600" kern="1200" dirty="0" err="1" smtClean="0">
              <a:solidFill>
                <a:schemeClr val="accent6"/>
              </a:solidFill>
            </a:rPr>
            <a:t>documents.getElementByID</a:t>
          </a:r>
          <a:r>
            <a:rPr lang="en-US" sz="1600" kern="1200" dirty="0" smtClean="0">
              <a:solidFill>
                <a:schemeClr val="accent6"/>
              </a:solidFill>
            </a:rPr>
            <a:t>();</a:t>
          </a:r>
          <a:endParaRPr lang="en-US" sz="1600" kern="1200" dirty="0">
            <a:solidFill>
              <a:schemeClr val="accent6"/>
            </a:solidFill>
          </a:endParaRPr>
        </a:p>
      </dsp:txBody>
      <dsp:txXfrm>
        <a:off x="292564" y="2649512"/>
        <a:ext cx="3113109" cy="1348341"/>
      </dsp:txXfrm>
    </dsp:sp>
    <dsp:sp modelId="{FE7D2A2E-F2E9-C842-B168-CA77B1957CF1}">
      <dsp:nvSpPr>
        <dsp:cNvPr id="0" name=""/>
        <dsp:cNvSpPr/>
      </dsp:nvSpPr>
      <dsp:spPr>
        <a:xfrm>
          <a:off x="3698233" y="2369483"/>
          <a:ext cx="3226982" cy="1432239"/>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0F2205A-01C0-7040-80ED-D68F51B66811}">
      <dsp:nvSpPr>
        <dsp:cNvPr id="0" name=""/>
        <dsp:cNvSpPr/>
      </dsp:nvSpPr>
      <dsp:spPr>
        <a:xfrm>
          <a:off x="3948843" y="2607563"/>
          <a:ext cx="3226982" cy="14322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Class Name</a:t>
          </a:r>
          <a:br>
            <a:rPr lang="en-US" sz="1800" kern="1200" dirty="0" smtClean="0"/>
          </a:br>
          <a:r>
            <a:rPr lang="en-US" sz="1400" kern="1200" dirty="0" err="1" smtClean="0">
              <a:solidFill>
                <a:schemeClr val="accent6"/>
              </a:solidFill>
            </a:rPr>
            <a:t>documents.getElementByClassName</a:t>
          </a:r>
          <a:r>
            <a:rPr lang="en-US" sz="1400" kern="1200" dirty="0" smtClean="0">
              <a:solidFill>
                <a:schemeClr val="accent6"/>
              </a:solidFill>
            </a:rPr>
            <a:t>();</a:t>
          </a:r>
          <a:endParaRPr lang="en-US" sz="1400" kern="1200" dirty="0">
            <a:solidFill>
              <a:schemeClr val="accent6"/>
            </a:solidFill>
          </a:endParaRPr>
        </a:p>
      </dsp:txBody>
      <dsp:txXfrm>
        <a:off x="3990792" y="2649512"/>
        <a:ext cx="3143084" cy="1348341"/>
      </dsp:txXfrm>
    </dsp:sp>
    <dsp:sp modelId="{18E0EFA9-482F-9B46-BB3D-D974EC4C0E8C}">
      <dsp:nvSpPr>
        <dsp:cNvPr id="0" name=""/>
        <dsp:cNvSpPr/>
      </dsp:nvSpPr>
      <dsp:spPr>
        <a:xfrm>
          <a:off x="7426437" y="2369483"/>
          <a:ext cx="3173911" cy="1432239"/>
        </a:xfrm>
        <a:prstGeom prst="roundRect">
          <a:avLst>
            <a:gd name="adj" fmla="val 10000"/>
          </a:avLst>
        </a:prstGeom>
        <a:gradFill rotWithShape="0">
          <a:gsLst>
            <a:gs pos="0">
              <a:schemeClr val="accent1">
                <a:hueOff val="0"/>
                <a:satOff val="0"/>
                <a:lumOff val="0"/>
                <a:alphaOff val="0"/>
                <a:tint val="97000"/>
                <a:satMod val="100000"/>
                <a:lumMod val="102000"/>
              </a:schemeClr>
            </a:gs>
            <a:gs pos="50000">
              <a:schemeClr val="accent1">
                <a:hueOff val="0"/>
                <a:satOff val="0"/>
                <a:lumOff val="0"/>
                <a:alphaOff val="0"/>
                <a:shade val="100000"/>
                <a:satMod val="103000"/>
                <a:lumMod val="100000"/>
              </a:schemeClr>
            </a:gs>
            <a:gs pos="100000">
              <a:schemeClr val="accent1">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44A4B7-12A6-8546-9954-8317F3B7A818}">
      <dsp:nvSpPr>
        <dsp:cNvPr id="0" name=""/>
        <dsp:cNvSpPr/>
      </dsp:nvSpPr>
      <dsp:spPr>
        <a:xfrm>
          <a:off x="7677048" y="2607563"/>
          <a:ext cx="3173911" cy="14322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Tag</a:t>
          </a:r>
        </a:p>
        <a:p>
          <a:pPr lvl="0" algn="ctr" defTabSz="800100">
            <a:lnSpc>
              <a:spcPct val="90000"/>
            </a:lnSpc>
            <a:spcBef>
              <a:spcPct val="0"/>
            </a:spcBef>
            <a:spcAft>
              <a:spcPct val="35000"/>
            </a:spcAft>
          </a:pPr>
          <a:r>
            <a:rPr lang="en-US" sz="1600" kern="1200" dirty="0" err="1" smtClean="0">
              <a:solidFill>
                <a:schemeClr val="accent6"/>
              </a:solidFill>
            </a:rPr>
            <a:t>documents.getElementByTag</a:t>
          </a:r>
          <a:r>
            <a:rPr lang="en-US" sz="1600" kern="1200" dirty="0" smtClean="0">
              <a:solidFill>
                <a:schemeClr val="accent6"/>
              </a:solidFill>
            </a:rPr>
            <a:t>();</a:t>
          </a:r>
          <a:endParaRPr lang="en-US" sz="1600" kern="1200" dirty="0">
            <a:solidFill>
              <a:schemeClr val="accent6"/>
            </a:solidFill>
          </a:endParaRPr>
        </a:p>
      </dsp:txBody>
      <dsp:txXfrm>
        <a:off x="7718997" y="2649512"/>
        <a:ext cx="3090013" cy="13483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8991E-43BE-7340-A0D8-AAAF27A83D69}" type="datetimeFigureOut">
              <a:rPr lang="en-US" smtClean="0"/>
              <a:t>4/8/18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B5AFD-8802-224D-966D-B94EE2196CFB}" type="slidenum">
              <a:rPr lang="en-US" smtClean="0"/>
              <a:t>‹#›</a:t>
            </a:fld>
            <a:endParaRPr lang="en-US"/>
          </a:p>
        </p:txBody>
      </p:sp>
    </p:spTree>
    <p:extLst>
      <p:ext uri="{BB962C8B-B14F-4D97-AF65-F5344CB8AC3E}">
        <p14:creationId xmlns:p14="http://schemas.microsoft.com/office/powerpoint/2010/main" val="120221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FB5AFD-8802-224D-966D-B94EE2196CFB}" type="slidenum">
              <a:rPr lang="en-US" smtClean="0"/>
              <a:t>1</a:t>
            </a:fld>
            <a:endParaRPr lang="en-US"/>
          </a:p>
        </p:txBody>
      </p:sp>
    </p:spTree>
    <p:extLst>
      <p:ext uri="{BB962C8B-B14F-4D97-AF65-F5344CB8AC3E}">
        <p14:creationId xmlns:p14="http://schemas.microsoft.com/office/powerpoint/2010/main" val="214473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a:t>
            </a:r>
            <a:r>
              <a:rPr lang="en-US" dirty="0" err="1" smtClean="0"/>
              <a:t>exmaple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classroom.udacity.com</a:t>
            </a:r>
            <a:r>
              <a:rPr lang="en-US" dirty="0" smtClean="0"/>
              <a:t>/nanodegrees/nd001/parts/a76bb181-979a-4b36-b32f-01bced6e363e/modules/4116dc31-6d06-4774-b082-d60ca0980d2b/lessons/42383e89-ac6a-491a-b7d0-198851287bbe/concepts/6a6c5deb-2f06-4cd7-afab-222716634f10</a:t>
            </a:r>
          </a:p>
          <a:p>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20</a:t>
            </a:fld>
            <a:endParaRPr lang="en-US"/>
          </a:p>
        </p:txBody>
      </p:sp>
    </p:spTree>
    <p:extLst>
      <p:ext uri="{BB962C8B-B14F-4D97-AF65-F5344CB8AC3E}">
        <p14:creationId xmlns:p14="http://schemas.microsoft.com/office/powerpoint/2010/main" val="134269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https://www.w3resource.com/</a:t>
            </a:r>
            <a:r>
              <a:rPr lang="en-US" dirty="0" err="1" smtClean="0"/>
              <a:t>javascript</a:t>
            </a:r>
            <a:r>
              <a:rPr lang="en-US" dirty="0" smtClean="0"/>
              <a:t>-exercises/javascript-dom-exercise-2.php</a:t>
            </a:r>
            <a:endParaRPr lang="en-US" dirty="0"/>
          </a:p>
        </p:txBody>
      </p:sp>
      <p:sp>
        <p:nvSpPr>
          <p:cNvPr id="4" name="Slide Number Placeholder 3"/>
          <p:cNvSpPr>
            <a:spLocks noGrp="1"/>
          </p:cNvSpPr>
          <p:nvPr>
            <p:ph type="sldNum" sz="quarter" idx="10"/>
          </p:nvPr>
        </p:nvSpPr>
        <p:spPr/>
        <p:txBody>
          <a:bodyPr/>
          <a:lstStyle/>
          <a:p>
            <a:fld id="{AEFB5AFD-8802-224D-966D-B94EE2196CFB}" type="slidenum">
              <a:rPr lang="en-US" smtClean="0"/>
              <a:t>50</a:t>
            </a:fld>
            <a:endParaRPr lang="en-US"/>
          </a:p>
        </p:txBody>
      </p:sp>
    </p:spTree>
    <p:extLst>
      <p:ext uri="{BB962C8B-B14F-4D97-AF65-F5344CB8AC3E}">
        <p14:creationId xmlns:p14="http://schemas.microsoft.com/office/powerpoint/2010/main" val="86744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ED396F6-D9EC-4E4B-AE5D-E4C79E3E3170}" type="datetime1">
              <a:rPr lang="en-US" smtClean="0"/>
              <a:t>4/8/18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64B08-F32D-BC4A-A43E-4569C8D82C7F}" type="datetime1">
              <a:rPr lang="en-US" smtClean="0"/>
              <a:t>4/8/18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F89EAF-8226-5849-968B-D240C636C979}" type="datetime1">
              <a:rPr lang="en-US" smtClean="0"/>
              <a:t>4/8/18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ED3A5D-5755-9A42-8BD9-10DA91D5625A}" type="datetime1">
              <a:rPr lang="en-US" smtClean="0"/>
              <a:t>4/8/18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8EBBE66-2F23-564D-A39B-86E03F68269A}" type="datetime1">
              <a:rPr lang="en-US" smtClean="0"/>
              <a:t>4/8/18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39202AE-865C-DB40-A329-610350E7EA62}" type="datetime1">
              <a:rPr lang="en-US" smtClean="0"/>
              <a:t>4/8/18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DBF190C-EBA8-3F42-BB09-7EC4972B8CE1}" type="datetime1">
              <a:rPr lang="en-US" smtClean="0"/>
              <a:t>4/8/18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1D381B-2D05-8244-8621-4B0B4FDA1705}" type="datetime1">
              <a:rPr lang="en-US" smtClean="0"/>
              <a:t>4/8/18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AA8D-D7C0-5C40-BC5B-A0C89104B990}" type="datetime1">
              <a:rPr lang="en-US" smtClean="0"/>
              <a:t>4/8/18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E3F614-D7A3-3143-BDBA-6480380A23C5}" type="datetime1">
              <a:rPr lang="en-US" smtClean="0"/>
              <a:t>4/8/18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CAECFD7-C8BB-AA41-A0E5-71ED453F1B0D}" type="datetime1">
              <a:rPr lang="en-US" smtClean="0"/>
              <a:t>4/8/18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9B19562-D565-6448-963A-DB749EEF9C28}" type="datetime1">
              <a:rPr lang="en-US" smtClean="0"/>
              <a:t>4/8/18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82750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hyperlink" Target="https://www-xray.ast.cam.ac.uk/~jss/lecture/computing/notes/out/commands_basic/"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hyperlink" Target="https://classroom.udacity.com/nanodegrees/nd001/parts/a76bb181-979a-4b36-b32f-01bced6e363e/modules/6b870a4f-94d1-4e8b-986c-0ace411d63e7/lessons/1b369991-f1ca-4d6a-ba8f-e8318d76322f/concepts/63a6f935-dea7-43c2-aaa3-61deea5070c8"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hyperlink" Target="../JS%20Cheat%20Sheet.pdf"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hyperlink" Target="https://git-scm.com/doc"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openxmlformats.org/officeDocument/2006/relationships/hyperlink" Target="https://developer.mozilla.org/en-US/docs/Web/JavaScript/Reference/Template_literals"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alpha val="53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19470" y="3140764"/>
            <a:ext cx="8991600" cy="1276203"/>
          </a:xfrm>
          <a:ln w="12700"/>
          <a:effectLst>
            <a:outerShdw blurRad="50800" dist="76200" dir="2700000" algn="tl" rotWithShape="0">
              <a:prstClr val="black">
                <a:alpha val="40000"/>
              </a:prstClr>
            </a:outerShdw>
          </a:effectLst>
        </p:spPr>
        <p:txBody>
          <a:bodyPr>
            <a:normAutofit/>
          </a:bodyPr>
          <a:lstStyle/>
          <a:p>
            <a:pPr algn="ctr"/>
            <a:r>
              <a:rPr lang="en-US" dirty="0" smtClean="0"/>
              <a:t>Web programming with JS(2)</a:t>
            </a:r>
            <a:endParaRPr lang="en-US" dirty="0"/>
          </a:p>
        </p:txBody>
      </p:sp>
      <p:sp>
        <p:nvSpPr>
          <p:cNvPr id="3" name="Subtitle 2"/>
          <p:cNvSpPr>
            <a:spLocks noGrp="1"/>
          </p:cNvSpPr>
          <p:nvPr>
            <p:ph type="subTitle" idx="1"/>
          </p:nvPr>
        </p:nvSpPr>
        <p:spPr>
          <a:xfrm>
            <a:off x="2695194" y="4614403"/>
            <a:ext cx="6801612" cy="584130"/>
          </a:xfrm>
        </p:spPr>
        <p:txBody>
          <a:bodyPr>
            <a:normAutofit/>
          </a:bodyPr>
          <a:lstStyle/>
          <a:p>
            <a:r>
              <a:rPr lang="en-US" sz="2400" dirty="0" smtClean="0"/>
              <a:t>By Elham </a:t>
            </a:r>
            <a:r>
              <a:rPr lang="en-US" sz="2400" smtClean="0"/>
              <a:t>Jaffar</a:t>
            </a:r>
            <a:endParaRPr lang="en-US" sz="2400"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150" y="1006155"/>
            <a:ext cx="1920240" cy="1920240"/>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29" y="5986463"/>
            <a:ext cx="1833713" cy="752763"/>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176687450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a:t>
            </a:r>
            <a:r>
              <a:rPr lang="en-US" dirty="0" smtClean="0"/>
              <a:t>Literals - HTML</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10</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8" name="Rectangle 7"/>
          <p:cNvSpPr/>
          <p:nvPr/>
        </p:nvSpPr>
        <p:spPr>
          <a:xfrm>
            <a:off x="3048000" y="2551837"/>
            <a:ext cx="7035800" cy="3970318"/>
          </a:xfrm>
          <a:prstGeom prst="rect">
            <a:avLst/>
          </a:prstGeom>
        </p:spPr>
        <p:txBody>
          <a:bodyPr wrap="square">
            <a:spAutoFit/>
          </a:bodyPr>
          <a:lstStyle/>
          <a:p>
            <a:r>
              <a:rPr lang="en-US" dirty="0" err="1">
                <a:solidFill>
                  <a:srgbClr val="F88615"/>
                </a:solidFill>
              </a:rPr>
              <a:t>const</a:t>
            </a:r>
            <a:r>
              <a:rPr lang="en-US" dirty="0">
                <a:solidFill>
                  <a:srgbClr val="F88615"/>
                </a:solidFill>
              </a:rPr>
              <a:t> </a:t>
            </a:r>
            <a:r>
              <a:rPr lang="en-US" dirty="0"/>
              <a:t>person = { </a:t>
            </a:r>
            <a:endParaRPr lang="en-US" dirty="0" smtClean="0"/>
          </a:p>
          <a:p>
            <a:r>
              <a:rPr lang="en-US" dirty="0"/>
              <a:t>	</a:t>
            </a:r>
            <a:r>
              <a:rPr lang="en-US" dirty="0" smtClean="0"/>
              <a:t>name</a:t>
            </a:r>
            <a:r>
              <a:rPr lang="en-US" dirty="0"/>
              <a:t>: 'Wes', </a:t>
            </a:r>
            <a:r>
              <a:rPr lang="en-US" dirty="0" smtClean="0"/>
              <a:t/>
            </a:r>
            <a:br>
              <a:rPr lang="en-US" dirty="0" smtClean="0"/>
            </a:br>
            <a:r>
              <a:rPr lang="en-US" dirty="0" smtClean="0"/>
              <a:t>	job</a:t>
            </a:r>
            <a:r>
              <a:rPr lang="en-US" dirty="0"/>
              <a:t>: </a:t>
            </a:r>
            <a:r>
              <a:rPr lang="en-US" dirty="0" smtClean="0"/>
              <a:t>'Web </a:t>
            </a:r>
            <a:r>
              <a:rPr lang="en-US" dirty="0"/>
              <a:t>Developer', </a:t>
            </a:r>
            <a:r>
              <a:rPr lang="en-US" dirty="0" smtClean="0"/>
              <a:t/>
            </a:r>
            <a:br>
              <a:rPr lang="en-US" dirty="0" smtClean="0"/>
            </a:br>
            <a:r>
              <a:rPr lang="en-US" dirty="0" smtClean="0"/>
              <a:t>	city</a:t>
            </a:r>
            <a:r>
              <a:rPr lang="en-US" dirty="0"/>
              <a:t>: 'Hamilton', </a:t>
            </a:r>
            <a:r>
              <a:rPr lang="en-US" dirty="0" smtClean="0"/>
              <a:t/>
            </a:r>
            <a:br>
              <a:rPr lang="en-US" dirty="0" smtClean="0"/>
            </a:br>
            <a:r>
              <a:rPr lang="en-US" dirty="0" smtClean="0"/>
              <a:t>	bio</a:t>
            </a:r>
            <a:r>
              <a:rPr lang="en-US" dirty="0"/>
              <a:t>: 'Wes is a really cool guy that loves to teach web development!' </a:t>
            </a:r>
            <a:endParaRPr lang="en-US" dirty="0" smtClean="0"/>
          </a:p>
          <a:p>
            <a:r>
              <a:rPr lang="en-US" dirty="0" smtClean="0"/>
              <a:t>}</a:t>
            </a:r>
          </a:p>
          <a:p>
            <a:endParaRPr lang="en-US" dirty="0"/>
          </a:p>
          <a:p>
            <a:r>
              <a:rPr lang="en-US" dirty="0" smtClean="0">
                <a:solidFill>
                  <a:srgbClr val="0070C0"/>
                </a:solidFill>
              </a:rPr>
              <a:t> </a:t>
            </a:r>
            <a:r>
              <a:rPr lang="en-US" i="1" dirty="0">
                <a:solidFill>
                  <a:srgbClr val="0070C0"/>
                </a:solidFill>
              </a:rPr>
              <a:t>// And then create our markup:</a:t>
            </a:r>
            <a:r>
              <a:rPr lang="en-US" dirty="0">
                <a:solidFill>
                  <a:srgbClr val="0070C0"/>
                </a:solidFill>
              </a:rPr>
              <a:t> </a:t>
            </a:r>
            <a:endParaRPr lang="en-US" dirty="0" smtClean="0">
              <a:solidFill>
                <a:srgbClr val="0070C0"/>
              </a:solidFill>
            </a:endParaRPr>
          </a:p>
          <a:p>
            <a:r>
              <a:rPr lang="en-US" dirty="0" err="1" smtClean="0">
                <a:solidFill>
                  <a:srgbClr val="F88615"/>
                </a:solidFill>
              </a:rPr>
              <a:t>const</a:t>
            </a:r>
            <a:r>
              <a:rPr lang="en-US" dirty="0" smtClean="0">
                <a:solidFill>
                  <a:srgbClr val="F88615"/>
                </a:solidFill>
              </a:rPr>
              <a:t> </a:t>
            </a:r>
            <a:r>
              <a:rPr lang="en-US" dirty="0"/>
              <a:t>markup = ` </a:t>
            </a:r>
            <a:endParaRPr lang="en-US" dirty="0" smtClean="0"/>
          </a:p>
          <a:p>
            <a:r>
              <a:rPr lang="en-US" dirty="0" smtClean="0"/>
              <a:t>&lt;</a:t>
            </a:r>
            <a:r>
              <a:rPr lang="en-US" dirty="0"/>
              <a:t>div class="person"&gt; </a:t>
            </a:r>
            <a:endParaRPr lang="en-US" dirty="0" smtClean="0"/>
          </a:p>
          <a:p>
            <a:r>
              <a:rPr lang="en-US" dirty="0" smtClean="0"/>
              <a:t>	&lt;</a:t>
            </a:r>
            <a:r>
              <a:rPr lang="en-US" dirty="0"/>
              <a:t>h2&gt; </a:t>
            </a:r>
            <a:r>
              <a:rPr lang="en-US" dirty="0">
                <a:solidFill>
                  <a:srgbClr val="0070C0"/>
                </a:solidFill>
              </a:rPr>
              <a:t>${</a:t>
            </a:r>
            <a:r>
              <a:rPr lang="en-US" dirty="0" err="1">
                <a:solidFill>
                  <a:srgbClr val="0070C0"/>
                </a:solidFill>
              </a:rPr>
              <a:t>person.name</a:t>
            </a:r>
            <a:r>
              <a:rPr lang="en-US" dirty="0">
                <a:solidFill>
                  <a:srgbClr val="0070C0"/>
                </a:solidFill>
              </a:rPr>
              <a:t>} </a:t>
            </a:r>
            <a:r>
              <a:rPr lang="en-US" dirty="0"/>
              <a:t>&lt;/h2&gt; </a:t>
            </a:r>
            <a:endParaRPr lang="en-US" dirty="0" smtClean="0"/>
          </a:p>
          <a:p>
            <a:r>
              <a:rPr lang="en-US" dirty="0" smtClean="0"/>
              <a:t>	&lt;</a:t>
            </a:r>
            <a:r>
              <a:rPr lang="en-US" dirty="0"/>
              <a:t>p class="location"&gt;</a:t>
            </a:r>
            <a:r>
              <a:rPr lang="en-US" dirty="0">
                <a:solidFill>
                  <a:srgbClr val="0070C0"/>
                </a:solidFill>
              </a:rPr>
              <a:t>${</a:t>
            </a:r>
            <a:r>
              <a:rPr lang="en-US" dirty="0" err="1">
                <a:solidFill>
                  <a:srgbClr val="0070C0"/>
                </a:solidFill>
              </a:rPr>
              <a:t>person.location</a:t>
            </a:r>
            <a:r>
              <a:rPr lang="en-US" dirty="0">
                <a:solidFill>
                  <a:srgbClr val="0070C0"/>
                </a:solidFill>
              </a:rPr>
              <a:t>}</a:t>
            </a:r>
            <a:r>
              <a:rPr lang="en-US" dirty="0"/>
              <a:t>&lt;/p&gt; </a:t>
            </a:r>
            <a:endParaRPr lang="en-US" dirty="0" smtClean="0"/>
          </a:p>
          <a:p>
            <a:r>
              <a:rPr lang="en-US" dirty="0" smtClean="0"/>
              <a:t>	&lt;</a:t>
            </a:r>
            <a:r>
              <a:rPr lang="en-US" dirty="0"/>
              <a:t>p class="bio"&gt;</a:t>
            </a:r>
            <a:r>
              <a:rPr lang="en-US" dirty="0">
                <a:solidFill>
                  <a:srgbClr val="0070C0"/>
                </a:solidFill>
              </a:rPr>
              <a:t>${</a:t>
            </a:r>
            <a:r>
              <a:rPr lang="en-US" dirty="0" err="1">
                <a:solidFill>
                  <a:srgbClr val="0070C0"/>
                </a:solidFill>
              </a:rPr>
              <a:t>person.bio</a:t>
            </a:r>
            <a:r>
              <a:rPr lang="en-US" dirty="0">
                <a:solidFill>
                  <a:srgbClr val="0070C0"/>
                </a:solidFill>
              </a:rPr>
              <a:t>}</a:t>
            </a:r>
            <a:r>
              <a:rPr lang="en-US" dirty="0"/>
              <a:t>&lt;/p&gt; </a:t>
            </a:r>
            <a:endParaRPr lang="en-US" dirty="0" smtClean="0"/>
          </a:p>
          <a:p>
            <a:r>
              <a:rPr lang="en-US" dirty="0" smtClean="0"/>
              <a:t>&lt;/</a:t>
            </a:r>
            <a:r>
              <a:rPr lang="en-US" dirty="0"/>
              <a:t>div&gt; `;</a:t>
            </a:r>
          </a:p>
        </p:txBody>
      </p:sp>
    </p:spTree>
    <p:extLst>
      <p:ext uri="{BB962C8B-B14F-4D97-AF65-F5344CB8AC3E}">
        <p14:creationId xmlns:p14="http://schemas.microsoft.com/office/powerpoint/2010/main" val="126280987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en-US" dirty="0" err="1"/>
              <a:t>Destructuring</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11</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701819" y="2114728"/>
            <a:ext cx="4815840" cy="3179862"/>
          </a:xfrm>
        </p:spPr>
        <p:txBody>
          <a:bodyPr>
            <a:normAutofit/>
          </a:bodyPr>
          <a:lstStyle/>
          <a:p>
            <a:pPr marL="0" indent="0">
              <a:buNone/>
            </a:pPr>
            <a:r>
              <a:rPr lang="en-US" sz="2400" b="1" dirty="0" err="1"/>
              <a:t>Destructuring</a:t>
            </a:r>
            <a:r>
              <a:rPr lang="en-US" sz="2400" b="1" dirty="0"/>
              <a:t> borrows inspiration from languages like Perl and Python by allowing you to specify the elements you want to extract from an array or object on the left side of an assignment. </a:t>
            </a:r>
            <a:endParaRPr lang="en-US" sz="2400" b="1" dirty="0" smtClean="0"/>
          </a:p>
        </p:txBody>
      </p:sp>
      <p:sp>
        <p:nvSpPr>
          <p:cNvPr id="3" name="Rectangle 2"/>
          <p:cNvSpPr/>
          <p:nvPr/>
        </p:nvSpPr>
        <p:spPr>
          <a:xfrm>
            <a:off x="6701819" y="5018631"/>
            <a:ext cx="3712181" cy="1200329"/>
          </a:xfrm>
          <a:prstGeom prst="rect">
            <a:avLst/>
          </a:prstGeom>
        </p:spPr>
        <p:txBody>
          <a:bodyPr wrap="square">
            <a:spAutoFit/>
          </a:bodyPr>
          <a:lstStyle/>
          <a:p>
            <a:r>
              <a:rPr lang="es-ES_tradnl" b="1" dirty="0" err="1" smtClean="0">
                <a:latin typeface="Times New Roman" charset="0"/>
                <a:ea typeface="Times New Roman" charset="0"/>
                <a:cs typeface="Times New Roman" charset="0"/>
              </a:rPr>
              <a:t>Example</a:t>
            </a:r>
            <a:r>
              <a:rPr lang="es-ES_tradnl" b="1" dirty="0" smtClean="0">
                <a:latin typeface="Times New Roman" charset="0"/>
                <a:ea typeface="Times New Roman" charset="0"/>
                <a:cs typeface="Times New Roman" charset="0"/>
              </a:rPr>
              <a:t>:</a:t>
            </a:r>
            <a:r>
              <a:rPr lang="es-ES_tradnl" b="1" dirty="0" smtClean="0">
                <a:solidFill>
                  <a:srgbClr val="F88615"/>
                </a:solidFill>
                <a:latin typeface="Times New Roman" charset="0"/>
                <a:ea typeface="Times New Roman" charset="0"/>
                <a:cs typeface="Times New Roman" charset="0"/>
              </a:rPr>
              <a:t/>
            </a:r>
            <a:br>
              <a:rPr lang="es-ES_tradnl" b="1" dirty="0" smtClean="0">
                <a:solidFill>
                  <a:srgbClr val="F88615"/>
                </a:solidFill>
                <a:latin typeface="Times New Roman" charset="0"/>
                <a:ea typeface="Times New Roman" charset="0"/>
                <a:cs typeface="Times New Roman" charset="0"/>
              </a:rPr>
            </a:br>
            <a:r>
              <a:rPr lang="es-ES_tradnl" b="1" dirty="0" err="1" smtClean="0">
                <a:solidFill>
                  <a:srgbClr val="F88615"/>
                </a:solidFill>
                <a:latin typeface="Times New Roman" charset="0"/>
                <a:ea typeface="Times New Roman" charset="0"/>
                <a:cs typeface="Times New Roman" charset="0"/>
              </a:rPr>
              <a:t>const</a:t>
            </a:r>
            <a:r>
              <a:rPr lang="es-ES_tradnl" dirty="0" smtClean="0">
                <a:solidFill>
                  <a:srgbClr val="F88615"/>
                </a:solidFill>
                <a:latin typeface="Times New Roman" charset="0"/>
                <a:ea typeface="Times New Roman" charset="0"/>
                <a:cs typeface="Times New Roman" charset="0"/>
              </a:rPr>
              <a:t> </a:t>
            </a:r>
            <a:r>
              <a:rPr lang="es-ES_tradnl" dirty="0" err="1">
                <a:latin typeface="Times New Roman" charset="0"/>
                <a:ea typeface="Times New Roman" charset="0"/>
                <a:cs typeface="Times New Roman" charset="0"/>
              </a:rPr>
              <a:t>point</a:t>
            </a:r>
            <a:r>
              <a:rPr lang="es-ES_tradnl" dirty="0">
                <a:latin typeface="Times New Roman" charset="0"/>
                <a:ea typeface="Times New Roman" charset="0"/>
                <a:cs typeface="Times New Roman" charset="0"/>
              </a:rPr>
              <a:t> = [10, 25, -34</a:t>
            </a:r>
            <a:r>
              <a:rPr lang="es-ES_tradnl" dirty="0" smtClean="0">
                <a:latin typeface="Times New Roman" charset="0"/>
                <a:ea typeface="Times New Roman" charset="0"/>
                <a:cs typeface="Times New Roman" charset="0"/>
              </a:rPr>
              <a:t>];</a:t>
            </a:r>
          </a:p>
          <a:p>
            <a:r>
              <a:rPr lang="es-ES_tradnl" b="1" dirty="0" err="1" smtClean="0">
                <a:solidFill>
                  <a:srgbClr val="F88615"/>
                </a:solidFill>
                <a:latin typeface="Times New Roman" charset="0"/>
                <a:ea typeface="Times New Roman" charset="0"/>
                <a:cs typeface="Times New Roman" charset="0"/>
              </a:rPr>
              <a:t>const</a:t>
            </a:r>
            <a:r>
              <a:rPr lang="es-ES_tradnl" dirty="0" smtClean="0">
                <a:solidFill>
                  <a:srgbClr val="F88615"/>
                </a:solidFill>
                <a:latin typeface="Times New Roman" charset="0"/>
                <a:ea typeface="Times New Roman" charset="0"/>
                <a:cs typeface="Times New Roman" charset="0"/>
              </a:rPr>
              <a:t> </a:t>
            </a:r>
            <a:r>
              <a:rPr lang="es-ES_tradnl" dirty="0">
                <a:solidFill>
                  <a:srgbClr val="0070C0"/>
                </a:solidFill>
                <a:latin typeface="Times New Roman" charset="0"/>
                <a:ea typeface="Times New Roman" charset="0"/>
                <a:cs typeface="Times New Roman" charset="0"/>
              </a:rPr>
              <a:t>[x, y, z] </a:t>
            </a:r>
            <a:r>
              <a:rPr lang="es-ES_tradnl" dirty="0">
                <a:latin typeface="Times New Roman" charset="0"/>
                <a:ea typeface="Times New Roman" charset="0"/>
                <a:cs typeface="Times New Roman" charset="0"/>
              </a:rPr>
              <a:t>= </a:t>
            </a:r>
            <a:r>
              <a:rPr lang="es-ES_tradnl" dirty="0" err="1">
                <a:latin typeface="Times New Roman" charset="0"/>
                <a:ea typeface="Times New Roman" charset="0"/>
                <a:cs typeface="Times New Roman" charset="0"/>
              </a:rPr>
              <a:t>point</a:t>
            </a:r>
            <a:r>
              <a:rPr lang="es-ES_tradnl" dirty="0">
                <a:latin typeface="Times New Roman" charset="0"/>
                <a:ea typeface="Times New Roman" charset="0"/>
                <a:cs typeface="Times New Roman" charset="0"/>
              </a:rPr>
              <a:t>; </a:t>
            </a:r>
            <a:endParaRPr lang="es-ES_tradnl" dirty="0" smtClean="0">
              <a:latin typeface="Times New Roman" charset="0"/>
              <a:ea typeface="Times New Roman" charset="0"/>
              <a:cs typeface="Times New Roman" charset="0"/>
            </a:endParaRPr>
          </a:p>
          <a:p>
            <a:r>
              <a:rPr lang="es-ES_tradnl" dirty="0" err="1" smtClean="0">
                <a:latin typeface="Times New Roman" charset="0"/>
                <a:ea typeface="Times New Roman" charset="0"/>
                <a:cs typeface="Times New Roman" charset="0"/>
              </a:rPr>
              <a:t>console.log</a:t>
            </a:r>
            <a:r>
              <a:rPr lang="es-ES_tradnl" dirty="0" smtClean="0">
                <a:latin typeface="Times New Roman" charset="0"/>
                <a:ea typeface="Times New Roman" charset="0"/>
                <a:cs typeface="Times New Roman" charset="0"/>
              </a:rPr>
              <a:t>(x</a:t>
            </a:r>
            <a:r>
              <a:rPr lang="es-ES_tradnl" dirty="0">
                <a:latin typeface="Times New Roman" charset="0"/>
                <a:ea typeface="Times New Roman" charset="0"/>
                <a:cs typeface="Times New Roman" charset="0"/>
              </a:rPr>
              <a:t>, y, z);</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646522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en-US" dirty="0" err="1"/>
              <a:t>Destructuring</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12</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397018" y="1324904"/>
            <a:ext cx="5667981" cy="4600916"/>
          </a:xfrm>
        </p:spPr>
        <p:txBody>
          <a:bodyPr>
            <a:normAutofit fontScale="62500" lnSpcReduction="20000"/>
          </a:bodyPr>
          <a:lstStyle/>
          <a:p>
            <a:pPr marL="0" indent="0">
              <a:buNone/>
            </a:pPr>
            <a:r>
              <a:rPr lang="en-US" sz="2800" b="1" dirty="0" smtClean="0">
                <a:solidFill>
                  <a:srgbClr val="0070C0"/>
                </a:solidFill>
              </a:rPr>
              <a:t>Object</a:t>
            </a:r>
          </a:p>
          <a:p>
            <a:pPr marL="0" indent="0">
              <a:buNone/>
            </a:pPr>
            <a:r>
              <a:rPr lang="en-US" sz="2800" b="1" dirty="0" err="1">
                <a:solidFill>
                  <a:schemeClr val="accent6"/>
                </a:solidFill>
              </a:rPr>
              <a:t>const</a:t>
            </a:r>
            <a:r>
              <a:rPr lang="en-US" sz="2800" dirty="0">
                <a:solidFill>
                  <a:schemeClr val="accent6"/>
                </a:solidFill>
              </a:rPr>
              <a:t> </a:t>
            </a:r>
            <a:r>
              <a:rPr lang="en-US" sz="2800" dirty="0" smtClean="0"/>
              <a:t>mobile = </a:t>
            </a:r>
            <a:r>
              <a:rPr lang="en-US" sz="2800" dirty="0"/>
              <a:t>{ </a:t>
            </a:r>
            <a:endParaRPr lang="en-US" sz="2800" dirty="0" smtClean="0"/>
          </a:p>
          <a:p>
            <a:pPr marL="0" indent="0">
              <a:buNone/>
            </a:pPr>
            <a:r>
              <a:rPr lang="en-US" sz="2800" dirty="0" smtClean="0"/>
              <a:t>type</a:t>
            </a:r>
            <a:r>
              <a:rPr lang="en-US" sz="2800" dirty="0"/>
              <a:t>: </a:t>
            </a:r>
            <a:r>
              <a:rPr lang="en-US" sz="2800" dirty="0" err="1" smtClean="0"/>
              <a:t>iphone</a:t>
            </a:r>
            <a:r>
              <a:rPr lang="en-US" sz="2800" dirty="0" smtClean="0"/>
              <a:t>', </a:t>
            </a:r>
          </a:p>
          <a:p>
            <a:pPr marL="0" indent="0">
              <a:buNone/>
            </a:pPr>
            <a:r>
              <a:rPr lang="en-US" sz="2800" dirty="0" smtClean="0"/>
              <a:t>color</a:t>
            </a:r>
            <a:r>
              <a:rPr lang="en-US" sz="2800" dirty="0"/>
              <a:t>: </a:t>
            </a:r>
            <a:r>
              <a:rPr lang="en-US" sz="2800" dirty="0" smtClean="0"/>
              <a:t>’gold', </a:t>
            </a:r>
          </a:p>
          <a:p>
            <a:pPr marL="0" indent="0">
              <a:buNone/>
            </a:pPr>
            <a:r>
              <a:rPr lang="en-US" sz="2800" dirty="0" smtClean="0"/>
              <a:t>storage: 128 </a:t>
            </a:r>
          </a:p>
          <a:p>
            <a:pPr marL="0" indent="0">
              <a:buNone/>
            </a:pPr>
            <a:r>
              <a:rPr lang="en-US" sz="2800" dirty="0" smtClean="0"/>
              <a:t>}; </a:t>
            </a:r>
          </a:p>
          <a:p>
            <a:pPr marL="0" indent="0">
              <a:buNone/>
            </a:pPr>
            <a:r>
              <a:rPr lang="en-US" sz="2800" b="1" dirty="0" err="1" smtClean="0">
                <a:solidFill>
                  <a:schemeClr val="accent6"/>
                </a:solidFill>
              </a:rPr>
              <a:t>const</a:t>
            </a:r>
            <a:r>
              <a:rPr lang="en-US" sz="2800" dirty="0" smtClean="0">
                <a:solidFill>
                  <a:schemeClr val="accent6"/>
                </a:solidFill>
              </a:rPr>
              <a:t> </a:t>
            </a:r>
            <a:r>
              <a:rPr lang="en-US" sz="2800" dirty="0">
                <a:solidFill>
                  <a:srgbClr val="C00000"/>
                </a:solidFill>
              </a:rPr>
              <a:t>{type, color, </a:t>
            </a:r>
            <a:r>
              <a:rPr lang="en-US" sz="2800" dirty="0" smtClean="0">
                <a:solidFill>
                  <a:srgbClr val="C00000"/>
                </a:solidFill>
              </a:rPr>
              <a:t>storage} </a:t>
            </a:r>
            <a:r>
              <a:rPr lang="en-US" sz="2800" dirty="0"/>
              <a:t>= </a:t>
            </a:r>
            <a:r>
              <a:rPr lang="en-US" sz="2800" dirty="0" smtClean="0"/>
              <a:t>mobile; </a:t>
            </a:r>
          </a:p>
          <a:p>
            <a:pPr marL="0" indent="0">
              <a:buNone/>
            </a:pPr>
            <a:r>
              <a:rPr lang="en-US" sz="2800" dirty="0" err="1" smtClean="0"/>
              <a:t>console.log</a:t>
            </a:r>
            <a:r>
              <a:rPr lang="en-US" sz="2800" dirty="0" smtClean="0"/>
              <a:t>(type</a:t>
            </a:r>
            <a:r>
              <a:rPr lang="en-US" sz="2800" dirty="0"/>
              <a:t>, color, </a:t>
            </a:r>
            <a:r>
              <a:rPr lang="en-US" sz="2800" dirty="0" smtClean="0"/>
              <a:t>storage);</a:t>
            </a:r>
            <a:br>
              <a:rPr lang="en-US" sz="2800" dirty="0" smtClean="0"/>
            </a:br>
            <a:endParaRPr lang="en-US" sz="2800" dirty="0" smtClean="0"/>
          </a:p>
          <a:p>
            <a:pPr marL="0" indent="0">
              <a:buNone/>
            </a:pPr>
            <a:r>
              <a:rPr lang="en-US" sz="2800" b="1" dirty="0" smtClean="0">
                <a:solidFill>
                  <a:srgbClr val="0070C0"/>
                </a:solidFill>
              </a:rPr>
              <a:t>Array</a:t>
            </a:r>
          </a:p>
          <a:p>
            <a:pPr marL="0" indent="0">
              <a:buNone/>
            </a:pPr>
            <a:r>
              <a:rPr lang="es-ES_tradnl" sz="2800" b="1" dirty="0" err="1">
                <a:solidFill>
                  <a:schemeClr val="accent6"/>
                </a:solidFill>
                <a:latin typeface="Times New Roman" charset="0"/>
                <a:ea typeface="Times New Roman" charset="0"/>
                <a:cs typeface="Times New Roman" charset="0"/>
              </a:rPr>
              <a:t>const</a:t>
            </a:r>
            <a:r>
              <a:rPr lang="es-ES_tradnl" sz="2800" dirty="0">
                <a:solidFill>
                  <a:schemeClr val="accent6"/>
                </a:solidFill>
                <a:latin typeface="Times New Roman" charset="0"/>
                <a:ea typeface="Times New Roman" charset="0"/>
                <a:cs typeface="Times New Roman" charset="0"/>
              </a:rPr>
              <a:t> </a:t>
            </a:r>
            <a:r>
              <a:rPr lang="es-ES_tradnl" sz="2800" dirty="0" err="1">
                <a:latin typeface="Times New Roman" charset="0"/>
                <a:ea typeface="Times New Roman" charset="0"/>
                <a:cs typeface="Times New Roman" charset="0"/>
              </a:rPr>
              <a:t>point</a:t>
            </a:r>
            <a:r>
              <a:rPr lang="es-ES_tradnl" sz="2800" dirty="0">
                <a:latin typeface="Times New Roman" charset="0"/>
                <a:ea typeface="Times New Roman" charset="0"/>
                <a:cs typeface="Times New Roman" charset="0"/>
              </a:rPr>
              <a:t> = </a:t>
            </a:r>
            <a:r>
              <a:rPr lang="es-ES_tradnl" sz="2800" dirty="0" smtClean="0">
                <a:latin typeface="Times New Roman" charset="0"/>
                <a:ea typeface="Times New Roman" charset="0"/>
                <a:cs typeface="Times New Roman" charset="0"/>
              </a:rPr>
              <a:t>[15, </a:t>
            </a:r>
            <a:r>
              <a:rPr lang="es-ES_tradnl" sz="2800" dirty="0">
                <a:latin typeface="Times New Roman" charset="0"/>
                <a:ea typeface="Times New Roman" charset="0"/>
                <a:cs typeface="Times New Roman" charset="0"/>
              </a:rPr>
              <a:t>25, </a:t>
            </a:r>
            <a:r>
              <a:rPr lang="es-ES_tradnl" sz="2800" dirty="0" smtClean="0">
                <a:latin typeface="Times New Roman" charset="0"/>
                <a:ea typeface="Times New Roman" charset="0"/>
                <a:cs typeface="Times New Roman" charset="0"/>
              </a:rPr>
              <a:t>35];</a:t>
            </a:r>
            <a:endParaRPr lang="es-ES_tradnl" sz="2800" dirty="0">
              <a:latin typeface="Times New Roman" charset="0"/>
              <a:ea typeface="Times New Roman" charset="0"/>
              <a:cs typeface="Times New Roman" charset="0"/>
            </a:endParaRPr>
          </a:p>
          <a:p>
            <a:pPr marL="0" indent="0">
              <a:buNone/>
            </a:pPr>
            <a:r>
              <a:rPr lang="es-ES_tradnl" sz="2800" b="1" dirty="0" err="1">
                <a:solidFill>
                  <a:schemeClr val="accent6"/>
                </a:solidFill>
                <a:latin typeface="Times New Roman" charset="0"/>
                <a:ea typeface="Times New Roman" charset="0"/>
                <a:cs typeface="Times New Roman" charset="0"/>
              </a:rPr>
              <a:t>const</a:t>
            </a:r>
            <a:r>
              <a:rPr lang="es-ES_tradnl" sz="2800" dirty="0">
                <a:solidFill>
                  <a:schemeClr val="accent6"/>
                </a:solidFill>
                <a:latin typeface="Times New Roman" charset="0"/>
                <a:ea typeface="Times New Roman" charset="0"/>
                <a:cs typeface="Times New Roman" charset="0"/>
              </a:rPr>
              <a:t> </a:t>
            </a:r>
            <a:r>
              <a:rPr lang="es-ES_tradnl" sz="2800" dirty="0">
                <a:solidFill>
                  <a:srgbClr val="C00000"/>
                </a:solidFill>
                <a:latin typeface="Times New Roman" charset="0"/>
                <a:ea typeface="Times New Roman" charset="0"/>
                <a:cs typeface="Times New Roman" charset="0"/>
              </a:rPr>
              <a:t>[x, y, z] </a:t>
            </a:r>
            <a:r>
              <a:rPr lang="es-ES_tradnl" sz="2800" dirty="0">
                <a:latin typeface="Times New Roman" charset="0"/>
                <a:ea typeface="Times New Roman" charset="0"/>
                <a:cs typeface="Times New Roman" charset="0"/>
              </a:rPr>
              <a:t>= </a:t>
            </a:r>
            <a:r>
              <a:rPr lang="es-ES_tradnl" sz="2800" dirty="0" err="1">
                <a:latin typeface="Times New Roman" charset="0"/>
                <a:ea typeface="Times New Roman" charset="0"/>
                <a:cs typeface="Times New Roman" charset="0"/>
              </a:rPr>
              <a:t>point</a:t>
            </a:r>
            <a:r>
              <a:rPr lang="es-ES_tradnl" sz="2800" dirty="0">
                <a:latin typeface="Times New Roman" charset="0"/>
                <a:ea typeface="Times New Roman" charset="0"/>
                <a:cs typeface="Times New Roman" charset="0"/>
              </a:rPr>
              <a:t>; </a:t>
            </a:r>
          </a:p>
          <a:p>
            <a:pPr marL="0" indent="0">
              <a:buNone/>
            </a:pPr>
            <a:r>
              <a:rPr lang="es-ES_tradnl" sz="2800" dirty="0" err="1">
                <a:latin typeface="Times New Roman" charset="0"/>
                <a:ea typeface="Times New Roman" charset="0"/>
                <a:cs typeface="Times New Roman" charset="0"/>
              </a:rPr>
              <a:t>console.log</a:t>
            </a:r>
            <a:r>
              <a:rPr lang="es-ES_tradnl" sz="2800" dirty="0">
                <a:latin typeface="Times New Roman" charset="0"/>
                <a:ea typeface="Times New Roman" charset="0"/>
                <a:cs typeface="Times New Roman" charset="0"/>
              </a:rPr>
              <a:t>(x, y, z);</a:t>
            </a:r>
            <a:endParaRPr lang="en-US" sz="2800" dirty="0">
              <a:latin typeface="Times New Roman" charset="0"/>
              <a:ea typeface="Times New Roman" charset="0"/>
              <a:cs typeface="Times New Roman" charset="0"/>
            </a:endParaRPr>
          </a:p>
          <a:p>
            <a:pPr marL="0" indent="0">
              <a:buNone/>
            </a:pPr>
            <a:endParaRPr lang="en-US" sz="2800" b="1" dirty="0" smtClean="0"/>
          </a:p>
        </p:txBody>
      </p:sp>
    </p:spTree>
    <p:extLst>
      <p:ext uri="{BB962C8B-B14F-4D97-AF65-F5344CB8AC3E}">
        <p14:creationId xmlns:p14="http://schemas.microsoft.com/office/powerpoint/2010/main" val="3375808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en-US" dirty="0" smtClean="0"/>
              <a:t>Object Literal shorthand</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13</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638318" y="1641384"/>
            <a:ext cx="5464781" cy="4117402"/>
          </a:xfrm>
        </p:spPr>
        <p:txBody>
          <a:bodyPr>
            <a:normAutofit fontScale="70000" lnSpcReduction="20000"/>
          </a:bodyPr>
          <a:lstStyle/>
          <a:p>
            <a:pPr marL="0" indent="0">
              <a:buNone/>
            </a:pPr>
            <a:endParaRPr lang="en-US" sz="2800" b="1" dirty="0"/>
          </a:p>
          <a:p>
            <a:pPr marL="0" indent="0">
              <a:buNone/>
            </a:pPr>
            <a:r>
              <a:rPr lang="en-US" sz="2800" b="1" dirty="0" smtClean="0">
                <a:solidFill>
                  <a:schemeClr val="accent6"/>
                </a:solidFill>
              </a:rPr>
              <a:t>Another way</a:t>
            </a:r>
          </a:p>
          <a:p>
            <a:pPr marL="0" indent="0">
              <a:buNone/>
            </a:pPr>
            <a:r>
              <a:rPr lang="en-US" sz="2800" b="1" dirty="0" smtClean="0"/>
              <a:t>let</a:t>
            </a:r>
            <a:r>
              <a:rPr lang="en-US" sz="2800" dirty="0" smtClean="0"/>
              <a:t> </a:t>
            </a:r>
            <a:r>
              <a:rPr lang="en-US" sz="2800" dirty="0"/>
              <a:t>type = </a:t>
            </a:r>
            <a:r>
              <a:rPr lang="en-US" sz="2800" dirty="0" err="1" smtClean="0"/>
              <a:t>iphone</a:t>
            </a:r>
            <a:r>
              <a:rPr lang="en-US" sz="2800" dirty="0" smtClean="0"/>
              <a:t>'; </a:t>
            </a:r>
          </a:p>
          <a:p>
            <a:pPr marL="0" indent="0">
              <a:buNone/>
            </a:pPr>
            <a:r>
              <a:rPr lang="en-US" sz="2800" b="1" dirty="0" smtClean="0"/>
              <a:t>let</a:t>
            </a:r>
            <a:r>
              <a:rPr lang="en-US" sz="2800" dirty="0" smtClean="0"/>
              <a:t> </a:t>
            </a:r>
            <a:r>
              <a:rPr lang="en-US" sz="2800" dirty="0"/>
              <a:t>color = </a:t>
            </a:r>
            <a:r>
              <a:rPr lang="en-US" sz="2800" dirty="0" smtClean="0"/>
              <a:t>‘gold’; </a:t>
            </a:r>
          </a:p>
          <a:p>
            <a:pPr marL="0" indent="0">
              <a:buNone/>
            </a:pPr>
            <a:r>
              <a:rPr lang="en-US" sz="2800" b="1" dirty="0" smtClean="0"/>
              <a:t>let</a:t>
            </a:r>
            <a:r>
              <a:rPr lang="en-US" sz="2800" dirty="0" smtClean="0"/>
              <a:t> storage= 128; </a:t>
            </a:r>
          </a:p>
          <a:p>
            <a:pPr marL="0" indent="0">
              <a:buNone/>
            </a:pPr>
            <a:r>
              <a:rPr lang="en-US" sz="2800" b="1" dirty="0" err="1" smtClean="0"/>
              <a:t>const</a:t>
            </a:r>
            <a:r>
              <a:rPr lang="en-US" sz="2800" dirty="0" smtClean="0"/>
              <a:t> mobile = </a:t>
            </a:r>
            <a:r>
              <a:rPr lang="en-US" sz="2800" dirty="0"/>
              <a:t>{ </a:t>
            </a:r>
            <a:endParaRPr lang="en-US" sz="2800" dirty="0" smtClean="0"/>
          </a:p>
          <a:p>
            <a:pPr marL="0" indent="0">
              <a:buNone/>
            </a:pPr>
            <a:r>
              <a:rPr lang="en-US" sz="2800" dirty="0" smtClean="0"/>
              <a:t>	type</a:t>
            </a:r>
            <a:r>
              <a:rPr lang="en-US" sz="2800" dirty="0"/>
              <a:t>: type, </a:t>
            </a:r>
            <a:endParaRPr lang="en-US" sz="2800" dirty="0" smtClean="0"/>
          </a:p>
          <a:p>
            <a:pPr marL="0" indent="0">
              <a:buNone/>
            </a:pPr>
            <a:r>
              <a:rPr lang="en-US" sz="2800" dirty="0" smtClean="0"/>
              <a:t>	color</a:t>
            </a:r>
            <a:r>
              <a:rPr lang="en-US" sz="2800" dirty="0"/>
              <a:t>: color, </a:t>
            </a:r>
            <a:endParaRPr lang="en-US" sz="2800" dirty="0" smtClean="0"/>
          </a:p>
          <a:p>
            <a:pPr marL="0" indent="0">
              <a:buNone/>
            </a:pPr>
            <a:r>
              <a:rPr lang="en-US" sz="2800" dirty="0"/>
              <a:t>	 storage : storage</a:t>
            </a:r>
            <a:endParaRPr lang="en-US" sz="2800" dirty="0" smtClean="0"/>
          </a:p>
          <a:p>
            <a:pPr marL="0" indent="0">
              <a:buNone/>
            </a:pPr>
            <a:r>
              <a:rPr lang="en-US" sz="2800" dirty="0" smtClean="0"/>
              <a:t>}; </a:t>
            </a:r>
          </a:p>
          <a:p>
            <a:pPr marL="0" indent="0">
              <a:buNone/>
            </a:pPr>
            <a:r>
              <a:rPr lang="en-US" sz="2800" dirty="0" err="1" smtClean="0"/>
              <a:t>console.log</a:t>
            </a:r>
            <a:r>
              <a:rPr lang="en-US" sz="2800" dirty="0" smtClean="0"/>
              <a:t>(gemstone</a:t>
            </a:r>
            <a:r>
              <a:rPr lang="en-US" sz="2800" dirty="0"/>
              <a:t>);</a:t>
            </a:r>
            <a:endParaRPr lang="en-US" sz="2800" b="1" dirty="0" smtClean="0"/>
          </a:p>
        </p:txBody>
      </p:sp>
    </p:spTree>
    <p:extLst>
      <p:ext uri="{BB962C8B-B14F-4D97-AF65-F5344CB8AC3E}">
        <p14:creationId xmlns:p14="http://schemas.microsoft.com/office/powerpoint/2010/main" val="240049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is-IS" dirty="0" smtClean="0"/>
              <a:t>For ... IN</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14</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727219" y="2073184"/>
            <a:ext cx="4815840" cy="3179862"/>
          </a:xfrm>
        </p:spPr>
        <p:txBody>
          <a:bodyPr>
            <a:normAutofit/>
          </a:bodyPr>
          <a:lstStyle/>
          <a:p>
            <a:pPr marL="0" indent="0">
              <a:buNone/>
            </a:pPr>
            <a:r>
              <a:rPr lang="en-US" sz="1800" dirty="0" err="1"/>
              <a:t>for..in</a:t>
            </a:r>
            <a:r>
              <a:rPr lang="en-US" sz="1800" dirty="0"/>
              <a:t> is a method for iterating over "enumerable" properties of an object</a:t>
            </a:r>
            <a:r>
              <a:rPr lang="en-US" sz="1800" dirty="0" smtClean="0"/>
              <a:t>.</a:t>
            </a:r>
          </a:p>
          <a:p>
            <a:pPr marL="0" indent="0">
              <a:buNone/>
            </a:pPr>
            <a:r>
              <a:rPr lang="en-US" sz="1800" dirty="0" smtClean="0"/>
              <a:t>The</a:t>
            </a:r>
            <a:r>
              <a:rPr lang="en-US" sz="1800" dirty="0"/>
              <a:t> </a:t>
            </a:r>
            <a:r>
              <a:rPr lang="en-US" sz="1800" dirty="0" err="1"/>
              <a:t>for..in</a:t>
            </a:r>
            <a:r>
              <a:rPr lang="en-US" sz="1800" dirty="0"/>
              <a:t> method provides us the most straightforward way to loop over Object keys and values, since Objects do not have access to the </a:t>
            </a:r>
            <a:r>
              <a:rPr lang="en-US" sz="1800" dirty="0" err="1"/>
              <a:t>forEach</a:t>
            </a:r>
            <a:r>
              <a:rPr lang="en-US" sz="1800" dirty="0"/>
              <a:t> method that Arrays do.</a:t>
            </a:r>
            <a:endParaRPr lang="en-US" sz="1800" dirty="0" smtClean="0"/>
          </a:p>
        </p:txBody>
      </p:sp>
      <p:sp>
        <p:nvSpPr>
          <p:cNvPr id="3" name="Rectangle 2"/>
          <p:cNvSpPr/>
          <p:nvPr/>
        </p:nvSpPr>
        <p:spPr>
          <a:xfrm>
            <a:off x="6727219" y="4350488"/>
            <a:ext cx="4089400" cy="1477328"/>
          </a:xfrm>
          <a:prstGeom prst="rect">
            <a:avLst/>
          </a:prstGeom>
        </p:spPr>
        <p:txBody>
          <a:bodyPr wrap="square">
            <a:spAutoFit/>
          </a:bodyPr>
          <a:lstStyle/>
          <a:p>
            <a:r>
              <a:rPr lang="en-US" dirty="0" err="1">
                <a:solidFill>
                  <a:schemeClr val="accent6"/>
                </a:solidFill>
              </a:rPr>
              <a:t>const</a:t>
            </a:r>
            <a:r>
              <a:rPr lang="en-US" dirty="0">
                <a:solidFill>
                  <a:schemeClr val="accent6"/>
                </a:solidFill>
              </a:rPr>
              <a:t> </a:t>
            </a:r>
            <a:r>
              <a:rPr lang="en-US" dirty="0" err="1"/>
              <a:t>obj</a:t>
            </a:r>
            <a:r>
              <a:rPr lang="en-US" dirty="0"/>
              <a:t> = { a: 1, b: 2, c: 3, d: 4 } </a:t>
            </a:r>
            <a:endParaRPr lang="en-US" dirty="0" smtClean="0"/>
          </a:p>
          <a:p>
            <a:r>
              <a:rPr lang="en-US" dirty="0" smtClean="0">
                <a:solidFill>
                  <a:srgbClr val="0070C0"/>
                </a:solidFill>
              </a:rPr>
              <a:t>for</a:t>
            </a:r>
            <a:r>
              <a:rPr lang="en-US" dirty="0" smtClean="0"/>
              <a:t> </a:t>
            </a:r>
            <a:r>
              <a:rPr lang="en-US" dirty="0"/>
              <a:t>(</a:t>
            </a:r>
            <a:r>
              <a:rPr lang="en-US" dirty="0" err="1">
                <a:solidFill>
                  <a:schemeClr val="accent6"/>
                </a:solidFill>
              </a:rPr>
              <a:t>const</a:t>
            </a:r>
            <a:r>
              <a:rPr lang="en-US" dirty="0">
                <a:solidFill>
                  <a:schemeClr val="accent6"/>
                </a:solidFill>
              </a:rPr>
              <a:t> </a:t>
            </a:r>
            <a:r>
              <a:rPr lang="en-US" dirty="0"/>
              <a:t>key </a:t>
            </a:r>
            <a:r>
              <a:rPr lang="en-US" dirty="0">
                <a:solidFill>
                  <a:srgbClr val="0070C0"/>
                </a:solidFill>
              </a:rPr>
              <a:t>in</a:t>
            </a:r>
            <a:r>
              <a:rPr lang="en-US" dirty="0"/>
              <a:t> </a:t>
            </a:r>
            <a:r>
              <a:rPr lang="en-US" dirty="0" err="1"/>
              <a:t>obj</a:t>
            </a:r>
            <a:r>
              <a:rPr lang="en-US" dirty="0"/>
              <a:t>) { </a:t>
            </a:r>
            <a:endParaRPr lang="en-US" dirty="0" smtClean="0"/>
          </a:p>
          <a:p>
            <a:r>
              <a:rPr lang="en-US" dirty="0"/>
              <a:t>	</a:t>
            </a:r>
            <a:r>
              <a:rPr lang="en-US" dirty="0" err="1" smtClean="0"/>
              <a:t>console.log</a:t>
            </a:r>
            <a:r>
              <a:rPr lang="en-US" dirty="0"/>
              <a:t>( </a:t>
            </a:r>
            <a:r>
              <a:rPr lang="en-US" dirty="0" err="1"/>
              <a:t>obj</a:t>
            </a:r>
            <a:r>
              <a:rPr lang="en-US" dirty="0"/>
              <a:t>[key] </a:t>
            </a:r>
            <a:r>
              <a:rPr lang="en-US" dirty="0" smtClean="0"/>
              <a:t>);</a:t>
            </a:r>
          </a:p>
          <a:p>
            <a:r>
              <a:rPr lang="en-US" dirty="0" smtClean="0"/>
              <a:t> }</a:t>
            </a:r>
          </a:p>
          <a:p>
            <a:r>
              <a:rPr lang="en-US" dirty="0" smtClean="0"/>
              <a:t> </a:t>
            </a:r>
            <a:r>
              <a:rPr lang="en-US" dirty="0"/>
              <a:t>// Result: 1, 2, 3, 4</a:t>
            </a:r>
          </a:p>
        </p:txBody>
      </p:sp>
    </p:spTree>
    <p:extLst>
      <p:ext uri="{BB962C8B-B14F-4D97-AF65-F5344CB8AC3E}">
        <p14:creationId xmlns:p14="http://schemas.microsoft.com/office/powerpoint/2010/main" val="1170974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is-IS" dirty="0" smtClean="0"/>
              <a:t>For ... OF</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15</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727219" y="2073184"/>
            <a:ext cx="4815840" cy="3179862"/>
          </a:xfrm>
        </p:spPr>
        <p:txBody>
          <a:bodyPr>
            <a:normAutofit/>
          </a:bodyPr>
          <a:lstStyle/>
          <a:p>
            <a:pPr marL="0" indent="0">
              <a:buNone/>
            </a:pPr>
            <a:r>
              <a:rPr lang="en-US" sz="1800" dirty="0" smtClean="0"/>
              <a:t>It is a loop that works </a:t>
            </a:r>
            <a:r>
              <a:rPr lang="en-US" sz="1800" dirty="0"/>
              <a:t>well with Arrays and Strings, as they are </a:t>
            </a:r>
            <a:r>
              <a:rPr lang="en-US" sz="1800" dirty="0" err="1"/>
              <a:t>iterable</a:t>
            </a:r>
            <a:r>
              <a:rPr lang="en-US" sz="1800" dirty="0"/>
              <a:t>. This method is a more reliable way of looping through an Array in sequence.</a:t>
            </a:r>
            <a:endParaRPr lang="en-US" sz="1800" dirty="0" smtClean="0"/>
          </a:p>
        </p:txBody>
      </p:sp>
      <p:sp>
        <p:nvSpPr>
          <p:cNvPr id="3" name="Rectangle 2"/>
          <p:cNvSpPr/>
          <p:nvPr/>
        </p:nvSpPr>
        <p:spPr>
          <a:xfrm>
            <a:off x="6727219" y="3328264"/>
            <a:ext cx="4089400" cy="2862322"/>
          </a:xfrm>
          <a:prstGeom prst="rect">
            <a:avLst/>
          </a:prstGeom>
        </p:spPr>
        <p:txBody>
          <a:bodyPr wrap="square">
            <a:spAutoFit/>
          </a:bodyPr>
          <a:lstStyle/>
          <a:p>
            <a:r>
              <a:rPr lang="en-US" dirty="0" err="1">
                <a:solidFill>
                  <a:schemeClr val="accent6"/>
                </a:solidFill>
              </a:rPr>
              <a:t>const</a:t>
            </a:r>
            <a:r>
              <a:rPr lang="en-US" dirty="0">
                <a:solidFill>
                  <a:schemeClr val="accent6"/>
                </a:solidFill>
              </a:rPr>
              <a:t> </a:t>
            </a:r>
            <a:r>
              <a:rPr lang="en-US" dirty="0"/>
              <a:t>array = ['a', 'b', 'c', 'd']; </a:t>
            </a:r>
            <a:endParaRPr lang="en-US" dirty="0" smtClean="0"/>
          </a:p>
          <a:p>
            <a:r>
              <a:rPr lang="en-US" dirty="0" smtClean="0">
                <a:solidFill>
                  <a:srgbClr val="0070C0"/>
                </a:solidFill>
              </a:rPr>
              <a:t>for</a:t>
            </a:r>
            <a:r>
              <a:rPr lang="en-US" dirty="0" smtClean="0"/>
              <a:t> </a:t>
            </a:r>
            <a:r>
              <a:rPr lang="en-US" dirty="0"/>
              <a:t>(</a:t>
            </a:r>
            <a:r>
              <a:rPr lang="en-US" dirty="0" err="1"/>
              <a:t>const</a:t>
            </a:r>
            <a:r>
              <a:rPr lang="en-US" dirty="0"/>
              <a:t> item </a:t>
            </a:r>
            <a:r>
              <a:rPr lang="en-US" dirty="0">
                <a:solidFill>
                  <a:srgbClr val="0070C0"/>
                </a:solidFill>
              </a:rPr>
              <a:t>of</a:t>
            </a:r>
            <a:r>
              <a:rPr lang="en-US" dirty="0"/>
              <a:t> array) { </a:t>
            </a:r>
            <a:endParaRPr lang="en-US" dirty="0" smtClean="0"/>
          </a:p>
          <a:p>
            <a:r>
              <a:rPr lang="en-US" dirty="0"/>
              <a:t>	</a:t>
            </a:r>
            <a:r>
              <a:rPr lang="en-US" dirty="0" err="1" smtClean="0"/>
              <a:t>console.log</a:t>
            </a:r>
            <a:r>
              <a:rPr lang="en-US" dirty="0" smtClean="0"/>
              <a:t>(item</a:t>
            </a:r>
            <a:r>
              <a:rPr lang="en-US" dirty="0"/>
              <a:t>) </a:t>
            </a:r>
            <a:endParaRPr lang="en-US" dirty="0" smtClean="0"/>
          </a:p>
          <a:p>
            <a:r>
              <a:rPr lang="en-US" dirty="0" smtClean="0"/>
              <a:t>} </a:t>
            </a:r>
          </a:p>
          <a:p>
            <a:r>
              <a:rPr lang="en-US" dirty="0" smtClean="0"/>
              <a:t>// </a:t>
            </a:r>
            <a:r>
              <a:rPr lang="en-US" dirty="0"/>
              <a:t>Result: a, b, c, d </a:t>
            </a:r>
            <a:endParaRPr lang="en-US" dirty="0" smtClean="0"/>
          </a:p>
          <a:p>
            <a:r>
              <a:rPr lang="en-US" dirty="0" err="1" smtClean="0">
                <a:solidFill>
                  <a:schemeClr val="accent6"/>
                </a:solidFill>
              </a:rPr>
              <a:t>const</a:t>
            </a:r>
            <a:r>
              <a:rPr lang="en-US" dirty="0" smtClean="0">
                <a:solidFill>
                  <a:schemeClr val="accent6"/>
                </a:solidFill>
              </a:rPr>
              <a:t> </a:t>
            </a:r>
            <a:r>
              <a:rPr lang="en-US" dirty="0"/>
              <a:t>string = 'Ire </a:t>
            </a:r>
            <a:r>
              <a:rPr lang="en-US" dirty="0" err="1"/>
              <a:t>Aderinokun</a:t>
            </a:r>
            <a:r>
              <a:rPr lang="en-US" dirty="0"/>
              <a:t>'; </a:t>
            </a:r>
            <a:endParaRPr lang="en-US" dirty="0" smtClean="0"/>
          </a:p>
          <a:p>
            <a:r>
              <a:rPr lang="en-US" dirty="0" smtClean="0">
                <a:solidFill>
                  <a:srgbClr val="0070C0"/>
                </a:solidFill>
              </a:rPr>
              <a:t>for</a:t>
            </a:r>
            <a:r>
              <a:rPr lang="en-US" dirty="0" smtClean="0"/>
              <a:t> </a:t>
            </a:r>
            <a:r>
              <a:rPr lang="en-US" dirty="0"/>
              <a:t>(</a:t>
            </a:r>
            <a:r>
              <a:rPr lang="en-US" dirty="0" err="1"/>
              <a:t>const</a:t>
            </a:r>
            <a:r>
              <a:rPr lang="en-US" dirty="0"/>
              <a:t> character </a:t>
            </a:r>
            <a:r>
              <a:rPr lang="en-US" dirty="0">
                <a:solidFill>
                  <a:srgbClr val="0070C0"/>
                </a:solidFill>
              </a:rPr>
              <a:t>of</a:t>
            </a:r>
            <a:r>
              <a:rPr lang="en-US" dirty="0"/>
              <a:t> string) { </a:t>
            </a:r>
            <a:endParaRPr lang="en-US" dirty="0" smtClean="0"/>
          </a:p>
          <a:p>
            <a:r>
              <a:rPr lang="en-US" dirty="0"/>
              <a:t>	</a:t>
            </a:r>
            <a:r>
              <a:rPr lang="en-US" dirty="0" err="1" smtClean="0"/>
              <a:t>console.log</a:t>
            </a:r>
            <a:r>
              <a:rPr lang="en-US" dirty="0" smtClean="0"/>
              <a:t>(character</a:t>
            </a:r>
            <a:r>
              <a:rPr lang="en-US" dirty="0"/>
              <a:t>) </a:t>
            </a:r>
            <a:endParaRPr lang="en-US" dirty="0" smtClean="0"/>
          </a:p>
          <a:p>
            <a:r>
              <a:rPr lang="en-US" dirty="0" smtClean="0"/>
              <a:t>}</a:t>
            </a:r>
          </a:p>
          <a:p>
            <a:r>
              <a:rPr lang="en-US" dirty="0" smtClean="0"/>
              <a:t> </a:t>
            </a:r>
            <a:r>
              <a:rPr lang="en-US" dirty="0"/>
              <a:t>// Result: I, r, e, , A, d, e, r, </a:t>
            </a:r>
            <a:r>
              <a:rPr lang="en-US" dirty="0" err="1"/>
              <a:t>i</a:t>
            </a:r>
            <a:r>
              <a:rPr lang="en-US" dirty="0"/>
              <a:t>, n, o, k, u, n</a:t>
            </a:r>
          </a:p>
        </p:txBody>
      </p:sp>
    </p:spTree>
    <p:extLst>
      <p:ext uri="{BB962C8B-B14F-4D97-AF65-F5344CB8AC3E}">
        <p14:creationId xmlns:p14="http://schemas.microsoft.com/office/powerpoint/2010/main" val="1280851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 In Vs For </a:t>
            </a:r>
            <a:r>
              <a:rPr lang="is-IS" dirty="0" smtClean="0"/>
              <a:t>… of</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16</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458"/>
          <a:stretch/>
        </p:blipFill>
        <p:spPr>
          <a:xfrm>
            <a:off x="2296668" y="2598202"/>
            <a:ext cx="7598664" cy="3345023"/>
          </a:xfrm>
          <a:prstGeom prst="rect">
            <a:avLst/>
          </a:prstGeom>
        </p:spPr>
      </p:pic>
    </p:spTree>
    <p:extLst>
      <p:ext uri="{BB962C8B-B14F-4D97-AF65-F5344CB8AC3E}">
        <p14:creationId xmlns:p14="http://schemas.microsoft.com/office/powerpoint/2010/main" val="7941304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en-US" dirty="0" smtClean="0"/>
              <a:t>Continue &amp; Break</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17</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676419" y="1933484"/>
            <a:ext cx="4815840" cy="3179862"/>
          </a:xfrm>
        </p:spPr>
        <p:txBody>
          <a:bodyPr>
            <a:normAutofit fontScale="85000" lnSpcReduction="20000"/>
          </a:bodyPr>
          <a:lstStyle/>
          <a:p>
            <a:pPr marL="0" indent="0">
              <a:buNone/>
            </a:pPr>
            <a:r>
              <a:rPr lang="en-US" sz="2800" b="1" dirty="0">
                <a:solidFill>
                  <a:schemeClr val="accent6"/>
                </a:solidFill>
              </a:rPr>
              <a:t>b</a:t>
            </a:r>
            <a:r>
              <a:rPr lang="en-US" sz="2800" b="1" dirty="0" smtClean="0">
                <a:solidFill>
                  <a:schemeClr val="accent6"/>
                </a:solidFill>
              </a:rPr>
              <a:t>reak </a:t>
            </a:r>
            <a:r>
              <a:rPr lang="en-US" sz="2800" b="1" dirty="0" smtClean="0">
                <a:sym typeface="Wingdings"/>
              </a:rPr>
              <a:t> </a:t>
            </a:r>
            <a:r>
              <a:rPr lang="en-US" sz="2800" dirty="0"/>
              <a:t>jump out of a loop</a:t>
            </a:r>
            <a:r>
              <a:rPr lang="en-US" sz="2800" dirty="0" smtClean="0"/>
              <a:t>.</a:t>
            </a:r>
          </a:p>
          <a:p>
            <a:pPr marL="0" indent="0">
              <a:buNone/>
            </a:pPr>
            <a:r>
              <a:rPr lang="en-US" sz="2800" dirty="0"/>
              <a:t>The break statement breaks the loop and continues executing the </a:t>
            </a:r>
            <a:r>
              <a:rPr lang="en-US" sz="2800" dirty="0" smtClean="0"/>
              <a:t>code </a:t>
            </a:r>
            <a:r>
              <a:rPr lang="en-US" sz="2800" dirty="0"/>
              <a:t>after the loop (if any</a:t>
            </a:r>
            <a:r>
              <a:rPr lang="en-US" sz="2800" dirty="0" smtClean="0"/>
              <a:t>)</a:t>
            </a:r>
          </a:p>
          <a:p>
            <a:pPr marL="0" indent="0">
              <a:buNone/>
            </a:pPr>
            <a:endParaRPr lang="en-US" sz="2800" dirty="0"/>
          </a:p>
          <a:p>
            <a:pPr marL="0" indent="0">
              <a:buNone/>
            </a:pPr>
            <a:r>
              <a:rPr lang="en-US" sz="2800" b="1" dirty="0">
                <a:solidFill>
                  <a:schemeClr val="accent6"/>
                </a:solidFill>
              </a:rPr>
              <a:t>c</a:t>
            </a:r>
            <a:r>
              <a:rPr lang="en-US" sz="2800" b="1" dirty="0" smtClean="0">
                <a:solidFill>
                  <a:schemeClr val="accent6"/>
                </a:solidFill>
              </a:rPr>
              <a:t>ontinue</a:t>
            </a:r>
            <a:r>
              <a:rPr lang="en-US" sz="2800" dirty="0" smtClean="0">
                <a:solidFill>
                  <a:schemeClr val="accent6"/>
                </a:solidFill>
              </a:rPr>
              <a:t> </a:t>
            </a:r>
            <a:r>
              <a:rPr lang="en-US" sz="2800" dirty="0" smtClean="0">
                <a:sym typeface="Wingdings"/>
              </a:rPr>
              <a:t> </a:t>
            </a:r>
            <a:r>
              <a:rPr lang="en-US" sz="2800" dirty="0" smtClean="0"/>
              <a:t>breaks </a:t>
            </a:r>
            <a:r>
              <a:rPr lang="en-US" sz="2800" dirty="0"/>
              <a:t>one iteration (in the loop), if a specified condition occurs, and continues with the next iteration in the loop.</a:t>
            </a:r>
            <a:endParaRPr lang="en-US" sz="2800" dirty="0" smtClean="0"/>
          </a:p>
        </p:txBody>
      </p:sp>
    </p:spTree>
    <p:extLst>
      <p:ext uri="{BB962C8B-B14F-4D97-AF65-F5344CB8AC3E}">
        <p14:creationId xmlns:p14="http://schemas.microsoft.com/office/powerpoint/2010/main" val="1542125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en-US" dirty="0"/>
              <a:t>Spread operator</a:t>
            </a:r>
          </a:p>
        </p:txBody>
      </p:sp>
      <p:sp>
        <p:nvSpPr>
          <p:cNvPr id="7" name="Slide Number Placeholder 6"/>
          <p:cNvSpPr>
            <a:spLocks noGrp="1"/>
          </p:cNvSpPr>
          <p:nvPr>
            <p:ph type="sldNum" sz="quarter" idx="12"/>
          </p:nvPr>
        </p:nvSpPr>
        <p:spPr/>
        <p:txBody>
          <a:bodyPr/>
          <a:lstStyle/>
          <a:p>
            <a:fld id="{FAEF9944-A4F6-4C59-AEBD-678D6480B8EA}" type="slidenum">
              <a:rPr lang="en-US" smtClean="0"/>
              <a:pPr/>
              <a:t>18</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727219" y="1222562"/>
            <a:ext cx="4815840" cy="3179862"/>
          </a:xfrm>
        </p:spPr>
        <p:txBody>
          <a:bodyPr>
            <a:normAutofit/>
          </a:bodyPr>
          <a:lstStyle/>
          <a:p>
            <a:pPr marL="0" indent="0">
              <a:buNone/>
            </a:pPr>
            <a:r>
              <a:rPr lang="en-US" sz="2400" dirty="0" smtClean="0"/>
              <a:t>It written </a:t>
            </a:r>
            <a:r>
              <a:rPr lang="en-US" sz="2400" dirty="0"/>
              <a:t>with three consecutive dots ( ... ), is new in ES6 and gives you the ability to expand, or spread, </a:t>
            </a:r>
            <a:r>
              <a:rPr lang="en-US" sz="2400" dirty="0" err="1"/>
              <a:t>iterable</a:t>
            </a:r>
            <a:r>
              <a:rPr lang="en-US" sz="2400" dirty="0"/>
              <a:t> objects into multiple elements.</a:t>
            </a:r>
            <a:endParaRPr lang="en-US" sz="2400" dirty="0" smtClean="0"/>
          </a:p>
        </p:txBody>
      </p:sp>
      <p:sp>
        <p:nvSpPr>
          <p:cNvPr id="3" name="Rectangle 2"/>
          <p:cNvSpPr/>
          <p:nvPr/>
        </p:nvSpPr>
        <p:spPr>
          <a:xfrm>
            <a:off x="6727219" y="3616687"/>
            <a:ext cx="6096000" cy="1846659"/>
          </a:xfrm>
          <a:prstGeom prst="rect">
            <a:avLst/>
          </a:prstGeom>
        </p:spPr>
        <p:txBody>
          <a:bodyPr>
            <a:spAutoFit/>
          </a:bodyPr>
          <a:lstStyle/>
          <a:p>
            <a:r>
              <a:rPr lang="en-US" sz="2400" b="1" dirty="0" smtClean="0">
                <a:solidFill>
                  <a:srgbClr val="0070C0"/>
                </a:solidFill>
                <a:latin typeface="inherit" charset="0"/>
              </a:rPr>
              <a:t>Let’s try this:</a:t>
            </a:r>
          </a:p>
          <a:p>
            <a:endParaRPr lang="en-US" b="1" dirty="0">
              <a:solidFill>
                <a:srgbClr val="333333"/>
              </a:solidFill>
              <a:latin typeface="inherit" charset="0"/>
            </a:endParaRPr>
          </a:p>
          <a:p>
            <a:r>
              <a:rPr lang="en-US" dirty="0" err="1">
                <a:solidFill>
                  <a:schemeClr val="accent6"/>
                </a:solidFill>
              </a:rPr>
              <a:t>const</a:t>
            </a:r>
            <a:r>
              <a:rPr lang="en-US" dirty="0">
                <a:solidFill>
                  <a:schemeClr val="accent6"/>
                </a:solidFill>
              </a:rPr>
              <a:t> </a:t>
            </a:r>
            <a:r>
              <a:rPr lang="en-US" dirty="0"/>
              <a:t>books = ["Don Quixote", "The Hobbit", "Alice in Wonderland", "Tale of Two Cities"]; </a:t>
            </a:r>
            <a:endParaRPr lang="en-US" dirty="0" smtClean="0"/>
          </a:p>
          <a:p>
            <a:r>
              <a:rPr lang="en-US" dirty="0" err="1" smtClean="0"/>
              <a:t>console.log</a:t>
            </a:r>
            <a:r>
              <a:rPr lang="en-US" dirty="0"/>
              <a:t>(</a:t>
            </a:r>
            <a:r>
              <a:rPr lang="en-US" dirty="0">
                <a:solidFill>
                  <a:schemeClr val="accent6"/>
                </a:solidFill>
              </a:rPr>
              <a:t>...books</a:t>
            </a:r>
            <a:r>
              <a:rPr lang="en-US" dirty="0" smtClean="0"/>
              <a:t>);</a:t>
            </a:r>
          </a:p>
          <a:p>
            <a:r>
              <a:rPr lang="en-US" dirty="0" err="1" smtClean="0"/>
              <a:t>console.log</a:t>
            </a:r>
            <a:r>
              <a:rPr lang="en-US" dirty="0" smtClean="0"/>
              <a:t>(</a:t>
            </a:r>
            <a:r>
              <a:rPr lang="en-US" dirty="0" smtClean="0">
                <a:solidFill>
                  <a:schemeClr val="accent6"/>
                </a:solidFill>
              </a:rPr>
              <a:t>books</a:t>
            </a:r>
            <a:r>
              <a:rPr lang="en-US" dirty="0"/>
              <a:t>);</a:t>
            </a:r>
          </a:p>
        </p:txBody>
      </p:sp>
    </p:spTree>
    <p:extLst>
      <p:ext uri="{BB962C8B-B14F-4D97-AF65-F5344CB8AC3E}">
        <p14:creationId xmlns:p14="http://schemas.microsoft.com/office/powerpoint/2010/main" val="93880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en-US" dirty="0"/>
              <a:t>Spread operator</a:t>
            </a:r>
          </a:p>
        </p:txBody>
      </p:sp>
      <p:sp>
        <p:nvSpPr>
          <p:cNvPr id="7" name="Slide Number Placeholder 6"/>
          <p:cNvSpPr>
            <a:spLocks noGrp="1"/>
          </p:cNvSpPr>
          <p:nvPr>
            <p:ph type="sldNum" sz="quarter" idx="12"/>
          </p:nvPr>
        </p:nvSpPr>
        <p:spPr/>
        <p:txBody>
          <a:bodyPr/>
          <a:lstStyle/>
          <a:p>
            <a:fld id="{FAEF9944-A4F6-4C59-AEBD-678D6480B8EA}" type="slidenum">
              <a:rPr lang="en-US" smtClean="0"/>
              <a:pPr/>
              <a:t>19</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286500" y="1265780"/>
            <a:ext cx="5256559" cy="4353016"/>
          </a:xfrm>
        </p:spPr>
        <p:txBody>
          <a:bodyPr>
            <a:normAutofit lnSpcReduction="10000"/>
          </a:bodyPr>
          <a:lstStyle/>
          <a:p>
            <a:pPr marL="0" indent="0">
              <a:buNone/>
            </a:pPr>
            <a:r>
              <a:rPr lang="en-US" sz="2400" b="1" dirty="0">
                <a:solidFill>
                  <a:srgbClr val="0070C0"/>
                </a:solidFill>
                <a:latin typeface="inherit" charset="0"/>
              </a:rPr>
              <a:t>Let’s try </a:t>
            </a:r>
          </a:p>
          <a:p>
            <a:pPr marL="0" indent="0">
              <a:buNone/>
            </a:pPr>
            <a:r>
              <a:rPr lang="en-US" sz="2000" dirty="0">
                <a:solidFill>
                  <a:schemeClr val="bg1">
                    <a:lumMod val="50000"/>
                  </a:schemeClr>
                </a:solidFill>
              </a:rPr>
              <a:t>/* * Instructions: Use the spread operator to combine the `fruits` and `vegetables` arrays into the `produce` array. </a:t>
            </a:r>
            <a:r>
              <a:rPr lang="en-US" sz="2000" dirty="0" smtClean="0">
                <a:solidFill>
                  <a:schemeClr val="bg1">
                    <a:lumMod val="50000"/>
                  </a:schemeClr>
                </a:solidFill>
              </a:rPr>
              <a:t>*/</a:t>
            </a:r>
            <a:r>
              <a:rPr lang="en-US" sz="2000" dirty="0" smtClean="0"/>
              <a:t/>
            </a:r>
            <a:br>
              <a:rPr lang="en-US" sz="2000" dirty="0" smtClean="0"/>
            </a:br>
            <a:r>
              <a:rPr lang="en-US" sz="2000" dirty="0" err="1" smtClean="0">
                <a:solidFill>
                  <a:schemeClr val="accent6"/>
                </a:solidFill>
              </a:rPr>
              <a:t>const</a:t>
            </a:r>
            <a:r>
              <a:rPr lang="en-US" sz="2000" dirty="0" smtClean="0">
                <a:solidFill>
                  <a:schemeClr val="accent6"/>
                </a:solidFill>
              </a:rPr>
              <a:t> </a:t>
            </a:r>
            <a:r>
              <a:rPr lang="en-US" sz="2000" dirty="0"/>
              <a:t>fruits = ["apples", "bananas", "pears</a:t>
            </a:r>
            <a:r>
              <a:rPr lang="en-US" sz="2000" dirty="0" smtClean="0"/>
              <a:t>"];</a:t>
            </a:r>
            <a:br>
              <a:rPr lang="en-US" sz="2000" dirty="0" smtClean="0"/>
            </a:br>
            <a:r>
              <a:rPr lang="en-US" sz="2000" dirty="0" err="1" smtClean="0">
                <a:solidFill>
                  <a:schemeClr val="accent6"/>
                </a:solidFill>
              </a:rPr>
              <a:t>const</a:t>
            </a:r>
            <a:r>
              <a:rPr lang="en-US" sz="2000" dirty="0" smtClean="0">
                <a:solidFill>
                  <a:schemeClr val="accent6"/>
                </a:solidFill>
              </a:rPr>
              <a:t> </a:t>
            </a:r>
            <a:r>
              <a:rPr lang="en-US" sz="2000" dirty="0"/>
              <a:t>vegetables = ["corn", "potatoes", "carrots</a:t>
            </a:r>
            <a:r>
              <a:rPr lang="en-US" sz="2000" dirty="0" smtClean="0"/>
              <a:t>"];</a:t>
            </a:r>
            <a:br>
              <a:rPr lang="en-US" sz="2000" dirty="0" smtClean="0"/>
            </a:br>
            <a:r>
              <a:rPr lang="en-US" sz="2000" dirty="0" err="1" smtClean="0">
                <a:solidFill>
                  <a:schemeClr val="accent6"/>
                </a:solidFill>
              </a:rPr>
              <a:t>const</a:t>
            </a:r>
            <a:r>
              <a:rPr lang="en-US" sz="2000" dirty="0" smtClean="0">
                <a:solidFill>
                  <a:schemeClr val="accent6"/>
                </a:solidFill>
              </a:rPr>
              <a:t> </a:t>
            </a:r>
            <a:r>
              <a:rPr lang="en-US" sz="2000" dirty="0"/>
              <a:t>produce = [...fruits,...vegetables</a:t>
            </a:r>
            <a:r>
              <a:rPr lang="en-US" sz="2000" dirty="0" smtClean="0"/>
              <a:t>];</a:t>
            </a:r>
          </a:p>
          <a:p>
            <a:pPr marL="0" indent="0">
              <a:buNone/>
            </a:pPr>
            <a:r>
              <a:rPr lang="en-US" sz="2000" dirty="0" err="1" smtClean="0">
                <a:solidFill>
                  <a:schemeClr val="accent6"/>
                </a:solidFill>
              </a:rPr>
              <a:t>const</a:t>
            </a:r>
            <a:r>
              <a:rPr lang="en-US" sz="2000" dirty="0" smtClean="0">
                <a:solidFill>
                  <a:schemeClr val="accent6"/>
                </a:solidFill>
              </a:rPr>
              <a:t> </a:t>
            </a:r>
            <a:r>
              <a:rPr lang="en-US" sz="2000" dirty="0" smtClean="0"/>
              <a:t>produce2 </a:t>
            </a:r>
            <a:r>
              <a:rPr lang="en-US" sz="2000" dirty="0"/>
              <a:t>= fruits + vegetables</a:t>
            </a:r>
            <a:r>
              <a:rPr lang="en-US" sz="2000" dirty="0" smtClean="0"/>
              <a:t>;</a:t>
            </a:r>
          </a:p>
          <a:p>
            <a:pPr marL="0" indent="0">
              <a:buNone/>
            </a:pPr>
            <a:r>
              <a:rPr lang="en-US" sz="2000" dirty="0" err="1" smtClean="0">
                <a:solidFill>
                  <a:schemeClr val="accent6"/>
                </a:solidFill>
              </a:rPr>
              <a:t>const</a:t>
            </a:r>
            <a:r>
              <a:rPr lang="en-US" sz="2000" dirty="0" smtClean="0">
                <a:solidFill>
                  <a:schemeClr val="accent6"/>
                </a:solidFill>
              </a:rPr>
              <a:t> </a:t>
            </a:r>
            <a:r>
              <a:rPr lang="en-US" sz="2000" dirty="0" smtClean="0"/>
              <a:t>produce3 </a:t>
            </a:r>
            <a:r>
              <a:rPr lang="en-US" sz="2000" dirty="0"/>
              <a:t>= </a:t>
            </a:r>
            <a:r>
              <a:rPr lang="en-US" sz="2000" dirty="0" err="1"/>
              <a:t>f</a:t>
            </a:r>
            <a:r>
              <a:rPr lang="en-US" sz="2000" dirty="0" err="1" smtClean="0"/>
              <a:t>ruits.concat</a:t>
            </a:r>
            <a:r>
              <a:rPr lang="en-US" sz="2000" dirty="0" smtClean="0"/>
              <a:t>(vegetables);</a:t>
            </a:r>
          </a:p>
          <a:p>
            <a:pPr marL="0" indent="0">
              <a:buNone/>
            </a:pPr>
            <a:r>
              <a:rPr lang="en-US" sz="2000" dirty="0" err="1" smtClean="0">
                <a:solidFill>
                  <a:srgbClr val="0070C0"/>
                </a:solidFill>
              </a:rPr>
              <a:t>console.log</a:t>
            </a:r>
            <a:r>
              <a:rPr lang="en-US" sz="2000" dirty="0" smtClean="0">
                <a:solidFill>
                  <a:srgbClr val="0070C0"/>
                </a:solidFill>
              </a:rPr>
              <a:t>(produce);</a:t>
            </a:r>
          </a:p>
          <a:p>
            <a:pPr marL="0" indent="0">
              <a:buNone/>
            </a:pPr>
            <a:r>
              <a:rPr lang="en-US" sz="2000" dirty="0" err="1" smtClean="0">
                <a:solidFill>
                  <a:srgbClr val="0070C0"/>
                </a:solidFill>
              </a:rPr>
              <a:t>console.log</a:t>
            </a:r>
            <a:r>
              <a:rPr lang="en-US" sz="2000" dirty="0" smtClean="0">
                <a:solidFill>
                  <a:srgbClr val="0070C0"/>
                </a:solidFill>
              </a:rPr>
              <a:t>(produce2);</a:t>
            </a:r>
          </a:p>
          <a:p>
            <a:pPr marL="0" indent="0">
              <a:buNone/>
            </a:pPr>
            <a:r>
              <a:rPr lang="en-US" sz="2000" dirty="0" err="1" smtClean="0">
                <a:solidFill>
                  <a:srgbClr val="0070C0"/>
                </a:solidFill>
              </a:rPr>
              <a:t>console.log</a:t>
            </a:r>
            <a:r>
              <a:rPr lang="en-US" sz="2000" dirty="0" smtClean="0">
                <a:solidFill>
                  <a:srgbClr val="0070C0"/>
                </a:solidFill>
              </a:rPr>
              <a:t>(produce3</a:t>
            </a:r>
            <a:r>
              <a:rPr lang="en-US" sz="2000" dirty="0">
                <a:solidFill>
                  <a:srgbClr val="0070C0"/>
                </a:solidFill>
              </a:rPr>
              <a:t>);</a:t>
            </a:r>
            <a:endParaRPr lang="en-US" sz="2000" dirty="0" smtClean="0">
              <a:solidFill>
                <a:srgbClr val="0070C0"/>
              </a:solidFill>
            </a:endParaRPr>
          </a:p>
        </p:txBody>
      </p:sp>
    </p:spTree>
    <p:extLst>
      <p:ext uri="{BB962C8B-B14F-4D97-AF65-F5344CB8AC3E}">
        <p14:creationId xmlns:p14="http://schemas.microsoft.com/office/powerpoint/2010/main" val="10191207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18892"/>
            <a:ext cx="7729728" cy="1188720"/>
          </a:xfrm>
        </p:spPr>
        <p:txBody>
          <a:bodyPr/>
          <a:lstStyle/>
          <a:p>
            <a:r>
              <a:rPr lang="en-US" smtClean="0"/>
              <a:t>Recapping JavaScript</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72329601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2" y="2814575"/>
            <a:ext cx="4486656" cy="1141497"/>
          </a:xfrm>
        </p:spPr>
        <p:txBody>
          <a:bodyPr/>
          <a:lstStyle/>
          <a:p>
            <a:pPr fontAlgn="base"/>
            <a:r>
              <a:rPr lang="en-US" dirty="0"/>
              <a:t>Rest parameter</a:t>
            </a:r>
          </a:p>
        </p:txBody>
      </p:sp>
      <p:sp>
        <p:nvSpPr>
          <p:cNvPr id="7" name="Slide Number Placeholder 6"/>
          <p:cNvSpPr>
            <a:spLocks noGrp="1"/>
          </p:cNvSpPr>
          <p:nvPr>
            <p:ph type="sldNum" sz="quarter" idx="12"/>
          </p:nvPr>
        </p:nvSpPr>
        <p:spPr/>
        <p:txBody>
          <a:bodyPr/>
          <a:lstStyle/>
          <a:p>
            <a:fld id="{FAEF9944-A4F6-4C59-AEBD-678D6480B8EA}" type="slidenum">
              <a:rPr lang="en-US" smtClean="0"/>
              <a:pPr/>
              <a:t>20</a:t>
            </a:fld>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4" name="Content Placeholder 3"/>
          <p:cNvSpPr>
            <a:spLocks noGrp="1"/>
          </p:cNvSpPr>
          <p:nvPr>
            <p:ph idx="1"/>
          </p:nvPr>
        </p:nvSpPr>
        <p:spPr>
          <a:xfrm>
            <a:off x="6625619" y="1250744"/>
            <a:ext cx="4815840" cy="3179862"/>
          </a:xfrm>
        </p:spPr>
        <p:txBody>
          <a:bodyPr>
            <a:normAutofit/>
          </a:bodyPr>
          <a:lstStyle/>
          <a:p>
            <a:pPr marL="0" indent="0">
              <a:buNone/>
            </a:pPr>
            <a:r>
              <a:rPr lang="en-US" sz="2400" dirty="0"/>
              <a:t>The rest parameter, also written with three consecutive dots ( ... ), allows you to represent an indefinite number of elements as an array. This can be helpful in a couple of different situations.</a:t>
            </a:r>
          </a:p>
          <a:p>
            <a:pPr marL="0" indent="0">
              <a:buNone/>
            </a:pPr>
            <a:r>
              <a:rPr lang="en-US" sz="2200" dirty="0" smtClean="0">
                <a:solidFill>
                  <a:srgbClr val="0070C0"/>
                </a:solidFill>
              </a:rPr>
              <a:t>For example: When </a:t>
            </a:r>
            <a:r>
              <a:rPr lang="en-US" sz="2200" dirty="0">
                <a:solidFill>
                  <a:srgbClr val="0070C0"/>
                </a:solidFill>
              </a:rPr>
              <a:t>assigning the values of an array to variables. </a:t>
            </a:r>
            <a:endParaRPr lang="en-US" sz="2800" b="1" dirty="0" smtClean="0"/>
          </a:p>
        </p:txBody>
      </p:sp>
      <p:sp>
        <p:nvSpPr>
          <p:cNvPr id="3" name="Rectangle 2"/>
          <p:cNvSpPr/>
          <p:nvPr/>
        </p:nvSpPr>
        <p:spPr>
          <a:xfrm>
            <a:off x="6278880" y="4541578"/>
            <a:ext cx="5913120" cy="1077218"/>
          </a:xfrm>
          <a:prstGeom prst="rect">
            <a:avLst/>
          </a:prstGeom>
        </p:spPr>
        <p:txBody>
          <a:bodyPr wrap="square">
            <a:spAutoFit/>
          </a:bodyPr>
          <a:lstStyle/>
          <a:p>
            <a:pPr fontAlgn="base"/>
            <a:r>
              <a:rPr lang="en-US" sz="1600" b="1" dirty="0" err="1">
                <a:solidFill>
                  <a:schemeClr val="accent6"/>
                </a:solidFill>
                <a:latin typeface="+mj-lt"/>
              </a:rPr>
              <a:t>const</a:t>
            </a:r>
            <a:r>
              <a:rPr lang="en-US" sz="1600" dirty="0">
                <a:solidFill>
                  <a:schemeClr val="accent6"/>
                </a:solidFill>
                <a:latin typeface="+mj-lt"/>
              </a:rPr>
              <a:t> </a:t>
            </a:r>
            <a:r>
              <a:rPr lang="en-US" sz="1600" dirty="0">
                <a:latin typeface="+mj-lt"/>
              </a:rPr>
              <a:t>order = [</a:t>
            </a:r>
            <a:r>
              <a:rPr lang="en-US" sz="1600" dirty="0">
                <a:solidFill>
                  <a:srgbClr val="008080"/>
                </a:solidFill>
                <a:latin typeface="+mj-lt"/>
              </a:rPr>
              <a:t>20.17</a:t>
            </a:r>
            <a:r>
              <a:rPr lang="en-US" sz="1600" dirty="0">
                <a:latin typeface="+mj-lt"/>
              </a:rPr>
              <a:t>, </a:t>
            </a:r>
            <a:r>
              <a:rPr lang="en-US" sz="1600" dirty="0">
                <a:solidFill>
                  <a:srgbClr val="008080"/>
                </a:solidFill>
                <a:latin typeface="+mj-lt"/>
              </a:rPr>
              <a:t>18.67</a:t>
            </a:r>
            <a:r>
              <a:rPr lang="en-US" sz="1600" dirty="0">
                <a:latin typeface="+mj-lt"/>
              </a:rPr>
              <a:t>, </a:t>
            </a:r>
            <a:r>
              <a:rPr lang="en-US" sz="1600" dirty="0">
                <a:solidFill>
                  <a:srgbClr val="008080"/>
                </a:solidFill>
                <a:latin typeface="+mj-lt"/>
              </a:rPr>
              <a:t>1.50</a:t>
            </a:r>
            <a:r>
              <a:rPr lang="en-US" sz="1600" dirty="0">
                <a:latin typeface="+mj-lt"/>
              </a:rPr>
              <a:t>, </a:t>
            </a:r>
            <a:r>
              <a:rPr lang="en-US" sz="1600" dirty="0">
                <a:solidFill>
                  <a:srgbClr val="DD1144"/>
                </a:solidFill>
                <a:latin typeface="+mj-lt"/>
              </a:rPr>
              <a:t>"cheese"</a:t>
            </a:r>
            <a:r>
              <a:rPr lang="en-US" sz="1600" dirty="0">
                <a:latin typeface="+mj-lt"/>
              </a:rPr>
              <a:t>, </a:t>
            </a:r>
            <a:r>
              <a:rPr lang="en-US" sz="1600" dirty="0">
                <a:solidFill>
                  <a:srgbClr val="DD1144"/>
                </a:solidFill>
                <a:latin typeface="+mj-lt"/>
              </a:rPr>
              <a:t>"eggs"</a:t>
            </a:r>
            <a:r>
              <a:rPr lang="en-US" sz="1600" dirty="0">
                <a:latin typeface="+mj-lt"/>
              </a:rPr>
              <a:t>, </a:t>
            </a:r>
            <a:r>
              <a:rPr lang="en-US" sz="1600" dirty="0">
                <a:solidFill>
                  <a:srgbClr val="DD1144"/>
                </a:solidFill>
                <a:latin typeface="+mj-lt"/>
              </a:rPr>
              <a:t>"milk"</a:t>
            </a:r>
            <a:r>
              <a:rPr lang="en-US" sz="1600" dirty="0">
                <a:latin typeface="+mj-lt"/>
              </a:rPr>
              <a:t>, </a:t>
            </a:r>
            <a:r>
              <a:rPr lang="en-US" sz="1600" dirty="0">
                <a:solidFill>
                  <a:srgbClr val="DD1144"/>
                </a:solidFill>
                <a:latin typeface="+mj-lt"/>
              </a:rPr>
              <a:t>"bread"</a:t>
            </a:r>
            <a:r>
              <a:rPr lang="en-US" sz="1600" dirty="0">
                <a:latin typeface="+mj-lt"/>
              </a:rPr>
              <a:t>]; </a:t>
            </a:r>
            <a:r>
              <a:rPr lang="en-US" sz="1600" dirty="0" smtClean="0">
                <a:latin typeface="+mj-lt"/>
              </a:rPr>
              <a:t/>
            </a:r>
            <a:br>
              <a:rPr lang="en-US" sz="1600" dirty="0" smtClean="0">
                <a:latin typeface="+mj-lt"/>
              </a:rPr>
            </a:br>
            <a:r>
              <a:rPr lang="en-US" sz="1600" b="1" dirty="0" err="1" smtClean="0">
                <a:solidFill>
                  <a:schemeClr val="accent6"/>
                </a:solidFill>
                <a:latin typeface="+mj-lt"/>
              </a:rPr>
              <a:t>const</a:t>
            </a:r>
            <a:r>
              <a:rPr lang="en-US" sz="1600" dirty="0" smtClean="0">
                <a:solidFill>
                  <a:schemeClr val="accent6"/>
                </a:solidFill>
                <a:latin typeface="+mj-lt"/>
              </a:rPr>
              <a:t> </a:t>
            </a:r>
            <a:r>
              <a:rPr lang="en-US" sz="1600" dirty="0">
                <a:latin typeface="+mj-lt"/>
              </a:rPr>
              <a:t>[total, subtotal, tax, </a:t>
            </a:r>
            <a:r>
              <a:rPr lang="en-US" sz="1600" b="1" dirty="0">
                <a:solidFill>
                  <a:srgbClr val="C00000"/>
                </a:solidFill>
                <a:latin typeface="+mj-lt"/>
              </a:rPr>
              <a:t>...items</a:t>
            </a:r>
            <a:r>
              <a:rPr lang="en-US" sz="1600" dirty="0">
                <a:latin typeface="+mj-lt"/>
              </a:rPr>
              <a:t>] = order; </a:t>
            </a:r>
            <a:r>
              <a:rPr lang="en-US" sz="1600" dirty="0" smtClean="0">
                <a:latin typeface="+mj-lt"/>
              </a:rPr>
              <a:t/>
            </a:r>
            <a:br>
              <a:rPr lang="en-US" sz="1600" dirty="0" smtClean="0">
                <a:latin typeface="+mj-lt"/>
              </a:rPr>
            </a:br>
            <a:r>
              <a:rPr lang="en-US" sz="1600" dirty="0" err="1" smtClean="0">
                <a:latin typeface="+mj-lt"/>
              </a:rPr>
              <a:t>console.log</a:t>
            </a:r>
            <a:r>
              <a:rPr lang="en-US" sz="1600" dirty="0" smtClean="0">
                <a:latin typeface="+mj-lt"/>
              </a:rPr>
              <a:t>(total</a:t>
            </a:r>
            <a:r>
              <a:rPr lang="en-US" sz="1600" dirty="0">
                <a:latin typeface="+mj-lt"/>
              </a:rPr>
              <a:t>, subtotal, tax, items); </a:t>
            </a:r>
            <a:r>
              <a:rPr lang="en-US" sz="1600" dirty="0" smtClean="0">
                <a:latin typeface="+mj-lt"/>
              </a:rPr>
              <a:t/>
            </a:r>
            <a:br>
              <a:rPr lang="en-US" sz="1600" dirty="0" smtClean="0">
                <a:latin typeface="+mj-lt"/>
              </a:rPr>
            </a:br>
            <a:r>
              <a:rPr lang="en-US" sz="1600" dirty="0" smtClean="0">
                <a:solidFill>
                  <a:schemeClr val="tx1">
                    <a:lumMod val="65000"/>
                    <a:lumOff val="35000"/>
                  </a:schemeClr>
                </a:solidFill>
                <a:latin typeface="+mj-lt"/>
              </a:rPr>
              <a:t>//</a:t>
            </a:r>
            <a:r>
              <a:rPr lang="en-US" sz="1600" b="1" dirty="0">
                <a:solidFill>
                  <a:schemeClr val="tx1">
                    <a:lumMod val="65000"/>
                    <a:lumOff val="35000"/>
                  </a:schemeClr>
                </a:solidFill>
                <a:latin typeface="+mj-lt"/>
              </a:rPr>
              <a:t>p</a:t>
            </a:r>
            <a:r>
              <a:rPr lang="en-US" sz="1600" b="1" dirty="0" smtClean="0">
                <a:solidFill>
                  <a:schemeClr val="tx1">
                    <a:lumMod val="65000"/>
                    <a:lumOff val="35000"/>
                  </a:schemeClr>
                </a:solidFill>
                <a:latin typeface="+mj-lt"/>
              </a:rPr>
              <a:t>rints</a:t>
            </a:r>
            <a:r>
              <a:rPr lang="en-US" sz="1600" b="1" dirty="0">
                <a:solidFill>
                  <a:schemeClr val="tx1">
                    <a:lumMod val="65000"/>
                    <a:lumOff val="35000"/>
                  </a:schemeClr>
                </a:solidFill>
                <a:latin typeface="+mj-lt"/>
              </a:rPr>
              <a:t>:</a:t>
            </a:r>
            <a:r>
              <a:rPr lang="en-US" sz="1600" dirty="0">
                <a:solidFill>
                  <a:schemeClr val="tx1">
                    <a:lumMod val="65000"/>
                    <a:lumOff val="35000"/>
                  </a:schemeClr>
                </a:solidFill>
                <a:latin typeface="+mj-lt"/>
              </a:rPr>
              <a:t> 20.17 18.67 1.5 ["cheese", "eggs", "milk", "bread"]</a:t>
            </a:r>
            <a:endParaRPr lang="en-US" sz="1600" dirty="0">
              <a:solidFill>
                <a:schemeClr val="tx1">
                  <a:lumMod val="65000"/>
                  <a:lumOff val="35000"/>
                </a:schemeClr>
              </a:solidFill>
              <a:effectLst/>
              <a:latin typeface="+mj-lt"/>
            </a:endParaRPr>
          </a:p>
        </p:txBody>
      </p:sp>
    </p:spTree>
    <p:extLst>
      <p:ext uri="{BB962C8B-B14F-4D97-AF65-F5344CB8AC3E}">
        <p14:creationId xmlns:p14="http://schemas.microsoft.com/office/powerpoint/2010/main" val="1975823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18892"/>
            <a:ext cx="7729728" cy="1188720"/>
          </a:xfrm>
        </p:spPr>
        <p:txBody>
          <a:bodyPr/>
          <a:lstStyle/>
          <a:p>
            <a:r>
              <a:rPr lang="en-US" dirty="0" smtClean="0"/>
              <a:t>shall workshop</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21</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89472081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or Mac ?</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22</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7" name="Rectangle 6"/>
          <p:cNvSpPr/>
          <p:nvPr/>
        </p:nvSpPr>
        <p:spPr>
          <a:xfrm>
            <a:off x="2492237" y="2921318"/>
            <a:ext cx="7587333" cy="2523768"/>
          </a:xfrm>
          <a:prstGeom prst="rect">
            <a:avLst/>
          </a:prstGeom>
        </p:spPr>
        <p:txBody>
          <a:bodyPr wrap="none">
            <a:spAutoFit/>
          </a:bodyPr>
          <a:lstStyle/>
          <a:p>
            <a:r>
              <a:rPr lang="en-US" sz="2800" dirty="0" smtClean="0">
                <a:solidFill>
                  <a:srgbClr val="0070C0"/>
                </a:solidFill>
                <a:latin typeface="Open Sans" charset="0"/>
              </a:rPr>
              <a:t>Do you know how to open terminal/command line?</a:t>
            </a:r>
          </a:p>
          <a:p>
            <a:r>
              <a:rPr lang="en-US" sz="2800" dirty="0" smtClean="0">
                <a:solidFill>
                  <a:srgbClr val="0070C0"/>
                </a:solidFill>
                <a:latin typeface="Open Sans" charset="0"/>
              </a:rPr>
              <a:t/>
            </a:r>
            <a:br>
              <a:rPr lang="en-US" sz="2800" dirty="0" smtClean="0">
                <a:solidFill>
                  <a:srgbClr val="0070C0"/>
                </a:solidFill>
                <a:latin typeface="Open Sans" charset="0"/>
              </a:rPr>
            </a:br>
            <a:r>
              <a:rPr lang="en-US" sz="2800" dirty="0" smtClean="0">
                <a:solidFill>
                  <a:srgbClr val="0070C0"/>
                </a:solidFill>
                <a:latin typeface="Open Sans" charset="0"/>
              </a:rPr>
              <a:t>If you are using:</a:t>
            </a:r>
          </a:p>
          <a:p>
            <a:r>
              <a:rPr lang="en-US" sz="2800" dirty="0" smtClean="0">
                <a:solidFill>
                  <a:srgbClr val="0070C0"/>
                </a:solidFill>
                <a:latin typeface="Open Sans" charset="0"/>
              </a:rPr>
              <a:t>Linux and Mac </a:t>
            </a:r>
            <a:r>
              <a:rPr lang="en-US" sz="2800" dirty="0" smtClean="0">
                <a:solidFill>
                  <a:srgbClr val="0070C0"/>
                </a:solidFill>
                <a:latin typeface="Open Sans" charset="0"/>
                <a:sym typeface="Wingdings"/>
              </a:rPr>
              <a:t> </a:t>
            </a:r>
            <a:r>
              <a:rPr lang="en-US" sz="2800" dirty="0" smtClean="0">
                <a:solidFill>
                  <a:srgbClr val="0070C0"/>
                </a:solidFill>
                <a:latin typeface="Open Sans" charset="0"/>
              </a:rPr>
              <a:t>no need to install shall</a:t>
            </a:r>
          </a:p>
          <a:p>
            <a:r>
              <a:rPr lang="en-US" sz="2800" dirty="0" smtClean="0">
                <a:solidFill>
                  <a:srgbClr val="0070C0"/>
                </a:solidFill>
                <a:latin typeface="Open Sans" charset="0"/>
              </a:rPr>
              <a:t>Windows </a:t>
            </a:r>
            <a:r>
              <a:rPr lang="en-US" sz="2800" dirty="0" smtClean="0">
                <a:solidFill>
                  <a:srgbClr val="0070C0"/>
                </a:solidFill>
                <a:latin typeface="Open Sans" charset="0"/>
                <a:sym typeface="Wingdings"/>
              </a:rPr>
              <a:t> </a:t>
            </a:r>
            <a:r>
              <a:rPr lang="en-US" sz="2800" dirty="0" smtClean="0">
                <a:solidFill>
                  <a:srgbClr val="0070C0"/>
                </a:solidFill>
                <a:latin typeface="Open Sans" charset="0"/>
              </a:rPr>
              <a:t>install GIT bash</a:t>
            </a:r>
          </a:p>
          <a:p>
            <a:r>
              <a:rPr lang="en-US" dirty="0" smtClean="0">
                <a:solidFill>
                  <a:srgbClr val="4F4F4F"/>
                </a:solidFill>
                <a:latin typeface="Open Sans" charset="0"/>
              </a:rPr>
              <a:t> </a:t>
            </a:r>
            <a:endParaRPr lang="en-US" dirty="0"/>
          </a:p>
        </p:txBody>
      </p:sp>
    </p:spTree>
    <p:extLst>
      <p:ext uri="{BB962C8B-B14F-4D97-AF65-F5344CB8AC3E}">
        <p14:creationId xmlns:p14="http://schemas.microsoft.com/office/powerpoint/2010/main" val="104067032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23</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8" name="TextBox 7"/>
          <p:cNvSpPr txBox="1"/>
          <p:nvPr/>
        </p:nvSpPr>
        <p:spPr>
          <a:xfrm>
            <a:off x="3835400" y="3287179"/>
            <a:ext cx="4787900" cy="461665"/>
          </a:xfrm>
          <a:prstGeom prst="rect">
            <a:avLst/>
          </a:prstGeom>
          <a:noFill/>
        </p:spPr>
        <p:txBody>
          <a:bodyPr wrap="square" rtlCol="0">
            <a:spAutoFit/>
          </a:bodyPr>
          <a:lstStyle/>
          <a:p>
            <a:r>
              <a:rPr lang="en-US" sz="2400" dirty="0" smtClean="0">
                <a:solidFill>
                  <a:srgbClr val="0070C0"/>
                </a:solidFill>
              </a:rPr>
              <a:t>We will try the most popular once</a:t>
            </a:r>
            <a:endParaRPr lang="en-US" sz="2400" dirty="0">
              <a:solidFill>
                <a:srgbClr val="0070C0"/>
              </a:solidFill>
            </a:endParaRPr>
          </a:p>
        </p:txBody>
      </p:sp>
      <p:sp>
        <p:nvSpPr>
          <p:cNvPr id="9" name="TextBox 8">
            <a:hlinkClick r:id="rId5"/>
          </p:cNvPr>
          <p:cNvSpPr txBox="1"/>
          <p:nvPr/>
        </p:nvSpPr>
        <p:spPr>
          <a:xfrm>
            <a:off x="5511800" y="3802667"/>
            <a:ext cx="1955800" cy="369332"/>
          </a:xfrm>
          <a:prstGeom prst="rect">
            <a:avLst/>
          </a:prstGeom>
          <a:noFill/>
        </p:spPr>
        <p:txBody>
          <a:bodyPr wrap="square" rtlCol="0">
            <a:spAutoFit/>
          </a:bodyPr>
          <a:lstStyle/>
          <a:p>
            <a:r>
              <a:rPr lang="en-US" dirty="0" smtClean="0">
                <a:solidFill>
                  <a:schemeClr val="accent6"/>
                </a:solidFill>
              </a:rPr>
              <a:t>Click Here!</a:t>
            </a:r>
            <a:endParaRPr lang="en-US" dirty="0">
              <a:solidFill>
                <a:schemeClr val="accent6"/>
              </a:solidFill>
            </a:endParaRPr>
          </a:p>
        </p:txBody>
      </p:sp>
    </p:spTree>
    <p:extLst>
      <p:ext uri="{BB962C8B-B14F-4D97-AF65-F5344CB8AC3E}">
        <p14:creationId xmlns:p14="http://schemas.microsoft.com/office/powerpoint/2010/main" val="94351749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you can do In Shall</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24</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7" name="Rectangle 6"/>
          <p:cNvSpPr/>
          <p:nvPr/>
        </p:nvSpPr>
        <p:spPr>
          <a:xfrm>
            <a:off x="2586913" y="2643445"/>
            <a:ext cx="4798108" cy="3108543"/>
          </a:xfrm>
          <a:prstGeom prst="rect">
            <a:avLst/>
          </a:prstGeom>
        </p:spPr>
        <p:txBody>
          <a:bodyPr wrap="none">
            <a:spAutoFit/>
          </a:bodyPr>
          <a:lstStyle/>
          <a:p>
            <a:pPr marL="457200" indent="-457200">
              <a:buClr>
                <a:schemeClr val="accent6"/>
              </a:buClr>
              <a:buFont typeface="Arial" charset="0"/>
              <a:buChar char="•"/>
            </a:pPr>
            <a:r>
              <a:rPr lang="en-US" sz="2800" dirty="0" smtClean="0">
                <a:solidFill>
                  <a:srgbClr val="0070C0"/>
                </a:solidFill>
                <a:latin typeface="Open Sans" charset="0"/>
              </a:rPr>
              <a:t>Install Program</a:t>
            </a:r>
          </a:p>
          <a:p>
            <a:pPr marL="457200" indent="-457200">
              <a:buClr>
                <a:schemeClr val="accent6"/>
              </a:buClr>
              <a:buFont typeface="Arial" charset="0"/>
              <a:buChar char="•"/>
            </a:pPr>
            <a:r>
              <a:rPr lang="en-US" sz="2800" dirty="0" smtClean="0">
                <a:solidFill>
                  <a:srgbClr val="0070C0"/>
                </a:solidFill>
                <a:latin typeface="Open Sans" charset="0"/>
              </a:rPr>
              <a:t>Run Program</a:t>
            </a:r>
          </a:p>
          <a:p>
            <a:pPr marL="457200" indent="-457200">
              <a:buClr>
                <a:schemeClr val="accent6"/>
              </a:buClr>
              <a:buFont typeface="Arial" charset="0"/>
              <a:buChar char="•"/>
            </a:pPr>
            <a:r>
              <a:rPr lang="en-US" sz="2800" dirty="0" smtClean="0">
                <a:solidFill>
                  <a:srgbClr val="0070C0"/>
                </a:solidFill>
                <a:latin typeface="Open Sans" charset="0"/>
              </a:rPr>
              <a:t>Command Line Interface</a:t>
            </a:r>
          </a:p>
          <a:p>
            <a:pPr marL="457200" indent="-457200">
              <a:buClr>
                <a:schemeClr val="accent6"/>
              </a:buClr>
              <a:buFont typeface="Arial" charset="0"/>
              <a:buChar char="•"/>
            </a:pPr>
            <a:r>
              <a:rPr lang="en-US" sz="2800" dirty="0" smtClean="0">
                <a:solidFill>
                  <a:srgbClr val="0070C0"/>
                </a:solidFill>
                <a:latin typeface="Open Sans" charset="0"/>
              </a:rPr>
              <a:t>Manage Directories and files</a:t>
            </a:r>
          </a:p>
          <a:p>
            <a:pPr marL="457200" indent="-457200">
              <a:buClr>
                <a:schemeClr val="accent6"/>
              </a:buClr>
              <a:buFont typeface="Arial" charset="0"/>
              <a:buChar char="•"/>
            </a:pPr>
            <a:r>
              <a:rPr lang="en-US" sz="2800" dirty="0" smtClean="0">
                <a:solidFill>
                  <a:srgbClr val="0070C0"/>
                </a:solidFill>
                <a:latin typeface="Open Sans" charset="0"/>
              </a:rPr>
              <a:t>Analyze data</a:t>
            </a:r>
          </a:p>
          <a:p>
            <a:pPr marL="457200" indent="-457200">
              <a:buClr>
                <a:schemeClr val="accent6"/>
              </a:buClr>
              <a:buFont typeface="Arial" charset="0"/>
              <a:buChar char="•"/>
            </a:pPr>
            <a:r>
              <a:rPr lang="en-US" sz="2800" dirty="0" smtClean="0">
                <a:solidFill>
                  <a:srgbClr val="0070C0"/>
                </a:solidFill>
                <a:latin typeface="Open Sans" charset="0"/>
              </a:rPr>
              <a:t>And more !</a:t>
            </a:r>
          </a:p>
          <a:p>
            <a:pPr marL="457200" indent="-457200">
              <a:buClr>
                <a:schemeClr val="accent6"/>
              </a:buClr>
              <a:buFont typeface="Arial" charset="0"/>
              <a:buChar char="•"/>
            </a:pPr>
            <a:endParaRPr lang="en-US" sz="2800" dirty="0">
              <a:solidFill>
                <a:srgbClr val="0070C0"/>
              </a:solidFill>
            </a:endParaRPr>
          </a:p>
        </p:txBody>
      </p:sp>
    </p:spTree>
    <p:extLst>
      <p:ext uri="{BB962C8B-B14F-4D97-AF65-F5344CB8AC3E}">
        <p14:creationId xmlns:p14="http://schemas.microsoft.com/office/powerpoint/2010/main" val="101394710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818892"/>
            <a:ext cx="7729728" cy="1188720"/>
          </a:xfrm>
        </p:spPr>
        <p:txBody>
          <a:bodyPr/>
          <a:lstStyle/>
          <a:p>
            <a:r>
              <a:rPr lang="en-US" dirty="0"/>
              <a:t>version control</a:t>
            </a:r>
          </a:p>
        </p:txBody>
      </p:sp>
      <p:sp>
        <p:nvSpPr>
          <p:cNvPr id="6" name="Slide Number Placeholder 5"/>
          <p:cNvSpPr>
            <a:spLocks noGrp="1"/>
          </p:cNvSpPr>
          <p:nvPr>
            <p:ph type="sldNum" sz="quarter" idx="12"/>
          </p:nvPr>
        </p:nvSpPr>
        <p:spPr/>
        <p:txBody>
          <a:bodyPr/>
          <a:lstStyle/>
          <a:p>
            <a:fld id="{FAEF9944-A4F6-4C59-AEBD-678D6480B8EA}" type="slidenum">
              <a:rPr lang="en-US" smtClean="0"/>
              <a:t>25</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117184727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a:t>
            </a:r>
          </a:p>
        </p:txBody>
      </p:sp>
      <p:sp>
        <p:nvSpPr>
          <p:cNvPr id="6" name="Slide Number Placeholder 5"/>
          <p:cNvSpPr>
            <a:spLocks noGrp="1"/>
          </p:cNvSpPr>
          <p:nvPr>
            <p:ph type="sldNum" sz="quarter" idx="12"/>
          </p:nvPr>
        </p:nvSpPr>
        <p:spPr/>
        <p:txBody>
          <a:bodyPr/>
          <a:lstStyle/>
          <a:p>
            <a:fld id="{FAEF9944-A4F6-4C59-AEBD-678D6480B8EA}" type="slidenum">
              <a:rPr lang="en-US" smtClean="0"/>
              <a:t>26</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7" name="Rectangle 6"/>
          <p:cNvSpPr/>
          <p:nvPr/>
        </p:nvSpPr>
        <p:spPr>
          <a:xfrm>
            <a:off x="2091612" y="2439036"/>
            <a:ext cx="8667309" cy="2185214"/>
          </a:xfrm>
          <a:prstGeom prst="rect">
            <a:avLst/>
          </a:prstGeom>
        </p:spPr>
        <p:txBody>
          <a:bodyPr wrap="square">
            <a:spAutoFit/>
          </a:bodyPr>
          <a:lstStyle/>
          <a:p>
            <a:r>
              <a:rPr lang="en-US" sz="2800" b="1" dirty="0" smtClean="0">
                <a:solidFill>
                  <a:schemeClr val="accent6"/>
                </a:solidFill>
                <a:latin typeface="Open Sans" charset="0"/>
              </a:rPr>
              <a:t>What is version control?</a:t>
            </a:r>
          </a:p>
          <a:p>
            <a:r>
              <a:rPr lang="en-US" dirty="0">
                <a:solidFill>
                  <a:srgbClr val="0070C0"/>
                </a:solidFill>
                <a:latin typeface="Open Sans" charset="0"/>
              </a:rPr>
              <a:t>Version control systems are a category of software tools that help a software team manage changes to source code over time. Version control software keeps track of every modification to the code in a special kind of database. </a:t>
            </a:r>
            <a:endParaRPr lang="en-US" dirty="0" smtClean="0">
              <a:solidFill>
                <a:srgbClr val="0070C0"/>
              </a:solidFill>
              <a:latin typeface="Open Sans" charset="0"/>
            </a:endParaRPr>
          </a:p>
          <a:p>
            <a:r>
              <a:rPr lang="en-US" sz="1600" dirty="0" smtClean="0">
                <a:latin typeface="Open Sans" charset="0"/>
              </a:rPr>
              <a:t>Examples:</a:t>
            </a:r>
          </a:p>
          <a:p>
            <a:r>
              <a:rPr lang="en-US" sz="1600" dirty="0" smtClean="0">
                <a:latin typeface="Open Sans" charset="0"/>
              </a:rPr>
              <a:t>Subversion</a:t>
            </a:r>
            <a:r>
              <a:rPr lang="en-US" sz="1600" dirty="0">
                <a:latin typeface="Open Sans" charset="0"/>
              </a:rPr>
              <a:t> </a:t>
            </a:r>
            <a:r>
              <a:rPr lang="en-US" sz="1600" dirty="0" smtClean="0">
                <a:latin typeface="Open Sans" charset="0"/>
              </a:rPr>
              <a:t>&amp; GIT</a:t>
            </a:r>
          </a:p>
          <a:p>
            <a:endParaRPr lang="en-US" dirty="0" smtClean="0">
              <a:solidFill>
                <a:srgbClr val="4F4F4F"/>
              </a:solidFill>
              <a:latin typeface="Open Sans" charset="0"/>
            </a:endParaRPr>
          </a:p>
        </p:txBody>
      </p:sp>
      <p:sp>
        <p:nvSpPr>
          <p:cNvPr id="8" name="Rectangle 7"/>
          <p:cNvSpPr/>
          <p:nvPr/>
        </p:nvSpPr>
        <p:spPr>
          <a:xfrm>
            <a:off x="2091611" y="4427363"/>
            <a:ext cx="8667309" cy="1261884"/>
          </a:xfrm>
          <a:prstGeom prst="rect">
            <a:avLst/>
          </a:prstGeom>
        </p:spPr>
        <p:txBody>
          <a:bodyPr wrap="square">
            <a:spAutoFit/>
          </a:bodyPr>
          <a:lstStyle/>
          <a:p>
            <a:pPr fontAlgn="base"/>
            <a:r>
              <a:rPr lang="en-US" b="1" dirty="0">
                <a:solidFill>
                  <a:schemeClr val="accent6"/>
                </a:solidFill>
                <a:latin typeface="Open Sans" charset="0"/>
              </a:rPr>
              <a:t>There are two main types of version control system models</a:t>
            </a:r>
            <a:r>
              <a:rPr lang="en-US" b="1" dirty="0" smtClean="0">
                <a:solidFill>
                  <a:schemeClr val="accent6"/>
                </a:solidFill>
                <a:latin typeface="Open Sans" charset="0"/>
              </a:rPr>
              <a:t>:</a:t>
            </a:r>
          </a:p>
          <a:p>
            <a:pPr fontAlgn="base"/>
            <a:endParaRPr lang="en-US" dirty="0">
              <a:solidFill>
                <a:schemeClr val="accent6"/>
              </a:solidFill>
              <a:latin typeface="Open Sans" charset="0"/>
            </a:endParaRPr>
          </a:p>
          <a:p>
            <a:pPr fontAlgn="base">
              <a:buFont typeface="Arial" charset="0"/>
              <a:buChar char="•"/>
            </a:pPr>
            <a:r>
              <a:rPr lang="en-US" sz="2000" b="1" i="1" dirty="0">
                <a:solidFill>
                  <a:srgbClr val="0070C0"/>
                </a:solidFill>
                <a:latin typeface="inherit" charset="0"/>
              </a:rPr>
              <a:t>C</a:t>
            </a:r>
            <a:r>
              <a:rPr lang="en-US" sz="2000" b="1" i="1" dirty="0" smtClean="0">
                <a:solidFill>
                  <a:srgbClr val="0070C0"/>
                </a:solidFill>
                <a:latin typeface="inherit" charset="0"/>
              </a:rPr>
              <a:t>entralized </a:t>
            </a:r>
            <a:r>
              <a:rPr lang="en-US" sz="2000" b="1" i="1" dirty="0">
                <a:solidFill>
                  <a:srgbClr val="0070C0"/>
                </a:solidFill>
                <a:latin typeface="inherit" charset="0"/>
              </a:rPr>
              <a:t>model</a:t>
            </a:r>
            <a:r>
              <a:rPr lang="en-US" dirty="0">
                <a:solidFill>
                  <a:srgbClr val="4F4F4F"/>
                </a:solidFill>
                <a:latin typeface="inherit" charset="0"/>
              </a:rPr>
              <a:t> - all users connect to a central, master </a:t>
            </a:r>
            <a:r>
              <a:rPr lang="en-US" dirty="0" smtClean="0">
                <a:solidFill>
                  <a:srgbClr val="4F4F4F"/>
                </a:solidFill>
                <a:latin typeface="inherit" charset="0"/>
              </a:rPr>
              <a:t>repository (online)</a:t>
            </a:r>
            <a:endParaRPr lang="en-US" dirty="0">
              <a:solidFill>
                <a:srgbClr val="4F4F4F"/>
              </a:solidFill>
              <a:latin typeface="inherit" charset="0"/>
            </a:endParaRPr>
          </a:p>
          <a:p>
            <a:pPr fontAlgn="base">
              <a:buFont typeface="Arial" charset="0"/>
              <a:buChar char="•"/>
            </a:pPr>
            <a:r>
              <a:rPr lang="en-US" sz="2000" b="1" i="1" dirty="0">
                <a:solidFill>
                  <a:srgbClr val="0070C0"/>
                </a:solidFill>
                <a:latin typeface="inherit" charset="0"/>
              </a:rPr>
              <a:t>D</a:t>
            </a:r>
            <a:r>
              <a:rPr lang="en-US" sz="2000" b="1" i="1" dirty="0" smtClean="0">
                <a:solidFill>
                  <a:srgbClr val="0070C0"/>
                </a:solidFill>
                <a:latin typeface="inherit" charset="0"/>
              </a:rPr>
              <a:t>istributed </a:t>
            </a:r>
            <a:r>
              <a:rPr lang="en-US" sz="2000" b="1" i="1" dirty="0">
                <a:solidFill>
                  <a:srgbClr val="0070C0"/>
                </a:solidFill>
                <a:latin typeface="inherit" charset="0"/>
              </a:rPr>
              <a:t>model </a:t>
            </a:r>
            <a:r>
              <a:rPr lang="en-US" dirty="0">
                <a:solidFill>
                  <a:srgbClr val="4F4F4F"/>
                </a:solidFill>
                <a:latin typeface="inherit" charset="0"/>
              </a:rPr>
              <a:t>- each user has the entire repository on their </a:t>
            </a:r>
            <a:r>
              <a:rPr lang="en-US" dirty="0" smtClean="0">
                <a:solidFill>
                  <a:srgbClr val="4F4F4F"/>
                </a:solidFill>
                <a:latin typeface="inherit" charset="0"/>
              </a:rPr>
              <a:t>computer (offline)</a:t>
            </a:r>
            <a:endParaRPr lang="en-US" b="0" i="0" dirty="0">
              <a:solidFill>
                <a:srgbClr val="4F4F4F"/>
              </a:solidFill>
              <a:effectLst/>
              <a:latin typeface="inherit" charset="0"/>
            </a:endParaRPr>
          </a:p>
        </p:txBody>
      </p:sp>
    </p:spTree>
    <p:extLst>
      <p:ext uri="{BB962C8B-B14F-4D97-AF65-F5344CB8AC3E}">
        <p14:creationId xmlns:p14="http://schemas.microsoft.com/office/powerpoint/2010/main" val="199780321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version control?</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27</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9" name="Rectangle 8"/>
          <p:cNvSpPr/>
          <p:nvPr/>
        </p:nvSpPr>
        <p:spPr>
          <a:xfrm>
            <a:off x="2231136" y="4432380"/>
            <a:ext cx="8759288" cy="1631216"/>
          </a:xfrm>
          <a:prstGeom prst="rect">
            <a:avLst/>
          </a:prstGeom>
        </p:spPr>
        <p:txBody>
          <a:bodyPr wrap="square">
            <a:spAutoFit/>
          </a:bodyPr>
          <a:lstStyle/>
          <a:p>
            <a:pPr marL="285750" indent="-285750" fontAlgn="base">
              <a:buClr>
                <a:schemeClr val="accent6"/>
              </a:buClr>
              <a:buFont typeface="Arial" charset="0"/>
              <a:buChar char="•"/>
            </a:pPr>
            <a:r>
              <a:rPr lang="en-US" sz="2000" dirty="0">
                <a:latin typeface="+mj-lt"/>
              </a:rPr>
              <a:t>T</a:t>
            </a:r>
            <a:r>
              <a:rPr lang="en-US" sz="2000" dirty="0" smtClean="0">
                <a:latin typeface="+mj-lt"/>
              </a:rPr>
              <a:t>he </a:t>
            </a:r>
            <a:r>
              <a:rPr lang="en-US" sz="2000" dirty="0">
                <a:latin typeface="+mj-lt"/>
              </a:rPr>
              <a:t>ability to label a change</a:t>
            </a:r>
          </a:p>
          <a:p>
            <a:pPr marL="285750" indent="-285750" fontAlgn="base">
              <a:buClr>
                <a:schemeClr val="accent6"/>
              </a:buClr>
              <a:buFont typeface="Arial" charset="0"/>
              <a:buChar char="•"/>
            </a:pPr>
            <a:r>
              <a:rPr lang="en-US" sz="2000" dirty="0">
                <a:latin typeface="+mj-lt"/>
              </a:rPr>
              <a:t>T</a:t>
            </a:r>
            <a:r>
              <a:rPr lang="en-US" sz="2000" dirty="0" smtClean="0">
                <a:latin typeface="+mj-lt"/>
              </a:rPr>
              <a:t>he </a:t>
            </a:r>
            <a:r>
              <a:rPr lang="en-US" sz="2000" dirty="0">
                <a:latin typeface="+mj-lt"/>
              </a:rPr>
              <a:t>ability to give a detailed explanation of why a change was made</a:t>
            </a:r>
          </a:p>
          <a:p>
            <a:pPr marL="285750" indent="-285750" fontAlgn="base">
              <a:buClr>
                <a:schemeClr val="accent6"/>
              </a:buClr>
              <a:buFont typeface="Arial" charset="0"/>
              <a:buChar char="•"/>
            </a:pPr>
            <a:r>
              <a:rPr lang="en-US" sz="2000" dirty="0">
                <a:latin typeface="+mj-lt"/>
              </a:rPr>
              <a:t>T</a:t>
            </a:r>
            <a:r>
              <a:rPr lang="en-US" sz="2000" dirty="0" smtClean="0">
                <a:latin typeface="+mj-lt"/>
              </a:rPr>
              <a:t>he </a:t>
            </a:r>
            <a:r>
              <a:rPr lang="en-US" sz="2000" dirty="0">
                <a:latin typeface="+mj-lt"/>
              </a:rPr>
              <a:t>ability to move between different versions of the same document</a:t>
            </a:r>
          </a:p>
          <a:p>
            <a:pPr marL="285750" indent="-285750" fontAlgn="base">
              <a:buClr>
                <a:schemeClr val="accent6"/>
              </a:buClr>
              <a:buFont typeface="Arial" charset="0"/>
              <a:buChar char="•"/>
            </a:pPr>
            <a:r>
              <a:rPr lang="en-US" sz="2000" dirty="0">
                <a:latin typeface="+mj-lt"/>
              </a:rPr>
              <a:t>T</a:t>
            </a:r>
            <a:r>
              <a:rPr lang="en-US" sz="2000" dirty="0" smtClean="0">
                <a:latin typeface="+mj-lt"/>
              </a:rPr>
              <a:t>he </a:t>
            </a:r>
            <a:r>
              <a:rPr lang="en-US" sz="2000" dirty="0">
                <a:latin typeface="+mj-lt"/>
              </a:rPr>
              <a:t>ability to undo change A, make edit B, then get back change A without affecting edit B</a:t>
            </a:r>
            <a:endParaRPr lang="en-US" sz="2000" b="0" i="0" dirty="0">
              <a:effectLst/>
              <a:latin typeface="+mj-lt"/>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8463" y="2301777"/>
            <a:ext cx="3243513" cy="2146355"/>
          </a:xfrm>
          <a:prstGeom prst="rect">
            <a:avLst/>
          </a:prstGeom>
        </p:spPr>
      </p:pic>
    </p:spTree>
    <p:extLst>
      <p:ext uri="{BB962C8B-B14F-4D97-AF65-F5344CB8AC3E}">
        <p14:creationId xmlns:p14="http://schemas.microsoft.com/office/powerpoint/2010/main" val="179794499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Vs GitHub</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28</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7" name="Rectangle 6"/>
          <p:cNvSpPr/>
          <p:nvPr/>
        </p:nvSpPr>
        <p:spPr>
          <a:xfrm>
            <a:off x="1813769" y="5157131"/>
            <a:ext cx="8564460" cy="461665"/>
          </a:xfrm>
          <a:prstGeom prst="rect">
            <a:avLst/>
          </a:prstGeom>
        </p:spPr>
        <p:txBody>
          <a:bodyPr wrap="none">
            <a:spAutoFit/>
          </a:bodyPr>
          <a:lstStyle/>
          <a:p>
            <a:r>
              <a:rPr lang="en-US" sz="2400" dirty="0"/>
              <a:t>GitHub is a web-based hosting service for version control using </a:t>
            </a:r>
            <a:r>
              <a:rPr lang="en-US" sz="2400" dirty="0" err="1"/>
              <a:t>git</a:t>
            </a:r>
            <a:r>
              <a:rPr lang="en-US" sz="2400" dirty="0"/>
              <a:t>.</a:t>
            </a:r>
            <a:endParaRPr lang="en-US" sz="2400" dirty="0" smtClean="0">
              <a:latin typeface="Open Sans"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576" y="2426018"/>
            <a:ext cx="3116847" cy="2590879"/>
          </a:xfrm>
          <a:prstGeom prst="rect">
            <a:avLst/>
          </a:prstGeom>
        </p:spPr>
      </p:pic>
    </p:spTree>
    <p:extLst>
      <p:ext uri="{BB962C8B-B14F-4D97-AF65-F5344CB8AC3E}">
        <p14:creationId xmlns:p14="http://schemas.microsoft.com/office/powerpoint/2010/main" val="1769926917"/>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679192"/>
            <a:ext cx="7729728" cy="1188720"/>
          </a:xfrm>
        </p:spPr>
        <p:txBody>
          <a:bodyPr/>
          <a:lstStyle/>
          <a:p>
            <a:r>
              <a:rPr lang="en-US" dirty="0" smtClean="0"/>
              <a:t>Download Or Update </a:t>
            </a:r>
            <a:r>
              <a:rPr lang="en-US" dirty="0" err="1" smtClean="0"/>
              <a:t>Git</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29</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Rectangle 8"/>
          <p:cNvSpPr/>
          <p:nvPr/>
        </p:nvSpPr>
        <p:spPr>
          <a:xfrm>
            <a:off x="4422662" y="4107934"/>
            <a:ext cx="3007105" cy="369332"/>
          </a:xfrm>
          <a:prstGeom prst="rect">
            <a:avLst/>
          </a:prstGeom>
        </p:spPr>
        <p:txBody>
          <a:bodyPr wrap="none">
            <a:spAutoFit/>
          </a:bodyPr>
          <a:lstStyle/>
          <a:p>
            <a:r>
              <a:rPr lang="en-US" dirty="0">
                <a:solidFill>
                  <a:schemeClr val="accent6"/>
                </a:solidFill>
              </a:rPr>
              <a:t>https://</a:t>
            </a:r>
            <a:r>
              <a:rPr lang="en-US" dirty="0" err="1" smtClean="0">
                <a:solidFill>
                  <a:schemeClr val="accent6"/>
                </a:solidFill>
              </a:rPr>
              <a:t>git-scm.com</a:t>
            </a:r>
            <a:r>
              <a:rPr lang="en-US" dirty="0" smtClean="0">
                <a:solidFill>
                  <a:schemeClr val="accent6"/>
                </a:solidFill>
              </a:rPr>
              <a:t>/download/</a:t>
            </a:r>
            <a:endParaRPr lang="en-US" dirty="0">
              <a:solidFill>
                <a:schemeClr val="accent6"/>
              </a:solidFill>
            </a:endParaRPr>
          </a:p>
        </p:txBody>
      </p:sp>
      <p:sp>
        <p:nvSpPr>
          <p:cNvPr id="10" name="Rectangle 9"/>
          <p:cNvSpPr/>
          <p:nvPr/>
        </p:nvSpPr>
        <p:spPr>
          <a:xfrm>
            <a:off x="3790854" y="4477266"/>
            <a:ext cx="4647426" cy="369332"/>
          </a:xfrm>
          <a:prstGeom prst="rect">
            <a:avLst/>
          </a:prstGeom>
        </p:spPr>
        <p:txBody>
          <a:bodyPr wrap="none">
            <a:spAutoFit/>
          </a:bodyPr>
          <a:lstStyle/>
          <a:p>
            <a:r>
              <a:rPr lang="en-US" b="1" dirty="0" smtClean="0">
                <a:solidFill>
                  <a:srgbClr val="0070C0"/>
                </a:solidFill>
                <a:latin typeface="Menlo-Regular" charset="0"/>
              </a:rPr>
              <a:t>Check the version: </a:t>
            </a:r>
            <a:r>
              <a:rPr lang="en-US" b="1" dirty="0" err="1" smtClean="0">
                <a:solidFill>
                  <a:srgbClr val="0070C0"/>
                </a:solidFill>
                <a:latin typeface="Menlo-Regular" charset="0"/>
              </a:rPr>
              <a:t>git</a:t>
            </a:r>
            <a:r>
              <a:rPr lang="en-US" b="1" dirty="0" smtClean="0">
                <a:solidFill>
                  <a:srgbClr val="0070C0"/>
                </a:solidFill>
                <a:latin typeface="Menlo-Regular" charset="0"/>
              </a:rPr>
              <a:t> </a:t>
            </a:r>
            <a:r>
              <a:rPr lang="en-US" b="1" dirty="0">
                <a:solidFill>
                  <a:srgbClr val="0070C0"/>
                </a:solidFill>
                <a:latin typeface="Menlo-Regular" charset="0"/>
              </a:rPr>
              <a:t>--version</a:t>
            </a:r>
            <a:endParaRPr lang="en-US" b="1" dirty="0">
              <a:solidFill>
                <a:srgbClr val="0070C0"/>
              </a:solidFill>
            </a:endParaRPr>
          </a:p>
        </p:txBody>
      </p:sp>
    </p:spTree>
    <p:extLst>
      <p:ext uri="{BB962C8B-B14F-4D97-AF65-F5344CB8AC3E}">
        <p14:creationId xmlns:p14="http://schemas.microsoft.com/office/powerpoint/2010/main" val="144895457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7" name="Rectangle 6"/>
          <p:cNvSpPr/>
          <p:nvPr/>
        </p:nvSpPr>
        <p:spPr>
          <a:xfrm>
            <a:off x="4172727" y="5530455"/>
            <a:ext cx="4893647" cy="369332"/>
          </a:xfrm>
          <a:prstGeom prst="rect">
            <a:avLst/>
          </a:prstGeom>
        </p:spPr>
        <p:txBody>
          <a:bodyPr wrap="none">
            <a:spAutoFit/>
          </a:bodyPr>
          <a:lstStyle/>
          <a:p>
            <a:r>
              <a:rPr lang="en-US" dirty="0" smtClean="0">
                <a:solidFill>
                  <a:srgbClr val="4F4F4F"/>
                </a:solidFill>
                <a:latin typeface="Open Sans" charset="0"/>
              </a:rPr>
              <a:t>You have to start using let and </a:t>
            </a:r>
            <a:r>
              <a:rPr lang="en-US" dirty="0" err="1">
                <a:solidFill>
                  <a:srgbClr val="4F4F4F"/>
                </a:solidFill>
                <a:latin typeface="Open Sans" charset="0"/>
              </a:rPr>
              <a:t>c</a:t>
            </a:r>
            <a:r>
              <a:rPr lang="en-US" dirty="0" err="1" smtClean="0">
                <a:solidFill>
                  <a:srgbClr val="4F4F4F"/>
                </a:solidFill>
                <a:latin typeface="Open Sans" charset="0"/>
              </a:rPr>
              <a:t>onst</a:t>
            </a:r>
            <a:r>
              <a:rPr lang="en-US" dirty="0" smtClean="0">
                <a:solidFill>
                  <a:srgbClr val="4F4F4F"/>
                </a:solidFill>
                <a:latin typeface="Open Sans" charset="0"/>
              </a:rPr>
              <a:t> instead of </a:t>
            </a:r>
            <a:r>
              <a:rPr lang="en-US" dirty="0" err="1" smtClean="0">
                <a:solidFill>
                  <a:srgbClr val="4F4F4F"/>
                </a:solidFill>
                <a:latin typeface="Open Sans" charset="0"/>
              </a:rPr>
              <a:t>var</a:t>
            </a:r>
            <a:endParaRPr lang="en-US" dirty="0"/>
          </a:p>
        </p:txBody>
      </p:sp>
      <p:sp>
        <p:nvSpPr>
          <p:cNvPr id="9" name="Rectangle 8"/>
          <p:cNvSpPr/>
          <p:nvPr/>
        </p:nvSpPr>
        <p:spPr>
          <a:xfrm>
            <a:off x="2970374" y="3780521"/>
            <a:ext cx="6096000" cy="1477328"/>
          </a:xfrm>
          <a:prstGeom prst="rect">
            <a:avLst/>
          </a:prstGeom>
        </p:spPr>
        <p:txBody>
          <a:bodyPr>
            <a:spAutoFit/>
          </a:bodyPr>
          <a:lstStyle/>
          <a:p>
            <a:pPr algn="ctr"/>
            <a:r>
              <a:rPr lang="en-US" dirty="0"/>
              <a:t>ECMAScript (ES) is a scripting language specification standardized by ECMAScript International. It is used by applications to enable client-side scripting. Languages like JavaScript, Jscript and ActionScript are governed by this specification.</a:t>
            </a:r>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24613" t="30906" r="23817" b="26931"/>
          <a:stretch/>
        </p:blipFill>
        <p:spPr>
          <a:xfrm>
            <a:off x="4632463" y="2426018"/>
            <a:ext cx="2921000" cy="127941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66195230"/>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679192"/>
            <a:ext cx="7729728" cy="1188720"/>
          </a:xfrm>
        </p:spPr>
        <p:txBody>
          <a:bodyPr/>
          <a:lstStyle/>
          <a:p>
            <a:r>
              <a:rPr lang="en-US" dirty="0" smtClean="0"/>
              <a:t>Configure </a:t>
            </a:r>
            <a:r>
              <a:rPr lang="en-US" dirty="0" err="1" smtClean="0"/>
              <a:t>Git</a:t>
            </a:r>
            <a:r>
              <a:rPr lang="en-US" dirty="0" smtClean="0"/>
              <a:t> (Name &amp; Editor) </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30</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Rectangle 8">
            <a:hlinkClick r:id="rId5"/>
          </p:cNvPr>
          <p:cNvSpPr/>
          <p:nvPr/>
        </p:nvSpPr>
        <p:spPr>
          <a:xfrm>
            <a:off x="5111056" y="4075849"/>
            <a:ext cx="2204578" cy="369332"/>
          </a:xfrm>
          <a:prstGeom prst="rect">
            <a:avLst/>
          </a:prstGeom>
        </p:spPr>
        <p:txBody>
          <a:bodyPr wrap="none">
            <a:spAutoFit/>
          </a:bodyPr>
          <a:lstStyle/>
          <a:p>
            <a:r>
              <a:rPr lang="en-US" b="1" dirty="0" smtClean="0">
                <a:solidFill>
                  <a:schemeClr val="accent6"/>
                </a:solidFill>
              </a:rPr>
              <a:t>How?? Click Here !</a:t>
            </a:r>
            <a:endParaRPr lang="en-US" b="1" dirty="0">
              <a:solidFill>
                <a:schemeClr val="accent6"/>
              </a:solidFill>
            </a:endParaRPr>
          </a:p>
        </p:txBody>
      </p:sp>
    </p:spTree>
    <p:extLst>
      <p:ext uri="{BB962C8B-B14F-4D97-AF65-F5344CB8AC3E}">
        <p14:creationId xmlns:p14="http://schemas.microsoft.com/office/powerpoint/2010/main" val="691755679"/>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543602"/>
            <a:ext cx="7729728" cy="1188720"/>
          </a:xfrm>
        </p:spPr>
        <p:txBody>
          <a:bodyPr/>
          <a:lstStyle/>
          <a:p>
            <a:r>
              <a:rPr lang="en-US" dirty="0"/>
              <a:t>Terminology</a:t>
            </a:r>
          </a:p>
        </p:txBody>
      </p:sp>
      <p:sp>
        <p:nvSpPr>
          <p:cNvPr id="6" name="Slide Number Placeholder 5"/>
          <p:cNvSpPr>
            <a:spLocks noGrp="1"/>
          </p:cNvSpPr>
          <p:nvPr>
            <p:ph type="sldNum" sz="quarter" idx="12"/>
          </p:nvPr>
        </p:nvSpPr>
        <p:spPr/>
        <p:txBody>
          <a:bodyPr/>
          <a:lstStyle/>
          <a:p>
            <a:fld id="{FAEF9944-A4F6-4C59-AEBD-678D6480B8EA}" type="slidenum">
              <a:rPr lang="en-US" smtClean="0"/>
              <a:t>31</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Rectangle 8">
            <a:hlinkClick r:id="rId5"/>
          </p:cNvPr>
          <p:cNvSpPr/>
          <p:nvPr/>
        </p:nvSpPr>
        <p:spPr>
          <a:xfrm>
            <a:off x="5024248" y="3998179"/>
            <a:ext cx="2180640" cy="400110"/>
          </a:xfrm>
          <a:prstGeom prst="rect">
            <a:avLst/>
          </a:prstGeom>
        </p:spPr>
        <p:txBody>
          <a:bodyPr wrap="square">
            <a:spAutoFit/>
          </a:bodyPr>
          <a:lstStyle/>
          <a:p>
            <a:pPr fontAlgn="base"/>
            <a:r>
              <a:rPr lang="en-US" sz="2000" b="1" dirty="0" smtClean="0">
                <a:solidFill>
                  <a:schemeClr val="accent6"/>
                </a:solidFill>
                <a:latin typeface="Open Sans" charset="0"/>
              </a:rPr>
              <a:t>Check this file !</a:t>
            </a:r>
            <a:endParaRPr lang="en-US" sz="2000" b="1" dirty="0">
              <a:solidFill>
                <a:schemeClr val="accent6"/>
              </a:solidFill>
            </a:endParaRPr>
          </a:p>
        </p:txBody>
      </p:sp>
    </p:spTree>
    <p:extLst>
      <p:ext uri="{BB962C8B-B14F-4D97-AF65-F5344CB8AC3E}">
        <p14:creationId xmlns:p14="http://schemas.microsoft.com/office/powerpoint/2010/main" val="1302460645"/>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Commands (1)</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32</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Rectangle 8"/>
          <p:cNvSpPr/>
          <p:nvPr/>
        </p:nvSpPr>
        <p:spPr>
          <a:xfrm>
            <a:off x="1147594" y="2837497"/>
            <a:ext cx="10450847" cy="1938992"/>
          </a:xfrm>
          <a:prstGeom prst="rect">
            <a:avLst/>
          </a:prstGeom>
        </p:spPr>
        <p:txBody>
          <a:bodyPr wrap="square">
            <a:spAutoFit/>
          </a:bodyPr>
          <a:lstStyle/>
          <a:p>
            <a:pPr marL="342900" indent="-342900" fontAlgn="base">
              <a:buClr>
                <a:srgbClr val="0070C0"/>
              </a:buClr>
              <a:buFont typeface="Wingdings" charset="2"/>
              <a:buChar char="ü"/>
            </a:pPr>
            <a:r>
              <a:rPr lang="en-US" sz="2400" b="1" dirty="0" err="1" smtClean="0">
                <a:solidFill>
                  <a:schemeClr val="accent6"/>
                </a:solidFill>
                <a:latin typeface="+mj-lt"/>
              </a:rPr>
              <a:t>git</a:t>
            </a:r>
            <a:r>
              <a:rPr lang="en-US" sz="2400" b="1" dirty="0" smtClean="0">
                <a:solidFill>
                  <a:schemeClr val="accent6"/>
                </a:solidFill>
                <a:latin typeface="+mj-lt"/>
              </a:rPr>
              <a:t> </a:t>
            </a:r>
            <a:r>
              <a:rPr lang="en-US" sz="2400" b="1" dirty="0" err="1" smtClean="0">
                <a:solidFill>
                  <a:schemeClr val="accent6"/>
                </a:solidFill>
                <a:latin typeface="+mj-lt"/>
              </a:rPr>
              <a:t>init</a:t>
            </a:r>
            <a:r>
              <a:rPr lang="en-US" sz="2400" b="1" dirty="0" smtClean="0">
                <a:solidFill>
                  <a:schemeClr val="accent6"/>
                </a:solidFill>
                <a:latin typeface="+mj-lt"/>
              </a:rPr>
              <a:t> </a:t>
            </a:r>
            <a:r>
              <a:rPr lang="en-US" sz="2400" b="1" dirty="0" smtClean="0">
                <a:solidFill>
                  <a:srgbClr val="2E3D49"/>
                </a:solidFill>
                <a:latin typeface="+mj-lt"/>
                <a:sym typeface="Wingdings"/>
              </a:rPr>
              <a:t> </a:t>
            </a:r>
            <a:r>
              <a:rPr lang="en-US" sz="2400" dirty="0" smtClean="0">
                <a:latin typeface="+mj-lt"/>
              </a:rPr>
              <a:t>Create </a:t>
            </a:r>
            <a:r>
              <a:rPr lang="en-US" sz="2400" dirty="0">
                <a:latin typeface="+mj-lt"/>
              </a:rPr>
              <a:t>an empty </a:t>
            </a:r>
            <a:r>
              <a:rPr lang="en-US" sz="2400" dirty="0" err="1">
                <a:latin typeface="+mj-lt"/>
              </a:rPr>
              <a:t>Git</a:t>
            </a:r>
            <a:r>
              <a:rPr lang="en-US" sz="2400" dirty="0">
                <a:latin typeface="+mj-lt"/>
              </a:rPr>
              <a:t> repository or reinitialize an existing </a:t>
            </a:r>
            <a:r>
              <a:rPr lang="en-US" sz="2400" dirty="0" smtClean="0">
                <a:latin typeface="+mj-lt"/>
              </a:rPr>
              <a:t>one</a:t>
            </a:r>
          </a:p>
          <a:p>
            <a:pPr marL="342900" indent="-342900" fontAlgn="base">
              <a:buClr>
                <a:srgbClr val="0070C0"/>
              </a:buClr>
              <a:buFont typeface="Wingdings" charset="2"/>
              <a:buChar char="ü"/>
            </a:pPr>
            <a:r>
              <a:rPr lang="en-US" sz="2400" b="1" dirty="0" err="1">
                <a:solidFill>
                  <a:schemeClr val="accent6"/>
                </a:solidFill>
                <a:latin typeface="+mj-lt"/>
              </a:rPr>
              <a:t>git</a:t>
            </a:r>
            <a:r>
              <a:rPr lang="en-US" sz="2400" b="1" dirty="0">
                <a:solidFill>
                  <a:schemeClr val="accent6"/>
                </a:solidFill>
                <a:latin typeface="+mj-lt"/>
              </a:rPr>
              <a:t> </a:t>
            </a:r>
            <a:r>
              <a:rPr lang="en-US" sz="2400" b="1" dirty="0" smtClean="0">
                <a:solidFill>
                  <a:schemeClr val="accent6"/>
                </a:solidFill>
                <a:latin typeface="+mj-lt"/>
              </a:rPr>
              <a:t>clone </a:t>
            </a:r>
            <a:r>
              <a:rPr lang="en-US" sz="2400" b="1" dirty="0">
                <a:solidFill>
                  <a:srgbClr val="2E3D49"/>
                </a:solidFill>
                <a:latin typeface="+mj-lt"/>
                <a:sym typeface="Wingdings"/>
              </a:rPr>
              <a:t> </a:t>
            </a:r>
            <a:r>
              <a:rPr lang="en-US" sz="2400" dirty="0">
                <a:latin typeface="+mj-lt"/>
              </a:rPr>
              <a:t>Clone a repository into a new </a:t>
            </a:r>
            <a:r>
              <a:rPr lang="en-US" sz="2400" dirty="0" smtClean="0">
                <a:latin typeface="+mj-lt"/>
              </a:rPr>
              <a:t>directory</a:t>
            </a:r>
          </a:p>
          <a:p>
            <a:pPr marL="342900" indent="-342900" fontAlgn="base">
              <a:buClr>
                <a:srgbClr val="0070C0"/>
              </a:buClr>
              <a:buFont typeface="Wingdings" charset="2"/>
              <a:buChar char="ü"/>
            </a:pPr>
            <a:r>
              <a:rPr lang="en-US" sz="2400" b="1" dirty="0" err="1">
                <a:solidFill>
                  <a:schemeClr val="accent6"/>
                </a:solidFill>
                <a:latin typeface="+mj-lt"/>
              </a:rPr>
              <a:t>git</a:t>
            </a:r>
            <a:r>
              <a:rPr lang="en-US" sz="2400" b="1" dirty="0">
                <a:solidFill>
                  <a:schemeClr val="accent6"/>
                </a:solidFill>
                <a:latin typeface="+mj-lt"/>
              </a:rPr>
              <a:t> </a:t>
            </a:r>
            <a:r>
              <a:rPr lang="en-US" sz="2400" b="1" dirty="0" smtClean="0">
                <a:solidFill>
                  <a:schemeClr val="accent6"/>
                </a:solidFill>
                <a:latin typeface="+mj-lt"/>
              </a:rPr>
              <a:t>status </a:t>
            </a:r>
            <a:r>
              <a:rPr lang="en-US" sz="2400" b="1" dirty="0" smtClean="0">
                <a:solidFill>
                  <a:srgbClr val="2E3D49"/>
                </a:solidFill>
                <a:latin typeface="+mj-lt"/>
                <a:sym typeface="Wingdings"/>
              </a:rPr>
              <a:t> </a:t>
            </a:r>
            <a:r>
              <a:rPr lang="en-US" sz="2400" dirty="0">
                <a:latin typeface="+mj-lt"/>
              </a:rPr>
              <a:t>Show the working tree </a:t>
            </a:r>
            <a:r>
              <a:rPr lang="en-US" sz="2400" dirty="0" smtClean="0">
                <a:latin typeface="+mj-lt"/>
              </a:rPr>
              <a:t>status</a:t>
            </a:r>
          </a:p>
          <a:p>
            <a:pPr marL="342900" indent="-342900" fontAlgn="base">
              <a:buClr>
                <a:srgbClr val="0070C0"/>
              </a:buClr>
              <a:buFont typeface="Wingdings" charset="2"/>
              <a:buChar char="ü"/>
            </a:pPr>
            <a:r>
              <a:rPr lang="en-US" sz="2400" b="1" dirty="0" err="1">
                <a:solidFill>
                  <a:schemeClr val="accent6"/>
                </a:solidFill>
                <a:latin typeface="+mj-lt"/>
              </a:rPr>
              <a:t>git</a:t>
            </a:r>
            <a:r>
              <a:rPr lang="en-US" sz="2400" b="1" dirty="0">
                <a:solidFill>
                  <a:schemeClr val="accent6"/>
                </a:solidFill>
                <a:latin typeface="+mj-lt"/>
              </a:rPr>
              <a:t> log </a:t>
            </a:r>
            <a:r>
              <a:rPr lang="en-US" sz="2400" dirty="0" smtClean="0">
                <a:latin typeface="+mj-lt"/>
                <a:sym typeface="Wingdings"/>
              </a:rPr>
              <a:t> S</a:t>
            </a:r>
            <a:r>
              <a:rPr lang="en-US" sz="2400" dirty="0" smtClean="0">
                <a:latin typeface="+mj-lt"/>
              </a:rPr>
              <a:t>how </a:t>
            </a:r>
            <a:r>
              <a:rPr lang="en-US" sz="2400" dirty="0">
                <a:latin typeface="+mj-lt"/>
              </a:rPr>
              <a:t>commit </a:t>
            </a:r>
            <a:r>
              <a:rPr lang="en-US" sz="2400" dirty="0" smtClean="0">
                <a:latin typeface="+mj-lt"/>
              </a:rPr>
              <a:t>logs (to view specific commit use </a:t>
            </a:r>
            <a:r>
              <a:rPr lang="en-US" sz="2400" dirty="0" smtClean="0">
                <a:latin typeface="+mj-lt"/>
                <a:sym typeface="Wingdings"/>
              </a:rPr>
              <a:t> </a:t>
            </a:r>
            <a:r>
              <a:rPr lang="en-US" sz="2400" dirty="0" err="1" smtClean="0">
                <a:latin typeface="+mj-lt"/>
              </a:rPr>
              <a:t>git</a:t>
            </a:r>
            <a:r>
              <a:rPr lang="en-US" sz="2400" dirty="0" smtClean="0">
                <a:latin typeface="+mj-lt"/>
              </a:rPr>
              <a:t> </a:t>
            </a:r>
            <a:r>
              <a:rPr lang="en-US" sz="2400" dirty="0">
                <a:latin typeface="+mj-lt"/>
              </a:rPr>
              <a:t>log -p </a:t>
            </a:r>
            <a:r>
              <a:rPr lang="en-US" sz="2400" dirty="0" smtClean="0">
                <a:latin typeface="+mj-lt"/>
              </a:rPr>
              <a:t>fdf5493)</a:t>
            </a:r>
            <a:endParaRPr lang="en-US" sz="2400" dirty="0">
              <a:latin typeface="+mj-lt"/>
            </a:endParaRPr>
          </a:p>
          <a:p>
            <a:pPr marL="342900" indent="-342900" fontAlgn="base">
              <a:buClr>
                <a:srgbClr val="0070C0"/>
              </a:buClr>
              <a:buFont typeface="Wingdings" charset="2"/>
              <a:buChar char="ü"/>
            </a:pPr>
            <a:endParaRPr lang="en-US" sz="2400" dirty="0">
              <a:latin typeface="+mj-lt"/>
            </a:endParaRPr>
          </a:p>
        </p:txBody>
      </p:sp>
    </p:spTree>
    <p:extLst>
      <p:ext uri="{BB962C8B-B14F-4D97-AF65-F5344CB8AC3E}">
        <p14:creationId xmlns:p14="http://schemas.microsoft.com/office/powerpoint/2010/main" val="1915846737"/>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Commands (2)</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33</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Rectangle 8"/>
          <p:cNvSpPr/>
          <p:nvPr/>
        </p:nvSpPr>
        <p:spPr>
          <a:xfrm>
            <a:off x="1147594" y="2837497"/>
            <a:ext cx="10450847" cy="1200329"/>
          </a:xfrm>
          <a:prstGeom prst="rect">
            <a:avLst/>
          </a:prstGeom>
        </p:spPr>
        <p:txBody>
          <a:bodyPr wrap="square">
            <a:spAutoFit/>
          </a:bodyPr>
          <a:lstStyle/>
          <a:p>
            <a:pPr marL="342900" indent="-342900" fontAlgn="base">
              <a:buClr>
                <a:srgbClr val="0070C0"/>
              </a:buClr>
              <a:buFont typeface="Wingdings" charset="2"/>
              <a:buChar char="ü"/>
            </a:pPr>
            <a:r>
              <a:rPr lang="en-US" sz="2400" b="1" dirty="0" err="1">
                <a:solidFill>
                  <a:schemeClr val="accent6"/>
                </a:solidFill>
              </a:rPr>
              <a:t>git</a:t>
            </a:r>
            <a:r>
              <a:rPr lang="en-US" sz="2400" b="1" dirty="0">
                <a:solidFill>
                  <a:schemeClr val="accent6"/>
                </a:solidFill>
              </a:rPr>
              <a:t> add </a:t>
            </a:r>
            <a:r>
              <a:rPr lang="en-US" sz="2400" b="1" dirty="0">
                <a:solidFill>
                  <a:srgbClr val="2E3D49"/>
                </a:solidFill>
                <a:sym typeface="Wingdings"/>
              </a:rPr>
              <a:t> </a:t>
            </a:r>
            <a:r>
              <a:rPr lang="en-US" sz="2400" dirty="0"/>
              <a:t>Add file contents to the </a:t>
            </a:r>
            <a:r>
              <a:rPr lang="en-US" sz="2400" dirty="0" smtClean="0"/>
              <a:t>index</a:t>
            </a:r>
          </a:p>
          <a:p>
            <a:pPr marL="342900" indent="-342900" fontAlgn="base">
              <a:buClr>
                <a:srgbClr val="0070C0"/>
              </a:buClr>
              <a:buFont typeface="Wingdings" charset="2"/>
              <a:buChar char="ü"/>
            </a:pPr>
            <a:r>
              <a:rPr lang="en-US" sz="2400" b="1" dirty="0" err="1" smtClean="0">
                <a:solidFill>
                  <a:schemeClr val="accent6"/>
                </a:solidFill>
                <a:latin typeface="+mj-lt"/>
              </a:rPr>
              <a:t>git</a:t>
            </a:r>
            <a:r>
              <a:rPr lang="en-US" sz="2400" b="1" dirty="0" smtClean="0">
                <a:solidFill>
                  <a:schemeClr val="accent6"/>
                </a:solidFill>
                <a:latin typeface="+mj-lt"/>
              </a:rPr>
              <a:t> commit</a:t>
            </a:r>
            <a:r>
              <a:rPr lang="en-US" sz="2400" b="1" dirty="0" smtClean="0">
                <a:solidFill>
                  <a:srgbClr val="2E3D49"/>
                </a:solidFill>
                <a:latin typeface="+mj-lt"/>
                <a:sym typeface="Wingdings"/>
              </a:rPr>
              <a:t> </a:t>
            </a:r>
            <a:r>
              <a:rPr lang="en-US" sz="2400" dirty="0"/>
              <a:t>Record changes to the repository</a:t>
            </a:r>
            <a:endParaRPr lang="en-US" sz="2400" dirty="0" smtClean="0">
              <a:latin typeface="+mj-lt"/>
            </a:endParaRPr>
          </a:p>
          <a:p>
            <a:pPr marL="342900" indent="-342900" fontAlgn="base">
              <a:buClr>
                <a:srgbClr val="0070C0"/>
              </a:buClr>
              <a:buFont typeface="Wingdings" charset="2"/>
              <a:buChar char="ü"/>
            </a:pPr>
            <a:r>
              <a:rPr lang="en-US" sz="2400" b="1" dirty="0" err="1" smtClean="0">
                <a:solidFill>
                  <a:schemeClr val="accent6"/>
                </a:solidFill>
                <a:latin typeface="+mj-lt"/>
              </a:rPr>
              <a:t>git</a:t>
            </a:r>
            <a:r>
              <a:rPr lang="en-US" sz="2400" b="1" dirty="0" smtClean="0">
                <a:solidFill>
                  <a:schemeClr val="accent6"/>
                </a:solidFill>
                <a:latin typeface="+mj-lt"/>
              </a:rPr>
              <a:t> diff</a:t>
            </a:r>
            <a:r>
              <a:rPr lang="en-US" sz="2400" b="1" dirty="0" smtClean="0">
                <a:solidFill>
                  <a:srgbClr val="2E3D49"/>
                </a:solidFill>
                <a:latin typeface="+mj-lt"/>
                <a:sym typeface="Wingdings"/>
              </a:rPr>
              <a:t> </a:t>
            </a:r>
            <a:r>
              <a:rPr lang="en-US" sz="2400" dirty="0"/>
              <a:t>Show changes between commits, commit and working tree, </a:t>
            </a:r>
            <a:r>
              <a:rPr lang="en-US" sz="2400" dirty="0" err="1" smtClean="0"/>
              <a:t>etc</a:t>
            </a:r>
            <a:endParaRPr lang="en-US" sz="2400" dirty="0" smtClean="0"/>
          </a:p>
        </p:txBody>
      </p:sp>
    </p:spTree>
    <p:extLst>
      <p:ext uri="{BB962C8B-B14F-4D97-AF65-F5344CB8AC3E}">
        <p14:creationId xmlns:p14="http://schemas.microsoft.com/office/powerpoint/2010/main" val="1047627223"/>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 &amp; </a:t>
            </a:r>
            <a:r>
              <a:rPr lang="en-US" dirty="0" err="1" smtClean="0"/>
              <a:t>Git</a:t>
            </a:r>
            <a:r>
              <a:rPr lang="en-US" dirty="0" smtClean="0"/>
              <a:t> Push</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34</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Rectangle 6"/>
          <p:cNvSpPr/>
          <p:nvPr/>
        </p:nvSpPr>
        <p:spPr>
          <a:xfrm>
            <a:off x="1896130" y="4380191"/>
            <a:ext cx="8399735" cy="646331"/>
          </a:xfrm>
          <a:prstGeom prst="rect">
            <a:avLst/>
          </a:prstGeom>
        </p:spPr>
        <p:txBody>
          <a:bodyPr wrap="none">
            <a:spAutoFit/>
          </a:bodyPr>
          <a:lstStyle/>
          <a:p>
            <a:pPr marL="342900" indent="-342900" fontAlgn="base">
              <a:buClr>
                <a:srgbClr val="0070C0"/>
              </a:buClr>
              <a:buFont typeface="Wingdings" charset="2"/>
              <a:buChar char="ü"/>
            </a:pPr>
            <a:r>
              <a:rPr lang="en-US" b="1" dirty="0" err="1">
                <a:solidFill>
                  <a:schemeClr val="accent6"/>
                </a:solidFill>
              </a:rPr>
              <a:t>git</a:t>
            </a:r>
            <a:r>
              <a:rPr lang="en-US" b="1" dirty="0">
                <a:solidFill>
                  <a:schemeClr val="accent6"/>
                </a:solidFill>
              </a:rPr>
              <a:t> </a:t>
            </a:r>
            <a:r>
              <a:rPr lang="en-US" b="1" dirty="0" smtClean="0">
                <a:solidFill>
                  <a:schemeClr val="accent6"/>
                </a:solidFill>
              </a:rPr>
              <a:t>pull </a:t>
            </a:r>
            <a:r>
              <a:rPr lang="en-US" b="1" dirty="0" smtClean="0">
                <a:solidFill>
                  <a:srgbClr val="2E3D49"/>
                </a:solidFill>
                <a:sym typeface="Wingdings"/>
              </a:rPr>
              <a:t> </a:t>
            </a:r>
            <a:r>
              <a:rPr lang="en-US" dirty="0"/>
              <a:t>Incorporates changes from a remote repository into the current branch.</a:t>
            </a:r>
            <a:endParaRPr lang="en-US" dirty="0" smtClean="0"/>
          </a:p>
          <a:p>
            <a:pPr marL="342900" indent="-342900" fontAlgn="base">
              <a:buClr>
                <a:srgbClr val="0070C0"/>
              </a:buClr>
              <a:buFont typeface="Wingdings" charset="2"/>
              <a:buChar char="ü"/>
            </a:pPr>
            <a:r>
              <a:rPr lang="en-US" b="1" dirty="0" err="1">
                <a:solidFill>
                  <a:schemeClr val="accent6"/>
                </a:solidFill>
              </a:rPr>
              <a:t>git</a:t>
            </a:r>
            <a:r>
              <a:rPr lang="en-US" b="1" dirty="0">
                <a:solidFill>
                  <a:schemeClr val="accent6"/>
                </a:solidFill>
              </a:rPr>
              <a:t> </a:t>
            </a:r>
            <a:r>
              <a:rPr lang="en-US" b="1" dirty="0" smtClean="0">
                <a:solidFill>
                  <a:schemeClr val="accent6"/>
                </a:solidFill>
              </a:rPr>
              <a:t>push </a:t>
            </a:r>
            <a:r>
              <a:rPr lang="en-US" b="1" dirty="0" smtClean="0">
                <a:solidFill>
                  <a:srgbClr val="2E3D49"/>
                </a:solidFill>
                <a:sym typeface="Wingdings"/>
              </a:rPr>
              <a:t> </a:t>
            </a:r>
            <a:r>
              <a:rPr lang="en-US" dirty="0"/>
              <a:t>Update remote refs along with associated objects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230" y="2158027"/>
            <a:ext cx="4395537" cy="2222164"/>
          </a:xfrm>
          <a:prstGeom prst="rect">
            <a:avLst/>
          </a:prstGeom>
        </p:spPr>
      </p:pic>
    </p:spTree>
    <p:extLst>
      <p:ext uri="{BB962C8B-B14F-4D97-AF65-F5344CB8AC3E}">
        <p14:creationId xmlns:p14="http://schemas.microsoft.com/office/powerpoint/2010/main" val="161709203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3739976"/>
            <a:ext cx="7729728" cy="1188720"/>
          </a:xfrm>
        </p:spPr>
        <p:txBody>
          <a:bodyPr/>
          <a:lstStyle/>
          <a:p>
            <a:r>
              <a:rPr lang="en-US" dirty="0"/>
              <a:t> </a:t>
            </a:r>
            <a:r>
              <a:rPr lang="en-US" dirty="0" smtClean="0"/>
              <a:t>Merge &amp; Merge </a:t>
            </a:r>
            <a:r>
              <a:rPr lang="en-US" dirty="0"/>
              <a:t>Conflict</a:t>
            </a:r>
          </a:p>
        </p:txBody>
      </p:sp>
      <p:sp>
        <p:nvSpPr>
          <p:cNvPr id="6" name="Slide Number Placeholder 5"/>
          <p:cNvSpPr>
            <a:spLocks noGrp="1"/>
          </p:cNvSpPr>
          <p:nvPr>
            <p:ph type="sldNum" sz="quarter" idx="12"/>
          </p:nvPr>
        </p:nvSpPr>
        <p:spPr/>
        <p:txBody>
          <a:bodyPr/>
          <a:lstStyle/>
          <a:p>
            <a:fld id="{FAEF9944-A4F6-4C59-AEBD-678D6480B8EA}" type="slidenum">
              <a:rPr lang="en-US" smtClean="0"/>
              <a:t>35</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b="34373"/>
          <a:stretch/>
        </p:blipFill>
        <p:spPr>
          <a:xfrm>
            <a:off x="2856015" y="755587"/>
            <a:ext cx="6517105" cy="2725549"/>
          </a:xfrm>
          <a:prstGeom prst="rect">
            <a:avLst/>
          </a:prstGeom>
        </p:spPr>
      </p:pic>
    </p:spTree>
    <p:extLst>
      <p:ext uri="{BB962C8B-B14F-4D97-AF65-F5344CB8AC3E}">
        <p14:creationId xmlns:p14="http://schemas.microsoft.com/office/powerpoint/2010/main" val="662863155"/>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793492"/>
            <a:ext cx="7729728" cy="1188720"/>
          </a:xfrm>
        </p:spPr>
        <p:txBody>
          <a:bodyPr/>
          <a:lstStyle/>
          <a:p>
            <a:r>
              <a:rPr lang="en-US" dirty="0" smtClean="0"/>
              <a:t>Other </a:t>
            </a:r>
            <a:r>
              <a:rPr lang="en-US" dirty="0" err="1" smtClean="0"/>
              <a:t>git</a:t>
            </a:r>
            <a:r>
              <a:rPr lang="en-US" dirty="0" smtClean="0"/>
              <a:t> command</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36</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Rectangle 6">
            <a:hlinkClick r:id="rId5"/>
          </p:cNvPr>
          <p:cNvSpPr/>
          <p:nvPr/>
        </p:nvSpPr>
        <p:spPr>
          <a:xfrm>
            <a:off x="4543976" y="4238811"/>
            <a:ext cx="3141184" cy="400110"/>
          </a:xfrm>
          <a:prstGeom prst="rect">
            <a:avLst/>
          </a:prstGeom>
        </p:spPr>
        <p:txBody>
          <a:bodyPr wrap="square">
            <a:spAutoFit/>
          </a:bodyPr>
          <a:lstStyle/>
          <a:p>
            <a:pPr fontAlgn="base"/>
            <a:r>
              <a:rPr lang="en-US" sz="2000" b="1" dirty="0" smtClean="0">
                <a:solidFill>
                  <a:schemeClr val="accent6"/>
                </a:solidFill>
                <a:latin typeface="Open Sans" charset="0"/>
              </a:rPr>
              <a:t>Use </a:t>
            </a:r>
            <a:r>
              <a:rPr lang="en-US" sz="2000" b="1" smtClean="0">
                <a:solidFill>
                  <a:schemeClr val="accent6"/>
                </a:solidFill>
                <a:latin typeface="Open Sans" charset="0"/>
              </a:rPr>
              <a:t>the Documentation !</a:t>
            </a:r>
            <a:endParaRPr lang="en-US" sz="2000" b="1" dirty="0">
              <a:solidFill>
                <a:schemeClr val="accent6"/>
              </a:solidFill>
            </a:endParaRPr>
          </a:p>
        </p:txBody>
      </p:sp>
    </p:spTree>
    <p:extLst>
      <p:ext uri="{BB962C8B-B14F-4D97-AF65-F5344CB8AC3E}">
        <p14:creationId xmlns:p14="http://schemas.microsoft.com/office/powerpoint/2010/main" val="141027041"/>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607671"/>
            <a:ext cx="7729728" cy="1188720"/>
          </a:xfrm>
        </p:spPr>
        <p:txBody>
          <a:bodyPr/>
          <a:lstStyle/>
          <a:p>
            <a:r>
              <a:rPr lang="en-US" dirty="0" smtClean="0"/>
              <a:t>Recapping </a:t>
            </a:r>
            <a:r>
              <a:rPr lang="en-US" dirty="0" err="1" smtClean="0"/>
              <a:t>README.md</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37</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556717544"/>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793492"/>
            <a:ext cx="7729728" cy="1188720"/>
          </a:xfrm>
        </p:spPr>
        <p:txBody>
          <a:bodyPr/>
          <a:lstStyle/>
          <a:p>
            <a:r>
              <a:rPr lang="en-US" dirty="0" smtClean="0"/>
              <a:t>Document Object Model</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38</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630943939"/>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smtClean="0"/>
              <a:t>DOM</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39</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2775285" y="2366808"/>
            <a:ext cx="7710922" cy="2585323"/>
          </a:xfrm>
          <a:prstGeom prst="rect">
            <a:avLst/>
          </a:prstGeom>
        </p:spPr>
        <p:txBody>
          <a:bodyPr wrap="square">
            <a:spAutoFit/>
          </a:bodyPr>
          <a:lstStyle/>
          <a:p>
            <a:pPr fontAlgn="base"/>
            <a:r>
              <a:rPr lang="en-US" dirty="0" smtClean="0">
                <a:latin typeface="+mj-lt"/>
              </a:rPr>
              <a:t>It is </a:t>
            </a:r>
            <a:r>
              <a:rPr lang="en-US" dirty="0">
                <a:latin typeface="+mj-lt"/>
              </a:rPr>
              <a:t>a tree-like structure that is a representation of the HTML document, the relationship between elements, and contains the content and properties of the elements</a:t>
            </a:r>
            <a:r>
              <a:rPr lang="en-US" dirty="0" smtClean="0">
                <a:latin typeface="+mj-lt"/>
              </a:rPr>
              <a:t>.</a:t>
            </a:r>
          </a:p>
          <a:p>
            <a:pPr fontAlgn="base"/>
            <a:endParaRPr lang="en-US" dirty="0">
              <a:latin typeface="+mj-lt"/>
            </a:endParaRPr>
          </a:p>
          <a:p>
            <a:pPr fontAlgn="base"/>
            <a:r>
              <a:rPr lang="en-US" b="1" dirty="0">
                <a:solidFill>
                  <a:schemeClr val="accent6"/>
                </a:solidFill>
                <a:latin typeface="+mj-lt"/>
              </a:rPr>
              <a:t>The DOM is </a:t>
            </a:r>
            <a:r>
              <a:rPr lang="en-US" b="1" i="1" dirty="0">
                <a:solidFill>
                  <a:schemeClr val="accent6"/>
                </a:solidFill>
                <a:latin typeface="+mj-lt"/>
              </a:rPr>
              <a:t>not</a:t>
            </a:r>
            <a:r>
              <a:rPr lang="en-US" b="1" dirty="0">
                <a:solidFill>
                  <a:schemeClr val="accent6"/>
                </a:solidFill>
                <a:latin typeface="+mj-lt"/>
              </a:rPr>
              <a:t>:</a:t>
            </a:r>
          </a:p>
          <a:p>
            <a:pPr fontAlgn="base">
              <a:buFont typeface="Arial" charset="0"/>
              <a:buChar char="•"/>
            </a:pPr>
            <a:r>
              <a:rPr lang="en-US" dirty="0">
                <a:latin typeface="+mj-lt"/>
              </a:rPr>
              <a:t>P</a:t>
            </a:r>
            <a:r>
              <a:rPr lang="en-US" dirty="0" smtClean="0">
                <a:latin typeface="+mj-lt"/>
              </a:rPr>
              <a:t>art </a:t>
            </a:r>
            <a:r>
              <a:rPr lang="en-US" dirty="0">
                <a:latin typeface="+mj-lt"/>
              </a:rPr>
              <a:t>of the JavaScript language</a:t>
            </a:r>
          </a:p>
          <a:p>
            <a:pPr fontAlgn="base"/>
            <a:r>
              <a:rPr lang="en-US" b="1" dirty="0">
                <a:solidFill>
                  <a:schemeClr val="accent6"/>
                </a:solidFill>
                <a:latin typeface="+mj-lt"/>
              </a:rPr>
              <a:t>The DOM is:</a:t>
            </a:r>
          </a:p>
          <a:p>
            <a:pPr fontAlgn="base">
              <a:buFont typeface="Arial" charset="0"/>
              <a:buChar char="•"/>
            </a:pPr>
            <a:r>
              <a:rPr lang="en-US" dirty="0">
                <a:latin typeface="+mj-lt"/>
              </a:rPr>
              <a:t>C</a:t>
            </a:r>
            <a:r>
              <a:rPr lang="en-US" dirty="0" smtClean="0">
                <a:latin typeface="+mj-lt"/>
              </a:rPr>
              <a:t>onstructed </a:t>
            </a:r>
            <a:r>
              <a:rPr lang="en-US" dirty="0">
                <a:latin typeface="+mj-lt"/>
              </a:rPr>
              <a:t>from the browser</a:t>
            </a:r>
          </a:p>
          <a:p>
            <a:pPr fontAlgn="base">
              <a:buFont typeface="Arial" charset="0"/>
              <a:buChar char="•"/>
            </a:pPr>
            <a:r>
              <a:rPr lang="en-US" dirty="0" smtClean="0">
                <a:latin typeface="+mj-lt"/>
              </a:rPr>
              <a:t>It is </a:t>
            </a:r>
            <a:r>
              <a:rPr lang="en-US" dirty="0">
                <a:latin typeface="+mj-lt"/>
              </a:rPr>
              <a:t>globally accessible by JavaScript code using the document object</a:t>
            </a:r>
            <a:endParaRPr lang="en-US" b="0" i="0" dirty="0">
              <a:effectLst/>
              <a:latin typeface="+mj-lt"/>
            </a:endParaRPr>
          </a:p>
        </p:txBody>
      </p:sp>
    </p:spTree>
    <p:extLst>
      <p:ext uri="{BB962C8B-B14F-4D97-AF65-F5344CB8AC3E}">
        <p14:creationId xmlns:p14="http://schemas.microsoft.com/office/powerpoint/2010/main" val="53388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8" name="Rectangle 7"/>
          <p:cNvSpPr/>
          <p:nvPr/>
        </p:nvSpPr>
        <p:spPr>
          <a:xfrm>
            <a:off x="3051037" y="2479475"/>
            <a:ext cx="6096000" cy="3139321"/>
          </a:xfrm>
          <a:prstGeom prst="rect">
            <a:avLst/>
          </a:prstGeom>
        </p:spPr>
        <p:txBody>
          <a:bodyPr>
            <a:spAutoFit/>
          </a:bodyPr>
          <a:lstStyle/>
          <a:p>
            <a:r>
              <a:rPr lang="en-US" sz="2400" dirty="0" smtClean="0">
                <a:solidFill>
                  <a:srgbClr val="0070C0"/>
                </a:solidFill>
              </a:rPr>
              <a:t>To remove </a:t>
            </a:r>
            <a:r>
              <a:rPr lang="en-US" sz="2400" dirty="0">
                <a:solidFill>
                  <a:srgbClr val="0070C0"/>
                </a:solidFill>
              </a:rPr>
              <a:t>unnecessary repetition in your code. </a:t>
            </a:r>
            <a:endParaRPr lang="en-US" sz="2400" dirty="0" smtClean="0">
              <a:solidFill>
                <a:srgbClr val="0070C0"/>
              </a:solidFill>
            </a:endParaRPr>
          </a:p>
          <a:p>
            <a:r>
              <a:rPr lang="en-US" sz="2800" b="1" dirty="0" smtClean="0">
                <a:solidFill>
                  <a:srgbClr val="F88615"/>
                </a:solidFill>
              </a:rPr>
              <a:t/>
            </a:r>
            <a:br>
              <a:rPr lang="en-US" sz="2800" b="1" dirty="0" smtClean="0">
                <a:solidFill>
                  <a:srgbClr val="F88615"/>
                </a:solidFill>
              </a:rPr>
            </a:br>
            <a:r>
              <a:rPr lang="en-US" sz="2800" b="1" dirty="0" smtClean="0">
                <a:solidFill>
                  <a:srgbClr val="F88615"/>
                </a:solidFill>
              </a:rPr>
              <a:t>WHY?</a:t>
            </a:r>
            <a:endParaRPr lang="en-US" sz="2800" b="1" dirty="0">
              <a:solidFill>
                <a:srgbClr val="F88615"/>
              </a:solidFill>
            </a:endParaRPr>
          </a:p>
          <a:p>
            <a:r>
              <a:rPr lang="en-US" dirty="0" smtClean="0"/>
              <a:t>By </a:t>
            </a:r>
            <a:r>
              <a:rPr lang="en-US" dirty="0"/>
              <a:t>removing unnecessary repetition, your code becomes easier to read and more concise. </a:t>
            </a:r>
            <a:endParaRPr lang="en-US" dirty="0" smtClean="0"/>
          </a:p>
          <a:p>
            <a:endParaRPr lang="en-US" dirty="0" smtClean="0"/>
          </a:p>
          <a:p>
            <a:r>
              <a:rPr lang="en-US" sz="2800" b="1" dirty="0">
                <a:solidFill>
                  <a:srgbClr val="F88615"/>
                </a:solidFill>
              </a:rPr>
              <a:t>HOW?</a:t>
            </a:r>
          </a:p>
          <a:p>
            <a:r>
              <a:rPr lang="en-US" dirty="0" smtClean="0"/>
              <a:t>By using new</a:t>
            </a:r>
            <a:r>
              <a:rPr lang="en-US" dirty="0"/>
              <a:t> shorthand ways for initializing objects and adding methods to objects.</a:t>
            </a:r>
          </a:p>
        </p:txBody>
      </p:sp>
    </p:spTree>
    <p:extLst>
      <p:ext uri="{BB962C8B-B14F-4D97-AF65-F5344CB8AC3E}">
        <p14:creationId xmlns:p14="http://schemas.microsoft.com/office/powerpoint/2010/main" val="1400843255"/>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a:t>Select An Element </a:t>
            </a:r>
            <a:r>
              <a:rPr lang="en-US" dirty="0" smtClean="0"/>
              <a:t>In JS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40</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graphicFrame>
        <p:nvGraphicFramePr>
          <p:cNvPr id="9" name="Diagram 8"/>
          <p:cNvGraphicFramePr/>
          <p:nvPr>
            <p:extLst>
              <p:ext uri="{D42A27DB-BD31-4B8C-83A1-F6EECF244321}">
                <p14:modId xmlns:p14="http://schemas.microsoft.com/office/powerpoint/2010/main" val="1361010615"/>
              </p:ext>
            </p:extLst>
          </p:nvPr>
        </p:nvGraphicFramePr>
        <p:xfrm>
          <a:off x="828786" y="1823212"/>
          <a:ext cx="10850964" cy="4321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310422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a:t>HTML DOM </a:t>
            </a:r>
            <a:r>
              <a:rPr lang="en-US" cap="none" dirty="0" err="1" smtClean="0"/>
              <a:t>querySelector</a:t>
            </a:r>
            <a:r>
              <a:rPr lang="en-US" cap="none" dirty="0" smtClean="0"/>
              <a:t>()</a:t>
            </a:r>
            <a:r>
              <a:rPr lang="en-US" dirty="0"/>
              <a:t> Method</a:t>
            </a:r>
          </a:p>
        </p:txBody>
      </p:sp>
      <p:sp>
        <p:nvSpPr>
          <p:cNvPr id="6" name="Slide Number Placeholder 5"/>
          <p:cNvSpPr>
            <a:spLocks noGrp="1"/>
          </p:cNvSpPr>
          <p:nvPr>
            <p:ph type="sldNum" sz="quarter" idx="12"/>
          </p:nvPr>
        </p:nvSpPr>
        <p:spPr/>
        <p:txBody>
          <a:bodyPr/>
          <a:lstStyle/>
          <a:p>
            <a:fld id="{FAEF9944-A4F6-4C59-AEBD-678D6480B8EA}" type="slidenum">
              <a:rPr lang="en-US" smtClean="0"/>
              <a:t>41</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206267" y="2360865"/>
            <a:ext cx="6096000" cy="646331"/>
          </a:xfrm>
          <a:prstGeom prst="rect">
            <a:avLst/>
          </a:prstGeom>
        </p:spPr>
        <p:txBody>
          <a:bodyPr>
            <a:spAutoFit/>
          </a:bodyPr>
          <a:lstStyle/>
          <a:p>
            <a:pPr algn="ctr"/>
            <a:r>
              <a:rPr lang="en-US" dirty="0">
                <a:solidFill>
                  <a:srgbClr val="0070C0"/>
                </a:solidFill>
              </a:rPr>
              <a:t>The </a:t>
            </a:r>
            <a:r>
              <a:rPr lang="en-US" dirty="0" err="1">
                <a:solidFill>
                  <a:srgbClr val="0070C0"/>
                </a:solidFill>
              </a:rPr>
              <a:t>querySelector</a:t>
            </a:r>
            <a:r>
              <a:rPr lang="en-US" dirty="0">
                <a:solidFill>
                  <a:srgbClr val="0070C0"/>
                </a:solidFill>
              </a:rPr>
              <a:t>() method returns the first element that matches a specified CSS selector(s) in the document.</a:t>
            </a:r>
          </a:p>
        </p:txBody>
      </p:sp>
      <p:sp>
        <p:nvSpPr>
          <p:cNvPr id="9" name="Rectangle 8"/>
          <p:cNvSpPr/>
          <p:nvPr/>
        </p:nvSpPr>
        <p:spPr>
          <a:xfrm>
            <a:off x="4389014" y="3821850"/>
            <a:ext cx="3730508" cy="369332"/>
          </a:xfrm>
          <a:prstGeom prst="rect">
            <a:avLst/>
          </a:prstGeom>
        </p:spPr>
        <p:txBody>
          <a:bodyPr wrap="none">
            <a:spAutoFit/>
          </a:bodyPr>
          <a:lstStyle/>
          <a:p>
            <a:r>
              <a:rPr lang="en-US" dirty="0" err="1">
                <a:solidFill>
                  <a:srgbClr val="000000"/>
                </a:solidFill>
                <a:latin typeface="Consolas" charset="0"/>
              </a:rPr>
              <a:t>document.querySelector</a:t>
            </a:r>
            <a:r>
              <a:rPr lang="en-US" dirty="0">
                <a:solidFill>
                  <a:srgbClr val="000000"/>
                </a:solidFill>
                <a:latin typeface="Consolas" charset="0"/>
              </a:rPr>
              <a:t>(</a:t>
            </a:r>
            <a:r>
              <a:rPr lang="en-US" dirty="0">
                <a:solidFill>
                  <a:srgbClr val="A52A2A"/>
                </a:solidFill>
                <a:latin typeface="Consolas" charset="0"/>
              </a:rPr>
              <a:t>"p"</a:t>
            </a:r>
            <a:r>
              <a:rPr lang="en-US" dirty="0">
                <a:solidFill>
                  <a:srgbClr val="000000"/>
                </a:solidFill>
                <a:latin typeface="Consolas" charset="0"/>
              </a:rPr>
              <a:t>);</a:t>
            </a:r>
            <a:endParaRPr lang="en-US" dirty="0"/>
          </a:p>
        </p:txBody>
      </p:sp>
      <p:sp>
        <p:nvSpPr>
          <p:cNvPr id="10" name="TextBox 9"/>
          <p:cNvSpPr txBox="1"/>
          <p:nvPr/>
        </p:nvSpPr>
        <p:spPr>
          <a:xfrm>
            <a:off x="5163404" y="3452518"/>
            <a:ext cx="2181727" cy="369332"/>
          </a:xfrm>
          <a:prstGeom prst="rect">
            <a:avLst/>
          </a:prstGeom>
          <a:noFill/>
        </p:spPr>
        <p:txBody>
          <a:bodyPr wrap="square" rtlCol="0">
            <a:spAutoFit/>
          </a:bodyPr>
          <a:lstStyle/>
          <a:p>
            <a:pPr algn="ctr"/>
            <a:r>
              <a:rPr lang="en-US" b="1" dirty="0" smtClean="0">
                <a:solidFill>
                  <a:schemeClr val="accent6"/>
                </a:solidFill>
              </a:rPr>
              <a:t>Examples:</a:t>
            </a:r>
            <a:endParaRPr lang="en-US" b="1" dirty="0">
              <a:solidFill>
                <a:schemeClr val="accent6"/>
              </a:solidFill>
            </a:endParaRPr>
          </a:p>
        </p:txBody>
      </p:sp>
      <p:sp>
        <p:nvSpPr>
          <p:cNvPr id="11" name="Rectangle 10"/>
          <p:cNvSpPr/>
          <p:nvPr/>
        </p:nvSpPr>
        <p:spPr>
          <a:xfrm>
            <a:off x="3000960" y="4191182"/>
            <a:ext cx="7940842" cy="369332"/>
          </a:xfrm>
          <a:prstGeom prst="rect">
            <a:avLst/>
          </a:prstGeom>
        </p:spPr>
        <p:txBody>
          <a:bodyPr wrap="square">
            <a:spAutoFit/>
          </a:bodyPr>
          <a:lstStyle/>
          <a:p>
            <a:r>
              <a:rPr lang="en-US" dirty="0" err="1">
                <a:solidFill>
                  <a:srgbClr val="000000"/>
                </a:solidFill>
                <a:latin typeface="Consolas" charset="0"/>
              </a:rPr>
              <a:t>document.querySelector</a:t>
            </a:r>
            <a:r>
              <a:rPr lang="en-US" dirty="0">
                <a:solidFill>
                  <a:srgbClr val="000000"/>
                </a:solidFill>
                <a:latin typeface="Consolas" charset="0"/>
              </a:rPr>
              <a:t>(</a:t>
            </a:r>
            <a:r>
              <a:rPr lang="en-US" dirty="0">
                <a:solidFill>
                  <a:srgbClr val="A52A2A"/>
                </a:solidFill>
                <a:latin typeface="Consolas" charset="0"/>
              </a:rPr>
              <a:t>"#demo"</a:t>
            </a:r>
            <a:r>
              <a:rPr lang="en-US" dirty="0">
                <a:solidFill>
                  <a:srgbClr val="000000"/>
                </a:solidFill>
                <a:latin typeface="Consolas" charset="0"/>
              </a:rPr>
              <a:t>).</a:t>
            </a:r>
            <a:r>
              <a:rPr lang="en-US" dirty="0" err="1">
                <a:solidFill>
                  <a:srgbClr val="000000"/>
                </a:solidFill>
                <a:latin typeface="Consolas" charset="0"/>
              </a:rPr>
              <a:t>innerHTML</a:t>
            </a:r>
            <a:r>
              <a:rPr lang="en-US" dirty="0">
                <a:solidFill>
                  <a:srgbClr val="000000"/>
                </a:solidFill>
                <a:latin typeface="Consolas" charset="0"/>
              </a:rPr>
              <a:t> = </a:t>
            </a:r>
            <a:r>
              <a:rPr lang="en-US" dirty="0">
                <a:solidFill>
                  <a:srgbClr val="A52A2A"/>
                </a:solidFill>
                <a:latin typeface="Consolas" charset="0"/>
              </a:rPr>
              <a:t>"Hello World!"</a:t>
            </a:r>
            <a:r>
              <a:rPr lang="en-US" dirty="0">
                <a:solidFill>
                  <a:srgbClr val="000000"/>
                </a:solidFill>
                <a:latin typeface="Consolas" charset="0"/>
              </a:rPr>
              <a:t>;</a:t>
            </a:r>
            <a:endParaRPr lang="en-US" dirty="0"/>
          </a:p>
        </p:txBody>
      </p:sp>
    </p:spTree>
    <p:extLst>
      <p:ext uri="{BB962C8B-B14F-4D97-AF65-F5344CB8AC3E}">
        <p14:creationId xmlns:p14="http://schemas.microsoft.com/office/powerpoint/2010/main" val="1999772950"/>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a:t>HTML DOM </a:t>
            </a:r>
            <a:r>
              <a:rPr lang="en-US" cap="none" dirty="0" err="1"/>
              <a:t>querySelectorAll</a:t>
            </a:r>
            <a:r>
              <a:rPr lang="en-US" cap="none" dirty="0"/>
              <a:t>() </a:t>
            </a:r>
            <a:r>
              <a:rPr lang="en-US" dirty="0" smtClean="0"/>
              <a:t>Method</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42</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206268" y="3002550"/>
            <a:ext cx="6096000" cy="1200329"/>
          </a:xfrm>
          <a:prstGeom prst="rect">
            <a:avLst/>
          </a:prstGeom>
        </p:spPr>
        <p:txBody>
          <a:bodyPr>
            <a:spAutoFit/>
          </a:bodyPr>
          <a:lstStyle/>
          <a:p>
            <a:pPr algn="ctr"/>
            <a:r>
              <a:rPr lang="en-US" sz="2400" dirty="0">
                <a:solidFill>
                  <a:srgbClr val="0070C0"/>
                </a:solidFill>
              </a:rPr>
              <a:t>The </a:t>
            </a:r>
            <a:r>
              <a:rPr lang="en-US" sz="2400" dirty="0" err="1">
                <a:solidFill>
                  <a:srgbClr val="0070C0"/>
                </a:solidFill>
              </a:rPr>
              <a:t>querySelectorAll</a:t>
            </a:r>
            <a:r>
              <a:rPr lang="en-US" sz="2400" dirty="0">
                <a:solidFill>
                  <a:srgbClr val="0070C0"/>
                </a:solidFill>
              </a:rPr>
              <a:t>() method returns all elements in the document that matches a specified CSS selector(s)</a:t>
            </a:r>
          </a:p>
        </p:txBody>
      </p:sp>
    </p:spTree>
    <p:extLst>
      <p:ext uri="{BB962C8B-B14F-4D97-AF65-F5344CB8AC3E}">
        <p14:creationId xmlns:p14="http://schemas.microsoft.com/office/powerpoint/2010/main" val="1421281610"/>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smtClean="0"/>
              <a:t>Create Elements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43</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Rectangle 6"/>
          <p:cNvSpPr/>
          <p:nvPr/>
        </p:nvSpPr>
        <p:spPr>
          <a:xfrm>
            <a:off x="2791325" y="2691568"/>
            <a:ext cx="7523747" cy="2169825"/>
          </a:xfrm>
          <a:prstGeom prst="rect">
            <a:avLst/>
          </a:prstGeom>
        </p:spPr>
        <p:txBody>
          <a:bodyPr wrap="square">
            <a:spAutoFit/>
          </a:bodyPr>
          <a:lstStyle/>
          <a:p>
            <a:pPr marL="285750" indent="-285750">
              <a:lnSpc>
                <a:spcPct val="150000"/>
              </a:lnSpc>
              <a:buClr>
                <a:srgbClr val="0070C0"/>
              </a:buClr>
              <a:buFont typeface="Arial" charset="0"/>
              <a:buChar char="•"/>
            </a:pPr>
            <a:r>
              <a:rPr lang="en-US" b="1" dirty="0" err="1" smtClean="0">
                <a:solidFill>
                  <a:schemeClr val="accent6"/>
                </a:solidFill>
              </a:rPr>
              <a:t>createElement</a:t>
            </a:r>
            <a:r>
              <a:rPr lang="en-US" b="1" dirty="0">
                <a:solidFill>
                  <a:schemeClr val="accent6"/>
                </a:solidFill>
              </a:rPr>
              <a:t>() </a:t>
            </a:r>
            <a:r>
              <a:rPr lang="en-US" dirty="0" smtClean="0">
                <a:sym typeface="Wingdings"/>
              </a:rPr>
              <a:t> </a:t>
            </a:r>
            <a:r>
              <a:rPr lang="en-US" dirty="0" smtClean="0"/>
              <a:t>creates </a:t>
            </a:r>
            <a:r>
              <a:rPr lang="en-US" dirty="0"/>
              <a:t>an Element Node with the specified </a:t>
            </a:r>
            <a:r>
              <a:rPr lang="en-US" dirty="0" smtClean="0"/>
              <a:t>name</a:t>
            </a:r>
          </a:p>
          <a:p>
            <a:pPr marL="285750" indent="-285750">
              <a:lnSpc>
                <a:spcPct val="150000"/>
              </a:lnSpc>
              <a:buClr>
                <a:srgbClr val="0070C0"/>
              </a:buClr>
              <a:buFont typeface="Arial" charset="0"/>
              <a:buChar char="•"/>
            </a:pPr>
            <a:r>
              <a:rPr lang="en-US" b="1" dirty="0" err="1" smtClean="0">
                <a:solidFill>
                  <a:schemeClr val="accent6"/>
                </a:solidFill>
              </a:rPr>
              <a:t>appendChild</a:t>
            </a:r>
            <a:r>
              <a:rPr lang="en-US" b="1" dirty="0" smtClean="0">
                <a:solidFill>
                  <a:schemeClr val="accent6"/>
                </a:solidFill>
              </a:rPr>
              <a:t>() </a:t>
            </a:r>
            <a:r>
              <a:rPr lang="en-US" dirty="0">
                <a:sym typeface="Wingdings"/>
              </a:rPr>
              <a:t> </a:t>
            </a:r>
            <a:r>
              <a:rPr lang="en-US" dirty="0"/>
              <a:t>add a child element to a parent element as its last child</a:t>
            </a:r>
          </a:p>
          <a:p>
            <a:pPr marL="285750" indent="-285750">
              <a:lnSpc>
                <a:spcPct val="150000"/>
              </a:lnSpc>
              <a:buClr>
                <a:srgbClr val="0070C0"/>
              </a:buClr>
              <a:buFont typeface="Arial" charset="0"/>
              <a:buChar char="•"/>
            </a:pPr>
            <a:r>
              <a:rPr lang="en-US" b="1" dirty="0" err="1">
                <a:solidFill>
                  <a:schemeClr val="accent6"/>
                </a:solidFill>
              </a:rPr>
              <a:t>createTextNode</a:t>
            </a:r>
            <a:r>
              <a:rPr lang="en-US" b="1" dirty="0">
                <a:solidFill>
                  <a:schemeClr val="accent6"/>
                </a:solidFill>
              </a:rPr>
              <a:t>() </a:t>
            </a:r>
            <a:r>
              <a:rPr lang="en-US" dirty="0" smtClean="0">
                <a:sym typeface="Wingdings"/>
              </a:rPr>
              <a:t> </a:t>
            </a:r>
            <a:r>
              <a:rPr lang="en-US" dirty="0" smtClean="0"/>
              <a:t>create </a:t>
            </a:r>
            <a:r>
              <a:rPr lang="en-US" dirty="0"/>
              <a:t>a text node</a:t>
            </a:r>
          </a:p>
          <a:p>
            <a:pPr marL="285750" indent="-285750">
              <a:lnSpc>
                <a:spcPct val="150000"/>
              </a:lnSpc>
              <a:buClr>
                <a:srgbClr val="0070C0"/>
              </a:buClr>
              <a:buFont typeface="Arial" charset="0"/>
              <a:buChar char="•"/>
            </a:pPr>
            <a:r>
              <a:rPr lang="en-US" b="1" dirty="0" err="1">
                <a:solidFill>
                  <a:schemeClr val="accent6"/>
                </a:solidFill>
              </a:rPr>
              <a:t>insertAdjacentHTML</a:t>
            </a:r>
            <a:r>
              <a:rPr lang="en-US" b="1" dirty="0">
                <a:solidFill>
                  <a:schemeClr val="accent6"/>
                </a:solidFill>
              </a:rPr>
              <a:t>() </a:t>
            </a:r>
            <a:r>
              <a:rPr lang="en-US" dirty="0" smtClean="0">
                <a:sym typeface="Wingdings"/>
              </a:rPr>
              <a:t> </a:t>
            </a:r>
            <a:r>
              <a:rPr lang="en-US" dirty="0"/>
              <a:t>put HTML text anywhere around an element</a:t>
            </a:r>
          </a:p>
          <a:p>
            <a:pPr marL="285750" indent="-285750">
              <a:lnSpc>
                <a:spcPct val="150000"/>
              </a:lnSpc>
              <a:buClr>
                <a:srgbClr val="0070C0"/>
              </a:buClr>
              <a:buFont typeface="Arial" charset="0"/>
              <a:buChar char="•"/>
            </a:pPr>
            <a:endParaRPr lang="en-US" dirty="0"/>
          </a:p>
        </p:txBody>
      </p:sp>
    </p:spTree>
    <p:extLst>
      <p:ext uri="{BB962C8B-B14F-4D97-AF65-F5344CB8AC3E}">
        <p14:creationId xmlns:p14="http://schemas.microsoft.com/office/powerpoint/2010/main" val="1788907240"/>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smtClean="0"/>
              <a:t>Remove Elements</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44</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2215927" y="2567879"/>
            <a:ext cx="8076682" cy="2862322"/>
          </a:xfrm>
          <a:prstGeom prst="rect">
            <a:avLst/>
          </a:prstGeom>
        </p:spPr>
        <p:txBody>
          <a:bodyPr wrap="square">
            <a:spAutoFit/>
          </a:bodyPr>
          <a:lstStyle/>
          <a:p>
            <a:pPr marL="285750" indent="-285750">
              <a:lnSpc>
                <a:spcPct val="150000"/>
              </a:lnSpc>
              <a:buClr>
                <a:srgbClr val="0070C0"/>
              </a:buClr>
              <a:buFont typeface="Arial" charset="0"/>
              <a:buChar char="•"/>
            </a:pPr>
            <a:r>
              <a:rPr lang="en-US" b="1" dirty="0">
                <a:solidFill>
                  <a:schemeClr val="accent6"/>
                </a:solidFill>
              </a:rPr>
              <a:t>.</a:t>
            </a:r>
            <a:r>
              <a:rPr lang="en-US" b="1" dirty="0" err="1">
                <a:solidFill>
                  <a:schemeClr val="accent6"/>
                </a:solidFill>
              </a:rPr>
              <a:t>removeChild</a:t>
            </a:r>
            <a:r>
              <a:rPr lang="en-US" b="1" dirty="0">
                <a:solidFill>
                  <a:schemeClr val="accent6"/>
                </a:solidFill>
              </a:rPr>
              <a:t>() </a:t>
            </a:r>
            <a:r>
              <a:rPr lang="en-US" b="1" dirty="0">
                <a:solidFill>
                  <a:schemeClr val="accent6"/>
                </a:solidFill>
                <a:sym typeface="Wingdings"/>
              </a:rPr>
              <a:t> </a:t>
            </a:r>
            <a:r>
              <a:rPr lang="en-US" dirty="0"/>
              <a:t>method removes a specified child node of the specified </a:t>
            </a:r>
          </a:p>
          <a:p>
            <a:pPr marL="285750" indent="-285750">
              <a:lnSpc>
                <a:spcPct val="150000"/>
              </a:lnSpc>
              <a:buClr>
                <a:srgbClr val="0070C0"/>
              </a:buClr>
              <a:buFont typeface="Arial" charset="0"/>
              <a:buChar char="•"/>
            </a:pPr>
            <a:r>
              <a:rPr lang="en-US" b="1" dirty="0">
                <a:solidFill>
                  <a:schemeClr val="accent6"/>
                </a:solidFill>
              </a:rPr>
              <a:t>.remove() </a:t>
            </a:r>
            <a:r>
              <a:rPr lang="en-US" b="1" dirty="0">
                <a:solidFill>
                  <a:schemeClr val="accent6"/>
                </a:solidFill>
                <a:sym typeface="Wingdings"/>
              </a:rPr>
              <a:t></a:t>
            </a:r>
            <a:r>
              <a:rPr lang="en-US" b="1" dirty="0">
                <a:solidFill>
                  <a:schemeClr val="accent6"/>
                </a:solidFill>
              </a:rPr>
              <a:t> </a:t>
            </a:r>
            <a:r>
              <a:rPr lang="en-US" dirty="0"/>
              <a:t>method removes the object from the tree it belongs to</a:t>
            </a:r>
          </a:p>
          <a:p>
            <a:pPr marL="285750" indent="-285750">
              <a:lnSpc>
                <a:spcPct val="150000"/>
              </a:lnSpc>
              <a:buClr>
                <a:srgbClr val="0070C0"/>
              </a:buClr>
              <a:buFont typeface="Arial" charset="0"/>
              <a:buChar char="•"/>
            </a:pPr>
            <a:endParaRPr lang="en-US" b="1" dirty="0">
              <a:solidFill>
                <a:schemeClr val="accent6"/>
              </a:solidFill>
            </a:endParaRPr>
          </a:p>
          <a:p>
            <a:pPr marL="285750" indent="-285750">
              <a:lnSpc>
                <a:spcPct val="150000"/>
              </a:lnSpc>
              <a:buClr>
                <a:srgbClr val="0070C0"/>
              </a:buClr>
              <a:buFont typeface="Arial" charset="0"/>
              <a:buChar char="•"/>
            </a:pPr>
            <a:endParaRPr lang="en-US" b="1" dirty="0">
              <a:solidFill>
                <a:schemeClr val="accent6"/>
              </a:solidFill>
            </a:endParaRPr>
          </a:p>
          <a:p>
            <a:pPr marL="285750" indent="-285750">
              <a:lnSpc>
                <a:spcPct val="150000"/>
              </a:lnSpc>
              <a:buClr>
                <a:srgbClr val="0070C0"/>
              </a:buClr>
              <a:buFont typeface="Arial" charset="0"/>
              <a:buChar char="•"/>
            </a:pPr>
            <a:r>
              <a:rPr lang="en-US" sz="1600" b="1" u="sng" dirty="0" smtClean="0">
                <a:solidFill>
                  <a:srgbClr val="C00000"/>
                </a:solidFill>
              </a:rPr>
              <a:t>Note that: </a:t>
            </a:r>
            <a:r>
              <a:rPr lang="en-US" sz="1600" dirty="0"/>
              <a:t> .</a:t>
            </a:r>
            <a:r>
              <a:rPr lang="en-US" sz="1600" dirty="0" err="1"/>
              <a:t>removeChild</a:t>
            </a:r>
            <a:r>
              <a:rPr lang="en-US" sz="1600" dirty="0"/>
              <a:t>() must be called on the parent of the element being removed and must be passed the child to be removed, while .remove() can be called directly on the element to delete.</a:t>
            </a:r>
          </a:p>
        </p:txBody>
      </p:sp>
    </p:spTree>
    <p:extLst>
      <p:ext uri="{BB962C8B-B14F-4D97-AF65-F5344CB8AC3E}">
        <p14:creationId xmlns:p14="http://schemas.microsoft.com/office/powerpoint/2010/main" val="2097341226"/>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smtClean="0"/>
              <a:t>Change Input</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45</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8" name="Rectangle 7"/>
          <p:cNvSpPr/>
          <p:nvPr/>
        </p:nvSpPr>
        <p:spPr>
          <a:xfrm>
            <a:off x="2249704" y="2936847"/>
            <a:ext cx="8076682" cy="1338828"/>
          </a:xfrm>
          <a:prstGeom prst="rect">
            <a:avLst/>
          </a:prstGeom>
        </p:spPr>
        <p:txBody>
          <a:bodyPr wrap="square">
            <a:spAutoFit/>
          </a:bodyPr>
          <a:lstStyle/>
          <a:p>
            <a:pPr marL="285750" indent="-285750">
              <a:lnSpc>
                <a:spcPct val="150000"/>
              </a:lnSpc>
              <a:buClr>
                <a:srgbClr val="0070C0"/>
              </a:buClr>
              <a:buFont typeface="Arial" charset="0"/>
              <a:buChar char="•"/>
            </a:pPr>
            <a:r>
              <a:rPr lang="en-US" b="1" dirty="0" smtClean="0">
                <a:solidFill>
                  <a:schemeClr val="accent6"/>
                </a:solidFill>
              </a:rPr>
              <a:t>.</a:t>
            </a:r>
            <a:r>
              <a:rPr lang="en-US" b="1" dirty="0" err="1" smtClean="0">
                <a:solidFill>
                  <a:schemeClr val="accent6"/>
                </a:solidFill>
              </a:rPr>
              <a:t>innerHTML</a:t>
            </a:r>
            <a:r>
              <a:rPr lang="en-US" b="1" dirty="0" smtClean="0">
                <a:solidFill>
                  <a:schemeClr val="accent6"/>
                </a:solidFill>
              </a:rPr>
              <a:t> </a:t>
            </a:r>
            <a:r>
              <a:rPr lang="en-US" b="1" dirty="0">
                <a:solidFill>
                  <a:schemeClr val="accent6"/>
                </a:solidFill>
                <a:sym typeface="Wingdings"/>
              </a:rPr>
              <a:t> </a:t>
            </a:r>
            <a:r>
              <a:rPr lang="en-US" dirty="0"/>
              <a:t>property sets or returns the HTML content (inner HTML) of an element.</a:t>
            </a:r>
          </a:p>
          <a:p>
            <a:pPr marL="285750" indent="-285750">
              <a:lnSpc>
                <a:spcPct val="150000"/>
              </a:lnSpc>
              <a:buClr>
                <a:srgbClr val="0070C0"/>
              </a:buClr>
              <a:buFont typeface="Arial" charset="0"/>
              <a:buChar char="•"/>
            </a:pPr>
            <a:r>
              <a:rPr lang="en-US" b="1" dirty="0" smtClean="0">
                <a:solidFill>
                  <a:schemeClr val="accent6"/>
                </a:solidFill>
              </a:rPr>
              <a:t>.</a:t>
            </a:r>
            <a:r>
              <a:rPr lang="en-US" b="1" dirty="0" err="1" smtClean="0">
                <a:solidFill>
                  <a:schemeClr val="accent6"/>
                </a:solidFill>
              </a:rPr>
              <a:t>outterHTML</a:t>
            </a:r>
            <a:r>
              <a:rPr lang="en-US" b="1" dirty="0" smtClean="0">
                <a:solidFill>
                  <a:schemeClr val="accent6"/>
                </a:solidFill>
              </a:rPr>
              <a:t>() </a:t>
            </a:r>
            <a:r>
              <a:rPr lang="en-US" b="1" dirty="0" smtClean="0">
                <a:solidFill>
                  <a:schemeClr val="accent6"/>
                </a:solidFill>
                <a:sym typeface="Wingdings"/>
              </a:rPr>
              <a:t> </a:t>
            </a:r>
            <a:r>
              <a:rPr lang="en-US" dirty="0"/>
              <a:t>property</a:t>
            </a:r>
            <a:r>
              <a:rPr lang="en-US" b="1" dirty="0" smtClean="0">
                <a:solidFill>
                  <a:schemeClr val="accent6"/>
                </a:solidFill>
              </a:rPr>
              <a:t> </a:t>
            </a:r>
            <a:r>
              <a:rPr lang="en-US" dirty="0" smtClean="0"/>
              <a:t>describes </a:t>
            </a:r>
            <a:r>
              <a:rPr lang="en-US" dirty="0"/>
              <a:t>the element including its </a:t>
            </a:r>
            <a:r>
              <a:rPr lang="en-US" dirty="0" smtClean="0"/>
              <a:t>descendants.</a:t>
            </a:r>
            <a:endParaRPr lang="en-US" dirty="0"/>
          </a:p>
        </p:txBody>
      </p:sp>
    </p:spTree>
    <p:extLst>
      <p:ext uri="{BB962C8B-B14F-4D97-AF65-F5344CB8AC3E}">
        <p14:creationId xmlns:p14="http://schemas.microsoft.com/office/powerpoint/2010/main" val="1217403524"/>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04" y="2793492"/>
            <a:ext cx="7729728" cy="1188720"/>
          </a:xfrm>
        </p:spPr>
        <p:txBody>
          <a:bodyPr/>
          <a:lstStyle/>
          <a:p>
            <a:r>
              <a:rPr lang="en-US" dirty="0" smtClean="0"/>
              <a:t>Would you like to learn jQuery?</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46</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Tree>
    <p:extLst>
      <p:ext uri="{BB962C8B-B14F-4D97-AF65-F5344CB8AC3E}">
        <p14:creationId xmlns:p14="http://schemas.microsoft.com/office/powerpoint/2010/main" val="759972142"/>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smtClean="0"/>
              <a:t>jQuery</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47</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Rectangle 6"/>
          <p:cNvSpPr/>
          <p:nvPr/>
        </p:nvSpPr>
        <p:spPr>
          <a:xfrm>
            <a:off x="3048000" y="2514161"/>
            <a:ext cx="6096000" cy="707886"/>
          </a:xfrm>
          <a:prstGeom prst="rect">
            <a:avLst/>
          </a:prstGeom>
        </p:spPr>
        <p:txBody>
          <a:bodyPr>
            <a:spAutoFit/>
          </a:bodyPr>
          <a:lstStyle/>
          <a:p>
            <a:pPr algn="ctr"/>
            <a:r>
              <a:rPr lang="en-US" sz="2000" dirty="0">
                <a:solidFill>
                  <a:schemeClr val="accent6"/>
                </a:solidFill>
                <a:latin typeface="+mj-lt"/>
              </a:rPr>
              <a:t>jQuery is a lightweight, "write less, do more", JavaScript </a:t>
            </a:r>
            <a:r>
              <a:rPr lang="en-US" sz="2000" dirty="0" smtClean="0">
                <a:solidFill>
                  <a:schemeClr val="accent6"/>
                </a:solidFill>
                <a:latin typeface="+mj-lt"/>
              </a:rPr>
              <a:t>library.</a:t>
            </a:r>
            <a:endParaRPr lang="en-US" sz="2000" dirty="0">
              <a:solidFill>
                <a:schemeClr val="accent6"/>
              </a:solidFill>
              <a:latin typeface="+mj-lt"/>
            </a:endParaRPr>
          </a:p>
        </p:txBody>
      </p:sp>
      <p:sp>
        <p:nvSpPr>
          <p:cNvPr id="8" name="Rectangle 7"/>
          <p:cNvSpPr/>
          <p:nvPr/>
        </p:nvSpPr>
        <p:spPr>
          <a:xfrm>
            <a:off x="3048000" y="3283219"/>
            <a:ext cx="6096000" cy="646331"/>
          </a:xfrm>
          <a:prstGeom prst="rect">
            <a:avLst/>
          </a:prstGeom>
        </p:spPr>
        <p:txBody>
          <a:bodyPr>
            <a:spAutoFit/>
          </a:bodyPr>
          <a:lstStyle/>
          <a:p>
            <a:pPr algn="ctr"/>
            <a:r>
              <a:rPr lang="en-US" dirty="0">
                <a:solidFill>
                  <a:schemeClr val="accent6"/>
                </a:solidFill>
                <a:latin typeface="+mj-lt"/>
              </a:rPr>
              <a:t>jQuery also simplifies a lot of the complicated things from JavaScript, like AJAX calls and DOM manipulation.</a:t>
            </a:r>
          </a:p>
        </p:txBody>
      </p:sp>
    </p:spTree>
    <p:extLst>
      <p:ext uri="{BB962C8B-B14F-4D97-AF65-F5344CB8AC3E}">
        <p14:creationId xmlns:p14="http://schemas.microsoft.com/office/powerpoint/2010/main" val="553911887"/>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smtClean="0"/>
              <a:t>How to use jQuery?</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48</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9" name="Rectangle 8"/>
          <p:cNvSpPr/>
          <p:nvPr/>
        </p:nvSpPr>
        <p:spPr>
          <a:xfrm>
            <a:off x="1925052" y="4198240"/>
            <a:ext cx="8341895" cy="923330"/>
          </a:xfrm>
          <a:prstGeom prst="rect">
            <a:avLst/>
          </a:prstGeom>
        </p:spPr>
        <p:txBody>
          <a:bodyPr wrap="square">
            <a:spAutoFit/>
          </a:bodyPr>
          <a:lstStyle/>
          <a:p>
            <a:pPr algn="ctr" fontAlgn="base"/>
            <a:endParaRPr lang="en-US" b="0" i="0" dirty="0">
              <a:solidFill>
                <a:srgbClr val="4F4F4F"/>
              </a:solidFill>
              <a:effectLst/>
              <a:latin typeface="+mj-lt"/>
            </a:endParaRPr>
          </a:p>
          <a:p>
            <a:pPr algn="ctr" fontAlgn="base"/>
            <a:r>
              <a:rPr lang="en-US" b="1" dirty="0" smtClean="0">
                <a:solidFill>
                  <a:srgbClr val="0070C0"/>
                </a:solidFill>
                <a:latin typeface="+mj-lt"/>
              </a:rPr>
              <a:t>Use it directly from Content Delivery Network</a:t>
            </a:r>
          </a:p>
          <a:p>
            <a:pPr algn="ctr" fontAlgn="base"/>
            <a:r>
              <a:rPr lang="en-US" dirty="0">
                <a:solidFill>
                  <a:schemeClr val="accent6"/>
                </a:solidFill>
                <a:latin typeface="+mj-lt"/>
              </a:rPr>
              <a:t>&lt;</a:t>
            </a:r>
            <a:r>
              <a:rPr lang="en-US" dirty="0" err="1">
                <a:solidFill>
                  <a:schemeClr val="accent6"/>
                </a:solidFill>
                <a:latin typeface="+mj-lt"/>
              </a:rPr>
              <a:t>scriptsrc</a:t>
            </a:r>
            <a:r>
              <a:rPr lang="en-US" dirty="0">
                <a:solidFill>
                  <a:schemeClr val="accent6"/>
                </a:solidFill>
                <a:latin typeface="+mj-lt"/>
              </a:rPr>
              <a:t>="https://</a:t>
            </a:r>
            <a:r>
              <a:rPr lang="en-US" dirty="0" err="1">
                <a:solidFill>
                  <a:schemeClr val="accent6"/>
                </a:solidFill>
                <a:latin typeface="+mj-lt"/>
              </a:rPr>
              <a:t>ajax.googleapis.com</a:t>
            </a:r>
            <a:r>
              <a:rPr lang="en-US" dirty="0">
                <a:solidFill>
                  <a:schemeClr val="accent6"/>
                </a:solidFill>
                <a:latin typeface="+mj-lt"/>
              </a:rPr>
              <a:t>/ajax/libs/</a:t>
            </a:r>
            <a:r>
              <a:rPr lang="en-US" dirty="0" err="1">
                <a:solidFill>
                  <a:schemeClr val="accent6"/>
                </a:solidFill>
                <a:latin typeface="+mj-lt"/>
              </a:rPr>
              <a:t>jquery</a:t>
            </a:r>
            <a:r>
              <a:rPr lang="en-US" dirty="0">
                <a:solidFill>
                  <a:schemeClr val="accent6"/>
                </a:solidFill>
                <a:latin typeface="+mj-lt"/>
              </a:rPr>
              <a:t>/3.3.1/</a:t>
            </a:r>
            <a:r>
              <a:rPr lang="en-US" dirty="0" err="1">
                <a:solidFill>
                  <a:schemeClr val="accent6"/>
                </a:solidFill>
                <a:latin typeface="+mj-lt"/>
              </a:rPr>
              <a:t>jquery.min.js</a:t>
            </a:r>
            <a:r>
              <a:rPr lang="en-US" dirty="0">
                <a:solidFill>
                  <a:schemeClr val="accent6"/>
                </a:solidFill>
                <a:latin typeface="+mj-lt"/>
              </a:rPr>
              <a:t>"&gt;&lt;/script&gt;</a:t>
            </a:r>
            <a:endParaRPr lang="en-US" b="0" i="0" dirty="0">
              <a:solidFill>
                <a:schemeClr val="accent6"/>
              </a:solidFill>
              <a:effectLst/>
              <a:latin typeface="+mj-lt"/>
            </a:endParaRPr>
          </a:p>
        </p:txBody>
      </p:sp>
      <p:sp>
        <p:nvSpPr>
          <p:cNvPr id="7" name="Rectangle 6"/>
          <p:cNvSpPr/>
          <p:nvPr/>
        </p:nvSpPr>
        <p:spPr>
          <a:xfrm>
            <a:off x="3048000" y="2305615"/>
            <a:ext cx="6096000" cy="400110"/>
          </a:xfrm>
          <a:prstGeom prst="rect">
            <a:avLst/>
          </a:prstGeom>
        </p:spPr>
        <p:txBody>
          <a:bodyPr>
            <a:spAutoFit/>
          </a:bodyPr>
          <a:lstStyle/>
          <a:p>
            <a:pPr algn="ctr"/>
            <a:r>
              <a:rPr lang="en-US" sz="2000" dirty="0">
                <a:solidFill>
                  <a:schemeClr val="accent6"/>
                </a:solidFill>
                <a:latin typeface="+mj-lt"/>
              </a:rPr>
              <a:t>Download the jQuery library from </a:t>
            </a:r>
            <a:r>
              <a:rPr lang="en-US" sz="2000" dirty="0" err="1">
                <a:solidFill>
                  <a:schemeClr val="accent6"/>
                </a:solidFill>
                <a:latin typeface="+mj-lt"/>
              </a:rPr>
              <a:t>jQuery.com</a:t>
            </a:r>
            <a:endParaRPr lang="en-US" sz="2000" dirty="0">
              <a:solidFill>
                <a:schemeClr val="accent6"/>
              </a:solidFill>
              <a:latin typeface="+mj-lt"/>
            </a:endParaRPr>
          </a:p>
        </p:txBody>
      </p:sp>
      <p:sp>
        <p:nvSpPr>
          <p:cNvPr id="8" name="Rectangle 7"/>
          <p:cNvSpPr/>
          <p:nvPr/>
        </p:nvSpPr>
        <p:spPr>
          <a:xfrm>
            <a:off x="3048000" y="2705725"/>
            <a:ext cx="6096000" cy="646331"/>
          </a:xfrm>
          <a:prstGeom prst="rect">
            <a:avLst/>
          </a:prstGeom>
        </p:spPr>
        <p:txBody>
          <a:bodyPr>
            <a:spAutoFit/>
          </a:bodyPr>
          <a:lstStyle/>
          <a:p>
            <a:pPr algn="ctr"/>
            <a:r>
              <a:rPr lang="en-US" b="1" dirty="0" smtClean="0">
                <a:solidFill>
                  <a:srgbClr val="0070C0"/>
                </a:solidFill>
                <a:latin typeface="+mj-lt"/>
              </a:rPr>
              <a:t>Add this line to your html file</a:t>
            </a:r>
            <a:r>
              <a:rPr lang="en-US" dirty="0" smtClean="0">
                <a:solidFill>
                  <a:schemeClr val="accent6"/>
                </a:solidFill>
                <a:latin typeface="+mj-lt"/>
              </a:rPr>
              <a:t/>
            </a:r>
            <a:br>
              <a:rPr lang="en-US" dirty="0" smtClean="0">
                <a:solidFill>
                  <a:schemeClr val="accent6"/>
                </a:solidFill>
                <a:latin typeface="+mj-lt"/>
              </a:rPr>
            </a:br>
            <a:r>
              <a:rPr lang="en-US" dirty="0" smtClean="0">
                <a:solidFill>
                  <a:schemeClr val="accent6"/>
                </a:solidFill>
                <a:latin typeface="+mj-lt"/>
              </a:rPr>
              <a:t>&lt;</a:t>
            </a:r>
            <a:r>
              <a:rPr lang="en-US" dirty="0">
                <a:solidFill>
                  <a:schemeClr val="accent6"/>
                </a:solidFill>
                <a:latin typeface="+mj-lt"/>
              </a:rPr>
              <a:t>script </a:t>
            </a:r>
            <a:r>
              <a:rPr lang="en-US" dirty="0" err="1">
                <a:solidFill>
                  <a:schemeClr val="accent6"/>
                </a:solidFill>
                <a:latin typeface="+mj-lt"/>
              </a:rPr>
              <a:t>src</a:t>
            </a:r>
            <a:r>
              <a:rPr lang="en-US" dirty="0">
                <a:solidFill>
                  <a:schemeClr val="accent6"/>
                </a:solidFill>
                <a:latin typeface="+mj-lt"/>
              </a:rPr>
              <a:t>="jquery-3.3.1.min.js"&gt;&lt;/script&gt;</a:t>
            </a:r>
          </a:p>
        </p:txBody>
      </p:sp>
      <p:sp>
        <p:nvSpPr>
          <p:cNvPr id="10" name="TextBox 9"/>
          <p:cNvSpPr txBox="1"/>
          <p:nvPr/>
        </p:nvSpPr>
        <p:spPr>
          <a:xfrm>
            <a:off x="5829152" y="3592873"/>
            <a:ext cx="850232" cy="461665"/>
          </a:xfrm>
          <a:prstGeom prst="rect">
            <a:avLst/>
          </a:prstGeom>
          <a:noFill/>
        </p:spPr>
        <p:txBody>
          <a:bodyPr wrap="square" rtlCol="0">
            <a:spAutoFit/>
          </a:bodyPr>
          <a:lstStyle/>
          <a:p>
            <a:r>
              <a:rPr lang="en-US" sz="2400" dirty="0" smtClean="0"/>
              <a:t>OR</a:t>
            </a:r>
            <a:endParaRPr lang="en-US" sz="2400" dirty="0"/>
          </a:p>
        </p:txBody>
      </p:sp>
    </p:spTree>
    <p:extLst>
      <p:ext uri="{BB962C8B-B14F-4D97-AF65-F5344CB8AC3E}">
        <p14:creationId xmlns:p14="http://schemas.microsoft.com/office/powerpoint/2010/main" val="321302824"/>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404" y="634492"/>
            <a:ext cx="7729728" cy="1188720"/>
          </a:xfrm>
        </p:spPr>
        <p:txBody>
          <a:bodyPr/>
          <a:lstStyle/>
          <a:p>
            <a:r>
              <a:rPr lang="en-US" dirty="0" smtClean="0"/>
              <a:t>jQuery Syntax</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49</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7" name="Rectangle 6"/>
          <p:cNvSpPr/>
          <p:nvPr/>
        </p:nvSpPr>
        <p:spPr>
          <a:xfrm>
            <a:off x="3206268" y="2090171"/>
            <a:ext cx="6096000" cy="646331"/>
          </a:xfrm>
          <a:prstGeom prst="rect">
            <a:avLst/>
          </a:prstGeom>
        </p:spPr>
        <p:txBody>
          <a:bodyPr>
            <a:spAutoFit/>
          </a:bodyPr>
          <a:lstStyle/>
          <a:p>
            <a:pPr algn="ctr"/>
            <a:r>
              <a:rPr lang="en-US" dirty="0">
                <a:solidFill>
                  <a:srgbClr val="0070C0"/>
                </a:solidFill>
                <a:latin typeface="+mj-lt"/>
              </a:rPr>
              <a:t>jQuery selectors allow you to select and manipulate HTML element(s)</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0874" y="3003461"/>
            <a:ext cx="3926788" cy="2530887"/>
          </a:xfrm>
          <a:prstGeom prst="rect">
            <a:avLst/>
          </a:prstGeom>
          <a:ln>
            <a:solidFill>
              <a:schemeClr val="tx1"/>
            </a:solidFill>
          </a:ln>
        </p:spPr>
      </p:pic>
    </p:spTree>
    <p:extLst>
      <p:ext uri="{BB962C8B-B14F-4D97-AF65-F5344CB8AC3E}">
        <p14:creationId xmlns:p14="http://schemas.microsoft.com/office/powerpoint/2010/main" val="10113504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5</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29062" y="2450386"/>
            <a:ext cx="6089926" cy="400110"/>
          </a:xfrm>
          <a:prstGeom prst="rect">
            <a:avLst/>
          </a:prstGeom>
        </p:spPr>
        <p:txBody>
          <a:bodyPr wrap="square">
            <a:spAutoFit/>
          </a:bodyPr>
          <a:lstStyle/>
          <a:p>
            <a:r>
              <a:rPr lang="en-US" sz="2000" b="1" dirty="0" smtClean="0">
                <a:solidFill>
                  <a:schemeClr val="accent6"/>
                </a:solidFill>
                <a:latin typeface="Open Sans" charset="0"/>
              </a:rPr>
              <a:t>*All </a:t>
            </a:r>
            <a:r>
              <a:rPr lang="en-US" sz="2000" b="1" dirty="0">
                <a:solidFill>
                  <a:schemeClr val="accent6"/>
                </a:solidFill>
                <a:latin typeface="Open Sans" charset="0"/>
              </a:rPr>
              <a:t>variables are "</a:t>
            </a:r>
            <a:r>
              <a:rPr lang="en-US" sz="2000" b="1" dirty="0" smtClean="0">
                <a:solidFill>
                  <a:schemeClr val="accent6"/>
                </a:solidFill>
                <a:latin typeface="Open Sans" charset="0"/>
              </a:rPr>
              <a:t>hoisted”</a:t>
            </a:r>
            <a:endParaRPr lang="en-US" dirty="0"/>
          </a:p>
        </p:txBody>
      </p:sp>
      <p:sp>
        <p:nvSpPr>
          <p:cNvPr id="7" name="Rectangle 6"/>
          <p:cNvSpPr/>
          <p:nvPr/>
        </p:nvSpPr>
        <p:spPr>
          <a:xfrm>
            <a:off x="3238500" y="2856192"/>
            <a:ext cx="6096000" cy="369332"/>
          </a:xfrm>
          <a:prstGeom prst="rect">
            <a:avLst/>
          </a:prstGeom>
        </p:spPr>
        <p:txBody>
          <a:bodyPr>
            <a:spAutoFit/>
          </a:bodyPr>
          <a:lstStyle/>
          <a:p>
            <a:pPr algn="ctr"/>
            <a:r>
              <a:rPr lang="en-US" b="1" dirty="0">
                <a:solidFill>
                  <a:srgbClr val="0A0A0A"/>
                </a:solidFill>
                <a:latin typeface="Calibri" charset="0"/>
                <a:ea typeface="Calibri" charset="0"/>
                <a:cs typeface="Calibri" charset="0"/>
              </a:rPr>
              <a:t>There are issues associated with variables declared with </a:t>
            </a:r>
            <a:r>
              <a:rPr lang="en-US" b="1" dirty="0" err="1">
                <a:latin typeface="Calibri" charset="0"/>
                <a:ea typeface="Calibri" charset="0"/>
                <a:cs typeface="Calibri" charset="0"/>
              </a:rPr>
              <a:t>var</a:t>
            </a:r>
            <a:endParaRPr lang="en-US" b="1" dirty="0">
              <a:latin typeface="Calibri" charset="0"/>
              <a:ea typeface="Calibri" charset="0"/>
              <a:cs typeface="Calibri" charset="0"/>
            </a:endParaRPr>
          </a:p>
        </p:txBody>
      </p:sp>
      <p:sp>
        <p:nvSpPr>
          <p:cNvPr id="9" name="Left Brace 8"/>
          <p:cNvSpPr/>
          <p:nvPr/>
        </p:nvSpPr>
        <p:spPr>
          <a:xfrm rot="5400000">
            <a:off x="5822950" y="1597854"/>
            <a:ext cx="622300" cy="4038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187700" y="4008784"/>
            <a:ext cx="1854200" cy="1200329"/>
          </a:xfrm>
          <a:prstGeom prst="rect">
            <a:avLst/>
          </a:prstGeom>
          <a:noFill/>
        </p:spPr>
        <p:txBody>
          <a:bodyPr wrap="square" rtlCol="0">
            <a:spAutoFit/>
          </a:bodyPr>
          <a:lstStyle/>
          <a:p>
            <a:pPr algn="ctr"/>
            <a:r>
              <a:rPr lang="en-US" dirty="0" smtClean="0"/>
              <a:t>Variables are accessible within same block ONLY!</a:t>
            </a:r>
            <a:endParaRPr lang="en-US" dirty="0"/>
          </a:p>
        </p:txBody>
      </p:sp>
      <p:sp>
        <p:nvSpPr>
          <p:cNvPr id="12" name="Rectangle 11"/>
          <p:cNvSpPr/>
          <p:nvPr/>
        </p:nvSpPr>
        <p:spPr>
          <a:xfrm>
            <a:off x="325069" y="4008784"/>
            <a:ext cx="2512796" cy="1169551"/>
          </a:xfrm>
          <a:prstGeom prst="rect">
            <a:avLst/>
          </a:prstGeom>
          <a:solidFill>
            <a:schemeClr val="bg1"/>
          </a:solidFill>
          <a:ln>
            <a:solidFill>
              <a:schemeClr val="accent1"/>
            </a:solidFill>
          </a:ln>
        </p:spPr>
        <p:txBody>
          <a:bodyPr wrap="square">
            <a:spAutoFit/>
          </a:bodyPr>
          <a:lstStyle/>
          <a:p>
            <a:r>
              <a:rPr lang="en-US" sz="1400" dirty="0">
                <a:solidFill>
                  <a:srgbClr val="0070C0"/>
                </a:solidFill>
              </a:rPr>
              <a:t>function </a:t>
            </a:r>
            <a:r>
              <a:rPr lang="en-US" sz="1400" dirty="0" err="1">
                <a:solidFill>
                  <a:srgbClr val="0070C0"/>
                </a:solidFill>
              </a:rPr>
              <a:t>newFunction</a:t>
            </a:r>
            <a:r>
              <a:rPr lang="en-US" sz="1400" dirty="0">
                <a:solidFill>
                  <a:srgbClr val="0070C0"/>
                </a:solidFill>
              </a:rPr>
              <a:t>() { </a:t>
            </a:r>
            <a:endParaRPr lang="en-US" sz="1400" dirty="0" smtClean="0">
              <a:solidFill>
                <a:srgbClr val="0070C0"/>
              </a:solidFill>
            </a:endParaRPr>
          </a:p>
          <a:p>
            <a:r>
              <a:rPr lang="en-US" sz="1400" dirty="0">
                <a:solidFill>
                  <a:srgbClr val="0070C0"/>
                </a:solidFill>
              </a:rPr>
              <a:t>	</a:t>
            </a:r>
            <a:r>
              <a:rPr lang="en-US" sz="1400" dirty="0" err="1" smtClean="0">
                <a:solidFill>
                  <a:srgbClr val="0070C0"/>
                </a:solidFill>
              </a:rPr>
              <a:t>var</a:t>
            </a:r>
            <a:r>
              <a:rPr lang="en-US" sz="1400" dirty="0" smtClean="0">
                <a:solidFill>
                  <a:srgbClr val="0070C0"/>
                </a:solidFill>
              </a:rPr>
              <a:t> </a:t>
            </a:r>
            <a:r>
              <a:rPr lang="en-US" sz="1400" dirty="0">
                <a:solidFill>
                  <a:srgbClr val="0070C0"/>
                </a:solidFill>
              </a:rPr>
              <a:t>hello = "hello"; </a:t>
            </a:r>
          </a:p>
          <a:p>
            <a:r>
              <a:rPr lang="en-US" sz="1400" dirty="0" smtClean="0">
                <a:solidFill>
                  <a:srgbClr val="0070C0"/>
                </a:solidFill>
              </a:rPr>
              <a:t>}</a:t>
            </a:r>
          </a:p>
          <a:p>
            <a:r>
              <a:rPr lang="en-US" sz="1400" dirty="0" smtClean="0">
                <a:solidFill>
                  <a:srgbClr val="0070C0"/>
                </a:solidFill>
              </a:rPr>
              <a:t> </a:t>
            </a:r>
            <a:r>
              <a:rPr lang="en-US" sz="1400" dirty="0" err="1">
                <a:solidFill>
                  <a:srgbClr val="0070C0"/>
                </a:solidFill>
              </a:rPr>
              <a:t>console.log</a:t>
            </a:r>
            <a:r>
              <a:rPr lang="en-US" sz="1400" dirty="0">
                <a:solidFill>
                  <a:srgbClr val="0070C0"/>
                </a:solidFill>
              </a:rPr>
              <a:t>(hello); // error: hello is not defined</a:t>
            </a:r>
          </a:p>
        </p:txBody>
      </p:sp>
      <p:cxnSp>
        <p:nvCxnSpPr>
          <p:cNvPr id="14" name="Straight Arrow Connector 13"/>
          <p:cNvCxnSpPr>
            <a:stCxn id="11" idx="1"/>
          </p:cNvCxnSpPr>
          <p:nvPr/>
        </p:nvCxnSpPr>
        <p:spPr>
          <a:xfrm flipH="1">
            <a:off x="2997200" y="4608949"/>
            <a:ext cx="190500" cy="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50662" y="4008784"/>
            <a:ext cx="1805475" cy="1477328"/>
          </a:xfrm>
          <a:prstGeom prst="rect">
            <a:avLst/>
          </a:prstGeom>
        </p:spPr>
        <p:txBody>
          <a:bodyPr wrap="square">
            <a:spAutoFit/>
          </a:bodyPr>
          <a:lstStyle/>
          <a:p>
            <a:pPr algn="ctr"/>
            <a:r>
              <a:rPr lang="en-US" dirty="0" smtClean="0"/>
              <a:t>Variables </a:t>
            </a:r>
            <a:r>
              <a:rPr lang="en-US" dirty="0"/>
              <a:t>can be re-declared and </a:t>
            </a:r>
            <a:r>
              <a:rPr lang="en-US" dirty="0" smtClean="0"/>
              <a:t>updated</a:t>
            </a:r>
          </a:p>
          <a:p>
            <a:pPr algn="ctr"/>
            <a:r>
              <a:rPr lang="en-US" dirty="0" smtClean="0"/>
              <a:t>WITH NO ERROR!</a:t>
            </a:r>
            <a:endParaRPr lang="en-US" dirty="0"/>
          </a:p>
        </p:txBody>
      </p:sp>
      <p:cxnSp>
        <p:nvCxnSpPr>
          <p:cNvPr id="17" name="Straight Arrow Connector 16"/>
          <p:cNvCxnSpPr>
            <a:stCxn id="15" idx="3"/>
          </p:cNvCxnSpPr>
          <p:nvPr/>
        </p:nvCxnSpPr>
        <p:spPr>
          <a:xfrm>
            <a:off x="9056137" y="4747448"/>
            <a:ext cx="214863" cy="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334500" y="4485838"/>
            <a:ext cx="2654300" cy="523220"/>
          </a:xfrm>
          <a:prstGeom prst="rect">
            <a:avLst/>
          </a:prstGeom>
          <a:solidFill>
            <a:schemeClr val="bg1"/>
          </a:solidFill>
          <a:ln>
            <a:solidFill>
              <a:schemeClr val="accent1"/>
            </a:solidFill>
          </a:ln>
        </p:spPr>
        <p:txBody>
          <a:bodyPr wrap="square">
            <a:spAutoFit/>
          </a:bodyPr>
          <a:lstStyle/>
          <a:p>
            <a:r>
              <a:rPr lang="en-US" sz="1400" dirty="0" err="1">
                <a:solidFill>
                  <a:srgbClr val="0070C0"/>
                </a:solidFill>
              </a:rPr>
              <a:t>var</a:t>
            </a:r>
            <a:r>
              <a:rPr lang="en-US" sz="1400" dirty="0">
                <a:solidFill>
                  <a:srgbClr val="0070C0"/>
                </a:solidFill>
              </a:rPr>
              <a:t> greeter = "hey hi"; </a:t>
            </a:r>
            <a:endParaRPr lang="en-US" sz="1400" dirty="0" smtClean="0">
              <a:solidFill>
                <a:srgbClr val="0070C0"/>
              </a:solidFill>
            </a:endParaRPr>
          </a:p>
          <a:p>
            <a:r>
              <a:rPr lang="en-US" sz="1400" dirty="0" err="1" smtClean="0">
                <a:solidFill>
                  <a:srgbClr val="0070C0"/>
                </a:solidFill>
              </a:rPr>
              <a:t>var</a:t>
            </a:r>
            <a:r>
              <a:rPr lang="en-US" sz="1400" dirty="0" smtClean="0">
                <a:solidFill>
                  <a:srgbClr val="0070C0"/>
                </a:solidFill>
              </a:rPr>
              <a:t> </a:t>
            </a:r>
            <a:r>
              <a:rPr lang="en-US" sz="1400" dirty="0">
                <a:solidFill>
                  <a:srgbClr val="0070C0"/>
                </a:solidFill>
              </a:rPr>
              <a:t>greeter = "say Hello instead";</a:t>
            </a:r>
          </a:p>
        </p:txBody>
      </p:sp>
    </p:spTree>
    <p:extLst>
      <p:ext uri="{BB962C8B-B14F-4D97-AF65-F5344CB8AC3E}">
        <p14:creationId xmlns:p14="http://schemas.microsoft.com/office/powerpoint/2010/main" val="1497031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txBody>
          <a:bodyPr/>
          <a:lstStyle/>
          <a:p>
            <a:r>
              <a:rPr lang="en-US" dirty="0" smtClean="0"/>
              <a:t>Dom Exercise</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50</a:t>
            </a:fld>
            <a:endParaRPr lang="en-US" dirty="0"/>
          </a:p>
        </p:txBody>
      </p:sp>
      <p:pic>
        <p:nvPicPr>
          <p:cNvPr id="25" name="Picture 24"/>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TextBox 2"/>
          <p:cNvSpPr txBox="1"/>
          <p:nvPr/>
        </p:nvSpPr>
        <p:spPr>
          <a:xfrm>
            <a:off x="2033300" y="2476849"/>
            <a:ext cx="8725622" cy="2954655"/>
          </a:xfrm>
          <a:prstGeom prst="rect">
            <a:avLst/>
          </a:prstGeom>
          <a:noFill/>
        </p:spPr>
        <p:txBody>
          <a:bodyPr wrap="square" rtlCol="0">
            <a:spAutoFit/>
          </a:bodyPr>
          <a:lstStyle/>
          <a:p>
            <a:endParaRPr lang="en-US" dirty="0" smtClean="0"/>
          </a:p>
          <a:p>
            <a:r>
              <a:rPr lang="en-US" sz="2400" dirty="0" smtClean="0"/>
              <a:t>Create a HTML form that has 2 fields and submit button:</a:t>
            </a:r>
          </a:p>
          <a:p>
            <a:r>
              <a:rPr lang="en-US" sz="2400" dirty="0" smtClean="0"/>
              <a:t>1- First Name</a:t>
            </a:r>
          </a:p>
          <a:p>
            <a:r>
              <a:rPr lang="en-US" sz="2400" dirty="0" smtClean="0"/>
              <a:t>2- Second Name</a:t>
            </a:r>
          </a:p>
          <a:p>
            <a:r>
              <a:rPr lang="en-US" sz="2400" dirty="0" smtClean="0"/>
              <a:t>3- Submit Button</a:t>
            </a:r>
            <a:endParaRPr lang="en-US" sz="2400" dirty="0"/>
          </a:p>
          <a:p>
            <a:r>
              <a:rPr lang="en-US" sz="2400" dirty="0" smtClean="0"/>
              <a:t>Then write </a:t>
            </a:r>
            <a:r>
              <a:rPr lang="en-US" sz="2400" dirty="0"/>
              <a:t>a JavaScript function </a:t>
            </a:r>
            <a:r>
              <a:rPr lang="en-US" sz="2400" dirty="0" smtClean="0"/>
              <a:t>called it (</a:t>
            </a:r>
            <a:r>
              <a:rPr lang="en-US" sz="2400" dirty="0" err="1" smtClean="0"/>
              <a:t>getFormValue</a:t>
            </a:r>
            <a:r>
              <a:rPr lang="en-US" sz="2400" dirty="0" smtClean="0"/>
              <a:t>()) to </a:t>
            </a:r>
            <a:r>
              <a:rPr lang="en-US" sz="2400" dirty="0"/>
              <a:t>get the values of First and Last </a:t>
            </a:r>
            <a:r>
              <a:rPr lang="en-US" sz="2400" dirty="0" smtClean="0"/>
              <a:t>name when the user click on Submit.</a:t>
            </a:r>
          </a:p>
          <a:p>
            <a:r>
              <a:rPr lang="en-US" sz="2400" dirty="0" smtClean="0"/>
              <a:t>Show the result as alert or on console !</a:t>
            </a:r>
            <a:endParaRPr lang="en-US" sz="2400" dirty="0"/>
          </a:p>
        </p:txBody>
      </p:sp>
    </p:spTree>
    <p:extLst>
      <p:ext uri="{BB962C8B-B14F-4D97-AF65-F5344CB8AC3E}">
        <p14:creationId xmlns:p14="http://schemas.microsoft.com/office/powerpoint/2010/main" val="2013501205"/>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85775" y="414337"/>
            <a:ext cx="7800975" cy="1231106"/>
          </a:xfrm>
          <a:prstGeom prst="rect">
            <a:avLst/>
          </a:prstGeom>
          <a:noFill/>
        </p:spPr>
        <p:txBody>
          <a:bodyPr wrap="square" rtlCol="0">
            <a:spAutoFit/>
          </a:bodyPr>
          <a:lstStyle/>
          <a:p>
            <a:r>
              <a:rPr lang="en-US" sz="2400" b="1" dirty="0" smtClean="0"/>
              <a:t>Remember that we are here to help you</a:t>
            </a:r>
          </a:p>
          <a:p>
            <a:r>
              <a:rPr lang="en-US" sz="2400" b="1" dirty="0" smtClean="0"/>
              <a:t>All you have to do is </a:t>
            </a:r>
            <a:r>
              <a:rPr lang="en-US" sz="3200" b="1" dirty="0" smtClean="0">
                <a:solidFill>
                  <a:schemeClr val="accent6"/>
                </a:solidFill>
              </a:rPr>
              <a:t>ASK!</a:t>
            </a:r>
            <a:endParaRPr lang="en-US" sz="2400" b="1" dirty="0" smtClean="0">
              <a:solidFill>
                <a:schemeClr val="accent6"/>
              </a:solidFill>
            </a:endParaRPr>
          </a:p>
          <a:p>
            <a:endParaRPr lang="en-US" dirty="0"/>
          </a:p>
        </p:txBody>
      </p:sp>
      <p:cxnSp>
        <p:nvCxnSpPr>
          <p:cNvPr id="7" name="Straight Connector 6"/>
          <p:cNvCxnSpPr/>
          <p:nvPr/>
        </p:nvCxnSpPr>
        <p:spPr>
          <a:xfrm>
            <a:off x="728663" y="5243513"/>
            <a:ext cx="895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8663" y="4229100"/>
            <a:ext cx="8243888" cy="646331"/>
          </a:xfrm>
          <a:prstGeom prst="rect">
            <a:avLst/>
          </a:prstGeom>
          <a:noFill/>
        </p:spPr>
        <p:txBody>
          <a:bodyPr wrap="square" rtlCol="0">
            <a:spAutoFit/>
          </a:bodyPr>
          <a:lstStyle/>
          <a:p>
            <a:r>
              <a:rPr lang="en-US" sz="3600" dirty="0" smtClean="0"/>
              <a:t>Thank you for Attending </a:t>
            </a:r>
            <a:endParaRPr lang="en-US" sz="3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821" y="2657475"/>
            <a:ext cx="2428105" cy="2401996"/>
          </a:xfrm>
          <a:prstGeom prst="rect">
            <a:avLst/>
          </a:prstGeom>
        </p:spPr>
      </p:pic>
    </p:spTree>
    <p:extLst>
      <p:ext uri="{BB962C8B-B14F-4D97-AF65-F5344CB8AC3E}">
        <p14:creationId xmlns:p14="http://schemas.microsoft.com/office/powerpoint/2010/main" val="80887842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Variable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6</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8" name="Rectangle 7"/>
          <p:cNvSpPr/>
          <p:nvPr/>
        </p:nvSpPr>
        <p:spPr>
          <a:xfrm>
            <a:off x="2768600" y="3248669"/>
            <a:ext cx="6096000" cy="923330"/>
          </a:xfrm>
          <a:prstGeom prst="rect">
            <a:avLst/>
          </a:prstGeom>
        </p:spPr>
        <p:txBody>
          <a:bodyPr>
            <a:spAutoFit/>
          </a:bodyPr>
          <a:lstStyle/>
          <a:p>
            <a:r>
              <a:rPr lang="en-US" dirty="0" smtClean="0"/>
              <a:t>Hoisting </a:t>
            </a:r>
            <a:r>
              <a:rPr lang="en-US" dirty="0"/>
              <a:t>is a JavaScript mechanism where variables and function declarations are moved to the top of their scope before code execution. </a:t>
            </a:r>
          </a:p>
        </p:txBody>
      </p:sp>
      <p:sp>
        <p:nvSpPr>
          <p:cNvPr id="19" name="Rectangle 18"/>
          <p:cNvSpPr/>
          <p:nvPr/>
        </p:nvSpPr>
        <p:spPr>
          <a:xfrm>
            <a:off x="2857500" y="4359316"/>
            <a:ext cx="4102100" cy="523220"/>
          </a:xfrm>
          <a:prstGeom prst="rect">
            <a:avLst/>
          </a:prstGeom>
          <a:solidFill>
            <a:schemeClr val="bg1"/>
          </a:solidFill>
          <a:ln>
            <a:solidFill>
              <a:schemeClr val="accent1"/>
            </a:solidFill>
          </a:ln>
        </p:spPr>
        <p:txBody>
          <a:bodyPr wrap="square">
            <a:spAutoFit/>
          </a:bodyPr>
          <a:lstStyle/>
          <a:p>
            <a:r>
              <a:rPr lang="en-US" sz="1400" dirty="0" err="1"/>
              <a:t>console.log</a:t>
            </a:r>
            <a:r>
              <a:rPr lang="en-US" sz="1400" dirty="0"/>
              <a:t> (greeter); </a:t>
            </a:r>
            <a:endParaRPr lang="en-US" sz="1400" dirty="0" smtClean="0"/>
          </a:p>
          <a:p>
            <a:r>
              <a:rPr lang="en-US" sz="1400" dirty="0" err="1" smtClean="0"/>
              <a:t>var</a:t>
            </a:r>
            <a:r>
              <a:rPr lang="en-US" sz="1400" dirty="0" smtClean="0"/>
              <a:t> </a:t>
            </a:r>
            <a:r>
              <a:rPr lang="en-US" sz="1400" dirty="0"/>
              <a:t>greeter = "say </a:t>
            </a:r>
            <a:r>
              <a:rPr lang="en-US" sz="1400" dirty="0" smtClean="0"/>
              <a:t>hello”;</a:t>
            </a:r>
            <a:endParaRPr lang="en-US" sz="1400" dirty="0"/>
          </a:p>
        </p:txBody>
      </p:sp>
      <p:sp>
        <p:nvSpPr>
          <p:cNvPr id="13" name="Rectangle 12"/>
          <p:cNvSpPr/>
          <p:nvPr/>
        </p:nvSpPr>
        <p:spPr>
          <a:xfrm>
            <a:off x="2768600" y="2692020"/>
            <a:ext cx="3300391" cy="369332"/>
          </a:xfrm>
          <a:prstGeom prst="rect">
            <a:avLst/>
          </a:prstGeom>
        </p:spPr>
        <p:txBody>
          <a:bodyPr wrap="none">
            <a:spAutoFit/>
          </a:bodyPr>
          <a:lstStyle/>
          <a:p>
            <a:r>
              <a:rPr lang="en-US" b="1">
                <a:solidFill>
                  <a:srgbClr val="F88615"/>
                </a:solidFill>
              </a:rPr>
              <a:t>Do you remember Hoisting? </a:t>
            </a:r>
            <a:endParaRPr lang="en-US" b="1" dirty="0">
              <a:solidFill>
                <a:srgbClr val="F88615"/>
              </a:solidFill>
            </a:endParaRPr>
          </a:p>
        </p:txBody>
      </p:sp>
      <p:sp>
        <p:nvSpPr>
          <p:cNvPr id="16" name="Rectangle 15"/>
          <p:cNvSpPr/>
          <p:nvPr/>
        </p:nvSpPr>
        <p:spPr>
          <a:xfrm>
            <a:off x="2768600" y="5067201"/>
            <a:ext cx="2556405" cy="400110"/>
          </a:xfrm>
          <a:prstGeom prst="rect">
            <a:avLst/>
          </a:prstGeom>
        </p:spPr>
        <p:txBody>
          <a:bodyPr wrap="none">
            <a:spAutoFit/>
          </a:bodyPr>
          <a:lstStyle/>
          <a:p>
            <a:r>
              <a:rPr lang="en-US" sz="2000" b="1" dirty="0" smtClean="0">
                <a:solidFill>
                  <a:srgbClr val="F88615"/>
                </a:solidFill>
                <a:latin typeface="Palatino" charset="0"/>
              </a:rPr>
              <a:t>BUT !</a:t>
            </a:r>
            <a:r>
              <a:rPr lang="en-US" sz="2000" b="1" dirty="0" smtClean="0">
                <a:solidFill>
                  <a:schemeClr val="accent6"/>
                </a:solidFill>
                <a:latin typeface="Palatino" charset="0"/>
              </a:rPr>
              <a:t>  </a:t>
            </a:r>
            <a:r>
              <a:rPr lang="en-US" dirty="0" smtClean="0">
                <a:solidFill>
                  <a:srgbClr val="0A0A0A"/>
                </a:solidFill>
                <a:latin typeface="Palatino" charset="0"/>
              </a:rPr>
              <a:t>it </a:t>
            </a:r>
            <a:r>
              <a:rPr lang="en-US" dirty="0">
                <a:solidFill>
                  <a:srgbClr val="0A0A0A"/>
                </a:solidFill>
                <a:latin typeface="Palatino" charset="0"/>
              </a:rPr>
              <a:t>is interpreted</a:t>
            </a:r>
            <a:endParaRPr lang="en-US" dirty="0"/>
          </a:p>
        </p:txBody>
      </p:sp>
      <p:sp>
        <p:nvSpPr>
          <p:cNvPr id="20" name="Rectangle 19"/>
          <p:cNvSpPr/>
          <p:nvPr/>
        </p:nvSpPr>
        <p:spPr>
          <a:xfrm>
            <a:off x="2857500" y="5618796"/>
            <a:ext cx="4102100" cy="738664"/>
          </a:xfrm>
          <a:prstGeom prst="rect">
            <a:avLst/>
          </a:prstGeom>
          <a:solidFill>
            <a:schemeClr val="bg1"/>
          </a:solidFill>
          <a:ln>
            <a:solidFill>
              <a:schemeClr val="accent1"/>
            </a:solidFill>
          </a:ln>
        </p:spPr>
        <p:txBody>
          <a:bodyPr wrap="square">
            <a:spAutoFit/>
          </a:bodyPr>
          <a:lstStyle/>
          <a:p>
            <a:r>
              <a:rPr lang="en-US" sz="1400" dirty="0" err="1"/>
              <a:t>var</a:t>
            </a:r>
            <a:r>
              <a:rPr lang="en-US" sz="1400" dirty="0"/>
              <a:t> greeter; </a:t>
            </a:r>
            <a:endParaRPr lang="en-US" sz="1400" dirty="0" smtClean="0"/>
          </a:p>
          <a:p>
            <a:r>
              <a:rPr lang="en-US" sz="1400" dirty="0" err="1" smtClean="0"/>
              <a:t>console.log</a:t>
            </a:r>
            <a:r>
              <a:rPr lang="en-US" sz="1400" dirty="0" smtClean="0"/>
              <a:t>(greeter</a:t>
            </a:r>
            <a:r>
              <a:rPr lang="en-US" sz="1400" dirty="0"/>
              <a:t>); //greeter is undefined </a:t>
            </a:r>
            <a:endParaRPr lang="en-US" sz="1400" dirty="0" smtClean="0"/>
          </a:p>
          <a:p>
            <a:r>
              <a:rPr lang="en-US" sz="1400" dirty="0" smtClean="0"/>
              <a:t>greeter </a:t>
            </a:r>
            <a:r>
              <a:rPr lang="en-US" sz="1400" dirty="0"/>
              <a:t>= "say hello"</a:t>
            </a:r>
          </a:p>
        </p:txBody>
      </p:sp>
      <p:sp>
        <p:nvSpPr>
          <p:cNvPr id="21" name="Folded Corner 20"/>
          <p:cNvSpPr/>
          <p:nvPr/>
        </p:nvSpPr>
        <p:spPr>
          <a:xfrm rot="569477">
            <a:off x="8322716" y="4365392"/>
            <a:ext cx="2298700" cy="1858604"/>
          </a:xfrm>
          <a:prstGeom prst="foldedCorne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Declarations are </a:t>
            </a:r>
            <a:r>
              <a:rPr lang="en-US" dirty="0" smtClean="0">
                <a:solidFill>
                  <a:schemeClr val="tx1"/>
                </a:solidFill>
              </a:rPr>
              <a:t>Hoisted</a:t>
            </a:r>
          </a:p>
          <a:p>
            <a:pPr algn="ctr"/>
            <a:r>
              <a:rPr lang="en-US" dirty="0">
                <a:solidFill>
                  <a:srgbClr val="F88615"/>
                </a:solidFill>
              </a:rPr>
              <a:t>Initializations</a:t>
            </a:r>
            <a:r>
              <a:rPr lang="en-US" dirty="0">
                <a:solidFill>
                  <a:schemeClr val="tx1"/>
                </a:solidFill>
              </a:rPr>
              <a:t> are </a:t>
            </a:r>
            <a:r>
              <a:rPr lang="en-US" dirty="0" smtClean="0">
                <a:solidFill>
                  <a:schemeClr val="tx1"/>
                </a:solidFill>
              </a:rPr>
              <a:t>Not Hoisted</a:t>
            </a:r>
            <a:endParaRPr lang="en-US" dirty="0">
              <a:solidFill>
                <a:schemeClr val="tx1"/>
              </a:solidFill>
            </a:endParaRPr>
          </a:p>
        </p:txBody>
      </p:sp>
      <p:cxnSp>
        <p:nvCxnSpPr>
          <p:cNvPr id="23" name="Straight Arrow Connector 22"/>
          <p:cNvCxnSpPr/>
          <p:nvPr/>
        </p:nvCxnSpPr>
        <p:spPr>
          <a:xfrm flipV="1">
            <a:off x="7073900" y="5524500"/>
            <a:ext cx="990600" cy="3048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646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1" animBg="1"/>
      <p:bldP spid="13"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and </a:t>
            </a:r>
            <a:r>
              <a:rPr lang="en-US" dirty="0" err="1" smtClean="0"/>
              <a:t>Const</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7</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2630099" y="2386895"/>
            <a:ext cx="6931802" cy="4216539"/>
          </a:xfrm>
          <a:prstGeom prst="rect">
            <a:avLst/>
          </a:prstGeom>
        </p:spPr>
        <p:txBody>
          <a:bodyPr wrap="square">
            <a:spAutoFit/>
          </a:bodyPr>
          <a:lstStyle/>
          <a:p>
            <a:pPr algn="ctr"/>
            <a:r>
              <a:rPr lang="en-US" sz="2000" b="1" dirty="0" smtClean="0">
                <a:solidFill>
                  <a:schemeClr val="accent6"/>
                </a:solidFill>
                <a:latin typeface="Open Sans" charset="0"/>
              </a:rPr>
              <a:t>Because of all issues </a:t>
            </a:r>
            <a:r>
              <a:rPr lang="en-US" sz="2000" b="1" dirty="0">
                <a:solidFill>
                  <a:schemeClr val="accent6"/>
                </a:solidFill>
                <a:latin typeface="Open Sans" charset="0"/>
              </a:rPr>
              <a:t>associated with variables declared with </a:t>
            </a:r>
            <a:r>
              <a:rPr lang="en-US" sz="2000" b="1" dirty="0" err="1" smtClean="0">
                <a:solidFill>
                  <a:schemeClr val="accent6"/>
                </a:solidFill>
                <a:latin typeface="Open Sans" charset="0"/>
              </a:rPr>
              <a:t>var</a:t>
            </a:r>
            <a:r>
              <a:rPr lang="en-US" sz="2000" b="1" dirty="0" smtClean="0">
                <a:solidFill>
                  <a:schemeClr val="accent6"/>
                </a:solidFill>
                <a:latin typeface="Open Sans" charset="0"/>
              </a:rPr>
              <a:t>, we need new way to define variables. </a:t>
            </a:r>
            <a:endParaRPr lang="en-US" sz="2000" b="1" dirty="0">
              <a:solidFill>
                <a:schemeClr val="accent6"/>
              </a:solidFill>
              <a:latin typeface="Open Sans" charset="0"/>
            </a:endParaRPr>
          </a:p>
          <a:p>
            <a:endParaRPr lang="en-US" b="1" dirty="0" smtClean="0">
              <a:latin typeface="Open Sans" charset="0"/>
            </a:endParaRPr>
          </a:p>
          <a:p>
            <a:r>
              <a:rPr lang="en-US" sz="2400" b="1" dirty="0" smtClean="0">
                <a:solidFill>
                  <a:srgbClr val="0070C0"/>
                </a:solidFill>
                <a:latin typeface="Open Sans" charset="0"/>
              </a:rPr>
              <a:t>Let</a:t>
            </a:r>
            <a:r>
              <a:rPr lang="en-US" sz="2400" b="1" dirty="0" smtClean="0">
                <a:solidFill>
                  <a:srgbClr val="0070C0"/>
                </a:solidFill>
                <a:latin typeface="Open Sans" charset="0"/>
                <a:sym typeface="Wingdings"/>
              </a:rPr>
              <a:t>:</a:t>
            </a:r>
          </a:p>
          <a:p>
            <a:pPr marL="285750" indent="-285750">
              <a:buFont typeface="Arial" charset="0"/>
              <a:buChar char="•"/>
            </a:pPr>
            <a:r>
              <a:rPr lang="en-US" sz="1400" dirty="0" smtClean="0">
                <a:latin typeface="Calibri" charset="0"/>
                <a:ea typeface="Calibri" charset="0"/>
                <a:cs typeface="Calibri" charset="0"/>
                <a:sym typeface="Wingdings"/>
              </a:rPr>
              <a:t>It is a block scoped.</a:t>
            </a:r>
          </a:p>
          <a:p>
            <a:pPr marL="285750" indent="-285750">
              <a:buFont typeface="Arial" charset="0"/>
              <a:buChar char="•"/>
            </a:pPr>
            <a:r>
              <a:rPr lang="en-US" sz="1400" dirty="0" smtClean="0">
                <a:latin typeface="Calibri" charset="0"/>
                <a:ea typeface="Calibri" charset="0"/>
                <a:cs typeface="Calibri" charset="0"/>
              </a:rPr>
              <a:t>It can </a:t>
            </a:r>
            <a:r>
              <a:rPr lang="en-US" sz="1400" dirty="0">
                <a:latin typeface="Calibri" charset="0"/>
                <a:ea typeface="Calibri" charset="0"/>
                <a:cs typeface="Calibri" charset="0"/>
              </a:rPr>
              <a:t>be updated but not </a:t>
            </a:r>
            <a:r>
              <a:rPr lang="en-US" sz="1400" dirty="0" smtClean="0">
                <a:latin typeface="Calibri" charset="0"/>
                <a:ea typeface="Calibri" charset="0"/>
                <a:cs typeface="Calibri" charset="0"/>
              </a:rPr>
              <a:t>re-declared.</a:t>
            </a:r>
          </a:p>
          <a:p>
            <a:pPr marL="285750" indent="-285750">
              <a:buFont typeface="Arial" charset="0"/>
              <a:buChar char="•"/>
            </a:pPr>
            <a:endParaRPr lang="en-US" sz="1400" dirty="0" smtClean="0">
              <a:latin typeface="Calibri" charset="0"/>
              <a:ea typeface="Calibri" charset="0"/>
              <a:cs typeface="Calibri" charset="0"/>
            </a:endParaRPr>
          </a:p>
          <a:p>
            <a:r>
              <a:rPr lang="en-US" sz="2400" b="1" dirty="0" err="1">
                <a:solidFill>
                  <a:srgbClr val="0070C0"/>
                </a:solidFill>
                <a:latin typeface="Open Sans" charset="0"/>
              </a:rPr>
              <a:t>Const</a:t>
            </a:r>
            <a:r>
              <a:rPr lang="en-US" sz="2400" b="1" dirty="0">
                <a:solidFill>
                  <a:srgbClr val="0070C0"/>
                </a:solidFill>
                <a:latin typeface="Open Sans" charset="0"/>
              </a:rPr>
              <a:t>:</a:t>
            </a:r>
          </a:p>
          <a:p>
            <a:pPr marL="285750" indent="-285750">
              <a:buFont typeface="Arial" charset="0"/>
              <a:buChar char="•"/>
            </a:pPr>
            <a:r>
              <a:rPr lang="en-US" sz="1400" dirty="0">
                <a:latin typeface="Calibri" charset="0"/>
                <a:ea typeface="Calibri" charset="0"/>
                <a:cs typeface="Calibri" charset="0"/>
              </a:rPr>
              <a:t>It maintains constant values. </a:t>
            </a:r>
          </a:p>
          <a:p>
            <a:pPr marL="285750" indent="-285750">
              <a:buFont typeface="Arial" charset="0"/>
              <a:buChar char="•"/>
            </a:pPr>
            <a:r>
              <a:rPr lang="en-US" sz="1400" dirty="0" err="1">
                <a:latin typeface="Calibri" charset="0"/>
                <a:ea typeface="Calibri" charset="0"/>
                <a:cs typeface="Calibri" charset="0"/>
              </a:rPr>
              <a:t>Const</a:t>
            </a:r>
            <a:r>
              <a:rPr lang="en-US" sz="1400" dirty="0">
                <a:latin typeface="Calibri" charset="0"/>
                <a:ea typeface="Calibri" charset="0"/>
                <a:cs typeface="Calibri" charset="0"/>
              </a:rPr>
              <a:t> declarations are block scoped</a:t>
            </a:r>
          </a:p>
          <a:p>
            <a:pPr marL="285750" indent="-285750">
              <a:buFont typeface="Arial" charset="0"/>
              <a:buChar char="•"/>
            </a:pPr>
            <a:r>
              <a:rPr lang="en-US" sz="1400" dirty="0">
                <a:latin typeface="Calibri" charset="0"/>
                <a:ea typeface="Calibri" charset="0"/>
                <a:cs typeface="Calibri" charset="0"/>
              </a:rPr>
              <a:t>It cannot be updated or </a:t>
            </a:r>
            <a:r>
              <a:rPr lang="en-US" sz="1400" dirty="0" smtClean="0">
                <a:latin typeface="Calibri" charset="0"/>
                <a:ea typeface="Calibri" charset="0"/>
                <a:cs typeface="Calibri" charset="0"/>
              </a:rPr>
              <a:t>re-declared</a:t>
            </a:r>
          </a:p>
          <a:p>
            <a:pPr marL="285750" indent="-285750">
              <a:buFont typeface="Arial" charset="0"/>
              <a:buChar char="•"/>
            </a:pPr>
            <a:endParaRPr lang="en-US" sz="1400" dirty="0">
              <a:latin typeface="Calibri" charset="0"/>
              <a:ea typeface="Calibri" charset="0"/>
              <a:cs typeface="Calibri" charset="0"/>
            </a:endParaRPr>
          </a:p>
          <a:p>
            <a:pPr marL="285750" indent="-285750">
              <a:buFont typeface="Arial" charset="0"/>
              <a:buChar char="•"/>
            </a:pPr>
            <a:endParaRPr lang="en-US" sz="1400" dirty="0" smtClean="0">
              <a:latin typeface="Calibri" charset="0"/>
              <a:ea typeface="Calibri" charset="0"/>
              <a:cs typeface="Calibri" charset="0"/>
            </a:endParaRPr>
          </a:p>
          <a:p>
            <a:r>
              <a:rPr lang="en-US" sz="1400" b="1" dirty="0">
                <a:latin typeface="Open Sans" charset="0"/>
              </a:rPr>
              <a:t>-From now, let’s use </a:t>
            </a:r>
            <a:r>
              <a:rPr lang="en-US" sz="1400" b="1" dirty="0">
                <a:solidFill>
                  <a:srgbClr val="0070C0"/>
                </a:solidFill>
                <a:latin typeface="Open Sans" charset="0"/>
              </a:rPr>
              <a:t>Let</a:t>
            </a:r>
            <a:r>
              <a:rPr lang="en-US" sz="1400" b="1" dirty="0">
                <a:latin typeface="Open Sans" charset="0"/>
              </a:rPr>
              <a:t> &amp; </a:t>
            </a:r>
            <a:r>
              <a:rPr lang="en-US" sz="1400" b="1" dirty="0" err="1">
                <a:solidFill>
                  <a:srgbClr val="0070C0"/>
                </a:solidFill>
                <a:latin typeface="Open Sans" charset="0"/>
              </a:rPr>
              <a:t>Const</a:t>
            </a:r>
            <a:r>
              <a:rPr lang="en-US" sz="1400" b="1" dirty="0">
                <a:solidFill>
                  <a:srgbClr val="F88615"/>
                </a:solidFill>
                <a:latin typeface="Open Sans" charset="0"/>
              </a:rPr>
              <a:t/>
            </a:r>
            <a:br>
              <a:rPr lang="en-US" sz="1400" b="1" dirty="0">
                <a:solidFill>
                  <a:srgbClr val="F88615"/>
                </a:solidFill>
                <a:latin typeface="Open Sans" charset="0"/>
              </a:rPr>
            </a:br>
            <a:endParaRPr lang="en-US" sz="1400" b="1" dirty="0">
              <a:solidFill>
                <a:srgbClr val="F88615"/>
              </a:solidFill>
              <a:latin typeface="Open Sans" charset="0"/>
            </a:endParaRPr>
          </a:p>
          <a:p>
            <a:pPr marL="285750" indent="-285750">
              <a:buFont typeface="Arial" charset="0"/>
              <a:buChar char="•"/>
            </a:pPr>
            <a:endParaRPr lang="en-US" sz="1400" dirty="0">
              <a:latin typeface="Calibri" charset="0"/>
              <a:ea typeface="Calibri" charset="0"/>
              <a:cs typeface="Calibri" charset="0"/>
            </a:endParaRPr>
          </a:p>
        </p:txBody>
      </p:sp>
    </p:spTree>
    <p:extLst>
      <p:ext uri="{BB962C8B-B14F-4D97-AF65-F5344CB8AC3E}">
        <p14:creationId xmlns:p14="http://schemas.microsoft.com/office/powerpoint/2010/main" val="162376460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concat</a:t>
            </a:r>
            <a:r>
              <a:rPr lang="en-US" dirty="0"/>
              <a:t>() Method</a:t>
            </a:r>
          </a:p>
        </p:txBody>
      </p:sp>
      <p:sp>
        <p:nvSpPr>
          <p:cNvPr id="6" name="Slide Number Placeholder 5"/>
          <p:cNvSpPr>
            <a:spLocks noGrp="1"/>
          </p:cNvSpPr>
          <p:nvPr>
            <p:ph type="sldNum" sz="quarter" idx="12"/>
          </p:nvPr>
        </p:nvSpPr>
        <p:spPr/>
        <p:txBody>
          <a:bodyPr/>
          <a:lstStyle/>
          <a:p>
            <a:fld id="{FAEF9944-A4F6-4C59-AEBD-678D6480B8EA}" type="slidenum">
              <a:rPr lang="en-US" smtClean="0"/>
              <a:t>8</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8" name="Rectangle 7"/>
          <p:cNvSpPr/>
          <p:nvPr/>
        </p:nvSpPr>
        <p:spPr>
          <a:xfrm>
            <a:off x="3044963" y="2632271"/>
            <a:ext cx="6096000" cy="646331"/>
          </a:xfrm>
          <a:prstGeom prst="rect">
            <a:avLst/>
          </a:prstGeom>
        </p:spPr>
        <p:txBody>
          <a:bodyPr>
            <a:spAutoFit/>
          </a:bodyPr>
          <a:lstStyle/>
          <a:p>
            <a:pPr algn="ctr"/>
            <a:r>
              <a:rPr lang="en-US" dirty="0">
                <a:solidFill>
                  <a:srgbClr val="000000"/>
                </a:solidFill>
                <a:latin typeface="Verdana" charset="0"/>
              </a:rPr>
              <a:t>The </a:t>
            </a:r>
            <a:r>
              <a:rPr lang="en-US" dirty="0" err="1">
                <a:solidFill>
                  <a:srgbClr val="000000"/>
                </a:solidFill>
                <a:latin typeface="Verdana" charset="0"/>
              </a:rPr>
              <a:t>concat</a:t>
            </a:r>
            <a:r>
              <a:rPr lang="en-US" dirty="0">
                <a:solidFill>
                  <a:srgbClr val="000000"/>
                </a:solidFill>
                <a:latin typeface="Verdana" charset="0"/>
              </a:rPr>
              <a:t>() method is used to join two or more arrays</a:t>
            </a:r>
            <a:endParaRPr lang="en-US" dirty="0"/>
          </a:p>
        </p:txBody>
      </p:sp>
      <p:sp>
        <p:nvSpPr>
          <p:cNvPr id="9" name="Rectangle 8"/>
          <p:cNvSpPr/>
          <p:nvPr/>
        </p:nvSpPr>
        <p:spPr>
          <a:xfrm>
            <a:off x="3571424" y="3388129"/>
            <a:ext cx="5503430" cy="738664"/>
          </a:xfrm>
          <a:prstGeom prst="rect">
            <a:avLst/>
          </a:prstGeom>
        </p:spPr>
        <p:txBody>
          <a:bodyPr wrap="none">
            <a:spAutoFit/>
          </a:bodyPr>
          <a:lstStyle/>
          <a:p>
            <a:r>
              <a:rPr lang="en-US" sz="2400" b="1" dirty="0" smtClean="0">
                <a:solidFill>
                  <a:srgbClr val="F88615"/>
                </a:solidFill>
                <a:latin typeface="Consolas" charset="0"/>
              </a:rPr>
              <a:t>SYNTAX:</a:t>
            </a:r>
          </a:p>
          <a:p>
            <a:r>
              <a:rPr lang="en-US" i="1" dirty="0" smtClean="0">
                <a:solidFill>
                  <a:srgbClr val="0070C0"/>
                </a:solidFill>
                <a:latin typeface="Consolas" charset="0"/>
              </a:rPr>
              <a:t>array1</a:t>
            </a:r>
            <a:r>
              <a:rPr lang="en-US" dirty="0" smtClean="0">
                <a:solidFill>
                  <a:srgbClr val="0070C0"/>
                </a:solidFill>
                <a:latin typeface="Consolas" charset="0"/>
              </a:rPr>
              <a:t>.concat(</a:t>
            </a:r>
            <a:r>
              <a:rPr lang="en-US" i="1" dirty="0" smtClean="0">
                <a:solidFill>
                  <a:srgbClr val="0070C0"/>
                </a:solidFill>
                <a:latin typeface="Consolas" charset="0"/>
              </a:rPr>
              <a:t>array2</a:t>
            </a:r>
            <a:r>
              <a:rPr lang="en-US" dirty="0">
                <a:solidFill>
                  <a:srgbClr val="0070C0"/>
                </a:solidFill>
                <a:latin typeface="Consolas" charset="0"/>
              </a:rPr>
              <a:t>,</a:t>
            </a:r>
            <a:r>
              <a:rPr lang="en-US" i="1" dirty="0">
                <a:solidFill>
                  <a:srgbClr val="0070C0"/>
                </a:solidFill>
                <a:latin typeface="Consolas" charset="0"/>
              </a:rPr>
              <a:t> array3</a:t>
            </a:r>
            <a:r>
              <a:rPr lang="en-US" dirty="0">
                <a:solidFill>
                  <a:srgbClr val="0070C0"/>
                </a:solidFill>
                <a:latin typeface="Consolas" charset="0"/>
              </a:rPr>
              <a:t>, ...,</a:t>
            </a:r>
            <a:r>
              <a:rPr lang="en-US" i="1" dirty="0">
                <a:solidFill>
                  <a:srgbClr val="0070C0"/>
                </a:solidFill>
                <a:latin typeface="Consolas" charset="0"/>
              </a:rPr>
              <a:t> </a:t>
            </a:r>
            <a:r>
              <a:rPr lang="en-US" i="1" dirty="0" err="1">
                <a:solidFill>
                  <a:srgbClr val="0070C0"/>
                </a:solidFill>
                <a:latin typeface="Consolas" charset="0"/>
              </a:rPr>
              <a:t>arrayX</a:t>
            </a:r>
            <a:r>
              <a:rPr lang="en-US" dirty="0">
                <a:solidFill>
                  <a:srgbClr val="0070C0"/>
                </a:solidFill>
                <a:latin typeface="Consolas" charset="0"/>
              </a:rPr>
              <a:t>)</a:t>
            </a:r>
            <a:endParaRPr lang="en-US" dirty="0">
              <a:solidFill>
                <a:srgbClr val="0070C0"/>
              </a:solidFill>
            </a:endParaRPr>
          </a:p>
        </p:txBody>
      </p:sp>
      <p:sp>
        <p:nvSpPr>
          <p:cNvPr id="10" name="Rectangle 9"/>
          <p:cNvSpPr/>
          <p:nvPr/>
        </p:nvSpPr>
        <p:spPr>
          <a:xfrm>
            <a:off x="3044962" y="4418467"/>
            <a:ext cx="7381737" cy="1754326"/>
          </a:xfrm>
          <a:prstGeom prst="rect">
            <a:avLst/>
          </a:prstGeom>
        </p:spPr>
        <p:txBody>
          <a:bodyPr wrap="square">
            <a:spAutoFit/>
          </a:bodyPr>
          <a:lstStyle/>
          <a:p>
            <a:r>
              <a:rPr lang="en-US" dirty="0" smtClean="0"/>
              <a:t>Let’s try something: </a:t>
            </a:r>
          </a:p>
          <a:p>
            <a:endParaRPr lang="en-US" dirty="0" smtClean="0"/>
          </a:p>
          <a:p>
            <a:r>
              <a:rPr lang="en-US" dirty="0" smtClean="0"/>
              <a:t>let color = [”</a:t>
            </a:r>
            <a:r>
              <a:rPr lang="en-US" dirty="0" err="1" smtClean="0"/>
              <a:t>blue",”yellow",”red</a:t>
            </a:r>
            <a:r>
              <a:rPr lang="en-US" dirty="0" smtClean="0"/>
              <a:t>"];</a:t>
            </a:r>
          </a:p>
          <a:p>
            <a:r>
              <a:rPr lang="en-US" dirty="0" smtClean="0"/>
              <a:t>let color2 = [”</a:t>
            </a:r>
            <a:r>
              <a:rPr lang="en-US" dirty="0" err="1" smtClean="0"/>
              <a:t>white",”black</a:t>
            </a:r>
            <a:r>
              <a:rPr lang="en-US" dirty="0" smtClean="0"/>
              <a:t>"]; </a:t>
            </a:r>
          </a:p>
          <a:p>
            <a:r>
              <a:rPr lang="en-US" dirty="0" err="1" smtClean="0">
                <a:solidFill>
                  <a:srgbClr val="0070C0"/>
                </a:solidFill>
              </a:rPr>
              <a:t>console.log</a:t>
            </a:r>
            <a:r>
              <a:rPr lang="en-US" dirty="0" smtClean="0">
                <a:solidFill>
                  <a:srgbClr val="0070C0"/>
                </a:solidFill>
              </a:rPr>
              <a:t>(color + color2);</a:t>
            </a:r>
          </a:p>
          <a:p>
            <a:r>
              <a:rPr lang="en-US" dirty="0" err="1" smtClean="0">
                <a:solidFill>
                  <a:srgbClr val="0070C0"/>
                </a:solidFill>
              </a:rPr>
              <a:t>cosole.log</a:t>
            </a:r>
            <a:r>
              <a:rPr lang="en-US" dirty="0" smtClean="0">
                <a:solidFill>
                  <a:srgbClr val="0070C0"/>
                </a:solidFill>
              </a:rPr>
              <a:t>(</a:t>
            </a:r>
            <a:r>
              <a:rPr lang="en-US" dirty="0" err="1" smtClean="0">
                <a:solidFill>
                  <a:srgbClr val="0070C0"/>
                </a:solidFill>
              </a:rPr>
              <a:t>color.concat</a:t>
            </a:r>
            <a:r>
              <a:rPr lang="en-US" dirty="0" smtClean="0">
                <a:solidFill>
                  <a:srgbClr val="0070C0"/>
                </a:solidFill>
              </a:rPr>
              <a:t>(color2));</a:t>
            </a:r>
          </a:p>
        </p:txBody>
      </p:sp>
      <p:sp>
        <p:nvSpPr>
          <p:cNvPr id="11" name="TextBox 10"/>
          <p:cNvSpPr txBox="1"/>
          <p:nvPr/>
        </p:nvSpPr>
        <p:spPr>
          <a:xfrm>
            <a:off x="7195254" y="5618796"/>
            <a:ext cx="2926646" cy="400110"/>
          </a:xfrm>
          <a:prstGeom prst="rect">
            <a:avLst/>
          </a:prstGeom>
          <a:noFill/>
        </p:spPr>
        <p:txBody>
          <a:bodyPr wrap="square" rtlCol="0">
            <a:spAutoFit/>
          </a:bodyPr>
          <a:lstStyle/>
          <a:p>
            <a:r>
              <a:rPr lang="en-US" sz="2000" dirty="0" smtClean="0">
                <a:solidFill>
                  <a:srgbClr val="C00000"/>
                </a:solidFill>
              </a:rPr>
              <a:t>Is there </a:t>
            </a:r>
            <a:r>
              <a:rPr lang="en-US" sz="2000" smtClean="0">
                <a:solidFill>
                  <a:srgbClr val="C00000"/>
                </a:solidFill>
              </a:rPr>
              <a:t>a difference</a:t>
            </a:r>
            <a:endParaRPr lang="en-US" sz="7200" dirty="0">
              <a:solidFill>
                <a:srgbClr val="C00000"/>
              </a:solidFill>
            </a:endParaRPr>
          </a:p>
        </p:txBody>
      </p:sp>
      <p:sp>
        <p:nvSpPr>
          <p:cNvPr id="12" name="Rectangle 11"/>
          <p:cNvSpPr/>
          <p:nvPr/>
        </p:nvSpPr>
        <p:spPr>
          <a:xfrm>
            <a:off x="8022595" y="4666493"/>
            <a:ext cx="492443" cy="1200329"/>
          </a:xfrm>
          <a:prstGeom prst="rect">
            <a:avLst/>
          </a:prstGeom>
        </p:spPr>
        <p:txBody>
          <a:bodyPr wrap="none">
            <a:spAutoFit/>
          </a:bodyPr>
          <a:lstStyle/>
          <a:p>
            <a:r>
              <a:rPr lang="en-US" sz="7200">
                <a:solidFill>
                  <a:srgbClr val="C00000"/>
                </a:solidFill>
              </a:rPr>
              <a:t>?</a:t>
            </a:r>
            <a:endParaRPr lang="en-US"/>
          </a:p>
        </p:txBody>
      </p:sp>
    </p:spTree>
    <p:extLst>
      <p:ext uri="{BB962C8B-B14F-4D97-AF65-F5344CB8AC3E}">
        <p14:creationId xmlns:p14="http://schemas.microsoft.com/office/powerpoint/2010/main" val="137718467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Literals</a:t>
            </a:r>
          </a:p>
        </p:txBody>
      </p:sp>
      <p:sp>
        <p:nvSpPr>
          <p:cNvPr id="6" name="Slide Number Placeholder 5"/>
          <p:cNvSpPr>
            <a:spLocks noGrp="1"/>
          </p:cNvSpPr>
          <p:nvPr>
            <p:ph type="sldNum" sz="quarter" idx="12"/>
          </p:nvPr>
        </p:nvSpPr>
        <p:spPr/>
        <p:txBody>
          <a:bodyPr/>
          <a:lstStyle/>
          <a:p>
            <a:fld id="{FAEF9944-A4F6-4C59-AEBD-678D6480B8EA}" type="slidenum">
              <a:rPr lang="en-US" smtClean="0"/>
              <a:t>9</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913230" y="6190586"/>
            <a:ext cx="1336474" cy="54864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72479"/>
          <a:stretch/>
        </p:blipFill>
        <p:spPr>
          <a:xfrm>
            <a:off x="133872" y="5618796"/>
            <a:ext cx="779358" cy="1097280"/>
          </a:xfrm>
          <a:prstGeom prst="rect">
            <a:avLst/>
          </a:prstGeom>
          <a:effectLst/>
        </p:spPr>
      </p:pic>
      <p:sp>
        <p:nvSpPr>
          <p:cNvPr id="3" name="Rectangle 2"/>
          <p:cNvSpPr/>
          <p:nvPr/>
        </p:nvSpPr>
        <p:spPr>
          <a:xfrm>
            <a:off x="3051037" y="2056686"/>
            <a:ext cx="6089926" cy="369332"/>
          </a:xfrm>
          <a:prstGeom prst="rect">
            <a:avLst/>
          </a:prstGeom>
        </p:spPr>
        <p:txBody>
          <a:bodyPr wrap="square">
            <a:spAutoFit/>
          </a:bodyPr>
          <a:lstStyle/>
          <a:p>
            <a:endParaRPr lang="en-US" dirty="0"/>
          </a:p>
        </p:txBody>
      </p:sp>
      <p:sp>
        <p:nvSpPr>
          <p:cNvPr id="7" name="Rectangle 6"/>
          <p:cNvSpPr/>
          <p:nvPr/>
        </p:nvSpPr>
        <p:spPr>
          <a:xfrm>
            <a:off x="3051037" y="3245406"/>
            <a:ext cx="5203963" cy="2554545"/>
          </a:xfrm>
          <a:prstGeom prst="rect">
            <a:avLst/>
          </a:prstGeom>
        </p:spPr>
        <p:txBody>
          <a:bodyPr wrap="square">
            <a:spAutoFit/>
          </a:bodyPr>
          <a:lstStyle/>
          <a:p>
            <a:pPr marL="342900" indent="-342900">
              <a:buFont typeface="Arial" charset="0"/>
              <a:buChar char="•"/>
            </a:pPr>
            <a:r>
              <a:rPr lang="en-US" sz="2000" dirty="0"/>
              <a:t>`string text` </a:t>
            </a:r>
            <a:endParaRPr lang="en-US" sz="2000" dirty="0" smtClean="0"/>
          </a:p>
          <a:p>
            <a:pPr marL="342900" indent="-342900">
              <a:buFont typeface="Arial" charset="0"/>
              <a:buChar char="•"/>
            </a:pPr>
            <a:endParaRPr lang="en-US" sz="2000" dirty="0" smtClean="0"/>
          </a:p>
          <a:p>
            <a:pPr marL="342900" indent="-342900">
              <a:buFont typeface="Arial" charset="0"/>
              <a:buChar char="•"/>
            </a:pPr>
            <a:r>
              <a:rPr lang="en-US" sz="2000" dirty="0" smtClean="0"/>
              <a:t>`</a:t>
            </a:r>
            <a:r>
              <a:rPr lang="en-US" sz="2000" dirty="0"/>
              <a:t>string text line 1 </a:t>
            </a:r>
            <a:br>
              <a:rPr lang="en-US" sz="2000" dirty="0"/>
            </a:br>
            <a:r>
              <a:rPr lang="en-US" sz="2000" dirty="0" smtClean="0"/>
              <a:t>string </a:t>
            </a:r>
            <a:r>
              <a:rPr lang="en-US" sz="2000" dirty="0"/>
              <a:t>text line 2` </a:t>
            </a:r>
            <a:endParaRPr lang="en-US" sz="2000" dirty="0" smtClean="0"/>
          </a:p>
          <a:p>
            <a:pPr marL="342900" indent="-342900">
              <a:buFont typeface="Arial" charset="0"/>
              <a:buChar char="•"/>
            </a:pPr>
            <a:endParaRPr lang="en-US" sz="2000" dirty="0"/>
          </a:p>
          <a:p>
            <a:pPr marL="342900" indent="-342900">
              <a:buFont typeface="Arial" charset="0"/>
              <a:buChar char="•"/>
            </a:pPr>
            <a:r>
              <a:rPr lang="en-US" sz="2000" dirty="0" smtClean="0"/>
              <a:t>`</a:t>
            </a:r>
            <a:r>
              <a:rPr lang="en-US" sz="2000" dirty="0"/>
              <a:t>string text ${expression} string text` </a:t>
            </a:r>
            <a:endParaRPr lang="en-US" sz="2000" dirty="0" smtClean="0"/>
          </a:p>
          <a:p>
            <a:pPr marL="342900" indent="-342900">
              <a:buFont typeface="Arial" charset="0"/>
              <a:buChar char="•"/>
            </a:pPr>
            <a:endParaRPr lang="en-US" sz="2000" dirty="0"/>
          </a:p>
          <a:p>
            <a:pPr marL="342900" indent="-342900">
              <a:buFont typeface="Arial" charset="0"/>
              <a:buChar char="•"/>
            </a:pPr>
            <a:r>
              <a:rPr lang="en-US" sz="2000" dirty="0" smtClean="0"/>
              <a:t>tag </a:t>
            </a:r>
            <a:r>
              <a:rPr lang="en-US" sz="2000" dirty="0"/>
              <a:t>`string text ${expression} string text`</a:t>
            </a:r>
          </a:p>
        </p:txBody>
      </p:sp>
      <p:sp>
        <p:nvSpPr>
          <p:cNvPr id="8" name="Rectangle 7"/>
          <p:cNvSpPr/>
          <p:nvPr/>
        </p:nvSpPr>
        <p:spPr>
          <a:xfrm>
            <a:off x="3051037" y="2586385"/>
            <a:ext cx="1374094" cy="461665"/>
          </a:xfrm>
          <a:prstGeom prst="rect">
            <a:avLst/>
          </a:prstGeom>
        </p:spPr>
        <p:txBody>
          <a:bodyPr wrap="none">
            <a:spAutoFit/>
          </a:bodyPr>
          <a:lstStyle/>
          <a:p>
            <a:pPr lvl="0"/>
            <a:r>
              <a:rPr lang="en-US" sz="2400" b="1">
                <a:solidFill>
                  <a:srgbClr val="F88615"/>
                </a:solidFill>
                <a:latin typeface="Consolas" charset="0"/>
              </a:rPr>
              <a:t>SYNTAX:</a:t>
            </a:r>
            <a:endParaRPr lang="en-US" sz="2400" b="1" dirty="0">
              <a:solidFill>
                <a:srgbClr val="F88615"/>
              </a:solidFill>
              <a:latin typeface="Consolas" charset="0"/>
            </a:endParaRPr>
          </a:p>
        </p:txBody>
      </p:sp>
      <p:cxnSp>
        <p:nvCxnSpPr>
          <p:cNvPr id="10" name="Straight Arrow Connector 9"/>
          <p:cNvCxnSpPr/>
          <p:nvPr/>
        </p:nvCxnSpPr>
        <p:spPr>
          <a:xfrm flipV="1">
            <a:off x="4940300" y="3048050"/>
            <a:ext cx="1320800" cy="1973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84700" y="3245406"/>
            <a:ext cx="165100" cy="20899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61100" y="2724884"/>
            <a:ext cx="1608133" cy="646331"/>
          </a:xfrm>
          <a:prstGeom prst="rect">
            <a:avLst/>
          </a:prstGeom>
        </p:spPr>
        <p:txBody>
          <a:bodyPr wrap="none">
            <a:spAutoFit/>
          </a:bodyPr>
          <a:lstStyle/>
          <a:p>
            <a:pPr algn="ctr"/>
            <a:r>
              <a:rPr lang="en-US" dirty="0" smtClean="0">
                <a:solidFill>
                  <a:srgbClr val="C00000"/>
                </a:solidFill>
                <a:latin typeface="Open Sans" charset="0"/>
              </a:rPr>
              <a:t>NOTE:</a:t>
            </a:r>
          </a:p>
          <a:p>
            <a:pPr algn="ctr"/>
            <a:r>
              <a:rPr lang="en-US" dirty="0" smtClean="0">
                <a:solidFill>
                  <a:srgbClr val="C00000"/>
                </a:solidFill>
                <a:latin typeface="Open Sans" charset="0"/>
              </a:rPr>
              <a:t>It is (back-tick)</a:t>
            </a:r>
            <a:endParaRPr lang="en-US" dirty="0">
              <a:solidFill>
                <a:srgbClr val="C00000"/>
              </a:solidFill>
            </a:endParaRPr>
          </a:p>
        </p:txBody>
      </p:sp>
      <p:sp>
        <p:nvSpPr>
          <p:cNvPr id="16" name="TextBox 15">
            <a:hlinkClick r:id="rId5"/>
          </p:cNvPr>
          <p:cNvSpPr txBox="1"/>
          <p:nvPr/>
        </p:nvSpPr>
        <p:spPr>
          <a:xfrm>
            <a:off x="3051037" y="5967381"/>
            <a:ext cx="2870200" cy="400110"/>
          </a:xfrm>
          <a:prstGeom prst="rect">
            <a:avLst/>
          </a:prstGeom>
          <a:noFill/>
        </p:spPr>
        <p:txBody>
          <a:bodyPr wrap="square" rtlCol="0">
            <a:spAutoFit/>
          </a:bodyPr>
          <a:lstStyle/>
          <a:p>
            <a:r>
              <a:rPr lang="en-US" sz="2000" b="1" dirty="0" smtClean="0">
                <a:solidFill>
                  <a:srgbClr val="F88615"/>
                </a:solidFill>
              </a:rPr>
              <a:t>External Resource !</a:t>
            </a:r>
            <a:endParaRPr lang="en-US" sz="2000" b="1" dirty="0">
              <a:solidFill>
                <a:srgbClr val="F88615"/>
              </a:solidFill>
            </a:endParaRPr>
          </a:p>
        </p:txBody>
      </p:sp>
    </p:spTree>
    <p:extLst>
      <p:ext uri="{BB962C8B-B14F-4D97-AF65-F5344CB8AC3E}">
        <p14:creationId xmlns:p14="http://schemas.microsoft.com/office/powerpoint/2010/main" val="17365007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3916</TotalTime>
  <Words>1304</Words>
  <Application>Microsoft Macintosh PowerPoint</Application>
  <PresentationFormat>Widescreen</PresentationFormat>
  <Paragraphs>335</Paragraphs>
  <Slides>51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Arial</vt:lpstr>
      <vt:lpstr>Calibri</vt:lpstr>
      <vt:lpstr>Consolas</vt:lpstr>
      <vt:lpstr>Gill Sans MT</vt:lpstr>
      <vt:lpstr>inherit</vt:lpstr>
      <vt:lpstr>Menlo-Regular</vt:lpstr>
      <vt:lpstr>Open Sans</vt:lpstr>
      <vt:lpstr>Palatino</vt:lpstr>
      <vt:lpstr>Times New Roman</vt:lpstr>
      <vt:lpstr>Verdana</vt:lpstr>
      <vt:lpstr>Wingdings</vt:lpstr>
      <vt:lpstr>Parcel</vt:lpstr>
      <vt:lpstr>Web programming with JS(2)</vt:lpstr>
      <vt:lpstr>Recapping JavaScript</vt:lpstr>
      <vt:lpstr>Overview</vt:lpstr>
      <vt:lpstr>ES6?</vt:lpstr>
      <vt:lpstr>Variable</vt:lpstr>
      <vt:lpstr>More about Variable</vt:lpstr>
      <vt:lpstr>Let and Const</vt:lpstr>
      <vt:lpstr>concat() Method</vt:lpstr>
      <vt:lpstr>Template Literals</vt:lpstr>
      <vt:lpstr>Template Literals - HTML</vt:lpstr>
      <vt:lpstr>Destructuring</vt:lpstr>
      <vt:lpstr>Destructuring</vt:lpstr>
      <vt:lpstr>Object Literal shorthand</vt:lpstr>
      <vt:lpstr>For ... IN</vt:lpstr>
      <vt:lpstr>For ... OF</vt:lpstr>
      <vt:lpstr>For ... In Vs For … of</vt:lpstr>
      <vt:lpstr>Continue &amp; Break</vt:lpstr>
      <vt:lpstr>Spread operator</vt:lpstr>
      <vt:lpstr>Spread operator</vt:lpstr>
      <vt:lpstr>Rest parameter</vt:lpstr>
      <vt:lpstr>shall workshop</vt:lpstr>
      <vt:lpstr>Windows or Mac ?</vt:lpstr>
      <vt:lpstr>Commands</vt:lpstr>
      <vt:lpstr>Things you can do In Shall</vt:lpstr>
      <vt:lpstr>version control</vt:lpstr>
      <vt:lpstr>version control</vt:lpstr>
      <vt:lpstr>Why version control?</vt:lpstr>
      <vt:lpstr>GIT Vs GitHub</vt:lpstr>
      <vt:lpstr>Download Or Update Git</vt:lpstr>
      <vt:lpstr>Configure Git (Name &amp; Editor) </vt:lpstr>
      <vt:lpstr>Terminology</vt:lpstr>
      <vt:lpstr>Git Commands (1)</vt:lpstr>
      <vt:lpstr>Git Commands (2)</vt:lpstr>
      <vt:lpstr>Git Pull &amp; Git Push</vt:lpstr>
      <vt:lpstr> Merge &amp; Merge Conflict</vt:lpstr>
      <vt:lpstr>Other git command</vt:lpstr>
      <vt:lpstr>Recapping README.md</vt:lpstr>
      <vt:lpstr>Document Object Model</vt:lpstr>
      <vt:lpstr>DOM</vt:lpstr>
      <vt:lpstr>Select An Element In JS</vt:lpstr>
      <vt:lpstr>HTML DOM querySelector() Method</vt:lpstr>
      <vt:lpstr>HTML DOM querySelectorAll() Method</vt:lpstr>
      <vt:lpstr>Create Elements</vt:lpstr>
      <vt:lpstr>Remove Elements</vt:lpstr>
      <vt:lpstr>Change Input</vt:lpstr>
      <vt:lpstr>Would you like to learn jQuery?</vt:lpstr>
      <vt:lpstr>jQuery</vt:lpstr>
      <vt:lpstr>How to use jQuery?</vt:lpstr>
      <vt:lpstr>jQuery Syntax</vt:lpstr>
      <vt:lpstr>Dom Exercise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Interactive Website</dc:title>
  <dc:creator>Microsoft Office User</dc:creator>
  <cp:lastModifiedBy>Hem Jaffar</cp:lastModifiedBy>
  <cp:revision>793</cp:revision>
  <dcterms:created xsi:type="dcterms:W3CDTF">2018-01-26T12:44:08Z</dcterms:created>
  <dcterms:modified xsi:type="dcterms:W3CDTF">2018-04-08T06:33:04Z</dcterms:modified>
</cp:coreProperties>
</file>