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22"/>
  </p:notesMasterIdLst>
  <p:sldIdLst>
    <p:sldId id="256" r:id="rId2"/>
    <p:sldId id="299" r:id="rId3"/>
    <p:sldId id="429" r:id="rId4"/>
    <p:sldId id="430" r:id="rId5"/>
    <p:sldId id="428" r:id="rId6"/>
    <p:sldId id="431" r:id="rId7"/>
    <p:sldId id="432" r:id="rId8"/>
    <p:sldId id="434" r:id="rId9"/>
    <p:sldId id="436" r:id="rId10"/>
    <p:sldId id="435" r:id="rId11"/>
    <p:sldId id="438" r:id="rId12"/>
    <p:sldId id="442" r:id="rId13"/>
    <p:sldId id="443" r:id="rId14"/>
    <p:sldId id="444" r:id="rId15"/>
    <p:sldId id="439" r:id="rId16"/>
    <p:sldId id="440" r:id="rId17"/>
    <p:sldId id="441" r:id="rId18"/>
    <p:sldId id="425" r:id="rId19"/>
    <p:sldId id="426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8615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821"/>
  </p:normalViewPr>
  <p:slideViewPr>
    <p:cSldViewPr snapToGrid="0" snapToObjects="1">
      <p:cViewPr>
        <p:scale>
          <a:sx n="80" d="100"/>
          <a:sy n="80" d="100"/>
        </p:scale>
        <p:origin x="126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8991E-43BE-7340-A0D8-AAAF27A83D69}" type="datetimeFigureOut">
              <a:rPr lang="en-US" smtClean="0"/>
              <a:t>4/9/18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B5AFD-8802-224D-966D-B94EE2196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17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B5AFD-8802-224D-966D-B94EE2196C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32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https://www.w3resource.com/</a:t>
            </a:r>
            <a:r>
              <a:rPr lang="en-US" dirty="0" err="1" smtClean="0"/>
              <a:t>javascript</a:t>
            </a:r>
            <a:r>
              <a:rPr lang="en-US" dirty="0" smtClean="0"/>
              <a:t>-exercises/javascript-function-exercise-6.php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B5AFD-8802-224D-966D-B94EE2196C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88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https://www.w3resource.com/</a:t>
            </a:r>
            <a:r>
              <a:rPr lang="en-US" dirty="0" err="1" smtClean="0"/>
              <a:t>javascript</a:t>
            </a:r>
            <a:r>
              <a:rPr lang="en-US" dirty="0" smtClean="0"/>
              <a:t>-exercises/javascript-function-exercise-6.php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B5AFD-8802-224D-966D-B94EE2196C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65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https://www.w3resource.com/</a:t>
            </a:r>
            <a:r>
              <a:rPr lang="en-US" dirty="0" err="1" smtClean="0"/>
              <a:t>javascript</a:t>
            </a:r>
            <a:r>
              <a:rPr lang="en-US" dirty="0" smtClean="0"/>
              <a:t>-exercises/javascript-function-exercise-6.php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B5AFD-8802-224D-966D-B94EE2196C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99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https://www.w3resource.com/</a:t>
            </a:r>
            <a:r>
              <a:rPr lang="en-US" dirty="0" err="1" smtClean="0"/>
              <a:t>javascript</a:t>
            </a:r>
            <a:r>
              <a:rPr lang="en-US" dirty="0" smtClean="0"/>
              <a:t>-exercises/javascript-function-exercise-6.php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B5AFD-8802-224D-966D-B94EE2196C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2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https://www.w3resource.com/</a:t>
            </a:r>
            <a:r>
              <a:rPr lang="en-US" dirty="0" err="1" smtClean="0"/>
              <a:t>javascript</a:t>
            </a:r>
            <a:r>
              <a:rPr lang="en-US" dirty="0" smtClean="0"/>
              <a:t>-exercises/javascript-array-exercise-9.php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B5AFD-8802-224D-966D-B94EE2196CF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23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96F6-D9EC-4E4B-AE5D-E4C79E3E3170}" type="datetime1">
              <a:rPr lang="en-US" smtClean="0"/>
              <a:t>4/9/18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4B08-F32D-BC4A-A43E-4569C8D82C7F}" type="datetime1">
              <a:rPr lang="en-US" smtClean="0"/>
              <a:t>4/9/18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9EAF-8226-5849-968B-D240C636C979}" type="datetime1">
              <a:rPr lang="en-US" smtClean="0"/>
              <a:t>4/9/18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3A5D-5755-9A42-8BD9-10DA91D5625A}" type="datetime1">
              <a:rPr lang="en-US" smtClean="0"/>
              <a:t>4/9/18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BE66-2F23-564D-A39B-86E03F68269A}" type="datetime1">
              <a:rPr lang="en-US" smtClean="0"/>
              <a:t>4/9/18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02AE-865C-DB40-A329-610350E7EA62}" type="datetime1">
              <a:rPr lang="en-US" smtClean="0"/>
              <a:t>4/9/18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190C-EBA8-3F42-BB09-7EC4972B8CE1}" type="datetime1">
              <a:rPr lang="en-US" smtClean="0"/>
              <a:t>4/9/18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381B-2D05-8244-8621-4B0B4FDA1705}" type="datetime1">
              <a:rPr lang="en-US" smtClean="0"/>
              <a:t>4/9/18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5AA8D-D7C0-5C40-BC5B-A0C89104B990}" type="datetime1">
              <a:rPr lang="en-US" smtClean="0"/>
              <a:t>4/9/18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F614-D7A3-3143-BDBA-6480380A23C5}" type="datetime1">
              <a:rPr lang="en-US" smtClean="0"/>
              <a:t>4/9/18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CAECFD7-C8BB-AA41-A0E5-71ED453F1B0D}" type="datetime1">
              <a:rPr lang="en-US" smtClean="0"/>
              <a:t>4/9/18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9B19562-D565-6448-963A-DB749EEF9C28}" type="datetime1">
              <a:rPr lang="en-US" smtClean="0"/>
              <a:t>4/9/18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developers.google.com/web/updates/2016/03/focus-start-point?hl=en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www.usability.gov/how-to-and-tools/methods/user-interface-elements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www.w3.org/TR/wai-aria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www.upwork.com/hiring/development/11-tips-to-optimize-javascript-and-improve-website-loading-speeds/" TargetMode="External"/><Relationship Id="rId3" Type="http://schemas.openxmlformats.org/officeDocument/2006/relationships/hyperlink" Target="https://developers.google.com/speed/pagespeed/insight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Relationship Id="rId3" Type="http://schemas.openxmlformats.org/officeDocument/2006/relationships/hyperlink" Target="https://www.w3.org/TR/WCAG20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9470" y="3140764"/>
            <a:ext cx="8991600" cy="1276203"/>
          </a:xfrm>
          <a:ln w="12700"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Web programming with JS &amp; Exploring JS (1)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614403"/>
            <a:ext cx="6801612" cy="58413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By Elham </a:t>
            </a:r>
            <a:r>
              <a:rPr lang="en-US" sz="2400" smtClean="0"/>
              <a:t>Jaffar</a:t>
            </a:r>
            <a:endParaRPr lang="en-US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150" y="1006155"/>
            <a:ext cx="1920240" cy="1920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29" y="5986463"/>
            <a:ext cx="1833713" cy="7527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668745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Focusable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0" y="2576446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It’s important to make sure that our websites are navigable by keyboard. 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0" y="49346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Calibri" charset="0"/>
                <a:ea typeface="Calibri" charset="0"/>
                <a:cs typeface="Arial" charset="0"/>
              </a:rPr>
              <a:t>Not all elements are focusable, so if the element doesn’t need </a:t>
            </a:r>
            <a:r>
              <a:rPr lang="en-US" dirty="0" smtClean="0">
                <a:solidFill>
                  <a:schemeClr val="accent6"/>
                </a:solidFill>
                <a:latin typeface="Calibri" charset="0"/>
                <a:ea typeface="Calibri" charset="0"/>
                <a:cs typeface="Arial" charset="0"/>
              </a:rPr>
              <a:t>a user interaction, it is no need to </a:t>
            </a:r>
            <a:r>
              <a:rPr lang="en-US" smtClean="0">
                <a:solidFill>
                  <a:schemeClr val="accent6"/>
                </a:solidFill>
                <a:latin typeface="Calibri" charset="0"/>
                <a:ea typeface="Calibri" charset="0"/>
                <a:cs typeface="Arial" charset="0"/>
              </a:rPr>
              <a:t>use focus. </a:t>
            </a:r>
            <a:endParaRPr lang="en-US" dirty="0">
              <a:solidFill>
                <a:schemeClr val="accent6"/>
              </a:solidFill>
              <a:effectLst/>
              <a:latin typeface="Calibri" charset="0"/>
              <a:ea typeface="Calibri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52274" y="3540097"/>
            <a:ext cx="588745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HOW?</a:t>
            </a:r>
            <a:br>
              <a:rPr lang="en-US" sz="2800" b="1" dirty="0" smtClean="0">
                <a:solidFill>
                  <a:srgbClr val="0070C0"/>
                </a:solidFill>
              </a:rPr>
            </a:br>
            <a:r>
              <a:rPr lang="en-US" sz="2000" b="1" u="sng" dirty="0" smtClean="0">
                <a:solidFill>
                  <a:schemeClr val="accent6"/>
                </a:solidFill>
              </a:rPr>
              <a:t>Use:  </a:t>
            </a:r>
            <a:r>
              <a:rPr lang="en-US" sz="2000" b="1" dirty="0" err="1" smtClean="0"/>
              <a:t>tabindex</a:t>
            </a:r>
            <a:r>
              <a:rPr lang="en-US" sz="2000" b="1" dirty="0" smtClean="0"/>
              <a:t>. </a:t>
            </a:r>
            <a:r>
              <a:rPr lang="en-US" sz="2000" dirty="0" smtClean="0"/>
              <a:t>It</a:t>
            </a:r>
            <a:r>
              <a:rPr lang="en-US" sz="2000" dirty="0"/>
              <a:t> is a global attribute, enabling any element to receive tab focus. 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83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links?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20779" y="2399982"/>
            <a:ext cx="8550442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+mj-lt"/>
              </a:rPr>
              <a:t>It means skip to main content to avoid navigating on all the side contents. </a:t>
            </a:r>
            <a:endParaRPr lang="en-US" sz="2000" b="1" dirty="0">
              <a:solidFill>
                <a:srgbClr val="0070C0"/>
              </a:solidFill>
              <a:latin typeface="+mj-lt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First</a:t>
            </a:r>
            <a:r>
              <a:rPr lang="en-US" sz="2000" dirty="0">
                <a:latin typeface="+mj-lt"/>
              </a:rPr>
              <a:t>, a screen reader will always try to read aloud any navigation it comes across, on every page load, no matter what. This can become annoying to those users. Providing a mechanism with which to quickly bypass it can greatly improve their experience. </a:t>
            </a:r>
            <a:r>
              <a:rPr lang="en-US" sz="2000" dirty="0" smtClean="0">
                <a:latin typeface="+mj-lt"/>
              </a:rPr>
              <a:t/>
            </a:r>
            <a:br>
              <a:rPr lang="en-US" sz="2000" dirty="0" smtClean="0">
                <a:latin typeface="+mj-lt"/>
              </a:rPr>
            </a:br>
            <a:endParaRPr lang="en-US" sz="2000" dirty="0">
              <a:latin typeface="+mj-lt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Second, users </a:t>
            </a:r>
            <a:r>
              <a:rPr lang="en-US" sz="2000" dirty="0">
                <a:latin typeface="+mj-lt"/>
              </a:rPr>
              <a:t>who rely on only a keyboard for navigation (those with motor disabilities like paralysis or conditions like Parkinson’s disease) can also quickly bypass navigation containing many links</a:t>
            </a:r>
            <a:r>
              <a:rPr lang="en-US" sz="2000" dirty="0" smtClean="0">
                <a:latin typeface="+mj-lt"/>
              </a:rPr>
              <a:t>.</a:t>
            </a:r>
            <a:br>
              <a:rPr lang="en-US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/>
            </a:r>
            <a:br>
              <a:rPr lang="en-US" sz="2000" dirty="0" smtClean="0">
                <a:latin typeface="+mj-lt"/>
              </a:rPr>
            </a:br>
            <a:r>
              <a:rPr lang="en-US" sz="2400" b="1" dirty="0" smtClean="0">
                <a:solidFill>
                  <a:schemeClr val="accent6"/>
                </a:solidFill>
                <a:latin typeface="+mj-lt"/>
                <a:hlinkClick r:id="rId2"/>
              </a:rPr>
              <a:t>More Info !</a:t>
            </a:r>
            <a:endParaRPr lang="en-US" sz="2400" b="1" dirty="0">
              <a:solidFill>
                <a:schemeClr val="accent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47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858251"/>
            <a:ext cx="4486656" cy="1141497"/>
          </a:xfrm>
        </p:spPr>
        <p:txBody>
          <a:bodyPr/>
          <a:lstStyle/>
          <a:p>
            <a:r>
              <a:rPr lang="en-US" dirty="0" smtClean="0"/>
              <a:t>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1382188"/>
            <a:ext cx="4815840" cy="3863581"/>
          </a:xfrm>
        </p:spPr>
        <p:txBody>
          <a:bodyPr/>
          <a:lstStyle/>
          <a:p>
            <a:r>
              <a:rPr lang="en-US" sz="2400" b="1" dirty="0"/>
              <a:t>Semantics</a:t>
            </a:r>
            <a:r>
              <a:rPr lang="en-US" sz="2400" dirty="0"/>
              <a:t> refers to the meaning of a piece of code — for example "what effect does running that line of JavaScript have?", or "what purpose or role does that HTML element have" (rather than "what does it look like?".)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User Interface Elements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6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858251"/>
            <a:ext cx="4486656" cy="1141497"/>
          </a:xfrm>
        </p:spPr>
        <p:txBody>
          <a:bodyPr/>
          <a:lstStyle/>
          <a:p>
            <a:r>
              <a:rPr lang="en-US" dirty="0" smtClean="0"/>
              <a:t>Role, value and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9405" y="1609344"/>
            <a:ext cx="5279457" cy="5248656"/>
          </a:xfrm>
        </p:spPr>
        <p:txBody>
          <a:bodyPr/>
          <a:lstStyle/>
          <a:p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6"/>
                </a:solidFill>
              </a:rPr>
              <a:t>With screen reader: </a:t>
            </a:r>
            <a:endParaRPr lang="en-US" sz="2400" b="1" dirty="0">
              <a:solidFill>
                <a:schemeClr val="accent6"/>
              </a:solidFill>
            </a:endParaRPr>
          </a:p>
          <a:p>
            <a:r>
              <a:rPr lang="en-US" sz="2400" dirty="0" smtClean="0"/>
              <a:t>Role: What type of this element it is ? </a:t>
            </a:r>
          </a:p>
          <a:p>
            <a:r>
              <a:rPr lang="en-US" sz="2400" dirty="0" smtClean="0"/>
              <a:t>Value: It reads the current/default value</a:t>
            </a:r>
          </a:p>
          <a:p>
            <a:r>
              <a:rPr lang="en-US" sz="2400" dirty="0" smtClean="0"/>
              <a:t>Name: It reads element name</a:t>
            </a:r>
          </a:p>
          <a:p>
            <a:r>
              <a:rPr lang="en-US" sz="2400" dirty="0" smtClean="0"/>
              <a:t>State: It reads current states. Selected? Checked? </a:t>
            </a:r>
          </a:p>
          <a:p>
            <a:endParaRPr lang="en-US" sz="2400" dirty="0"/>
          </a:p>
          <a:p>
            <a:r>
              <a:rPr lang="en-US" sz="2000" dirty="0" smtClean="0"/>
              <a:t>NOTE: Always use alt attribute with element.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79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858251"/>
            <a:ext cx="4486656" cy="1141497"/>
          </a:xfrm>
        </p:spPr>
        <p:txBody>
          <a:bodyPr/>
          <a:lstStyle/>
          <a:p>
            <a:r>
              <a:rPr lang="en-US" dirty="0" smtClean="0"/>
              <a:t>ARIA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5237" y="1609344"/>
            <a:ext cx="5776764" cy="5248656"/>
          </a:xfrm>
        </p:spPr>
        <p:txBody>
          <a:bodyPr/>
          <a:lstStyle/>
          <a:p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6"/>
                </a:solidFill>
              </a:rPr>
              <a:t>Accessible </a:t>
            </a:r>
            <a:r>
              <a:rPr lang="en-US" sz="2400" b="1" dirty="0">
                <a:solidFill>
                  <a:schemeClr val="accent6"/>
                </a:solidFill>
              </a:rPr>
              <a:t>Rich Internet Applications </a:t>
            </a:r>
          </a:p>
          <a:p>
            <a:endParaRPr lang="en-US" dirty="0" smtClean="0"/>
          </a:p>
          <a:p>
            <a:r>
              <a:rPr lang="en-US" dirty="0" smtClean="0"/>
              <a:t>Defines </a:t>
            </a:r>
            <a:r>
              <a:rPr lang="en-US" dirty="0"/>
              <a:t>a way to make Web content and Web applications more accessible to people with disabilities. 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 can use it by adding a role to element with no semantics like “div” or to modify semantics element like “button”</a:t>
            </a:r>
          </a:p>
          <a:p>
            <a:r>
              <a:rPr lang="en-US" dirty="0" smtClean="0">
                <a:hlinkClick r:id="rId2"/>
              </a:rPr>
              <a:t>More Info</a:t>
            </a:r>
            <a:r>
              <a:rPr lang="en-US" dirty="0" smtClean="0"/>
              <a:t>!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9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9704" y="2600987"/>
            <a:ext cx="7729728" cy="1188720"/>
          </a:xfrm>
          <a:solidFill>
            <a:schemeClr val="accent3"/>
          </a:solidFill>
        </p:spPr>
        <p:txBody>
          <a:bodyPr/>
          <a:lstStyle/>
          <a:p>
            <a:r>
              <a:rPr lang="en-US" dirty="0" smtClean="0"/>
              <a:t>Reward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15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52793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9704" y="2600987"/>
            <a:ext cx="7729728" cy="1188720"/>
          </a:xfrm>
          <a:solidFill>
            <a:schemeClr val="accent3"/>
          </a:solidFill>
        </p:spPr>
        <p:txBody>
          <a:bodyPr/>
          <a:lstStyle/>
          <a:p>
            <a:r>
              <a:rPr lang="en-US" dirty="0" smtClean="0"/>
              <a:t>Pixel Maker 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16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24346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9704" y="2600987"/>
            <a:ext cx="7729728" cy="1188720"/>
          </a:xfrm>
          <a:solidFill>
            <a:schemeClr val="accent3"/>
          </a:solidFill>
        </p:spPr>
        <p:txBody>
          <a:bodyPr/>
          <a:lstStyle/>
          <a:p>
            <a:r>
              <a:rPr lang="en-US" dirty="0" smtClean="0"/>
              <a:t>Memory Game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17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29216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/>
          </a:solidFill>
        </p:spPr>
        <p:txBody>
          <a:bodyPr/>
          <a:lstStyle/>
          <a:p>
            <a:r>
              <a:rPr lang="en-US" dirty="0"/>
              <a:t>Exercise Challenge 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18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3" name="TextBox 2"/>
          <p:cNvSpPr txBox="1"/>
          <p:nvPr/>
        </p:nvSpPr>
        <p:spPr>
          <a:xfrm>
            <a:off x="2705100" y="2527300"/>
            <a:ext cx="711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a JavaScript function that accepts a string as a parameter and find the longest word within the string.</a:t>
            </a:r>
            <a:br>
              <a:rPr lang="en-US" dirty="0"/>
            </a:br>
            <a:r>
              <a:rPr lang="en-US" dirty="0"/>
              <a:t>Sample Data and output: </a:t>
            </a:r>
            <a:br>
              <a:rPr lang="en-US" dirty="0"/>
            </a:br>
            <a:r>
              <a:rPr lang="en-US" dirty="0"/>
              <a:t>Example string: </a:t>
            </a:r>
            <a:r>
              <a:rPr lang="en-US" dirty="0">
                <a:solidFill>
                  <a:srgbClr val="0070C0"/>
                </a:solidFill>
              </a:rPr>
              <a:t>'Web Development Tutorial'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Expected Output: </a:t>
            </a:r>
            <a:r>
              <a:rPr lang="en-US" dirty="0">
                <a:solidFill>
                  <a:srgbClr val="0070C0"/>
                </a:solidFill>
              </a:rPr>
              <a:t>'Development'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6435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/>
          </a:solidFill>
        </p:spPr>
        <p:txBody>
          <a:bodyPr/>
          <a:lstStyle/>
          <a:p>
            <a:r>
              <a:rPr lang="en-US" dirty="0" smtClean="0"/>
              <a:t>Exercise Challenge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19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3" name="TextBox 2"/>
          <p:cNvSpPr txBox="1"/>
          <p:nvPr/>
        </p:nvSpPr>
        <p:spPr>
          <a:xfrm>
            <a:off x="2705100" y="2527300"/>
            <a:ext cx="711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a JavaScript program which accept a string as input and swap the case of each character.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 if you </a:t>
            </a:r>
            <a:r>
              <a:rPr lang="en-US" dirty="0" smtClean="0"/>
              <a:t>input: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'The Quick Brown Fox'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output should </a:t>
            </a:r>
            <a:r>
              <a:rPr lang="en-US" dirty="0" smtClean="0"/>
              <a:t>be: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'</a:t>
            </a:r>
            <a:r>
              <a:rPr lang="en-US" dirty="0" err="1">
                <a:solidFill>
                  <a:srgbClr val="0070C0"/>
                </a:solidFill>
              </a:rPr>
              <a:t>tHE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qUICK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bROWN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fOX</a:t>
            </a:r>
            <a:r>
              <a:rPr lang="en-US" dirty="0">
                <a:solidFill>
                  <a:srgbClr val="0070C0"/>
                </a:solidFill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8058052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818892"/>
            <a:ext cx="7729728" cy="1188720"/>
          </a:xfrm>
        </p:spPr>
        <p:txBody>
          <a:bodyPr/>
          <a:lstStyle/>
          <a:p>
            <a:r>
              <a:rPr lang="en-US" smtClean="0"/>
              <a:t>Recapping JavaScript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232960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5775" y="414337"/>
            <a:ext cx="780097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Remember that we are here to help you</a:t>
            </a:r>
          </a:p>
          <a:p>
            <a:r>
              <a:rPr lang="en-US" sz="2400" b="1" dirty="0" smtClean="0"/>
              <a:t>All you have to do is </a:t>
            </a:r>
            <a:r>
              <a:rPr lang="en-US" sz="3200" b="1" dirty="0" smtClean="0">
                <a:solidFill>
                  <a:schemeClr val="accent6"/>
                </a:solidFill>
              </a:rPr>
              <a:t>ASK!</a:t>
            </a:r>
            <a:endParaRPr lang="en-US" sz="2400" b="1" dirty="0" smtClean="0">
              <a:solidFill>
                <a:schemeClr val="accent6"/>
              </a:solidFill>
            </a:endParaRPr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28663" y="5243513"/>
            <a:ext cx="89582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8663" y="4229100"/>
            <a:ext cx="8243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Thank you for Attending </a:t>
            </a:r>
            <a:endParaRPr lang="en-US" sz="3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821" y="2657475"/>
            <a:ext cx="2428105" cy="240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784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5658" y="1831365"/>
            <a:ext cx="5279457" cy="26443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Web performance</a:t>
            </a:r>
            <a:r>
              <a:rPr lang="en-US" sz="2600" dirty="0"/>
              <a:t> or </a:t>
            </a:r>
            <a:r>
              <a:rPr lang="en-US" sz="2600" b="1" dirty="0"/>
              <a:t>website optimization</a:t>
            </a:r>
            <a:r>
              <a:rPr lang="en-US" sz="2600" dirty="0"/>
              <a:t> simply means </a:t>
            </a:r>
            <a:r>
              <a:rPr lang="en-US" sz="2600" dirty="0" smtClean="0"/>
              <a:t>optimizing </a:t>
            </a:r>
            <a:r>
              <a:rPr lang="en-US" sz="2600" dirty="0"/>
              <a:t>the speed of web elements (pages, images, other file formats etc.) which are downloaded or displayed on the user’s web browser.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88630" y="2582806"/>
            <a:ext cx="4486656" cy="1141497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47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582808"/>
            <a:ext cx="4486656" cy="1141497"/>
          </a:xfrm>
        </p:spPr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0038" y="1670945"/>
            <a:ext cx="4815840" cy="318981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Tips:</a:t>
            </a:r>
            <a:br>
              <a:rPr lang="en-US" b="1" dirty="0" smtClean="0"/>
            </a:br>
            <a:r>
              <a:rPr lang="en-US" b="1" dirty="0" smtClean="0">
                <a:hlinkClick r:id="rId2"/>
              </a:rPr>
              <a:t>11 Tips of JS optimization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Measure website’s speed: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erformance.now</a:t>
            </a:r>
            <a:r>
              <a:rPr lang="en-US" dirty="0" smtClean="0"/>
              <a:t>()</a:t>
            </a:r>
          </a:p>
          <a:p>
            <a:r>
              <a:rPr lang="en-US" dirty="0" smtClean="0">
                <a:solidFill>
                  <a:schemeClr val="accent2"/>
                </a:solidFill>
                <a:hlinkClick r:id="rId3"/>
              </a:rPr>
              <a:t>Insights </a:t>
            </a:r>
            <a:r>
              <a:rPr lang="en-US" dirty="0" err="1" smtClean="0">
                <a:solidFill>
                  <a:schemeClr val="accent2"/>
                </a:solidFill>
                <a:hlinkClick r:id="rId3"/>
              </a:rPr>
              <a:t>PageSpeed</a:t>
            </a:r>
            <a:r>
              <a:rPr lang="en-US" dirty="0" smtClean="0">
                <a:solidFill>
                  <a:schemeClr val="accent2"/>
                </a:solidFill>
                <a:hlinkClick r:id="rId3"/>
              </a:rPr>
              <a:t> Tool by Google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4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582808"/>
            <a:ext cx="4486656" cy="1141497"/>
          </a:xfrm>
        </p:spPr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1558651"/>
            <a:ext cx="4815840" cy="31898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dirty="0"/>
              <a:t>t0 = </a:t>
            </a:r>
            <a:r>
              <a:rPr lang="en-US" dirty="0" err="1"/>
              <a:t>performance.now</a:t>
            </a:r>
            <a:r>
              <a:rPr lang="en-US" dirty="0"/>
              <a:t>();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doSomething</a:t>
            </a:r>
            <a:r>
              <a:rPr lang="en-US" dirty="0" smtClean="0"/>
              <a:t>(); </a:t>
            </a:r>
            <a:br>
              <a:rPr lang="en-US" dirty="0" smtClean="0"/>
            </a:br>
            <a:r>
              <a:rPr lang="en-US" dirty="0" smtClean="0"/>
              <a:t>let </a:t>
            </a:r>
            <a:r>
              <a:rPr lang="en-US" dirty="0"/>
              <a:t>t1 = </a:t>
            </a:r>
            <a:r>
              <a:rPr lang="en-US" dirty="0" err="1"/>
              <a:t>performance.now</a:t>
            </a:r>
            <a:r>
              <a:rPr lang="en-US" dirty="0"/>
              <a:t>();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console.log</a:t>
            </a:r>
            <a:r>
              <a:rPr lang="en-US" dirty="0"/>
              <a:t>("Call to </a:t>
            </a:r>
            <a:r>
              <a:rPr lang="en-US" dirty="0" err="1"/>
              <a:t>doSomething</a:t>
            </a:r>
            <a:r>
              <a:rPr lang="en-US" dirty="0"/>
              <a:t> took " + (t1 - t0) + " milliseconds</a:t>
            </a:r>
            <a:r>
              <a:rPr lang="en-US" dirty="0" smtClean="0"/>
              <a:t>.");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It shows up to microsecond resolution. 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4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Repaint Vs reflow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3600" b="1" dirty="0" smtClean="0">
                <a:solidFill>
                  <a:schemeClr val="accent6"/>
                </a:solidFill>
              </a:rPr>
              <a:t>Repaint</a:t>
            </a:r>
          </a:p>
          <a:p>
            <a:pPr fontAlgn="base"/>
            <a:r>
              <a:rPr lang="en-US" sz="2400" dirty="0"/>
              <a:t>A </a:t>
            </a:r>
            <a:r>
              <a:rPr lang="en-US" sz="2400" b="1" dirty="0"/>
              <a:t>repaint</a:t>
            </a:r>
            <a:r>
              <a:rPr lang="en-US" sz="2400" dirty="0"/>
              <a:t> occurs when changes are made to an elements skin that changes visibly, but do not affect its layout. </a:t>
            </a:r>
          </a:p>
          <a:p>
            <a:pPr fontAlgn="base"/>
            <a:r>
              <a:rPr lang="en-US" sz="2400" dirty="0"/>
              <a:t>Examples of this include outline, visibility, background, or color. According to Opera, repaint is expensive because the browser must verify the visibility of all other nodes in the DOM tree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 fontAlgn="base">
              <a:buNone/>
            </a:pPr>
            <a:r>
              <a:rPr lang="en-US" sz="3600" b="1" dirty="0" smtClean="0">
                <a:solidFill>
                  <a:schemeClr val="accent6"/>
                </a:solidFill>
              </a:rPr>
              <a:t>Reflow</a:t>
            </a:r>
            <a:endParaRPr lang="en-US" sz="2400" b="1" dirty="0">
              <a:solidFill>
                <a:schemeClr val="accent6"/>
              </a:solidFill>
            </a:endParaRPr>
          </a:p>
          <a:p>
            <a:pPr fontAlgn="base"/>
            <a:r>
              <a:rPr lang="en-US" sz="2400" dirty="0" smtClean="0"/>
              <a:t>A</a:t>
            </a:r>
            <a:r>
              <a:rPr lang="en-US" sz="2400" dirty="0"/>
              <a:t> </a:t>
            </a:r>
            <a:r>
              <a:rPr lang="en-US" sz="2400" b="1" dirty="0"/>
              <a:t>reflow</a:t>
            </a:r>
            <a:r>
              <a:rPr lang="en-US" sz="2400" dirty="0"/>
              <a:t> is even more critical to performance because it involves changes that affect the layout of a portion of the page (or the whole page).</a:t>
            </a:r>
          </a:p>
          <a:p>
            <a:pPr fontAlgn="base"/>
            <a:r>
              <a:rPr lang="en-US" sz="2400" dirty="0" smtClean="0"/>
              <a:t>Examples that cause reflows include: adding or removing, content changing width, height, font-family, font-size and more.</a:t>
            </a:r>
          </a:p>
          <a:p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1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5658" y="1831365"/>
            <a:ext cx="5279457" cy="37031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/>
              <a:t>Web accessibility</a:t>
            </a:r>
            <a:r>
              <a:rPr lang="en-US" sz="2800" dirty="0"/>
              <a:t> refers to the inclusive practice of removing barriers that prevent interaction with, or access to </a:t>
            </a:r>
            <a:r>
              <a:rPr lang="en-US" sz="2800" b="1" dirty="0"/>
              <a:t>websites</a:t>
            </a:r>
            <a:r>
              <a:rPr lang="en-US" sz="2800" dirty="0"/>
              <a:t>, by people with disabilities. When </a:t>
            </a:r>
            <a:r>
              <a:rPr lang="en-US" sz="2800" b="1" dirty="0"/>
              <a:t>sites</a:t>
            </a:r>
            <a:r>
              <a:rPr lang="en-US" sz="2800" dirty="0"/>
              <a:t> are correctly designed, developed and edited, all users have equal access to information and functionality.</a:t>
            </a:r>
            <a:endParaRPr lang="en-US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88630" y="2582806"/>
            <a:ext cx="4486656" cy="1141497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Accessibility </a:t>
            </a:r>
          </a:p>
        </p:txBody>
      </p:sp>
    </p:spTree>
    <p:extLst>
      <p:ext uri="{BB962C8B-B14F-4D97-AF65-F5344CB8AC3E}">
        <p14:creationId xmlns:p14="http://schemas.microsoft.com/office/powerpoint/2010/main" val="5794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types of Impairment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589" y="2348564"/>
            <a:ext cx="5646821" cy="4235116"/>
          </a:xfrm>
          <a:prstGeom prst="rect">
            <a:avLst/>
          </a:prstGeom>
        </p:spPr>
      </p:pic>
      <p:sp>
        <p:nvSpPr>
          <p:cNvPr id="5" name="Oval 4">
            <a:hlinkClick r:id="rId3"/>
          </p:cNvPr>
          <p:cNvSpPr/>
          <p:nvPr/>
        </p:nvSpPr>
        <p:spPr>
          <a:xfrm>
            <a:off x="641683" y="3368842"/>
            <a:ext cx="2133601" cy="203734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Accessibility Guideline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54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858251"/>
            <a:ext cx="4486656" cy="1141497"/>
          </a:xfrm>
        </p:spPr>
        <p:txBody>
          <a:bodyPr/>
          <a:lstStyle/>
          <a:p>
            <a:r>
              <a:rPr lang="en-US" dirty="0" smtClean="0"/>
              <a:t>Screen 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Screen readers are software programs that allow blind or visually impaired users to read the text that is displayed on the computer screen with a speech synthesizer or braille display</a:t>
            </a:r>
            <a:r>
              <a:rPr lang="en-US" sz="2400" dirty="0" smtClean="0"/>
              <a:t>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080" y="3725297"/>
            <a:ext cx="1625600" cy="1625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50442" y="4353431"/>
            <a:ext cx="239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</a:t>
            </a:r>
            <a:r>
              <a:rPr lang="en-US" b="1" dirty="0" err="1" smtClean="0"/>
              <a:t>ChromeVox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36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5312</TotalTime>
  <Words>383</Words>
  <Application>Microsoft Macintosh PowerPoint</Application>
  <PresentationFormat>Widescreen</PresentationFormat>
  <Paragraphs>103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Gill Sans MT</vt:lpstr>
      <vt:lpstr>Parcel</vt:lpstr>
      <vt:lpstr>Web programming with JS &amp; Exploring JS (1) </vt:lpstr>
      <vt:lpstr>Recapping JavaScript</vt:lpstr>
      <vt:lpstr>PowerPoint Presentation</vt:lpstr>
      <vt:lpstr>Performance</vt:lpstr>
      <vt:lpstr>Performance</vt:lpstr>
      <vt:lpstr>Repaint Vs reflow</vt:lpstr>
      <vt:lpstr>PowerPoint Presentation</vt:lpstr>
      <vt:lpstr>Main types of Impairment</vt:lpstr>
      <vt:lpstr>Screen Reader</vt:lpstr>
      <vt:lpstr>Focusable</vt:lpstr>
      <vt:lpstr>Skip links?</vt:lpstr>
      <vt:lpstr>Semantics</vt:lpstr>
      <vt:lpstr>Role, value and name</vt:lpstr>
      <vt:lpstr>ARIA</vt:lpstr>
      <vt:lpstr>Reward System</vt:lpstr>
      <vt:lpstr>Pixel Maker Lab</vt:lpstr>
      <vt:lpstr>Memory Game Project</vt:lpstr>
      <vt:lpstr>Exercise Challenge (1)</vt:lpstr>
      <vt:lpstr>Exercise Challenge (2)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Interactive Website</dc:title>
  <dc:creator>Microsoft Office User</dc:creator>
  <cp:lastModifiedBy>Hem Jaffar</cp:lastModifiedBy>
  <cp:revision>844</cp:revision>
  <dcterms:created xsi:type="dcterms:W3CDTF">2018-01-26T12:44:08Z</dcterms:created>
  <dcterms:modified xsi:type="dcterms:W3CDTF">2018-04-09T18:23:28Z</dcterms:modified>
</cp:coreProperties>
</file>