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3"/>
  </p:notesMasterIdLst>
  <p:sldIdLst>
    <p:sldId id="256" r:id="rId2"/>
    <p:sldId id="311" r:id="rId3"/>
    <p:sldId id="320" r:id="rId4"/>
    <p:sldId id="299" r:id="rId5"/>
    <p:sldId id="312" r:id="rId6"/>
    <p:sldId id="313" r:id="rId7"/>
    <p:sldId id="318" r:id="rId8"/>
    <p:sldId id="314" r:id="rId9"/>
    <p:sldId id="315" r:id="rId10"/>
    <p:sldId id="316" r:id="rId11"/>
    <p:sldId id="317" r:id="rId12"/>
    <p:sldId id="319" r:id="rId13"/>
    <p:sldId id="321" r:id="rId14"/>
    <p:sldId id="322" r:id="rId15"/>
    <p:sldId id="323" r:id="rId16"/>
    <p:sldId id="324"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25"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8615"/>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821"/>
  </p:normalViewPr>
  <p:slideViewPr>
    <p:cSldViewPr snapToGrid="0" snapToObjects="1">
      <p:cViewPr>
        <p:scale>
          <a:sx n="80" d="100"/>
          <a:sy n="80" d="100"/>
        </p:scale>
        <p:origin x="126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8991E-43BE-7340-A0D8-AAAF27A83D69}" type="datetimeFigureOut">
              <a:rPr lang="en-US" smtClean="0"/>
              <a:t>4/14/18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B5AFD-8802-224D-966D-B94EE2196CFB}" type="slidenum">
              <a:rPr lang="en-US" smtClean="0"/>
              <a:t>‹#›</a:t>
            </a:fld>
            <a:endParaRPr lang="en-US"/>
          </a:p>
        </p:txBody>
      </p:sp>
    </p:spTree>
    <p:extLst>
      <p:ext uri="{BB962C8B-B14F-4D97-AF65-F5344CB8AC3E}">
        <p14:creationId xmlns:p14="http://schemas.microsoft.com/office/powerpoint/2010/main" val="120221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FB5AFD-8802-224D-966D-B94EE2196CFB}" type="slidenum">
              <a:rPr lang="en-US" smtClean="0"/>
              <a:t>1</a:t>
            </a:fld>
            <a:endParaRPr lang="en-US"/>
          </a:p>
        </p:txBody>
      </p:sp>
    </p:spTree>
    <p:extLst>
      <p:ext uri="{BB962C8B-B14F-4D97-AF65-F5344CB8AC3E}">
        <p14:creationId xmlns:p14="http://schemas.microsoft.com/office/powerpoint/2010/main" val="214473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ED396F6-D9EC-4E4B-AE5D-E4C79E3E3170}" type="datetime1">
              <a:rPr lang="en-US" smtClean="0"/>
              <a:t>4/14/18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64B08-F32D-BC4A-A43E-4569C8D82C7F}" type="datetime1">
              <a:rPr lang="en-US" smtClean="0"/>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F89EAF-8226-5849-968B-D240C636C979}" type="datetime1">
              <a:rPr lang="en-US" smtClean="0"/>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ED3A5D-5755-9A42-8BD9-10DA91D5625A}" type="datetime1">
              <a:rPr lang="en-US" smtClean="0"/>
              <a:t>4/14/18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8EBBE66-2F23-564D-A39B-86E03F68269A}" type="datetime1">
              <a:rPr lang="en-US" smtClean="0"/>
              <a:t>4/14/18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39202AE-865C-DB40-A329-610350E7EA62}" type="datetime1">
              <a:rPr lang="en-US" smtClean="0"/>
              <a:t>4/14/18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DBF190C-EBA8-3F42-BB09-7EC4972B8CE1}" type="datetime1">
              <a:rPr lang="en-US" smtClean="0"/>
              <a:t>4/14/18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1D381B-2D05-8244-8621-4B0B4FDA1705}" type="datetime1">
              <a:rPr lang="en-US" smtClean="0"/>
              <a:t>4/14/18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AA8D-D7C0-5C40-BC5B-A0C89104B990}" type="datetime1">
              <a:rPr lang="en-US" smtClean="0"/>
              <a:t>4/14/18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3F614-D7A3-3143-BDBA-6480380A23C5}" type="datetime1">
              <a:rPr lang="en-US" smtClean="0"/>
              <a:t>4/14/18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CAECFD7-C8BB-AA41-A0E5-71ED453F1B0D}" type="datetime1">
              <a:rPr lang="en-US" smtClean="0"/>
              <a:t>4/14/18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9B19562-D565-6448-963A-DB749EEF9C28}" type="datetime1">
              <a:rPr lang="en-US" smtClean="0"/>
              <a:t>4/14/18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2750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w3.org/TR/wai-aria/"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alpha val="53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19470" y="3140764"/>
            <a:ext cx="8991600" cy="1276203"/>
          </a:xfrm>
          <a:ln w="12700"/>
          <a:effectLst>
            <a:outerShdw blurRad="50800" dist="76200" dir="2700000" algn="tl" rotWithShape="0">
              <a:prstClr val="black">
                <a:alpha val="40000"/>
              </a:prstClr>
            </a:outerShdw>
          </a:effectLst>
        </p:spPr>
        <p:txBody>
          <a:bodyPr>
            <a:normAutofit fontScale="90000"/>
          </a:bodyPr>
          <a:lstStyle/>
          <a:p>
            <a:pPr algn="ctr"/>
            <a:r>
              <a:rPr lang="en-US" dirty="0" smtClean="0"/>
              <a:t>Performance &amp; Exploring JS (2) </a:t>
            </a:r>
            <a:endParaRPr lang="en-US" dirty="0"/>
          </a:p>
        </p:txBody>
      </p:sp>
      <p:sp>
        <p:nvSpPr>
          <p:cNvPr id="3" name="Subtitle 2"/>
          <p:cNvSpPr>
            <a:spLocks noGrp="1"/>
          </p:cNvSpPr>
          <p:nvPr>
            <p:ph type="subTitle" idx="1"/>
          </p:nvPr>
        </p:nvSpPr>
        <p:spPr>
          <a:xfrm>
            <a:off x="2695194" y="4614403"/>
            <a:ext cx="6801612" cy="584130"/>
          </a:xfrm>
        </p:spPr>
        <p:txBody>
          <a:bodyPr>
            <a:normAutofit/>
          </a:bodyPr>
          <a:lstStyle/>
          <a:p>
            <a:r>
              <a:rPr lang="en-US" sz="2400" dirty="0" smtClean="0"/>
              <a:t>By Elham </a:t>
            </a:r>
            <a:r>
              <a:rPr lang="en-US" sz="2400" smtClean="0"/>
              <a:t>Jaffar</a:t>
            </a:r>
            <a:endParaRPr lang="en-US" sz="2400"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150" y="1006155"/>
            <a:ext cx="1920240" cy="1920240"/>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29" y="5986463"/>
            <a:ext cx="1833713" cy="752763"/>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176687450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a:t>Creating Objects</a:t>
            </a:r>
          </a:p>
        </p:txBody>
      </p:sp>
      <p:sp>
        <p:nvSpPr>
          <p:cNvPr id="6" name="Slide Number Placeholder 5"/>
          <p:cNvSpPr>
            <a:spLocks noGrp="1"/>
          </p:cNvSpPr>
          <p:nvPr>
            <p:ph type="sldNum" sz="quarter" idx="12"/>
          </p:nvPr>
        </p:nvSpPr>
        <p:spPr/>
        <p:txBody>
          <a:bodyPr/>
          <a:lstStyle/>
          <a:p>
            <a:fld id="{FAEF9944-A4F6-4C59-AEBD-678D6480B8EA}" type="slidenum">
              <a:rPr lang="en-US" smtClean="0"/>
              <a:t>10</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4718" y="3031958"/>
            <a:ext cx="5219700" cy="1981200"/>
          </a:xfrm>
          <a:prstGeom prst="rect">
            <a:avLst/>
          </a:prstGeom>
        </p:spPr>
      </p:pic>
    </p:spTree>
    <p:extLst>
      <p:ext uri="{BB962C8B-B14F-4D97-AF65-F5344CB8AC3E}">
        <p14:creationId xmlns:p14="http://schemas.microsoft.com/office/powerpoint/2010/main" val="203469275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This keywords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11</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8" name="TextBox 7"/>
          <p:cNvSpPr txBox="1"/>
          <p:nvPr/>
        </p:nvSpPr>
        <p:spPr>
          <a:xfrm>
            <a:off x="2009072" y="2846855"/>
            <a:ext cx="8210991" cy="646331"/>
          </a:xfrm>
          <a:prstGeom prst="rect">
            <a:avLst/>
          </a:prstGeom>
          <a:noFill/>
        </p:spPr>
        <p:txBody>
          <a:bodyPr wrap="square" rtlCol="0">
            <a:spAutoFit/>
          </a:bodyPr>
          <a:lstStyle/>
          <a:p>
            <a:pPr algn="ctr"/>
            <a:r>
              <a:rPr lang="en-US" b="1" dirty="0" smtClean="0">
                <a:solidFill>
                  <a:srgbClr val="0070C0"/>
                </a:solidFill>
              </a:rPr>
              <a:t>It refers to the owner of the function we </a:t>
            </a:r>
            <a:r>
              <a:rPr lang="en-US" b="1" smtClean="0">
                <a:solidFill>
                  <a:srgbClr val="0070C0"/>
                </a:solidFill>
              </a:rPr>
              <a:t>are executing </a:t>
            </a:r>
            <a:r>
              <a:rPr lang="en-US" b="1" dirty="0" smtClean="0">
                <a:solidFill>
                  <a:srgbClr val="0070C0"/>
                </a:solidFill>
              </a:rPr>
              <a:t>or to the object </a:t>
            </a:r>
            <a:r>
              <a:rPr lang="en-US" b="1" smtClean="0">
                <a:solidFill>
                  <a:srgbClr val="0070C0"/>
                </a:solidFill>
              </a:rPr>
              <a:t>that function is a method of. </a:t>
            </a:r>
            <a:endParaRPr lang="en-US" dirty="0"/>
          </a:p>
        </p:txBody>
      </p:sp>
      <p:sp>
        <p:nvSpPr>
          <p:cNvPr id="9" name="TextBox 8"/>
          <p:cNvSpPr txBox="1"/>
          <p:nvPr/>
        </p:nvSpPr>
        <p:spPr>
          <a:xfrm>
            <a:off x="3642820" y="3719548"/>
            <a:ext cx="4943493" cy="2308324"/>
          </a:xfrm>
          <a:prstGeom prst="rect">
            <a:avLst/>
          </a:prstGeom>
          <a:solidFill>
            <a:schemeClr val="bg1"/>
          </a:solidFill>
        </p:spPr>
        <p:txBody>
          <a:bodyPr wrap="square" rtlCol="0">
            <a:spAutoFit/>
          </a:bodyPr>
          <a:lstStyle/>
          <a:p>
            <a:r>
              <a:rPr lang="en-US" dirty="0">
                <a:solidFill>
                  <a:schemeClr val="accent6"/>
                </a:solidFill>
              </a:rPr>
              <a:t>f</a:t>
            </a:r>
            <a:r>
              <a:rPr lang="en-US" dirty="0" smtClean="0">
                <a:solidFill>
                  <a:schemeClr val="accent6"/>
                </a:solidFill>
              </a:rPr>
              <a:t>unction </a:t>
            </a:r>
            <a:r>
              <a:rPr lang="en-US" dirty="0" err="1" smtClean="0">
                <a:solidFill>
                  <a:schemeClr val="accent6"/>
                </a:solidFill>
              </a:rPr>
              <a:t>doSomething</a:t>
            </a:r>
            <a:r>
              <a:rPr lang="en-US" dirty="0" smtClean="0">
                <a:solidFill>
                  <a:schemeClr val="accent6"/>
                </a:solidFill>
              </a:rPr>
              <a:t>() {</a:t>
            </a:r>
          </a:p>
          <a:p>
            <a:r>
              <a:rPr lang="en-US" dirty="0">
                <a:solidFill>
                  <a:schemeClr val="accent6"/>
                </a:solidFill>
              </a:rPr>
              <a:t>	</a:t>
            </a:r>
            <a:r>
              <a:rPr lang="en-US" dirty="0" err="1" smtClean="0">
                <a:solidFill>
                  <a:schemeClr val="accent6"/>
                </a:solidFill>
              </a:rPr>
              <a:t>console.log</a:t>
            </a:r>
            <a:r>
              <a:rPr lang="en-US" dirty="0" smtClean="0">
                <a:solidFill>
                  <a:schemeClr val="accent6"/>
                </a:solidFill>
              </a:rPr>
              <a:t>(this);</a:t>
            </a:r>
            <a:endParaRPr lang="en-US" dirty="0"/>
          </a:p>
          <a:p>
            <a:r>
              <a:rPr lang="en-US" dirty="0" smtClean="0">
                <a:solidFill>
                  <a:schemeClr val="accent6"/>
                </a:solidFill>
              </a:rPr>
              <a:t>}</a:t>
            </a:r>
          </a:p>
          <a:p>
            <a:endParaRPr lang="en-US" dirty="0">
              <a:solidFill>
                <a:schemeClr val="accent6"/>
              </a:solidFill>
            </a:endParaRPr>
          </a:p>
          <a:p>
            <a:r>
              <a:rPr lang="en-US" dirty="0" err="1" smtClean="0">
                <a:solidFill>
                  <a:srgbClr val="0070C0"/>
                </a:solidFill>
              </a:rPr>
              <a:t>doSomthing</a:t>
            </a:r>
            <a:r>
              <a:rPr lang="en-US" dirty="0" smtClean="0">
                <a:solidFill>
                  <a:srgbClr val="0070C0"/>
                </a:solidFill>
              </a:rPr>
              <a:t>();</a:t>
            </a:r>
          </a:p>
          <a:p>
            <a:endParaRPr lang="en-US" b="1" dirty="0" smtClean="0"/>
          </a:p>
          <a:p>
            <a:r>
              <a:rPr lang="en-US" b="1" dirty="0" smtClean="0"/>
              <a:t>What is the output ?</a:t>
            </a:r>
          </a:p>
          <a:p>
            <a:endParaRPr lang="en-US" b="1" dirty="0" smtClean="0"/>
          </a:p>
        </p:txBody>
      </p:sp>
    </p:spTree>
    <p:extLst>
      <p:ext uri="{BB962C8B-B14F-4D97-AF65-F5344CB8AC3E}">
        <p14:creationId xmlns:p14="http://schemas.microsoft.com/office/powerpoint/2010/main" val="190253374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err="1"/>
              <a:t>Object.keys</a:t>
            </a:r>
            <a:r>
              <a:rPr lang="en-US" dirty="0"/>
              <a:t>() and </a:t>
            </a:r>
            <a:r>
              <a:rPr lang="en-US" dirty="0" err="1"/>
              <a:t>Object.values</a:t>
            </a:r>
            <a:r>
              <a:rPr lang="en-US" dirty="0"/>
              <a:t>()</a:t>
            </a:r>
          </a:p>
        </p:txBody>
      </p:sp>
      <p:sp>
        <p:nvSpPr>
          <p:cNvPr id="6" name="Slide Number Placeholder 5"/>
          <p:cNvSpPr>
            <a:spLocks noGrp="1"/>
          </p:cNvSpPr>
          <p:nvPr>
            <p:ph type="sldNum" sz="quarter" idx="12"/>
          </p:nvPr>
        </p:nvSpPr>
        <p:spPr/>
        <p:txBody>
          <a:bodyPr/>
          <a:lstStyle/>
          <a:p>
            <a:fld id="{FAEF9944-A4F6-4C59-AEBD-678D6480B8EA}" type="slidenum">
              <a:rPr lang="en-US" smtClean="0"/>
              <a:t>12</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TextBox 8"/>
          <p:cNvSpPr txBox="1"/>
          <p:nvPr/>
        </p:nvSpPr>
        <p:spPr>
          <a:xfrm>
            <a:off x="3642821" y="3047821"/>
            <a:ext cx="4943493" cy="3170099"/>
          </a:xfrm>
          <a:prstGeom prst="rect">
            <a:avLst/>
          </a:prstGeom>
          <a:solidFill>
            <a:schemeClr val="bg1"/>
          </a:solidFill>
        </p:spPr>
        <p:txBody>
          <a:bodyPr wrap="square" rtlCol="0">
            <a:spAutoFit/>
          </a:bodyPr>
          <a:lstStyle/>
          <a:p>
            <a:r>
              <a:rPr lang="en-US" sz="2000" b="1" dirty="0" smtClean="0">
                <a:solidFill>
                  <a:srgbClr val="0070C0"/>
                </a:solidFill>
              </a:rPr>
              <a:t>Let’s try:</a:t>
            </a:r>
            <a:r>
              <a:rPr lang="en-US" dirty="0" smtClean="0">
                <a:solidFill>
                  <a:schemeClr val="accent6"/>
                </a:solidFill>
              </a:rPr>
              <a:t/>
            </a:r>
            <a:br>
              <a:rPr lang="en-US" dirty="0" smtClean="0">
                <a:solidFill>
                  <a:schemeClr val="accent6"/>
                </a:solidFill>
              </a:rPr>
            </a:br>
            <a:r>
              <a:rPr lang="en-US" dirty="0" err="1" smtClean="0">
                <a:solidFill>
                  <a:schemeClr val="accent6"/>
                </a:solidFill>
              </a:rPr>
              <a:t>const</a:t>
            </a:r>
            <a:r>
              <a:rPr lang="en-US" dirty="0" smtClean="0">
                <a:solidFill>
                  <a:schemeClr val="accent6"/>
                </a:solidFill>
              </a:rPr>
              <a:t> student </a:t>
            </a:r>
            <a:r>
              <a:rPr lang="en-US" dirty="0" smtClean="0"/>
              <a:t>= { id: “123”,</a:t>
            </a:r>
          </a:p>
          <a:p>
            <a:r>
              <a:rPr lang="en-US" dirty="0" smtClean="0"/>
              <a:t> 			     name: “</a:t>
            </a:r>
            <a:r>
              <a:rPr lang="en-US" dirty="0" err="1" smtClean="0"/>
              <a:t>Moahmmed</a:t>
            </a:r>
            <a:r>
              <a:rPr lang="en-US" dirty="0" smtClean="0"/>
              <a:t>”.</a:t>
            </a:r>
          </a:p>
          <a:p>
            <a:r>
              <a:rPr lang="en-US" dirty="0" smtClean="0"/>
              <a:t>		            courses: [“cs1”, “cs2”,”cs3”],</a:t>
            </a:r>
          </a:p>
          <a:p>
            <a:r>
              <a:rPr lang="en-US" dirty="0" smtClean="0"/>
              <a:t>                           </a:t>
            </a:r>
            <a:r>
              <a:rPr lang="en-US" dirty="0" err="1" smtClean="0"/>
              <a:t>getAddr</a:t>
            </a:r>
            <a:r>
              <a:rPr lang="en-US" dirty="0" smtClean="0"/>
              <a:t>: function() { </a:t>
            </a:r>
          </a:p>
          <a:p>
            <a:r>
              <a:rPr lang="en-US" dirty="0" smtClean="0"/>
              <a:t>					return “</a:t>
            </a:r>
            <a:r>
              <a:rPr lang="en-US" dirty="0" err="1" smtClean="0"/>
              <a:t>khobar</a:t>
            </a:r>
            <a:r>
              <a:rPr lang="en-US" dirty="0" smtClean="0"/>
              <a:t>, </a:t>
            </a:r>
            <a:r>
              <a:rPr lang="en-US" dirty="0" err="1" smtClean="0"/>
              <a:t>ksa</a:t>
            </a:r>
            <a:r>
              <a:rPr lang="en-US" dirty="0" smtClean="0"/>
              <a:t>”;</a:t>
            </a:r>
          </a:p>
          <a:p>
            <a:r>
              <a:rPr lang="en-US" dirty="0" smtClean="0"/>
              <a:t>				}</a:t>
            </a:r>
          </a:p>
          <a:p>
            <a:r>
              <a:rPr lang="en-US" dirty="0" smtClean="0"/>
              <a:t>                         };</a:t>
            </a:r>
          </a:p>
          <a:p>
            <a:endParaRPr lang="en-US" b="1" dirty="0" smtClean="0"/>
          </a:p>
          <a:p>
            <a:r>
              <a:rPr lang="en-US" b="1" dirty="0" err="1" smtClean="0">
                <a:solidFill>
                  <a:srgbClr val="0070C0"/>
                </a:solidFill>
              </a:rPr>
              <a:t>Object.keys</a:t>
            </a:r>
            <a:r>
              <a:rPr lang="en-US" b="1" dirty="0" smtClean="0">
                <a:solidFill>
                  <a:srgbClr val="0070C0"/>
                </a:solidFill>
              </a:rPr>
              <a:t>(student);</a:t>
            </a:r>
          </a:p>
          <a:p>
            <a:r>
              <a:rPr lang="en-US" b="1" dirty="0" err="1" smtClean="0">
                <a:solidFill>
                  <a:srgbClr val="0070C0"/>
                </a:solidFill>
              </a:rPr>
              <a:t>Object.values</a:t>
            </a:r>
            <a:r>
              <a:rPr lang="en-US" b="1" dirty="0" smtClean="0">
                <a:solidFill>
                  <a:srgbClr val="0070C0"/>
                </a:solidFill>
              </a:rPr>
              <a:t>(student);</a:t>
            </a:r>
          </a:p>
        </p:txBody>
      </p:sp>
    </p:spTree>
    <p:extLst>
      <p:ext uri="{BB962C8B-B14F-4D97-AF65-F5344CB8AC3E}">
        <p14:creationId xmlns:p14="http://schemas.microsoft.com/office/powerpoint/2010/main" val="63226061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786808"/>
            <a:ext cx="7729728" cy="1188720"/>
          </a:xfrm>
        </p:spPr>
        <p:txBody>
          <a:bodyPr/>
          <a:lstStyle/>
          <a:p>
            <a:r>
              <a:rPr lang="en-US" dirty="0" smtClean="0"/>
              <a:t>Function</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13</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92718660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First class function</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14</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p:cNvSpPr txBox="1"/>
          <p:nvPr/>
        </p:nvSpPr>
        <p:spPr>
          <a:xfrm>
            <a:off x="2009072" y="2846855"/>
            <a:ext cx="8210991" cy="2308324"/>
          </a:xfrm>
          <a:prstGeom prst="rect">
            <a:avLst/>
          </a:prstGeom>
          <a:noFill/>
        </p:spPr>
        <p:txBody>
          <a:bodyPr wrap="square" rtlCol="0">
            <a:spAutoFit/>
          </a:bodyPr>
          <a:lstStyle/>
          <a:p>
            <a:r>
              <a:rPr lang="en-US" dirty="0"/>
              <a:t>This means that you can do with a function just about anything that you can do with other elements, such as numbers, strings, objects, arrays, etc. </a:t>
            </a:r>
            <a:endParaRPr lang="en-US" dirty="0" smtClean="0"/>
          </a:p>
          <a:p>
            <a:r>
              <a:rPr lang="en-US" dirty="0" smtClean="0"/>
              <a:t>JavaScript </a:t>
            </a:r>
            <a:r>
              <a:rPr lang="en-US" dirty="0"/>
              <a:t>functions can</a:t>
            </a:r>
            <a:r>
              <a:rPr lang="en-US" dirty="0" smtClean="0"/>
              <a:t>:</a:t>
            </a:r>
            <a:br>
              <a:rPr lang="en-US" dirty="0" smtClean="0"/>
            </a:br>
            <a:r>
              <a:rPr lang="en-US" dirty="0" smtClean="0"/>
              <a:t/>
            </a:r>
            <a:br>
              <a:rPr lang="en-US" dirty="0" smtClean="0"/>
            </a:br>
            <a:endParaRPr lang="en-US" dirty="0"/>
          </a:p>
          <a:p>
            <a:pPr marL="342900" indent="-342900">
              <a:buFont typeface="+mj-lt"/>
              <a:buAutoNum type="arabicPeriod"/>
            </a:pPr>
            <a:r>
              <a:rPr lang="en-US" b="1" dirty="0" smtClean="0">
                <a:solidFill>
                  <a:srgbClr val="0070C0"/>
                </a:solidFill>
              </a:rPr>
              <a:t>Be </a:t>
            </a:r>
            <a:r>
              <a:rPr lang="en-US" b="1" dirty="0">
                <a:solidFill>
                  <a:srgbClr val="0070C0"/>
                </a:solidFill>
              </a:rPr>
              <a:t>stored in variables</a:t>
            </a:r>
          </a:p>
          <a:p>
            <a:pPr marL="342900" indent="-342900">
              <a:buFont typeface="+mj-lt"/>
              <a:buAutoNum type="arabicPeriod"/>
            </a:pPr>
            <a:r>
              <a:rPr lang="en-US" b="1" dirty="0">
                <a:solidFill>
                  <a:srgbClr val="0070C0"/>
                </a:solidFill>
              </a:rPr>
              <a:t>Be returned from a function.</a:t>
            </a:r>
          </a:p>
          <a:p>
            <a:pPr marL="342900" indent="-342900">
              <a:buFont typeface="+mj-lt"/>
              <a:buAutoNum type="arabicPeriod"/>
            </a:pPr>
            <a:r>
              <a:rPr lang="en-US" b="1" dirty="0">
                <a:solidFill>
                  <a:srgbClr val="0070C0"/>
                </a:solidFill>
              </a:rPr>
              <a:t>Be passed as arguments into another function.</a:t>
            </a:r>
          </a:p>
        </p:txBody>
      </p:sp>
    </p:spTree>
    <p:extLst>
      <p:ext uri="{BB962C8B-B14F-4D97-AF65-F5344CB8AC3E}">
        <p14:creationId xmlns:p14="http://schemas.microsoft.com/office/powerpoint/2010/main" val="108396121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Call back function</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p:cNvSpPr txBox="1"/>
          <p:nvPr/>
        </p:nvSpPr>
        <p:spPr>
          <a:xfrm>
            <a:off x="2009072" y="2666290"/>
            <a:ext cx="8210991" cy="923330"/>
          </a:xfrm>
          <a:prstGeom prst="rect">
            <a:avLst/>
          </a:prstGeom>
          <a:noFill/>
        </p:spPr>
        <p:txBody>
          <a:bodyPr wrap="square" rtlCol="0">
            <a:spAutoFit/>
          </a:bodyPr>
          <a:lstStyle/>
          <a:p>
            <a:pPr algn="ctr"/>
            <a:r>
              <a:rPr lang="en-US" dirty="0"/>
              <a:t>A function that is passed as an argument into another function is called a </a:t>
            </a:r>
            <a:r>
              <a:rPr lang="en-US" b="1" dirty="0"/>
              <a:t>callback</a:t>
            </a:r>
            <a:r>
              <a:rPr lang="en-US" dirty="0"/>
              <a:t> function.</a:t>
            </a:r>
            <a:r>
              <a:rPr lang="en-US" dirty="0" smtClean="0"/>
              <a:t/>
            </a:r>
            <a:br>
              <a:rPr lang="en-US" dirty="0" smtClean="0"/>
            </a:br>
            <a:endParaRPr lang="en-US" dirty="0"/>
          </a:p>
        </p:txBody>
      </p:sp>
      <p:sp>
        <p:nvSpPr>
          <p:cNvPr id="8" name="TextBox 7"/>
          <p:cNvSpPr txBox="1"/>
          <p:nvPr/>
        </p:nvSpPr>
        <p:spPr>
          <a:xfrm>
            <a:off x="3279585" y="3589620"/>
            <a:ext cx="6142863" cy="2862322"/>
          </a:xfrm>
          <a:prstGeom prst="rect">
            <a:avLst/>
          </a:prstGeom>
          <a:solidFill>
            <a:schemeClr val="bg1"/>
          </a:solidFill>
        </p:spPr>
        <p:txBody>
          <a:bodyPr wrap="square" rtlCol="0">
            <a:spAutoFit/>
          </a:bodyPr>
          <a:lstStyle/>
          <a:p>
            <a:r>
              <a:rPr lang="en-US" b="1" dirty="0" smtClean="0">
                <a:solidFill>
                  <a:srgbClr val="0070C0"/>
                </a:solidFill>
              </a:rPr>
              <a:t>function sum (num1,num2, other){</a:t>
            </a:r>
          </a:p>
          <a:p>
            <a:r>
              <a:rPr lang="en-US" b="1" dirty="0">
                <a:solidFill>
                  <a:srgbClr val="0070C0"/>
                </a:solidFill>
              </a:rPr>
              <a:t>	</a:t>
            </a:r>
            <a:r>
              <a:rPr lang="en-US" b="1" dirty="0" smtClean="0">
                <a:solidFill>
                  <a:srgbClr val="0070C0"/>
                </a:solidFill>
              </a:rPr>
              <a:t>return num1 + num2 + other(num1,num2);</a:t>
            </a:r>
          </a:p>
          <a:p>
            <a:r>
              <a:rPr lang="en-US" b="1" dirty="0" smtClean="0">
                <a:solidFill>
                  <a:srgbClr val="0070C0"/>
                </a:solidFill>
              </a:rPr>
              <a:t>}</a:t>
            </a:r>
          </a:p>
          <a:p>
            <a:endParaRPr lang="en-US" b="1" dirty="0">
              <a:solidFill>
                <a:srgbClr val="0070C0"/>
              </a:solidFill>
            </a:endParaRPr>
          </a:p>
          <a:p>
            <a:r>
              <a:rPr lang="en-US" b="1" dirty="0" smtClean="0">
                <a:solidFill>
                  <a:schemeClr val="accent6"/>
                </a:solidFill>
              </a:rPr>
              <a:t>function add(</a:t>
            </a:r>
            <a:r>
              <a:rPr lang="en-US" b="1" dirty="0" err="1" smtClean="0">
                <a:solidFill>
                  <a:schemeClr val="accent6"/>
                </a:solidFill>
              </a:rPr>
              <a:t>first,second</a:t>
            </a:r>
            <a:r>
              <a:rPr lang="en-US" b="1" dirty="0" smtClean="0">
                <a:solidFill>
                  <a:schemeClr val="accent6"/>
                </a:solidFill>
              </a:rPr>
              <a:t>){</a:t>
            </a:r>
          </a:p>
          <a:p>
            <a:r>
              <a:rPr lang="en-US" b="1" dirty="0">
                <a:solidFill>
                  <a:schemeClr val="accent6"/>
                </a:solidFill>
              </a:rPr>
              <a:t>	</a:t>
            </a:r>
            <a:r>
              <a:rPr lang="en-US" b="1" dirty="0" smtClean="0">
                <a:solidFill>
                  <a:schemeClr val="accent6"/>
                </a:solidFill>
              </a:rPr>
              <a:t>return first + second;</a:t>
            </a:r>
          </a:p>
          <a:p>
            <a:r>
              <a:rPr lang="en-US" b="1" dirty="0" smtClean="0">
                <a:solidFill>
                  <a:schemeClr val="accent6"/>
                </a:solidFill>
              </a:rPr>
              <a:t>}</a:t>
            </a:r>
          </a:p>
          <a:p>
            <a:endParaRPr lang="en-US" b="1" dirty="0" smtClean="0">
              <a:solidFill>
                <a:srgbClr val="0070C0"/>
              </a:solidFill>
            </a:endParaRPr>
          </a:p>
          <a:p>
            <a:r>
              <a:rPr lang="en-US" b="1" dirty="0" err="1">
                <a:solidFill>
                  <a:srgbClr val="0070C0"/>
                </a:solidFill>
              </a:rPr>
              <a:t>c</a:t>
            </a:r>
            <a:r>
              <a:rPr lang="en-US" b="1" dirty="0" err="1" smtClean="0">
                <a:solidFill>
                  <a:srgbClr val="0070C0"/>
                </a:solidFill>
              </a:rPr>
              <a:t>onsole.log</a:t>
            </a:r>
            <a:r>
              <a:rPr lang="en-US" b="1" dirty="0" smtClean="0">
                <a:solidFill>
                  <a:srgbClr val="0070C0"/>
                </a:solidFill>
              </a:rPr>
              <a:t>(sum(2,3,add));</a:t>
            </a:r>
            <a:endParaRPr lang="en-US" b="1" dirty="0">
              <a:solidFill>
                <a:srgbClr val="0070C0"/>
              </a:solidFill>
            </a:endParaRPr>
          </a:p>
          <a:p>
            <a:endParaRPr lang="en-US" b="1" dirty="0" smtClean="0">
              <a:solidFill>
                <a:srgbClr val="0070C0"/>
              </a:solidFill>
            </a:endParaRPr>
          </a:p>
        </p:txBody>
      </p:sp>
    </p:spTree>
    <p:extLst>
      <p:ext uri="{BB962C8B-B14F-4D97-AF65-F5344CB8AC3E}">
        <p14:creationId xmlns:p14="http://schemas.microsoft.com/office/powerpoint/2010/main" val="344804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scopes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730" y="2484472"/>
            <a:ext cx="5915675" cy="3733448"/>
          </a:xfrm>
          <a:prstGeom prst="rect">
            <a:avLst/>
          </a:prstGeom>
        </p:spPr>
      </p:pic>
    </p:spTree>
    <p:extLst>
      <p:ext uri="{BB962C8B-B14F-4D97-AF65-F5344CB8AC3E}">
        <p14:creationId xmlns:p14="http://schemas.microsoft.com/office/powerpoint/2010/main" val="30680656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786808"/>
            <a:ext cx="7729728" cy="1188720"/>
          </a:xfrm>
        </p:spPr>
        <p:txBody>
          <a:bodyPr/>
          <a:lstStyle/>
          <a:p>
            <a:r>
              <a:rPr lang="en-US" dirty="0" smtClean="0"/>
              <a:t>classes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17</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74753251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classes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18</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p:cNvSpPr txBox="1"/>
          <p:nvPr/>
        </p:nvSpPr>
        <p:spPr>
          <a:xfrm>
            <a:off x="2009071" y="2492912"/>
            <a:ext cx="8210991" cy="707886"/>
          </a:xfrm>
          <a:prstGeom prst="rect">
            <a:avLst/>
          </a:prstGeom>
          <a:noFill/>
        </p:spPr>
        <p:txBody>
          <a:bodyPr wrap="square" rtlCol="0">
            <a:spAutoFit/>
          </a:bodyPr>
          <a:lstStyle/>
          <a:p>
            <a:pPr algn="ctr"/>
            <a:r>
              <a:rPr lang="en-US" sz="2000" dirty="0"/>
              <a:t>Classes formalize the common JavaScript pattern of simulating class-like inheritance hierarchies using functions and prototypes. </a:t>
            </a:r>
            <a:endParaRPr lang="en-US" sz="2000" b="1" dirty="0">
              <a:solidFill>
                <a:srgbClr val="0070C0"/>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4959" y="3358191"/>
            <a:ext cx="6559216" cy="3225489"/>
          </a:xfrm>
          <a:prstGeom prst="rect">
            <a:avLst/>
          </a:prstGeom>
          <a:ln>
            <a:solidFill>
              <a:schemeClr val="tx1"/>
            </a:solidFill>
          </a:ln>
        </p:spPr>
      </p:pic>
    </p:spTree>
    <p:extLst>
      <p:ext uri="{BB962C8B-B14F-4D97-AF65-F5344CB8AC3E}">
        <p14:creationId xmlns:p14="http://schemas.microsoft.com/office/powerpoint/2010/main" val="99964465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Constructor</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p:cNvSpPr txBox="1"/>
          <p:nvPr/>
        </p:nvSpPr>
        <p:spPr>
          <a:xfrm>
            <a:off x="2009071" y="2869825"/>
            <a:ext cx="8210991" cy="1323439"/>
          </a:xfrm>
          <a:prstGeom prst="rect">
            <a:avLst/>
          </a:prstGeom>
          <a:noFill/>
        </p:spPr>
        <p:txBody>
          <a:bodyPr wrap="square" rtlCol="0">
            <a:spAutoFit/>
          </a:bodyPr>
          <a:lstStyle/>
          <a:p>
            <a:pPr algn="ctr"/>
            <a:r>
              <a:rPr lang="en-US" sz="2000" dirty="0"/>
              <a:t>Objects of the same type are created by calling the constructor function with the </a:t>
            </a:r>
            <a:r>
              <a:rPr lang="en-US" sz="2000" b="1" dirty="0">
                <a:solidFill>
                  <a:schemeClr val="accent6"/>
                </a:solidFill>
              </a:rPr>
              <a:t>new</a:t>
            </a:r>
            <a:r>
              <a:rPr lang="en-US" sz="2000" dirty="0"/>
              <a:t> </a:t>
            </a:r>
            <a:r>
              <a:rPr lang="en-US" sz="2000" dirty="0" smtClean="0"/>
              <a:t>keyword.</a:t>
            </a:r>
          </a:p>
          <a:p>
            <a:pPr algn="ctr"/>
            <a:r>
              <a:rPr lang="en-US" sz="2000" dirty="0"/>
              <a:t>Constructor Functions Can Have </a:t>
            </a:r>
            <a:r>
              <a:rPr lang="en-US" sz="2000" dirty="0" smtClean="0"/>
              <a:t>0 Parameter or more.</a:t>
            </a:r>
            <a:endParaRPr lang="en-US" sz="2000" dirty="0"/>
          </a:p>
          <a:p>
            <a:pPr algn="ctr"/>
            <a:endParaRPr lang="en-US" sz="2000" b="1" dirty="0">
              <a:solidFill>
                <a:srgbClr val="0070C0"/>
              </a:solidFill>
            </a:endParaRPr>
          </a:p>
        </p:txBody>
      </p:sp>
      <p:sp>
        <p:nvSpPr>
          <p:cNvPr id="3" name="TextBox 2"/>
          <p:cNvSpPr txBox="1"/>
          <p:nvPr/>
        </p:nvSpPr>
        <p:spPr>
          <a:xfrm>
            <a:off x="3370084" y="4172472"/>
            <a:ext cx="6849978" cy="523220"/>
          </a:xfrm>
          <a:prstGeom prst="rect">
            <a:avLst/>
          </a:prstGeom>
          <a:noFill/>
        </p:spPr>
        <p:txBody>
          <a:bodyPr wrap="square" rtlCol="0">
            <a:spAutoFit/>
          </a:bodyPr>
          <a:lstStyle/>
          <a:p>
            <a:r>
              <a:rPr lang="en-US" sz="2800" dirty="0">
                <a:solidFill>
                  <a:srgbClr val="0070C0"/>
                </a:solidFill>
              </a:rPr>
              <a:t>l</a:t>
            </a:r>
            <a:r>
              <a:rPr lang="en-US" sz="2800" dirty="0" smtClean="0">
                <a:solidFill>
                  <a:srgbClr val="0070C0"/>
                </a:solidFill>
              </a:rPr>
              <a:t>et person2 = new Person(‘</a:t>
            </a:r>
            <a:r>
              <a:rPr lang="en-US" sz="2800" dirty="0" err="1" smtClean="0">
                <a:solidFill>
                  <a:srgbClr val="0070C0"/>
                </a:solidFill>
              </a:rPr>
              <a:t>Bob’,’m</a:t>
            </a:r>
            <a:r>
              <a:rPr lang="en-US" sz="2800" dirty="0" smtClean="0">
                <a:solidFill>
                  <a:srgbClr val="0070C0"/>
                </a:solidFill>
              </a:rPr>
              <a:t>’); </a:t>
            </a:r>
            <a:endParaRPr lang="en-US" sz="2800" dirty="0">
              <a:solidFill>
                <a:srgbClr val="0070C0"/>
              </a:solidFill>
            </a:endParaRPr>
          </a:p>
        </p:txBody>
      </p:sp>
    </p:spTree>
    <p:extLst>
      <p:ext uri="{BB962C8B-B14F-4D97-AF65-F5344CB8AC3E}">
        <p14:creationId xmlns:p14="http://schemas.microsoft.com/office/powerpoint/2010/main" val="22576094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58251"/>
            <a:ext cx="4486656" cy="1141497"/>
          </a:xfrm>
        </p:spPr>
        <p:txBody>
          <a:bodyPr/>
          <a:lstStyle/>
          <a:p>
            <a:r>
              <a:rPr lang="en-US" dirty="0" smtClean="0"/>
              <a:t>ARIA</a:t>
            </a:r>
            <a:endParaRPr lang="en-US" dirty="0"/>
          </a:p>
        </p:txBody>
      </p:sp>
      <p:sp>
        <p:nvSpPr>
          <p:cNvPr id="3" name="Content Placeholder 2"/>
          <p:cNvSpPr>
            <a:spLocks noGrp="1"/>
          </p:cNvSpPr>
          <p:nvPr>
            <p:ph idx="1"/>
          </p:nvPr>
        </p:nvSpPr>
        <p:spPr>
          <a:xfrm>
            <a:off x="6415237" y="1609344"/>
            <a:ext cx="5776764" cy="5248656"/>
          </a:xfrm>
        </p:spPr>
        <p:txBody>
          <a:bodyPr/>
          <a:lstStyle/>
          <a:p>
            <a:endParaRPr lang="en-US" sz="2400" dirty="0" smtClean="0"/>
          </a:p>
          <a:p>
            <a:pPr marL="0" indent="0">
              <a:buNone/>
            </a:pPr>
            <a:r>
              <a:rPr lang="en-US" sz="2400" b="1" dirty="0" smtClean="0">
                <a:solidFill>
                  <a:schemeClr val="accent6"/>
                </a:solidFill>
              </a:rPr>
              <a:t>Accessible </a:t>
            </a:r>
            <a:r>
              <a:rPr lang="en-US" sz="2400" b="1" dirty="0">
                <a:solidFill>
                  <a:schemeClr val="accent6"/>
                </a:solidFill>
              </a:rPr>
              <a:t>Rich Internet Applications </a:t>
            </a:r>
          </a:p>
          <a:p>
            <a:endParaRPr lang="en-US" dirty="0" smtClean="0"/>
          </a:p>
          <a:p>
            <a:r>
              <a:rPr lang="en-US" dirty="0" smtClean="0"/>
              <a:t>Defines </a:t>
            </a:r>
            <a:r>
              <a:rPr lang="en-US" dirty="0"/>
              <a:t>a way to make Web content and Web applications more accessible to people with disabilities. </a:t>
            </a:r>
            <a:endParaRPr lang="en-US" dirty="0" smtClean="0"/>
          </a:p>
          <a:p>
            <a:endParaRPr lang="en-US" dirty="0"/>
          </a:p>
          <a:p>
            <a:r>
              <a:rPr lang="en-US" dirty="0" smtClean="0"/>
              <a:t>You can use it by adding a role to element with no semantics like “div” or to modify semantics element like “button”</a:t>
            </a:r>
          </a:p>
          <a:p>
            <a:r>
              <a:rPr lang="en-US" dirty="0" smtClean="0">
                <a:hlinkClick r:id="rId2"/>
              </a:rPr>
              <a:t>More Info</a:t>
            </a:r>
            <a:r>
              <a:rPr lang="en-US" dirty="0" smtClean="0"/>
              <a:t>!</a:t>
            </a:r>
          </a:p>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1038072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Instance Of</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20</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p:cNvSpPr txBox="1"/>
          <p:nvPr/>
        </p:nvSpPr>
        <p:spPr>
          <a:xfrm>
            <a:off x="2009071" y="2869825"/>
            <a:ext cx="8210991" cy="707886"/>
          </a:xfrm>
          <a:prstGeom prst="rect">
            <a:avLst/>
          </a:prstGeom>
          <a:noFill/>
        </p:spPr>
        <p:txBody>
          <a:bodyPr wrap="square" rtlCol="0">
            <a:spAutoFit/>
          </a:bodyPr>
          <a:lstStyle/>
          <a:p>
            <a:pPr algn="ctr"/>
            <a:r>
              <a:rPr lang="en-US" sz="2000" dirty="0" smtClean="0"/>
              <a:t>You can use </a:t>
            </a:r>
            <a:r>
              <a:rPr lang="en-US" sz="2000" dirty="0" err="1" smtClean="0"/>
              <a:t>instanceOf</a:t>
            </a:r>
            <a:r>
              <a:rPr lang="en-US" sz="2000" dirty="0" smtClean="0"/>
              <a:t> to check if the object is an instance of a specific class. </a:t>
            </a:r>
            <a:endParaRPr lang="en-US" sz="2000" dirty="0"/>
          </a:p>
          <a:p>
            <a:pPr algn="ctr"/>
            <a:endParaRPr lang="en-US" sz="2000" b="1" dirty="0">
              <a:solidFill>
                <a:srgbClr val="0070C0"/>
              </a:solidFill>
            </a:endParaRPr>
          </a:p>
        </p:txBody>
      </p:sp>
      <p:sp>
        <p:nvSpPr>
          <p:cNvPr id="3" name="TextBox 2"/>
          <p:cNvSpPr txBox="1"/>
          <p:nvPr/>
        </p:nvSpPr>
        <p:spPr>
          <a:xfrm>
            <a:off x="2689577" y="3755377"/>
            <a:ext cx="6849978" cy="1323439"/>
          </a:xfrm>
          <a:prstGeom prst="rect">
            <a:avLst/>
          </a:prstGeom>
          <a:noFill/>
        </p:spPr>
        <p:txBody>
          <a:bodyPr wrap="square" rtlCol="0">
            <a:spAutoFit/>
          </a:bodyPr>
          <a:lstStyle/>
          <a:p>
            <a:pPr algn="ctr"/>
            <a:r>
              <a:rPr lang="en-US" sz="2800" dirty="0">
                <a:solidFill>
                  <a:srgbClr val="0070C0"/>
                </a:solidFill>
              </a:rPr>
              <a:t>p</a:t>
            </a:r>
            <a:r>
              <a:rPr lang="en-US" sz="2800" dirty="0" smtClean="0">
                <a:solidFill>
                  <a:srgbClr val="0070C0"/>
                </a:solidFill>
              </a:rPr>
              <a:t>erson2 </a:t>
            </a:r>
            <a:r>
              <a:rPr lang="en-US" sz="2800" dirty="0" err="1" smtClean="0">
                <a:solidFill>
                  <a:srgbClr val="0070C0"/>
                </a:solidFill>
              </a:rPr>
              <a:t>instanceOf</a:t>
            </a:r>
            <a:r>
              <a:rPr lang="en-US" sz="2800" dirty="0" smtClean="0">
                <a:solidFill>
                  <a:srgbClr val="0070C0"/>
                </a:solidFill>
              </a:rPr>
              <a:t> Person;</a:t>
            </a:r>
          </a:p>
          <a:p>
            <a:endParaRPr lang="en-US" sz="2800" dirty="0">
              <a:solidFill>
                <a:srgbClr val="0070C0"/>
              </a:solidFill>
            </a:endParaRPr>
          </a:p>
          <a:p>
            <a:pPr algn="ctr"/>
            <a:r>
              <a:rPr lang="en-US" sz="2400" dirty="0" smtClean="0">
                <a:solidFill>
                  <a:schemeClr val="accent6"/>
                </a:solidFill>
              </a:rPr>
              <a:t>It will return a Boolean value </a:t>
            </a:r>
            <a:endParaRPr lang="en-US" sz="2400" dirty="0">
              <a:solidFill>
                <a:schemeClr val="accent6"/>
              </a:solidFill>
            </a:endParaRPr>
          </a:p>
        </p:txBody>
      </p:sp>
    </p:spTree>
    <p:extLst>
      <p:ext uri="{BB962C8B-B14F-4D97-AF65-F5344CB8AC3E}">
        <p14:creationId xmlns:p14="http://schemas.microsoft.com/office/powerpoint/2010/main" val="23311457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Prototypes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21</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p:cNvSpPr txBox="1"/>
          <p:nvPr/>
        </p:nvSpPr>
        <p:spPr>
          <a:xfrm>
            <a:off x="2269513" y="2645235"/>
            <a:ext cx="7712444" cy="1323439"/>
          </a:xfrm>
          <a:prstGeom prst="rect">
            <a:avLst/>
          </a:prstGeom>
          <a:noFill/>
        </p:spPr>
        <p:txBody>
          <a:bodyPr wrap="square" rtlCol="0">
            <a:spAutoFit/>
          </a:bodyPr>
          <a:lstStyle/>
          <a:p>
            <a:pPr algn="ctr"/>
            <a:r>
              <a:rPr lang="en-US" sz="2000" dirty="0"/>
              <a:t>All JavaScript objects inherit properties and methods from a prototype</a:t>
            </a:r>
            <a:r>
              <a:rPr lang="en-US" sz="2000" dirty="0" smtClean="0"/>
              <a:t>.</a:t>
            </a:r>
            <a:endParaRPr lang="en-US" sz="2000" b="1" dirty="0">
              <a:solidFill>
                <a:srgbClr val="0070C0"/>
              </a:solidFill>
            </a:endParaRPr>
          </a:p>
          <a:p>
            <a:r>
              <a:rPr lang="en-US" sz="2000" dirty="0" smtClean="0"/>
              <a:t/>
            </a:r>
            <a:br>
              <a:rPr lang="en-US" sz="2000" dirty="0" smtClean="0"/>
            </a:br>
            <a:r>
              <a:rPr lang="en-US" sz="2000" dirty="0" smtClean="0"/>
              <a:t>With constructor</a:t>
            </a:r>
            <a:r>
              <a:rPr lang="en-US" sz="2000" dirty="0"/>
              <a:t>,  </a:t>
            </a:r>
            <a:r>
              <a:rPr lang="en-US" sz="2000" dirty="0" smtClean="0"/>
              <a:t>you </a:t>
            </a:r>
            <a:r>
              <a:rPr lang="en-US" sz="2000" dirty="0"/>
              <a:t>can not add a new property to an existing object constructor</a:t>
            </a:r>
            <a:r>
              <a:rPr lang="en-US" sz="2000" dirty="0" smtClean="0"/>
              <a:t>:</a:t>
            </a:r>
          </a:p>
        </p:txBody>
      </p:sp>
      <p:sp>
        <p:nvSpPr>
          <p:cNvPr id="8" name="Rectangle 7"/>
          <p:cNvSpPr/>
          <p:nvPr/>
        </p:nvSpPr>
        <p:spPr>
          <a:xfrm>
            <a:off x="1253810" y="4185456"/>
            <a:ext cx="6096000" cy="1754326"/>
          </a:xfrm>
          <a:prstGeom prst="rect">
            <a:avLst/>
          </a:prstGeom>
          <a:solidFill>
            <a:schemeClr val="bg1"/>
          </a:solidFill>
        </p:spPr>
        <p:txBody>
          <a:bodyPr>
            <a:spAutoFit/>
          </a:bodyPr>
          <a:lstStyle/>
          <a:p>
            <a:r>
              <a:rPr lang="en-US" dirty="0">
                <a:solidFill>
                  <a:srgbClr val="0000CD"/>
                </a:solidFill>
                <a:latin typeface="Consolas" charset="0"/>
              </a:rPr>
              <a:t>function</a:t>
            </a:r>
            <a:r>
              <a:rPr lang="en-US" dirty="0">
                <a:solidFill>
                  <a:srgbClr val="000000"/>
                </a:solidFill>
                <a:latin typeface="Consolas" charset="0"/>
              </a:rPr>
              <a:t> Person(first, last, age, </a:t>
            </a:r>
            <a:r>
              <a:rPr lang="en-US" dirty="0" err="1">
                <a:solidFill>
                  <a:srgbClr val="000000"/>
                </a:solidFill>
                <a:latin typeface="Consolas" charset="0"/>
              </a:rPr>
              <a:t>eyecolor</a:t>
            </a:r>
            <a:r>
              <a:rPr lang="en-US" dirty="0">
                <a:solidFill>
                  <a:srgbClr val="000000"/>
                </a:solidFill>
                <a:latin typeface="Consolas" charset="0"/>
              </a:rPr>
              <a:t>) {</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.firstName</a:t>
            </a:r>
            <a:r>
              <a:rPr lang="en-US" dirty="0">
                <a:solidFill>
                  <a:srgbClr val="000000"/>
                </a:solidFill>
                <a:latin typeface="Consolas" charset="0"/>
              </a:rPr>
              <a:t> = first;</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.lastName</a:t>
            </a:r>
            <a:r>
              <a:rPr lang="en-US" dirty="0">
                <a:solidFill>
                  <a:srgbClr val="000000"/>
                </a:solidFill>
                <a:latin typeface="Consolas" charset="0"/>
              </a:rPr>
              <a:t> = last;</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.age</a:t>
            </a:r>
            <a:r>
              <a:rPr lang="en-US" dirty="0">
                <a:solidFill>
                  <a:srgbClr val="000000"/>
                </a:solidFill>
                <a:latin typeface="Consolas" charset="0"/>
              </a:rPr>
              <a:t> = age;</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.eyeColor</a:t>
            </a:r>
            <a:r>
              <a:rPr lang="en-US" dirty="0">
                <a:solidFill>
                  <a:srgbClr val="000000"/>
                </a:solidFill>
                <a:latin typeface="Consolas" charset="0"/>
              </a:rPr>
              <a:t> = </a:t>
            </a:r>
            <a:r>
              <a:rPr lang="en-US" dirty="0" err="1">
                <a:solidFill>
                  <a:srgbClr val="000000"/>
                </a:solidFill>
                <a:latin typeface="Consolas" charset="0"/>
              </a:rPr>
              <a:t>eyecolor</a:t>
            </a:r>
            <a:r>
              <a:rPr lang="en-US" dirty="0">
                <a:solidFill>
                  <a:srgbClr val="000000"/>
                </a:solidFill>
                <a:latin typeface="Consolas" charset="0"/>
              </a:rPr>
              <a:t>;</a:t>
            </a:r>
            <a:r>
              <a:rPr lang="en-US" dirty="0"/>
              <a:t/>
            </a:r>
            <a:br>
              <a:rPr lang="en-US" dirty="0"/>
            </a:br>
            <a:r>
              <a:rPr lang="en-US" dirty="0">
                <a:solidFill>
                  <a:srgbClr val="000000"/>
                </a:solidFill>
                <a:latin typeface="Consolas" charset="0"/>
              </a:rPr>
              <a:t>}</a:t>
            </a:r>
            <a:endParaRPr lang="en-US" dirty="0"/>
          </a:p>
        </p:txBody>
      </p:sp>
      <p:sp>
        <p:nvSpPr>
          <p:cNvPr id="9" name="Rectangle 8"/>
          <p:cNvSpPr/>
          <p:nvPr/>
        </p:nvSpPr>
        <p:spPr>
          <a:xfrm>
            <a:off x="7924221" y="5249464"/>
            <a:ext cx="4110421" cy="369332"/>
          </a:xfrm>
          <a:prstGeom prst="rect">
            <a:avLst/>
          </a:prstGeom>
          <a:solidFill>
            <a:schemeClr val="bg1"/>
          </a:solidFill>
        </p:spPr>
        <p:txBody>
          <a:bodyPr wrap="none">
            <a:spAutoFit/>
          </a:bodyPr>
          <a:lstStyle/>
          <a:p>
            <a:r>
              <a:rPr lang="en-US" dirty="0" err="1">
                <a:solidFill>
                  <a:srgbClr val="000000"/>
                </a:solidFill>
                <a:latin typeface="Consolas" charset="0"/>
              </a:rPr>
              <a:t>Person.nationality</a:t>
            </a:r>
            <a:r>
              <a:rPr lang="en-US" dirty="0">
                <a:solidFill>
                  <a:srgbClr val="000000"/>
                </a:solidFill>
                <a:latin typeface="Consolas" charset="0"/>
              </a:rPr>
              <a:t> = </a:t>
            </a:r>
            <a:r>
              <a:rPr lang="en-US" dirty="0">
                <a:solidFill>
                  <a:srgbClr val="A52A2A"/>
                </a:solidFill>
                <a:latin typeface="Consolas" charset="0"/>
              </a:rPr>
              <a:t>"English"</a:t>
            </a:r>
            <a:r>
              <a:rPr lang="en-US" dirty="0">
                <a:solidFill>
                  <a:srgbClr val="000000"/>
                </a:solidFill>
                <a:latin typeface="Consolas" charset="0"/>
              </a:rPr>
              <a:t>;</a:t>
            </a:r>
            <a:endParaRPr lang="en-US" dirty="0"/>
          </a:p>
        </p:txBody>
      </p:sp>
      <p:cxnSp>
        <p:nvCxnSpPr>
          <p:cNvPr id="11" name="Straight Arrow Connector 10"/>
          <p:cNvCxnSpPr/>
          <p:nvPr/>
        </p:nvCxnSpPr>
        <p:spPr>
          <a:xfrm>
            <a:off x="7924221" y="4395537"/>
            <a:ext cx="1428326" cy="66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095873" y="4424403"/>
            <a:ext cx="2662989" cy="369332"/>
          </a:xfrm>
          <a:prstGeom prst="rect">
            <a:avLst/>
          </a:prstGeom>
          <a:noFill/>
        </p:spPr>
        <p:txBody>
          <a:bodyPr wrap="square" rtlCol="0">
            <a:spAutoFit/>
          </a:bodyPr>
          <a:lstStyle/>
          <a:p>
            <a:r>
              <a:rPr lang="en-US" dirty="0" smtClean="0"/>
              <a:t>You can NOT do that !</a:t>
            </a:r>
            <a:endParaRPr lang="en-US" dirty="0"/>
          </a:p>
        </p:txBody>
      </p:sp>
    </p:spTree>
    <p:extLst>
      <p:ext uri="{BB962C8B-B14F-4D97-AF65-F5344CB8AC3E}">
        <p14:creationId xmlns:p14="http://schemas.microsoft.com/office/powerpoint/2010/main" val="19469108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Prototypes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22</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8" name="Rectangle 7"/>
          <p:cNvSpPr/>
          <p:nvPr/>
        </p:nvSpPr>
        <p:spPr>
          <a:xfrm>
            <a:off x="1411705" y="3091511"/>
            <a:ext cx="6096000" cy="1754326"/>
          </a:xfrm>
          <a:prstGeom prst="rect">
            <a:avLst/>
          </a:prstGeom>
          <a:solidFill>
            <a:schemeClr val="bg1"/>
          </a:solidFill>
        </p:spPr>
        <p:txBody>
          <a:bodyPr>
            <a:spAutoFit/>
          </a:bodyPr>
          <a:lstStyle/>
          <a:p>
            <a:r>
              <a:rPr lang="en-US" dirty="0">
                <a:solidFill>
                  <a:srgbClr val="0000CD"/>
                </a:solidFill>
                <a:latin typeface="Consolas" charset="0"/>
              </a:rPr>
              <a:t>function</a:t>
            </a:r>
            <a:r>
              <a:rPr lang="en-US" dirty="0">
                <a:solidFill>
                  <a:srgbClr val="000000"/>
                </a:solidFill>
                <a:latin typeface="Consolas" charset="0"/>
              </a:rPr>
              <a:t> Person(first, last, age, </a:t>
            </a:r>
            <a:r>
              <a:rPr lang="en-US" dirty="0" err="1">
                <a:solidFill>
                  <a:srgbClr val="000000"/>
                </a:solidFill>
                <a:latin typeface="Consolas" charset="0"/>
              </a:rPr>
              <a:t>eyecolor</a:t>
            </a:r>
            <a:r>
              <a:rPr lang="en-US" dirty="0">
                <a:solidFill>
                  <a:srgbClr val="000000"/>
                </a:solidFill>
                <a:latin typeface="Consolas" charset="0"/>
              </a:rPr>
              <a:t>) {</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.firstName</a:t>
            </a:r>
            <a:r>
              <a:rPr lang="en-US" dirty="0">
                <a:solidFill>
                  <a:srgbClr val="000000"/>
                </a:solidFill>
                <a:latin typeface="Consolas" charset="0"/>
              </a:rPr>
              <a:t> = first;</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.lastName</a:t>
            </a:r>
            <a:r>
              <a:rPr lang="en-US" dirty="0">
                <a:solidFill>
                  <a:srgbClr val="000000"/>
                </a:solidFill>
                <a:latin typeface="Consolas" charset="0"/>
              </a:rPr>
              <a:t> = last;</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.age</a:t>
            </a:r>
            <a:r>
              <a:rPr lang="en-US" dirty="0">
                <a:solidFill>
                  <a:srgbClr val="000000"/>
                </a:solidFill>
                <a:latin typeface="Consolas" charset="0"/>
              </a:rPr>
              <a:t> = age;</a:t>
            </a:r>
            <a:r>
              <a:rPr lang="en-US" dirty="0"/>
              <a:t/>
            </a:r>
            <a:br>
              <a:rPr lang="en-US" dirty="0"/>
            </a:br>
            <a:r>
              <a:rPr lang="en-US" dirty="0">
                <a:solidFill>
                  <a:srgbClr val="000000"/>
                </a:solidFill>
                <a:latin typeface="Consolas" charset="0"/>
              </a:rPr>
              <a:t>    </a:t>
            </a:r>
            <a:r>
              <a:rPr lang="en-US" dirty="0" err="1">
                <a:solidFill>
                  <a:srgbClr val="0000CD"/>
                </a:solidFill>
                <a:latin typeface="Consolas" charset="0"/>
              </a:rPr>
              <a:t>this</a:t>
            </a:r>
            <a:r>
              <a:rPr lang="en-US" dirty="0" err="1">
                <a:solidFill>
                  <a:srgbClr val="000000"/>
                </a:solidFill>
                <a:latin typeface="Consolas" charset="0"/>
              </a:rPr>
              <a:t>.eyeColor</a:t>
            </a:r>
            <a:r>
              <a:rPr lang="en-US" dirty="0">
                <a:solidFill>
                  <a:srgbClr val="000000"/>
                </a:solidFill>
                <a:latin typeface="Consolas" charset="0"/>
              </a:rPr>
              <a:t> = </a:t>
            </a:r>
            <a:r>
              <a:rPr lang="en-US" dirty="0" err="1">
                <a:solidFill>
                  <a:srgbClr val="000000"/>
                </a:solidFill>
                <a:latin typeface="Consolas" charset="0"/>
              </a:rPr>
              <a:t>eyecolor</a:t>
            </a:r>
            <a:r>
              <a:rPr lang="en-US" dirty="0">
                <a:solidFill>
                  <a:srgbClr val="000000"/>
                </a:solidFill>
                <a:latin typeface="Consolas" charset="0"/>
              </a:rPr>
              <a:t>;</a:t>
            </a:r>
            <a:r>
              <a:rPr lang="en-US" dirty="0"/>
              <a:t/>
            </a:r>
            <a:br>
              <a:rPr lang="en-US" dirty="0"/>
            </a:br>
            <a:r>
              <a:rPr lang="en-US" dirty="0">
                <a:solidFill>
                  <a:srgbClr val="000000"/>
                </a:solidFill>
                <a:latin typeface="Consolas" charset="0"/>
              </a:rPr>
              <a:t>}</a:t>
            </a:r>
            <a:endParaRPr lang="en-US" dirty="0"/>
          </a:p>
        </p:txBody>
      </p:sp>
      <p:sp>
        <p:nvSpPr>
          <p:cNvPr id="9" name="Rectangle 8"/>
          <p:cNvSpPr/>
          <p:nvPr/>
        </p:nvSpPr>
        <p:spPr>
          <a:xfrm>
            <a:off x="6739844" y="5279401"/>
            <a:ext cx="5225405" cy="369332"/>
          </a:xfrm>
          <a:prstGeom prst="rect">
            <a:avLst/>
          </a:prstGeom>
          <a:solidFill>
            <a:schemeClr val="bg1"/>
          </a:solidFill>
        </p:spPr>
        <p:txBody>
          <a:bodyPr wrap="none">
            <a:spAutoFit/>
          </a:bodyPr>
          <a:lstStyle/>
          <a:p>
            <a:r>
              <a:rPr lang="en-US" smtClean="0">
                <a:solidFill>
                  <a:srgbClr val="000000"/>
                </a:solidFill>
                <a:latin typeface="Consolas" charset="0"/>
              </a:rPr>
              <a:t>Person.</a:t>
            </a:r>
            <a:r>
              <a:rPr lang="en-US" smtClean="0"/>
              <a:t>prototype.</a:t>
            </a:r>
            <a:r>
              <a:rPr lang="en-US" smtClean="0">
                <a:solidFill>
                  <a:srgbClr val="000000"/>
                </a:solidFill>
                <a:latin typeface="Consolas" charset="0"/>
              </a:rPr>
              <a:t>nationality</a:t>
            </a:r>
            <a:r>
              <a:rPr lang="en-US" dirty="0" smtClean="0">
                <a:solidFill>
                  <a:srgbClr val="000000"/>
                </a:solidFill>
                <a:latin typeface="Consolas" charset="0"/>
              </a:rPr>
              <a:t> = </a:t>
            </a:r>
            <a:r>
              <a:rPr lang="en-US" dirty="0" smtClean="0">
                <a:solidFill>
                  <a:srgbClr val="A52A2A"/>
                </a:solidFill>
                <a:latin typeface="Consolas" charset="0"/>
              </a:rPr>
              <a:t>"English"</a:t>
            </a:r>
            <a:r>
              <a:rPr lang="en-US" dirty="0" smtClean="0">
                <a:solidFill>
                  <a:srgbClr val="000000"/>
                </a:solidFill>
                <a:latin typeface="Consolas" charset="0"/>
              </a:rPr>
              <a:t>;</a:t>
            </a:r>
            <a:endParaRPr lang="en-US" dirty="0"/>
          </a:p>
        </p:txBody>
      </p:sp>
      <p:cxnSp>
        <p:nvCxnSpPr>
          <p:cNvPr id="11" name="Straight Arrow Connector 10"/>
          <p:cNvCxnSpPr/>
          <p:nvPr/>
        </p:nvCxnSpPr>
        <p:spPr>
          <a:xfrm>
            <a:off x="7924221" y="4395537"/>
            <a:ext cx="1428326" cy="66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47937" y="3609813"/>
            <a:ext cx="2662989" cy="923330"/>
          </a:xfrm>
          <a:prstGeom prst="rect">
            <a:avLst/>
          </a:prstGeom>
          <a:noFill/>
        </p:spPr>
        <p:txBody>
          <a:bodyPr wrap="square" rtlCol="0">
            <a:spAutoFit/>
          </a:bodyPr>
          <a:lstStyle/>
          <a:p>
            <a:r>
              <a:rPr lang="en-US" dirty="0" smtClean="0"/>
              <a:t>You can add a new property by using “prototype”: </a:t>
            </a:r>
            <a:endParaRPr lang="en-US" dirty="0"/>
          </a:p>
        </p:txBody>
      </p:sp>
    </p:spTree>
    <p:extLst>
      <p:ext uri="{BB962C8B-B14F-4D97-AF65-F5344CB8AC3E}">
        <p14:creationId xmlns:p14="http://schemas.microsoft.com/office/powerpoint/2010/main" val="156291080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786808"/>
            <a:ext cx="7729728" cy="1188720"/>
          </a:xfrm>
        </p:spPr>
        <p:txBody>
          <a:bodyPr/>
          <a:lstStyle/>
          <a:p>
            <a:r>
              <a:rPr lang="en-US" dirty="0" smtClean="0"/>
              <a:t>Function es6</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23</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150631900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a:t>Arrow functions</a:t>
            </a:r>
          </a:p>
        </p:txBody>
      </p:sp>
      <p:sp>
        <p:nvSpPr>
          <p:cNvPr id="6" name="Slide Number Placeholder 5"/>
          <p:cNvSpPr>
            <a:spLocks noGrp="1"/>
          </p:cNvSpPr>
          <p:nvPr>
            <p:ph type="sldNum" sz="quarter" idx="12"/>
          </p:nvPr>
        </p:nvSpPr>
        <p:spPr/>
        <p:txBody>
          <a:bodyPr/>
          <a:lstStyle/>
          <a:p>
            <a:fld id="{FAEF9944-A4F6-4C59-AEBD-678D6480B8EA}" type="slidenum">
              <a:rPr lang="en-US" smtClean="0"/>
              <a:t>24</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1068" y="2846855"/>
            <a:ext cx="7747000" cy="3149600"/>
          </a:xfrm>
          <a:prstGeom prst="rect">
            <a:avLst/>
          </a:prstGeom>
        </p:spPr>
      </p:pic>
    </p:spTree>
    <p:extLst>
      <p:ext uri="{BB962C8B-B14F-4D97-AF65-F5344CB8AC3E}">
        <p14:creationId xmlns:p14="http://schemas.microsoft.com/office/powerpoint/2010/main" val="1873532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Function to Arrow </a:t>
            </a:r>
            <a:r>
              <a:rPr lang="en-US" dirty="0"/>
              <a:t>functions</a:t>
            </a:r>
          </a:p>
        </p:txBody>
      </p:sp>
      <p:sp>
        <p:nvSpPr>
          <p:cNvPr id="6" name="Slide Number Placeholder 5"/>
          <p:cNvSpPr>
            <a:spLocks noGrp="1"/>
          </p:cNvSpPr>
          <p:nvPr>
            <p:ph type="sldNum" sz="quarter" idx="12"/>
          </p:nvPr>
        </p:nvSpPr>
        <p:spPr/>
        <p:txBody>
          <a:bodyPr/>
          <a:lstStyle/>
          <a:p>
            <a:fld id="{FAEF9944-A4F6-4C59-AEBD-678D6480B8EA}" type="slidenum">
              <a:rPr lang="en-US" smtClean="0"/>
              <a:t>25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Rectangle 6"/>
          <p:cNvSpPr/>
          <p:nvPr/>
        </p:nvSpPr>
        <p:spPr>
          <a:xfrm>
            <a:off x="2578546" y="2893997"/>
            <a:ext cx="7072043" cy="2677656"/>
          </a:xfrm>
          <a:prstGeom prst="rect">
            <a:avLst/>
          </a:prstGeom>
        </p:spPr>
        <p:txBody>
          <a:bodyPr wrap="square">
            <a:spAutoFit/>
          </a:bodyPr>
          <a:lstStyle/>
          <a:p>
            <a:pPr marL="285750" indent="-285750" fontAlgn="base">
              <a:buFont typeface="Arial" charset="0"/>
              <a:buChar char="•"/>
            </a:pPr>
            <a:r>
              <a:rPr lang="en-US" sz="2400" dirty="0">
                <a:solidFill>
                  <a:srgbClr val="4F4F4F"/>
                </a:solidFill>
                <a:latin typeface="inherit" charset="0"/>
              </a:rPr>
              <a:t>remove the function keyword</a:t>
            </a:r>
          </a:p>
          <a:p>
            <a:pPr marL="285750" indent="-285750" fontAlgn="base">
              <a:buFont typeface="Arial" charset="0"/>
              <a:buChar char="•"/>
            </a:pPr>
            <a:r>
              <a:rPr lang="en-US" sz="2400" dirty="0">
                <a:solidFill>
                  <a:srgbClr val="4F4F4F"/>
                </a:solidFill>
                <a:latin typeface="inherit" charset="0"/>
              </a:rPr>
              <a:t>remove the parentheses</a:t>
            </a:r>
          </a:p>
          <a:p>
            <a:pPr marL="285750" indent="-285750" fontAlgn="base">
              <a:buFont typeface="Arial" charset="0"/>
              <a:buChar char="•"/>
            </a:pPr>
            <a:r>
              <a:rPr lang="en-US" sz="2400" dirty="0">
                <a:solidFill>
                  <a:srgbClr val="4F4F4F"/>
                </a:solidFill>
                <a:latin typeface="inherit" charset="0"/>
              </a:rPr>
              <a:t>remove the opening and closing curly braces</a:t>
            </a:r>
          </a:p>
          <a:p>
            <a:pPr marL="285750" indent="-285750" fontAlgn="base">
              <a:buFont typeface="Arial" charset="0"/>
              <a:buChar char="•"/>
            </a:pPr>
            <a:r>
              <a:rPr lang="en-US" sz="2400" dirty="0">
                <a:solidFill>
                  <a:srgbClr val="4F4F4F"/>
                </a:solidFill>
                <a:latin typeface="inherit" charset="0"/>
              </a:rPr>
              <a:t>remove the return keyword</a:t>
            </a:r>
          </a:p>
          <a:p>
            <a:pPr marL="285750" indent="-285750" fontAlgn="base">
              <a:buFont typeface="Arial" charset="0"/>
              <a:buChar char="•"/>
            </a:pPr>
            <a:r>
              <a:rPr lang="en-US" sz="2400" dirty="0">
                <a:solidFill>
                  <a:srgbClr val="4F4F4F"/>
                </a:solidFill>
                <a:latin typeface="inherit" charset="0"/>
              </a:rPr>
              <a:t>remove the semicolon</a:t>
            </a:r>
          </a:p>
          <a:p>
            <a:pPr marL="285750" indent="-285750" fontAlgn="base">
              <a:buFont typeface="Arial" charset="0"/>
              <a:buChar char="•"/>
            </a:pPr>
            <a:r>
              <a:rPr lang="en-US" sz="2400" dirty="0">
                <a:solidFill>
                  <a:srgbClr val="4F4F4F"/>
                </a:solidFill>
                <a:latin typeface="inherit" charset="0"/>
              </a:rPr>
              <a:t>add an arrow ( =&gt; ) between the parameter list and the function body</a:t>
            </a:r>
            <a:endParaRPr lang="en-US" sz="2400" b="0" i="0" u="none" strike="noStrike" dirty="0">
              <a:solidFill>
                <a:srgbClr val="4F4F4F"/>
              </a:solidFill>
              <a:effectLst/>
              <a:latin typeface="inherit" charset="0"/>
            </a:endParaRPr>
          </a:p>
        </p:txBody>
      </p:sp>
    </p:spTree>
    <p:extLst>
      <p:ext uri="{BB962C8B-B14F-4D97-AF65-F5344CB8AC3E}">
        <p14:creationId xmlns:p14="http://schemas.microsoft.com/office/powerpoint/2010/main" val="1738392118"/>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Arrow functions and this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Rectangle 6"/>
          <p:cNvSpPr/>
          <p:nvPr/>
        </p:nvSpPr>
        <p:spPr>
          <a:xfrm>
            <a:off x="2578546" y="2893997"/>
            <a:ext cx="7072043" cy="2308324"/>
          </a:xfrm>
          <a:prstGeom prst="rect">
            <a:avLst/>
          </a:prstGeom>
        </p:spPr>
        <p:txBody>
          <a:bodyPr wrap="square">
            <a:spAutoFit/>
          </a:bodyPr>
          <a:lstStyle/>
          <a:p>
            <a:pPr algn="ctr" fontAlgn="base"/>
            <a:r>
              <a:rPr lang="en-US" sz="2400" dirty="0">
                <a:latin typeface="inherit" charset="0"/>
              </a:rPr>
              <a:t>With regular functions, the value of this is set based on how the function is called. With arrow functions, the value of this is based on the function's surrounding context. In other words, the value of this inside an arrow function is the same as the value of this outside the function.</a:t>
            </a:r>
            <a:endParaRPr lang="en-US" sz="2400" b="0" i="0" u="none" strike="noStrike" dirty="0">
              <a:effectLst/>
              <a:latin typeface="inherit" charset="0"/>
            </a:endParaRPr>
          </a:p>
        </p:txBody>
      </p:sp>
    </p:spTree>
    <p:extLst>
      <p:ext uri="{BB962C8B-B14F-4D97-AF65-F5344CB8AC3E}">
        <p14:creationId xmlns:p14="http://schemas.microsoft.com/office/powerpoint/2010/main" val="52817293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Es6 Class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27</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8" name="Rectangle 7"/>
          <p:cNvSpPr/>
          <p:nvPr/>
        </p:nvSpPr>
        <p:spPr>
          <a:xfrm>
            <a:off x="3240505" y="2598367"/>
            <a:ext cx="6096000" cy="923330"/>
          </a:xfrm>
          <a:prstGeom prst="rect">
            <a:avLst/>
          </a:prstGeom>
        </p:spPr>
        <p:txBody>
          <a:bodyPr>
            <a:spAutoFit/>
          </a:bodyPr>
          <a:lstStyle/>
          <a:p>
            <a:pPr algn="ctr"/>
            <a:r>
              <a:rPr lang="en-US" dirty="0">
                <a:solidFill>
                  <a:srgbClr val="333333"/>
                </a:solidFill>
                <a:latin typeface="Open Sans" charset="0"/>
              </a:rPr>
              <a:t>One way to define a class is using a </a:t>
            </a:r>
            <a:r>
              <a:rPr lang="en-US" b="1" dirty="0">
                <a:solidFill>
                  <a:srgbClr val="333333"/>
                </a:solidFill>
                <a:latin typeface="Open Sans" charset="0"/>
              </a:rPr>
              <a:t>class declaration</a:t>
            </a:r>
            <a:r>
              <a:rPr lang="en-US" dirty="0">
                <a:solidFill>
                  <a:srgbClr val="333333"/>
                </a:solidFill>
                <a:latin typeface="Open Sans" charset="0"/>
              </a:rPr>
              <a:t>. To declare a class, you use the </a:t>
            </a:r>
            <a:r>
              <a:rPr lang="en-US" dirty="0"/>
              <a:t>class</a:t>
            </a:r>
            <a:r>
              <a:rPr lang="en-US" dirty="0">
                <a:solidFill>
                  <a:srgbClr val="333333"/>
                </a:solidFill>
                <a:latin typeface="Open Sans" charset="0"/>
              </a:rPr>
              <a:t> keyword with the name of the class</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7455" y="3844999"/>
            <a:ext cx="4102100" cy="2082800"/>
          </a:xfrm>
          <a:prstGeom prst="rect">
            <a:avLst/>
          </a:prstGeom>
          <a:ln>
            <a:solidFill>
              <a:schemeClr val="tx1"/>
            </a:solidFill>
          </a:ln>
        </p:spPr>
      </p:pic>
    </p:spTree>
    <p:extLst>
      <p:ext uri="{BB962C8B-B14F-4D97-AF65-F5344CB8AC3E}">
        <p14:creationId xmlns:p14="http://schemas.microsoft.com/office/powerpoint/2010/main" val="165600878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Benefit of Class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28</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8" name="Rectangle 7"/>
          <p:cNvSpPr/>
          <p:nvPr/>
        </p:nvSpPr>
        <p:spPr>
          <a:xfrm>
            <a:off x="3240505" y="2598367"/>
            <a:ext cx="6096000" cy="3139321"/>
          </a:xfrm>
          <a:prstGeom prst="rect">
            <a:avLst/>
          </a:prstGeom>
        </p:spPr>
        <p:txBody>
          <a:bodyPr>
            <a:spAutoFit/>
          </a:bodyPr>
          <a:lstStyle/>
          <a:p>
            <a:pPr fontAlgn="base"/>
            <a:r>
              <a:rPr lang="en-US" b="1" dirty="0" smtClean="0">
                <a:solidFill>
                  <a:schemeClr val="accent6"/>
                </a:solidFill>
              </a:rPr>
              <a:t>1- Less </a:t>
            </a:r>
            <a:r>
              <a:rPr lang="en-US" b="1" dirty="0">
                <a:solidFill>
                  <a:schemeClr val="accent6"/>
                </a:solidFill>
              </a:rPr>
              <a:t>setup</a:t>
            </a:r>
          </a:p>
          <a:p>
            <a:pPr lvl="1" fontAlgn="base"/>
            <a:r>
              <a:rPr lang="en-US" dirty="0"/>
              <a:t>There's a lot less code that you need to write to create a function</a:t>
            </a:r>
          </a:p>
          <a:p>
            <a:pPr fontAlgn="base"/>
            <a:r>
              <a:rPr lang="en-US" b="1" dirty="0" smtClean="0">
                <a:solidFill>
                  <a:schemeClr val="accent6"/>
                </a:solidFill>
              </a:rPr>
              <a:t>2- Clearly </a:t>
            </a:r>
            <a:r>
              <a:rPr lang="en-US" b="1" dirty="0">
                <a:solidFill>
                  <a:schemeClr val="accent6"/>
                </a:solidFill>
              </a:rPr>
              <a:t>defined constructor function</a:t>
            </a:r>
          </a:p>
          <a:p>
            <a:pPr lvl="1" fontAlgn="base"/>
            <a:r>
              <a:rPr lang="en-US" dirty="0"/>
              <a:t>Inside the class definition, you can clearly specify the constructor function.</a:t>
            </a:r>
          </a:p>
          <a:p>
            <a:pPr fontAlgn="base"/>
            <a:r>
              <a:rPr lang="en-US" b="1" dirty="0" smtClean="0">
                <a:solidFill>
                  <a:schemeClr val="accent6"/>
                </a:solidFill>
              </a:rPr>
              <a:t>3- Everything's </a:t>
            </a:r>
            <a:r>
              <a:rPr lang="en-US" b="1" dirty="0">
                <a:solidFill>
                  <a:schemeClr val="accent6"/>
                </a:solidFill>
              </a:rPr>
              <a:t>contained</a:t>
            </a:r>
          </a:p>
          <a:p>
            <a:pPr lvl="1" fontAlgn="base"/>
            <a:r>
              <a:rPr lang="en-US" dirty="0"/>
              <a:t>All code that's needed for the class is contained in the class declaration. Instead of having the constructor function in one place, then adding methods to the prototype one-by-one, you can do everything all at once</a:t>
            </a:r>
            <a:r>
              <a:rPr lang="en-US" dirty="0" smtClean="0"/>
              <a:t>!</a:t>
            </a:r>
            <a:endParaRPr lang="en-US" dirty="0"/>
          </a:p>
        </p:txBody>
      </p:sp>
    </p:spTree>
    <p:extLst>
      <p:ext uri="{BB962C8B-B14F-4D97-AF65-F5344CB8AC3E}">
        <p14:creationId xmlns:p14="http://schemas.microsoft.com/office/powerpoint/2010/main" val="35495993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06090"/>
            <a:ext cx="7729728" cy="1188720"/>
          </a:xfrm>
        </p:spPr>
        <p:txBody>
          <a:bodyPr/>
          <a:lstStyle/>
          <a:p>
            <a:r>
              <a:rPr lang="en-US" dirty="0"/>
              <a:t>Subclasses with ES6</a:t>
            </a:r>
          </a:p>
        </p:txBody>
      </p:sp>
      <p:sp>
        <p:nvSpPr>
          <p:cNvPr id="6" name="Slide Number Placeholder 5"/>
          <p:cNvSpPr>
            <a:spLocks noGrp="1"/>
          </p:cNvSpPr>
          <p:nvPr>
            <p:ph type="sldNum" sz="quarter" idx="12"/>
          </p:nvPr>
        </p:nvSpPr>
        <p:spPr/>
        <p:txBody>
          <a:bodyPr/>
          <a:lstStyle/>
          <a:p>
            <a:fld id="{FAEF9944-A4F6-4C59-AEBD-678D6480B8EA}" type="slidenum">
              <a:rPr lang="en-US" smtClean="0"/>
              <a:t>29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6820" y="1601448"/>
            <a:ext cx="5045205" cy="5137778"/>
          </a:xfrm>
          <a:prstGeom prst="rect">
            <a:avLst/>
          </a:prstGeom>
          <a:ln>
            <a:solidFill>
              <a:schemeClr val="tx1"/>
            </a:solidFill>
          </a:ln>
        </p:spPr>
      </p:pic>
    </p:spTree>
    <p:extLst>
      <p:ext uri="{BB962C8B-B14F-4D97-AF65-F5344CB8AC3E}">
        <p14:creationId xmlns:p14="http://schemas.microsoft.com/office/powerpoint/2010/main" val="6865360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786808"/>
            <a:ext cx="7729728" cy="1188720"/>
          </a:xfrm>
        </p:spPr>
        <p:txBody>
          <a:bodyPr/>
          <a:lstStyle/>
          <a:p>
            <a:r>
              <a:rPr lang="en-US" dirty="0" smtClean="0"/>
              <a:t>Object</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47826199"/>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883061"/>
            <a:ext cx="7729728" cy="1188720"/>
          </a:xfrm>
        </p:spPr>
        <p:txBody>
          <a:bodyPr/>
          <a:lstStyle/>
          <a:p>
            <a:r>
              <a:rPr lang="en-US" dirty="0" smtClean="0"/>
              <a:t>Classic arcade games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30</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1968388626"/>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85775" y="414337"/>
            <a:ext cx="7800975" cy="1231106"/>
          </a:xfrm>
          <a:prstGeom prst="rect">
            <a:avLst/>
          </a:prstGeom>
          <a:noFill/>
        </p:spPr>
        <p:txBody>
          <a:bodyPr wrap="square" rtlCol="0">
            <a:spAutoFit/>
          </a:bodyPr>
          <a:lstStyle/>
          <a:p>
            <a:r>
              <a:rPr lang="en-US" sz="2400" b="1" dirty="0" smtClean="0"/>
              <a:t>Remember that we are here to help you</a:t>
            </a:r>
          </a:p>
          <a:p>
            <a:r>
              <a:rPr lang="en-US" sz="2400" b="1" dirty="0" smtClean="0"/>
              <a:t>All you have to do is </a:t>
            </a:r>
            <a:r>
              <a:rPr lang="en-US" sz="3200" b="1" dirty="0" smtClean="0">
                <a:solidFill>
                  <a:schemeClr val="accent6"/>
                </a:solidFill>
              </a:rPr>
              <a:t>ASK!</a:t>
            </a:r>
            <a:endParaRPr lang="en-US" sz="2400" b="1" dirty="0" smtClean="0">
              <a:solidFill>
                <a:schemeClr val="accent6"/>
              </a:solidFill>
            </a:endParaRPr>
          </a:p>
          <a:p>
            <a:endParaRPr lang="en-US" dirty="0"/>
          </a:p>
        </p:txBody>
      </p:sp>
      <p:cxnSp>
        <p:nvCxnSpPr>
          <p:cNvPr id="7" name="Straight Connector 6"/>
          <p:cNvCxnSpPr/>
          <p:nvPr/>
        </p:nvCxnSpPr>
        <p:spPr>
          <a:xfrm>
            <a:off x="728663" y="5243513"/>
            <a:ext cx="895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8663" y="4229100"/>
            <a:ext cx="8243888" cy="646331"/>
          </a:xfrm>
          <a:prstGeom prst="rect">
            <a:avLst/>
          </a:prstGeom>
          <a:noFill/>
        </p:spPr>
        <p:txBody>
          <a:bodyPr wrap="square" rtlCol="0">
            <a:spAutoFit/>
          </a:bodyPr>
          <a:lstStyle/>
          <a:p>
            <a:r>
              <a:rPr lang="en-US" sz="3600" dirty="0" smtClean="0"/>
              <a:t>Thank you for Attending </a:t>
            </a:r>
            <a:endParaRPr lang="en-US" sz="3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821" y="2657475"/>
            <a:ext cx="2428105" cy="2401996"/>
          </a:xfrm>
          <a:prstGeom prst="rect">
            <a:avLst/>
          </a:prstGeom>
        </p:spPr>
      </p:pic>
    </p:spTree>
    <p:extLst>
      <p:ext uri="{BB962C8B-B14F-4D97-AF65-F5344CB8AC3E}">
        <p14:creationId xmlns:p14="http://schemas.microsoft.com/office/powerpoint/2010/main" val="80887842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Object</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5918" y="2581825"/>
            <a:ext cx="6337300" cy="3302000"/>
          </a:xfrm>
          <a:prstGeom prst="rect">
            <a:avLst/>
          </a:prstGeom>
        </p:spPr>
      </p:pic>
    </p:spTree>
    <p:extLst>
      <p:ext uri="{BB962C8B-B14F-4D97-AF65-F5344CB8AC3E}">
        <p14:creationId xmlns:p14="http://schemas.microsoft.com/office/powerpoint/2010/main" val="72329601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Defining Object</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TextBox 2"/>
          <p:cNvSpPr txBox="1"/>
          <p:nvPr/>
        </p:nvSpPr>
        <p:spPr>
          <a:xfrm>
            <a:off x="3050526" y="2582779"/>
            <a:ext cx="6128084" cy="523220"/>
          </a:xfrm>
          <a:prstGeom prst="rect">
            <a:avLst/>
          </a:prstGeom>
          <a:noFill/>
        </p:spPr>
        <p:txBody>
          <a:bodyPr wrap="square" rtlCol="0">
            <a:spAutoFit/>
          </a:bodyPr>
          <a:lstStyle/>
          <a:p>
            <a:pPr algn="ctr"/>
            <a:r>
              <a:rPr lang="en-US" sz="2800" dirty="0">
                <a:solidFill>
                  <a:srgbClr val="0070C0"/>
                </a:solidFill>
              </a:rPr>
              <a:t>k</a:t>
            </a:r>
            <a:r>
              <a:rPr lang="en-US" sz="2800" dirty="0" smtClean="0">
                <a:solidFill>
                  <a:srgbClr val="0070C0"/>
                </a:solidFill>
              </a:rPr>
              <a:t>ey : </a:t>
            </a:r>
            <a:r>
              <a:rPr lang="en-US" sz="2800" smtClean="0">
                <a:solidFill>
                  <a:srgbClr val="0070C0"/>
                </a:solidFill>
              </a:rPr>
              <a:t>value pairs</a:t>
            </a:r>
            <a:endParaRPr lang="en-US" sz="2800" dirty="0">
              <a:solidFill>
                <a:srgbClr val="0070C0"/>
              </a:solidFill>
            </a:endParaRPr>
          </a:p>
        </p:txBody>
      </p:sp>
      <p:sp>
        <p:nvSpPr>
          <p:cNvPr id="9" name="TextBox 8"/>
          <p:cNvSpPr txBox="1"/>
          <p:nvPr/>
        </p:nvSpPr>
        <p:spPr>
          <a:xfrm>
            <a:off x="2823411" y="5434130"/>
            <a:ext cx="7284358" cy="369332"/>
          </a:xfrm>
          <a:prstGeom prst="rect">
            <a:avLst/>
          </a:prstGeom>
          <a:noFill/>
        </p:spPr>
        <p:txBody>
          <a:bodyPr wrap="square" rtlCol="0">
            <a:spAutoFit/>
          </a:bodyPr>
          <a:lstStyle/>
          <a:p>
            <a:r>
              <a:rPr lang="en-US" dirty="0" smtClean="0"/>
              <a:t>Object can have any type of data: numbers, String, arrays, object </a:t>
            </a:r>
            <a:r>
              <a:rPr lang="is-IS" dirty="0" smtClean="0"/>
              <a:t>…..</a:t>
            </a:r>
            <a:endParaRPr lang="en-US" dirty="0"/>
          </a:p>
        </p:txBody>
      </p:sp>
      <p:sp>
        <p:nvSpPr>
          <p:cNvPr id="10" name="TextBox 9"/>
          <p:cNvSpPr txBox="1"/>
          <p:nvPr/>
        </p:nvSpPr>
        <p:spPr>
          <a:xfrm>
            <a:off x="3642821" y="3217163"/>
            <a:ext cx="4943493" cy="2031325"/>
          </a:xfrm>
          <a:prstGeom prst="rect">
            <a:avLst/>
          </a:prstGeom>
          <a:solidFill>
            <a:schemeClr val="bg1"/>
          </a:solidFill>
        </p:spPr>
        <p:txBody>
          <a:bodyPr wrap="square" rtlCol="0">
            <a:spAutoFit/>
          </a:bodyPr>
          <a:lstStyle/>
          <a:p>
            <a:r>
              <a:rPr lang="en-US" dirty="0" err="1" smtClean="0">
                <a:solidFill>
                  <a:schemeClr val="accent6"/>
                </a:solidFill>
              </a:rPr>
              <a:t>const</a:t>
            </a:r>
            <a:r>
              <a:rPr lang="en-US" dirty="0" smtClean="0">
                <a:solidFill>
                  <a:schemeClr val="accent6"/>
                </a:solidFill>
              </a:rPr>
              <a:t> student </a:t>
            </a:r>
            <a:r>
              <a:rPr lang="en-US" dirty="0" smtClean="0"/>
              <a:t>= { id: “123”,</a:t>
            </a:r>
          </a:p>
          <a:p>
            <a:r>
              <a:rPr lang="en-US" dirty="0"/>
              <a:t> </a:t>
            </a:r>
            <a:r>
              <a:rPr lang="en-US" dirty="0" smtClean="0"/>
              <a:t>			     name: “</a:t>
            </a:r>
            <a:r>
              <a:rPr lang="en-US" dirty="0" err="1" smtClean="0"/>
              <a:t>Moahmmed</a:t>
            </a:r>
            <a:r>
              <a:rPr lang="en-US" dirty="0" smtClean="0"/>
              <a:t>”.</a:t>
            </a:r>
          </a:p>
          <a:p>
            <a:r>
              <a:rPr lang="en-US" dirty="0"/>
              <a:t>	</a:t>
            </a:r>
            <a:r>
              <a:rPr lang="en-US" dirty="0" smtClean="0"/>
              <a:t>	            courses: [“cs1”, “cs2”,”cs3”],</a:t>
            </a:r>
          </a:p>
          <a:p>
            <a:r>
              <a:rPr lang="en-US" dirty="0"/>
              <a:t> </a:t>
            </a:r>
            <a:r>
              <a:rPr lang="en-US" dirty="0" smtClean="0"/>
              <a:t>                          </a:t>
            </a:r>
            <a:r>
              <a:rPr lang="en-US" dirty="0" err="1" smtClean="0"/>
              <a:t>getAddr</a:t>
            </a:r>
            <a:r>
              <a:rPr lang="en-US" dirty="0" smtClean="0"/>
              <a:t>: function() { </a:t>
            </a:r>
          </a:p>
          <a:p>
            <a:r>
              <a:rPr lang="en-US" dirty="0"/>
              <a:t>	</a:t>
            </a:r>
            <a:r>
              <a:rPr lang="en-US" dirty="0" smtClean="0"/>
              <a:t>				return “</a:t>
            </a:r>
            <a:r>
              <a:rPr lang="en-US" dirty="0" err="1" smtClean="0"/>
              <a:t>khobar</a:t>
            </a:r>
            <a:r>
              <a:rPr lang="en-US" dirty="0"/>
              <a:t>,</a:t>
            </a:r>
            <a:r>
              <a:rPr lang="en-US" dirty="0" smtClean="0"/>
              <a:t> </a:t>
            </a:r>
            <a:r>
              <a:rPr lang="en-US" dirty="0" err="1" smtClean="0"/>
              <a:t>ksa</a:t>
            </a:r>
            <a:r>
              <a:rPr lang="en-US" dirty="0" smtClean="0"/>
              <a:t>”;</a:t>
            </a:r>
          </a:p>
          <a:p>
            <a:r>
              <a:rPr lang="en-US" dirty="0"/>
              <a:t>	</a:t>
            </a:r>
            <a:r>
              <a:rPr lang="en-US" dirty="0" smtClean="0"/>
              <a:t>			}</a:t>
            </a:r>
          </a:p>
          <a:p>
            <a:r>
              <a:rPr lang="en-US" dirty="0"/>
              <a:t> </a:t>
            </a:r>
            <a:r>
              <a:rPr lang="en-US" dirty="0" smtClean="0"/>
              <a:t>                        };</a:t>
            </a:r>
          </a:p>
        </p:txBody>
      </p:sp>
    </p:spTree>
    <p:extLst>
      <p:ext uri="{BB962C8B-B14F-4D97-AF65-F5344CB8AC3E}">
        <p14:creationId xmlns:p14="http://schemas.microsoft.com/office/powerpoint/2010/main" val="195930698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a:t>Property accessors</a:t>
            </a:r>
          </a:p>
        </p:txBody>
      </p:sp>
      <p:sp>
        <p:nvSpPr>
          <p:cNvPr id="6" name="Slide Number Placeholder 5"/>
          <p:cNvSpPr>
            <a:spLocks noGrp="1"/>
          </p:cNvSpPr>
          <p:nvPr>
            <p:ph type="sldNum" sz="quarter" idx="12"/>
          </p:nvPr>
        </p:nvSpPr>
        <p:spPr/>
        <p:txBody>
          <a:bodyPr/>
          <a:lstStyle/>
          <a:p>
            <a:fld id="{FAEF9944-A4F6-4C59-AEBD-678D6480B8EA}" type="slidenum">
              <a:rPr lang="en-US" smtClean="0"/>
              <a:t>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p:cNvSpPr txBox="1"/>
          <p:nvPr/>
        </p:nvSpPr>
        <p:spPr>
          <a:xfrm>
            <a:off x="1768441" y="3085341"/>
            <a:ext cx="3844775" cy="2031325"/>
          </a:xfrm>
          <a:prstGeom prst="rect">
            <a:avLst/>
          </a:prstGeom>
          <a:noFill/>
        </p:spPr>
        <p:txBody>
          <a:bodyPr wrap="square" rtlCol="0">
            <a:spAutoFit/>
          </a:bodyPr>
          <a:lstStyle/>
          <a:p>
            <a:r>
              <a:rPr lang="en-US" b="1" dirty="0" smtClean="0">
                <a:solidFill>
                  <a:srgbClr val="0070C0"/>
                </a:solidFill>
              </a:rPr>
              <a:t>How to access name property ?</a:t>
            </a:r>
          </a:p>
          <a:p>
            <a:endParaRPr lang="en-US" b="1" dirty="0" smtClean="0">
              <a:solidFill>
                <a:srgbClr val="0070C0"/>
              </a:solidFill>
            </a:endParaRPr>
          </a:p>
          <a:p>
            <a:pPr marL="342900" indent="-342900">
              <a:buFont typeface="+mj-lt"/>
              <a:buAutoNum type="arabicPeriod"/>
            </a:pPr>
            <a:r>
              <a:rPr lang="en-US" dirty="0" smtClean="0">
                <a:solidFill>
                  <a:schemeClr val="accent6"/>
                </a:solidFill>
              </a:rPr>
              <a:t>Dot Notation:</a:t>
            </a:r>
            <a:br>
              <a:rPr lang="en-US" dirty="0" smtClean="0">
                <a:solidFill>
                  <a:schemeClr val="accent6"/>
                </a:solidFill>
              </a:rPr>
            </a:br>
            <a:r>
              <a:rPr lang="en-US" dirty="0" err="1" smtClean="0"/>
              <a:t>student.name</a:t>
            </a:r>
            <a:r>
              <a:rPr lang="en-US" dirty="0" smtClean="0"/>
              <a:t>;</a:t>
            </a:r>
          </a:p>
          <a:p>
            <a:pPr marL="342900" indent="-342900">
              <a:buFont typeface="+mj-lt"/>
              <a:buAutoNum type="arabicPeriod"/>
            </a:pPr>
            <a:endParaRPr lang="en-US" dirty="0">
              <a:solidFill>
                <a:schemeClr val="accent6"/>
              </a:solidFill>
            </a:endParaRPr>
          </a:p>
          <a:p>
            <a:pPr marL="342900" indent="-342900">
              <a:buFont typeface="+mj-lt"/>
              <a:buAutoNum type="arabicPeriod"/>
            </a:pPr>
            <a:r>
              <a:rPr lang="en-US" dirty="0" smtClean="0">
                <a:solidFill>
                  <a:schemeClr val="accent6"/>
                </a:solidFill>
              </a:rPr>
              <a:t>Bracket Notation:  </a:t>
            </a:r>
            <a:br>
              <a:rPr lang="en-US" dirty="0" smtClean="0">
                <a:solidFill>
                  <a:schemeClr val="accent6"/>
                </a:solidFill>
              </a:rPr>
            </a:br>
            <a:r>
              <a:rPr lang="en-US" dirty="0" smtClean="0"/>
              <a:t>student[’name’];</a:t>
            </a:r>
            <a:endParaRPr lang="en-US" dirty="0"/>
          </a:p>
        </p:txBody>
      </p:sp>
      <p:sp>
        <p:nvSpPr>
          <p:cNvPr id="11" name="TextBox 10"/>
          <p:cNvSpPr txBox="1"/>
          <p:nvPr/>
        </p:nvSpPr>
        <p:spPr>
          <a:xfrm>
            <a:off x="6484821" y="3639338"/>
            <a:ext cx="4943493" cy="2031325"/>
          </a:xfrm>
          <a:prstGeom prst="rect">
            <a:avLst/>
          </a:prstGeom>
          <a:solidFill>
            <a:schemeClr val="bg1"/>
          </a:solidFill>
        </p:spPr>
        <p:txBody>
          <a:bodyPr wrap="square" rtlCol="0">
            <a:spAutoFit/>
          </a:bodyPr>
          <a:lstStyle/>
          <a:p>
            <a:r>
              <a:rPr lang="en-US" dirty="0" err="1" smtClean="0">
                <a:solidFill>
                  <a:schemeClr val="accent6"/>
                </a:solidFill>
              </a:rPr>
              <a:t>const</a:t>
            </a:r>
            <a:r>
              <a:rPr lang="en-US" dirty="0" smtClean="0">
                <a:solidFill>
                  <a:schemeClr val="accent6"/>
                </a:solidFill>
              </a:rPr>
              <a:t> student </a:t>
            </a:r>
            <a:r>
              <a:rPr lang="en-US" dirty="0" smtClean="0"/>
              <a:t>= { id: “123”,</a:t>
            </a:r>
          </a:p>
          <a:p>
            <a:r>
              <a:rPr lang="en-US" dirty="0"/>
              <a:t> </a:t>
            </a:r>
            <a:r>
              <a:rPr lang="en-US" dirty="0" smtClean="0"/>
              <a:t>			     name: “</a:t>
            </a:r>
            <a:r>
              <a:rPr lang="en-US" dirty="0" err="1" smtClean="0"/>
              <a:t>Moahmmed</a:t>
            </a:r>
            <a:r>
              <a:rPr lang="en-US" dirty="0" smtClean="0"/>
              <a:t>”.</a:t>
            </a:r>
          </a:p>
          <a:p>
            <a:r>
              <a:rPr lang="en-US" dirty="0"/>
              <a:t>	</a:t>
            </a:r>
            <a:r>
              <a:rPr lang="en-US" dirty="0" smtClean="0"/>
              <a:t>	            courses: [“cs1”, “cs2”,”cs3”],</a:t>
            </a:r>
          </a:p>
          <a:p>
            <a:r>
              <a:rPr lang="en-US" dirty="0"/>
              <a:t> </a:t>
            </a:r>
            <a:r>
              <a:rPr lang="en-US" dirty="0" smtClean="0"/>
              <a:t>                          </a:t>
            </a:r>
            <a:r>
              <a:rPr lang="en-US" dirty="0" err="1" smtClean="0"/>
              <a:t>getAddr</a:t>
            </a:r>
            <a:r>
              <a:rPr lang="en-US" dirty="0" smtClean="0"/>
              <a:t>: function() { </a:t>
            </a:r>
          </a:p>
          <a:p>
            <a:r>
              <a:rPr lang="en-US" dirty="0"/>
              <a:t>	</a:t>
            </a:r>
            <a:r>
              <a:rPr lang="en-US" dirty="0" smtClean="0"/>
              <a:t>				return “</a:t>
            </a:r>
            <a:r>
              <a:rPr lang="en-US" dirty="0" err="1" smtClean="0"/>
              <a:t>khobar</a:t>
            </a:r>
            <a:r>
              <a:rPr lang="en-US" dirty="0"/>
              <a:t>,</a:t>
            </a:r>
            <a:r>
              <a:rPr lang="en-US" dirty="0" smtClean="0"/>
              <a:t> </a:t>
            </a:r>
            <a:r>
              <a:rPr lang="en-US" dirty="0" err="1" smtClean="0"/>
              <a:t>ksa</a:t>
            </a:r>
            <a:r>
              <a:rPr lang="en-US" dirty="0" smtClean="0"/>
              <a:t>”;</a:t>
            </a:r>
          </a:p>
          <a:p>
            <a:r>
              <a:rPr lang="en-US" dirty="0"/>
              <a:t>	</a:t>
            </a:r>
            <a:r>
              <a:rPr lang="en-US" dirty="0" smtClean="0"/>
              <a:t>			}</a:t>
            </a:r>
          </a:p>
          <a:p>
            <a:r>
              <a:rPr lang="en-US" dirty="0"/>
              <a:t> </a:t>
            </a:r>
            <a:r>
              <a:rPr lang="en-US" dirty="0" smtClean="0"/>
              <a:t>                        };</a:t>
            </a:r>
          </a:p>
        </p:txBody>
      </p:sp>
    </p:spTree>
    <p:extLst>
      <p:ext uri="{BB962C8B-B14F-4D97-AF65-F5344CB8AC3E}">
        <p14:creationId xmlns:p14="http://schemas.microsoft.com/office/powerpoint/2010/main" val="1641440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a:t>Property </a:t>
            </a:r>
            <a:r>
              <a:rPr lang="en-US" dirty="0" smtClean="0"/>
              <a:t>accessors (Function)</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7</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10" name="TextBox 9"/>
          <p:cNvSpPr txBox="1"/>
          <p:nvPr/>
        </p:nvSpPr>
        <p:spPr>
          <a:xfrm>
            <a:off x="6484821" y="3639338"/>
            <a:ext cx="4943493" cy="2031325"/>
          </a:xfrm>
          <a:prstGeom prst="rect">
            <a:avLst/>
          </a:prstGeom>
          <a:solidFill>
            <a:schemeClr val="bg1"/>
          </a:solidFill>
        </p:spPr>
        <p:txBody>
          <a:bodyPr wrap="square" rtlCol="0">
            <a:spAutoFit/>
          </a:bodyPr>
          <a:lstStyle/>
          <a:p>
            <a:r>
              <a:rPr lang="en-US" dirty="0" err="1" smtClean="0">
                <a:solidFill>
                  <a:schemeClr val="accent6"/>
                </a:solidFill>
              </a:rPr>
              <a:t>const</a:t>
            </a:r>
            <a:r>
              <a:rPr lang="en-US" dirty="0" smtClean="0">
                <a:solidFill>
                  <a:schemeClr val="accent6"/>
                </a:solidFill>
              </a:rPr>
              <a:t> student </a:t>
            </a:r>
            <a:r>
              <a:rPr lang="en-US" dirty="0" smtClean="0"/>
              <a:t>= { id: “123”,</a:t>
            </a:r>
          </a:p>
          <a:p>
            <a:r>
              <a:rPr lang="en-US" dirty="0"/>
              <a:t> </a:t>
            </a:r>
            <a:r>
              <a:rPr lang="en-US" dirty="0" smtClean="0"/>
              <a:t>			     name: “</a:t>
            </a:r>
            <a:r>
              <a:rPr lang="en-US" dirty="0" err="1" smtClean="0"/>
              <a:t>Moahmmed</a:t>
            </a:r>
            <a:r>
              <a:rPr lang="en-US" dirty="0" smtClean="0"/>
              <a:t>”.</a:t>
            </a:r>
          </a:p>
          <a:p>
            <a:r>
              <a:rPr lang="en-US" dirty="0"/>
              <a:t>	</a:t>
            </a:r>
            <a:r>
              <a:rPr lang="en-US" dirty="0" smtClean="0"/>
              <a:t>	            courses: [“cs1”, “cs2”,”cs3”],</a:t>
            </a:r>
          </a:p>
          <a:p>
            <a:r>
              <a:rPr lang="en-US" dirty="0"/>
              <a:t> </a:t>
            </a:r>
            <a:r>
              <a:rPr lang="en-US" dirty="0" smtClean="0"/>
              <a:t>                          </a:t>
            </a:r>
            <a:r>
              <a:rPr lang="en-US" dirty="0" err="1" smtClean="0"/>
              <a:t>getAddr</a:t>
            </a:r>
            <a:r>
              <a:rPr lang="en-US" dirty="0" smtClean="0"/>
              <a:t>: function() { </a:t>
            </a:r>
          </a:p>
          <a:p>
            <a:r>
              <a:rPr lang="en-US" dirty="0"/>
              <a:t>	</a:t>
            </a:r>
            <a:r>
              <a:rPr lang="en-US" dirty="0" smtClean="0"/>
              <a:t>				return “</a:t>
            </a:r>
            <a:r>
              <a:rPr lang="en-US" dirty="0" err="1" smtClean="0"/>
              <a:t>khobar</a:t>
            </a:r>
            <a:r>
              <a:rPr lang="en-US" dirty="0"/>
              <a:t>,</a:t>
            </a:r>
            <a:r>
              <a:rPr lang="en-US" dirty="0" smtClean="0"/>
              <a:t> </a:t>
            </a:r>
            <a:r>
              <a:rPr lang="en-US" dirty="0" err="1" smtClean="0"/>
              <a:t>ksa</a:t>
            </a:r>
            <a:r>
              <a:rPr lang="en-US" dirty="0" smtClean="0"/>
              <a:t>”;</a:t>
            </a:r>
          </a:p>
          <a:p>
            <a:r>
              <a:rPr lang="en-US" dirty="0"/>
              <a:t>	</a:t>
            </a:r>
            <a:r>
              <a:rPr lang="en-US" dirty="0" smtClean="0"/>
              <a:t>			}</a:t>
            </a:r>
          </a:p>
          <a:p>
            <a:r>
              <a:rPr lang="en-US" dirty="0"/>
              <a:t> </a:t>
            </a:r>
            <a:r>
              <a:rPr lang="en-US" dirty="0" smtClean="0"/>
              <a:t>                        };</a:t>
            </a:r>
          </a:p>
        </p:txBody>
      </p:sp>
      <p:sp>
        <p:nvSpPr>
          <p:cNvPr id="7" name="TextBox 6"/>
          <p:cNvSpPr txBox="1"/>
          <p:nvPr/>
        </p:nvSpPr>
        <p:spPr>
          <a:xfrm>
            <a:off x="1768441" y="3085341"/>
            <a:ext cx="3844775" cy="2031325"/>
          </a:xfrm>
          <a:prstGeom prst="rect">
            <a:avLst/>
          </a:prstGeom>
          <a:noFill/>
        </p:spPr>
        <p:txBody>
          <a:bodyPr wrap="square" rtlCol="0">
            <a:spAutoFit/>
          </a:bodyPr>
          <a:lstStyle/>
          <a:p>
            <a:r>
              <a:rPr lang="en-US" b="1" dirty="0" smtClean="0">
                <a:solidFill>
                  <a:srgbClr val="0070C0"/>
                </a:solidFill>
              </a:rPr>
              <a:t>How to access </a:t>
            </a:r>
            <a:r>
              <a:rPr lang="en-US" b="1" dirty="0" err="1" smtClean="0">
                <a:solidFill>
                  <a:srgbClr val="0070C0"/>
                </a:solidFill>
              </a:rPr>
              <a:t>getAddr</a:t>
            </a:r>
            <a:r>
              <a:rPr lang="en-US" b="1" dirty="0" smtClean="0">
                <a:solidFill>
                  <a:srgbClr val="0070C0"/>
                </a:solidFill>
              </a:rPr>
              <a:t> property ?</a:t>
            </a:r>
          </a:p>
          <a:p>
            <a:endParaRPr lang="en-US" b="1" dirty="0" smtClean="0">
              <a:solidFill>
                <a:srgbClr val="0070C0"/>
              </a:solidFill>
            </a:endParaRPr>
          </a:p>
          <a:p>
            <a:pPr marL="342900" indent="-342900">
              <a:buFont typeface="+mj-lt"/>
              <a:buAutoNum type="arabicPeriod"/>
            </a:pPr>
            <a:r>
              <a:rPr lang="en-US" dirty="0" smtClean="0">
                <a:solidFill>
                  <a:schemeClr val="accent6"/>
                </a:solidFill>
              </a:rPr>
              <a:t>Dot Notation:</a:t>
            </a:r>
            <a:br>
              <a:rPr lang="en-US" dirty="0" smtClean="0">
                <a:solidFill>
                  <a:schemeClr val="accent6"/>
                </a:solidFill>
              </a:rPr>
            </a:br>
            <a:r>
              <a:rPr lang="en-US" dirty="0" err="1" smtClean="0"/>
              <a:t>student.getAddr</a:t>
            </a:r>
            <a:r>
              <a:rPr lang="en-US" dirty="0" smtClean="0"/>
              <a:t>();</a:t>
            </a:r>
          </a:p>
          <a:p>
            <a:pPr marL="342900" indent="-342900">
              <a:buFont typeface="+mj-lt"/>
              <a:buAutoNum type="arabicPeriod"/>
            </a:pPr>
            <a:endParaRPr lang="en-US" dirty="0">
              <a:solidFill>
                <a:schemeClr val="accent6"/>
              </a:solidFill>
            </a:endParaRPr>
          </a:p>
          <a:p>
            <a:pPr marL="342900" indent="-342900">
              <a:buFont typeface="+mj-lt"/>
              <a:buAutoNum type="arabicPeriod"/>
            </a:pPr>
            <a:r>
              <a:rPr lang="en-US" dirty="0" smtClean="0">
                <a:solidFill>
                  <a:schemeClr val="accent6"/>
                </a:solidFill>
              </a:rPr>
              <a:t>Bracket Notation:  </a:t>
            </a:r>
            <a:br>
              <a:rPr lang="en-US" dirty="0" smtClean="0">
                <a:solidFill>
                  <a:schemeClr val="accent6"/>
                </a:solidFill>
              </a:rPr>
            </a:br>
            <a:r>
              <a:rPr lang="en-US" dirty="0" smtClean="0"/>
              <a:t>student[’</a:t>
            </a:r>
            <a:r>
              <a:rPr lang="en-US" dirty="0" err="1" smtClean="0"/>
              <a:t>getAddr</a:t>
            </a:r>
            <a:r>
              <a:rPr lang="en-US" dirty="0" smtClean="0"/>
              <a:t>’]();</a:t>
            </a:r>
            <a:endParaRPr lang="en-US" dirty="0"/>
          </a:p>
        </p:txBody>
      </p:sp>
    </p:spTree>
    <p:extLst>
      <p:ext uri="{BB962C8B-B14F-4D97-AF65-F5344CB8AC3E}">
        <p14:creationId xmlns:p14="http://schemas.microsoft.com/office/powerpoint/2010/main" val="45351809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Dot Notation Limitation (1)</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8</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6689" y="2629557"/>
            <a:ext cx="8035758" cy="3588363"/>
          </a:xfrm>
          <a:prstGeom prst="rect">
            <a:avLst/>
          </a:prstGeom>
        </p:spPr>
      </p:pic>
    </p:spTree>
    <p:extLst>
      <p:ext uri="{BB962C8B-B14F-4D97-AF65-F5344CB8AC3E}">
        <p14:creationId xmlns:p14="http://schemas.microsoft.com/office/powerpoint/2010/main" val="170693754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086345"/>
            <a:ext cx="7729728" cy="1188720"/>
          </a:xfrm>
        </p:spPr>
        <p:txBody>
          <a:bodyPr/>
          <a:lstStyle/>
          <a:p>
            <a:r>
              <a:rPr lang="en-US" dirty="0" smtClean="0"/>
              <a:t>Dot Notation Limitation (2)</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5259" y="2494203"/>
            <a:ext cx="7071878" cy="4221873"/>
          </a:xfrm>
          <a:prstGeom prst="rect">
            <a:avLst/>
          </a:prstGeom>
        </p:spPr>
      </p:pic>
    </p:spTree>
    <p:extLst>
      <p:ext uri="{BB962C8B-B14F-4D97-AF65-F5344CB8AC3E}">
        <p14:creationId xmlns:p14="http://schemas.microsoft.com/office/powerpoint/2010/main" val="113419291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5456</TotalTime>
  <Words>457</Words>
  <Application>Microsoft Macintosh PowerPoint</Application>
  <PresentationFormat>Widescreen</PresentationFormat>
  <Paragraphs>168</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Consolas</vt:lpstr>
      <vt:lpstr>Gill Sans MT</vt:lpstr>
      <vt:lpstr>inherit</vt:lpstr>
      <vt:lpstr>Open Sans</vt:lpstr>
      <vt:lpstr>Arial</vt:lpstr>
      <vt:lpstr>Parcel</vt:lpstr>
      <vt:lpstr>Performance &amp; Exploring JS (2) </vt:lpstr>
      <vt:lpstr>ARIA</vt:lpstr>
      <vt:lpstr>Object</vt:lpstr>
      <vt:lpstr>Object</vt:lpstr>
      <vt:lpstr>Defining Object</vt:lpstr>
      <vt:lpstr>Property accessors</vt:lpstr>
      <vt:lpstr>Property accessors (Function)</vt:lpstr>
      <vt:lpstr>Dot Notation Limitation (1)</vt:lpstr>
      <vt:lpstr>Dot Notation Limitation (2)</vt:lpstr>
      <vt:lpstr>Creating Objects</vt:lpstr>
      <vt:lpstr>This keywords</vt:lpstr>
      <vt:lpstr>Object.keys() and Object.values()</vt:lpstr>
      <vt:lpstr>Function</vt:lpstr>
      <vt:lpstr>First class function</vt:lpstr>
      <vt:lpstr>Call back function</vt:lpstr>
      <vt:lpstr>scopes</vt:lpstr>
      <vt:lpstr>classes</vt:lpstr>
      <vt:lpstr>classes</vt:lpstr>
      <vt:lpstr>Constructor</vt:lpstr>
      <vt:lpstr>Instance Of</vt:lpstr>
      <vt:lpstr>Prototypes</vt:lpstr>
      <vt:lpstr>Prototypes</vt:lpstr>
      <vt:lpstr>Function es6</vt:lpstr>
      <vt:lpstr>Arrow functions</vt:lpstr>
      <vt:lpstr>Function to Arrow functions</vt:lpstr>
      <vt:lpstr>Arrow functions and this</vt:lpstr>
      <vt:lpstr>Es6 Class</vt:lpstr>
      <vt:lpstr>Benefit of Class</vt:lpstr>
      <vt:lpstr>Subclasses with ES6</vt:lpstr>
      <vt:lpstr>Classic arcade games</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Interactive Website</dc:title>
  <dc:creator>Microsoft Office User</dc:creator>
  <cp:lastModifiedBy>Hem Jaffar</cp:lastModifiedBy>
  <cp:revision>876</cp:revision>
  <dcterms:created xsi:type="dcterms:W3CDTF">2018-01-26T12:44:08Z</dcterms:created>
  <dcterms:modified xsi:type="dcterms:W3CDTF">2018-04-14T20:37:18Z</dcterms:modified>
</cp:coreProperties>
</file>