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4"/>
  </p:notesMasterIdLst>
  <p:sldIdLst>
    <p:sldId id="256" r:id="rId2"/>
    <p:sldId id="342" r:id="rId3"/>
    <p:sldId id="341" r:id="rId4"/>
    <p:sldId id="350" r:id="rId5"/>
    <p:sldId id="351" r:id="rId6"/>
    <p:sldId id="352" r:id="rId7"/>
    <p:sldId id="353" r:id="rId8"/>
    <p:sldId id="355" r:id="rId9"/>
    <p:sldId id="354" r:id="rId10"/>
    <p:sldId id="356" r:id="rId11"/>
    <p:sldId id="357" r:id="rId12"/>
    <p:sldId id="358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66" r:id="rId23"/>
    <p:sldId id="377" r:id="rId24"/>
    <p:sldId id="360" r:id="rId25"/>
    <p:sldId id="359" r:id="rId26"/>
    <p:sldId id="378" r:id="rId27"/>
    <p:sldId id="379" r:id="rId28"/>
    <p:sldId id="380" r:id="rId29"/>
    <p:sldId id="381" r:id="rId30"/>
    <p:sldId id="382" r:id="rId31"/>
    <p:sldId id="325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1347"/>
    <a:srgbClr val="F88615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39"/>
    <p:restoredTop sz="94778"/>
  </p:normalViewPr>
  <p:slideViewPr>
    <p:cSldViewPr snapToGrid="0" snapToObjects="1">
      <p:cViewPr>
        <p:scale>
          <a:sx n="90" d="100"/>
          <a:sy n="90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991E-43BE-7340-A0D8-AAAF27A83D6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B5AFD-8802-224D-966D-B94EE219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</a:t>
            </a:r>
            <a:r>
              <a:rPr lang="en-US" dirty="0" err="1" smtClean="0"/>
              <a:t>javascript</a:t>
            </a:r>
            <a:r>
              <a:rPr lang="en-US" dirty="0" smtClean="0"/>
              <a:t>-exercises/javascript-function-exercise-6.php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96F6-D9EC-4E4B-AE5D-E4C79E3E3170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4B08-F32D-BC4A-A43E-4569C8D82C7F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9EAF-8226-5849-968B-D240C636C979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A5D-5755-9A42-8BD9-10DA91D5625A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BE66-2F23-564D-A39B-86E03F68269A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2AE-865C-DB40-A329-610350E7EA62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190C-EBA8-3F42-BB09-7EC4972B8CE1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381B-2D05-8244-8621-4B0B4FDA1705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8D-D7C0-5C40-BC5B-A0C89104B990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F614-D7A3-3143-BDBA-6480380A23C5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AECFD7-C8BB-AA41-A0E5-71ED453F1B0D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B19562-D565-6448-963A-DB749EEF9C28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6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s://jasmine.github.io/" TargetMode="External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s://jasmine.github.io/2.0/introduction.html#section-Match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png"/><Relationship Id="rId6" Type="http://schemas.openxmlformats.org/officeDocument/2006/relationships/hyperlink" Target="https://www.teaching-materials.org/jasmine/step1/instruc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://compass-styl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470" y="3140764"/>
            <a:ext cx="8991600" cy="1276203"/>
          </a:xfrm>
          <a:ln w="12700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Exploring JS (4)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614403"/>
            <a:ext cx="6801612" cy="584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Elham </a:t>
            </a:r>
            <a:r>
              <a:rPr lang="en-US" sz="2400" smtClean="0"/>
              <a:t>Jaffar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50" y="1006155"/>
            <a:ext cx="1920240" cy="1920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9" y="5986463"/>
            <a:ext cx="1833713" cy="752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6874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err="1" smtClean="0"/>
              <a:t>Linting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1658097" y="3217162"/>
            <a:ext cx="89129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A </a:t>
            </a:r>
            <a:r>
              <a:rPr lang="en-US" sz="2000" dirty="0" err="1">
                <a:solidFill>
                  <a:srgbClr val="0070C0"/>
                </a:solidFill>
              </a:rPr>
              <a:t>linting</a:t>
            </a:r>
            <a:r>
              <a:rPr lang="en-US" sz="2000" dirty="0">
                <a:solidFill>
                  <a:srgbClr val="0070C0"/>
                </a:solidFill>
              </a:rPr>
              <a:t> tool helps </a:t>
            </a:r>
            <a:r>
              <a:rPr lang="en-US" sz="2000" dirty="0" smtClean="0">
                <a:solidFill>
                  <a:srgbClr val="0070C0"/>
                </a:solidFill>
              </a:rPr>
              <a:t>us avoid mistakes </a:t>
            </a:r>
            <a:r>
              <a:rPr lang="en-US" sz="2000" dirty="0">
                <a:solidFill>
                  <a:srgbClr val="0070C0"/>
                </a:solidFill>
              </a:rPr>
              <a:t>when writing JavaScript. Despite </a:t>
            </a:r>
            <a:r>
              <a:rPr lang="en-US" sz="2000" dirty="0" smtClean="0">
                <a:solidFill>
                  <a:srgbClr val="0070C0"/>
                </a:solidFill>
              </a:rPr>
              <a:t>of our programming levels, we </a:t>
            </a:r>
            <a:r>
              <a:rPr lang="en-US" sz="2000" dirty="0">
                <a:solidFill>
                  <a:srgbClr val="0070C0"/>
                </a:solidFill>
              </a:rPr>
              <a:t>still type variable names incorrectly, make syntax errors and forget to handle </a:t>
            </a:r>
            <a:r>
              <a:rPr lang="en-US" sz="2000" dirty="0" smtClean="0">
                <a:solidFill>
                  <a:srgbClr val="0070C0"/>
                </a:solidFill>
              </a:rPr>
              <a:t>our errors </a:t>
            </a:r>
            <a:r>
              <a:rPr lang="en-US" sz="2000" dirty="0">
                <a:solidFill>
                  <a:srgbClr val="0070C0"/>
                </a:solidFill>
              </a:rPr>
              <a:t>properly. </a:t>
            </a:r>
            <a:r>
              <a:rPr lang="en-US" sz="2000" dirty="0" smtClean="0">
                <a:solidFill>
                  <a:srgbClr val="0070C0"/>
                </a:solidFill>
              </a:rPr>
              <a:t>Linters will help us !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680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err="1" smtClean="0"/>
              <a:t>Linting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2211740" y="2846855"/>
            <a:ext cx="8912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There are number of Linters: (Here is my recommendation)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1740" y="4254983"/>
            <a:ext cx="85471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solidFill>
                  <a:srgbClr val="3A3A3A"/>
                </a:solidFill>
                <a:latin typeface="Roboto" charset="0"/>
              </a:rPr>
              <a:t>Flexible: any rule can be toggled, and many rules have extra settings that can be tweaked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3A3A3A"/>
                </a:solidFill>
                <a:latin typeface="Roboto" charset="0"/>
              </a:rPr>
              <a:t>Very extensible and has many plugins available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3A3A3A"/>
                </a:solidFill>
                <a:latin typeface="Roboto" charset="0"/>
              </a:rPr>
              <a:t>Easy to understand output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3A3A3A"/>
                </a:solidFill>
                <a:latin typeface="Roboto" charset="0"/>
              </a:rPr>
              <a:t>Includes many rules not available in other linters, making </a:t>
            </a:r>
            <a:r>
              <a:rPr lang="en-US" dirty="0" err="1">
                <a:solidFill>
                  <a:srgbClr val="3A3A3A"/>
                </a:solidFill>
                <a:latin typeface="Roboto" charset="0"/>
              </a:rPr>
              <a:t>ESLint</a:t>
            </a:r>
            <a:r>
              <a:rPr lang="en-US" dirty="0">
                <a:solidFill>
                  <a:srgbClr val="3A3A3A"/>
                </a:solidFill>
                <a:latin typeface="Roboto" charset="0"/>
              </a:rPr>
              <a:t> more useful for detecting problems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3A3A3A"/>
                </a:solidFill>
                <a:latin typeface="Roboto" charset="0"/>
              </a:rPr>
              <a:t>Best ES6 support, and also the only tool to </a:t>
            </a:r>
            <a:r>
              <a:rPr lang="en-US" dirty="0" smtClean="0">
                <a:solidFill>
                  <a:srgbClr val="3A3A3A"/>
                </a:solidFill>
                <a:latin typeface="Roboto" charset="0"/>
              </a:rPr>
              <a:t>support JSX</a:t>
            </a:r>
            <a:endParaRPr lang="en-US" b="1" dirty="0">
              <a:solidFill>
                <a:schemeClr val="accent6"/>
              </a:solidFill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3A3A3A"/>
                </a:solidFill>
                <a:latin typeface="Roboto" charset="0"/>
              </a:rPr>
              <a:t>Supports custom reporters</a:t>
            </a:r>
            <a:endParaRPr lang="en-US" b="0" i="0" u="none" strike="noStrike" dirty="0">
              <a:solidFill>
                <a:srgbClr val="3A3A3A"/>
              </a:solidFill>
              <a:effectLst/>
              <a:latin typeface="Robot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1" t="27285" r="12583" b="31414"/>
          <a:stretch/>
        </p:blipFill>
        <p:spPr>
          <a:xfrm>
            <a:off x="2249704" y="3297431"/>
            <a:ext cx="2857500" cy="9132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2100" y="3495946"/>
            <a:ext cx="3900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It can be installed with gulp </a:t>
            </a:r>
            <a:r>
              <a:rPr lang="en-US" sz="2400" dirty="0" smtClean="0">
                <a:solidFill>
                  <a:schemeClr val="accent6"/>
                </a:solidFill>
                <a:sym typeface="Wingdings"/>
              </a:rPr>
              <a:t> </a:t>
            </a: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12" name="gulp.png" descr="gulp.png"/>
          <p:cNvPicPr>
            <a:picLocks noChangeAspect="1"/>
          </p:cNvPicPr>
          <p:nvPr/>
        </p:nvPicPr>
        <p:blipFill>
          <a:blip r:embed="rId6">
            <a:extLst/>
          </a:blip>
          <a:srcRect l="16992" r="16992"/>
          <a:stretch>
            <a:fillRect/>
          </a:stretch>
        </p:blipFill>
        <p:spPr>
          <a:xfrm>
            <a:off x="9038701" y="2889691"/>
            <a:ext cx="997564" cy="15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72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840977" y="3023752"/>
            <a:ext cx="85471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UNIT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</a:rPr>
              <a:t>TESTING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verifies </a:t>
            </a:r>
            <a:r>
              <a:rPr lang="en-US" sz="2000" dirty="0">
                <a:solidFill>
                  <a:srgbClr val="0070C0"/>
                </a:solidFill>
              </a:rPr>
              <a:t>that a relatively small piece of code is doing what it is intended to do. They are narrow in scope and do not check outside systems.</a:t>
            </a:r>
            <a:endParaRPr lang="en-US" sz="2000" b="0" i="0" u="none" strike="noStrike" dirty="0">
              <a:solidFill>
                <a:srgbClr val="0070C0"/>
              </a:solidFill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11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840977" y="3023752"/>
            <a:ext cx="85471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</a:rPr>
              <a:t>Integration </a:t>
            </a:r>
            <a:r>
              <a:rPr lang="en-US" sz="2000" b="1" dirty="0">
                <a:solidFill>
                  <a:schemeClr val="accent6"/>
                </a:solidFill>
              </a:rPr>
              <a:t>Tests </a:t>
            </a:r>
            <a:r>
              <a:rPr lang="en-US" sz="2000" dirty="0" smtClean="0">
                <a:solidFill>
                  <a:srgbClr val="0070C0"/>
                </a:solidFill>
              </a:rPr>
              <a:t>demonstrate </a:t>
            </a:r>
            <a:r>
              <a:rPr lang="en-US" sz="2000" dirty="0">
                <a:solidFill>
                  <a:srgbClr val="0070C0"/>
                </a:solidFill>
              </a:rPr>
              <a:t>that different pieces of the system work together.</a:t>
            </a:r>
          </a:p>
        </p:txBody>
      </p:sp>
    </p:spTree>
    <p:extLst>
      <p:ext uri="{BB962C8B-B14F-4D97-AF65-F5344CB8AC3E}">
        <p14:creationId xmlns:p14="http://schemas.microsoft.com/office/powerpoint/2010/main" val="731642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/>
              <a:t>Regression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840977" y="3023752"/>
            <a:ext cx="8547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Regression Tests </a:t>
            </a:r>
            <a:r>
              <a:rPr lang="en-US" sz="2000" dirty="0">
                <a:solidFill>
                  <a:srgbClr val="0070C0"/>
                </a:solidFill>
              </a:rPr>
              <a:t>product-oriented tests that make sure that new changes do not break mission-critical functionality that has already been built (logging in/out, checkout out).</a:t>
            </a:r>
          </a:p>
        </p:txBody>
      </p:sp>
    </p:spTree>
    <p:extLst>
      <p:ext uri="{BB962C8B-B14F-4D97-AF65-F5344CB8AC3E}">
        <p14:creationId xmlns:p14="http://schemas.microsoft.com/office/powerpoint/2010/main" val="567130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/>
              <a:t>A Common </a:t>
            </a:r>
            <a:r>
              <a:rPr lang="en-US" dirty="0" smtClean="0"/>
              <a:t>test Practice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840977" y="3023752"/>
            <a:ext cx="85471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solidFill>
                  <a:schemeClr val="accent6"/>
                </a:solidFill>
              </a:rPr>
              <a:t>You may be familiar with the following steps: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 smtClean="0"/>
              <a:t>Write code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 smtClean="0"/>
              <a:t>Manually test outcomes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This can be useful when you're trying to learn the basics, move quickly, and prototype.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5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Consider that 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840977" y="3023752"/>
            <a:ext cx="85471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000" dirty="0"/>
              <a:t>Projects can live a long time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/>
              <a:t>Code bases can get big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/>
              <a:t>Developers come and go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/>
              <a:t>Time required for manually testing adds up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/>
              <a:t>"upgrades" and "bug fixes" can break other </a:t>
            </a:r>
            <a:r>
              <a:rPr lang="en-US" sz="2000" dirty="0" smtClean="0"/>
              <a:t>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480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How to start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840977" y="3023752"/>
            <a:ext cx="8547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000" dirty="0" smtClean="0"/>
              <a:t>Set expectations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hink </a:t>
            </a:r>
            <a:r>
              <a:rPr lang="en-US" sz="2000" dirty="0"/>
              <a:t>through the </a:t>
            </a:r>
            <a:r>
              <a:rPr lang="en-US" sz="2000" dirty="0" smtClean="0"/>
              <a:t>steps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/>
              <a:t>B</a:t>
            </a:r>
            <a:r>
              <a:rPr lang="en-US" sz="2000" dirty="0" smtClean="0"/>
              <a:t>reak </a:t>
            </a:r>
            <a:r>
              <a:rPr lang="en-US" sz="2000" dirty="0"/>
              <a:t>down the pieces</a:t>
            </a:r>
          </a:p>
        </p:txBody>
      </p:sp>
    </p:spTree>
    <p:extLst>
      <p:ext uri="{BB962C8B-B14F-4D97-AF65-F5344CB8AC3E}">
        <p14:creationId xmlns:p14="http://schemas.microsoft.com/office/powerpoint/2010/main" val="1221025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Benefit of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840977" y="3023752"/>
            <a:ext cx="8547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000" dirty="0" smtClean="0"/>
              <a:t>Shorten </a:t>
            </a:r>
            <a:r>
              <a:rPr lang="en-US" sz="2000" dirty="0"/>
              <a:t>feedback </a:t>
            </a:r>
            <a:r>
              <a:rPr lang="en-US" sz="2000" dirty="0" smtClean="0"/>
              <a:t>loop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 smtClean="0"/>
              <a:t>prevent regressions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ocument </a:t>
            </a:r>
            <a:r>
              <a:rPr lang="en-US" sz="2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048781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What to test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840977" y="3023752"/>
            <a:ext cx="85471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inputs/outputs</a:t>
            </a:r>
            <a:r>
              <a:rPr lang="en-US" sz="2000" dirty="0"/>
              <a:t> – when something goes into a function, what should come out</a:t>
            </a:r>
            <a:r>
              <a:rPr lang="en-US" sz="2000" dirty="0" smtClean="0"/>
              <a:t>?</a:t>
            </a:r>
          </a:p>
          <a:p>
            <a:pPr marL="342900" indent="-342900" fontAlgn="base">
              <a:buFont typeface="Arial" charset="0"/>
              <a:buChar char="•"/>
            </a:pPr>
            <a:endParaRPr lang="en-US" sz="2000" b="1" dirty="0"/>
          </a:p>
          <a:p>
            <a:pPr marL="342900" indent="-342900" fontAlgn="base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6"/>
                </a:solidFill>
              </a:rPr>
              <a:t>"</a:t>
            </a:r>
            <a:r>
              <a:rPr lang="en-US" sz="2000" b="1" dirty="0">
                <a:solidFill>
                  <a:schemeClr val="accent6"/>
                </a:solidFill>
              </a:rPr>
              <a:t>side effects"</a:t>
            </a:r>
            <a:r>
              <a:rPr lang="en-US" sz="2000" dirty="0"/>
              <a:t> – when a function executes, what will change outside of the function?</a:t>
            </a:r>
          </a:p>
        </p:txBody>
      </p:sp>
    </p:spTree>
    <p:extLst>
      <p:ext uri="{BB962C8B-B14F-4D97-AF65-F5344CB8AC3E}">
        <p14:creationId xmlns:p14="http://schemas.microsoft.com/office/powerpoint/2010/main" val="761404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786808"/>
            <a:ext cx="7729728" cy="1188720"/>
          </a:xfrm>
        </p:spPr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926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840977" y="3023752"/>
            <a:ext cx="85471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chemeClr val="accent6"/>
                </a:solidFill>
              </a:rPr>
              <a:t>Test-driven Development (TDD) is an approach to </a:t>
            </a:r>
            <a:r>
              <a:rPr lang="en-US" sz="2000" b="1" dirty="0" smtClean="0">
                <a:solidFill>
                  <a:schemeClr val="accent6"/>
                </a:solidFill>
              </a:rPr>
              <a:t>programming</a:t>
            </a:r>
            <a:r>
              <a:rPr lang="en-US" sz="2000" b="1" dirty="0">
                <a:solidFill>
                  <a:schemeClr val="accent6"/>
                </a:solidFill>
              </a:rPr>
              <a:t>.</a:t>
            </a:r>
            <a:br>
              <a:rPr lang="en-US" sz="2000" b="1" dirty="0">
                <a:solidFill>
                  <a:schemeClr val="accent6"/>
                </a:solidFill>
              </a:rPr>
            </a:br>
            <a:endParaRPr lang="en-US" sz="2000" b="1" dirty="0" smtClean="0">
              <a:solidFill>
                <a:schemeClr val="accent6"/>
              </a:solidFill>
            </a:endParaRP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 smtClean="0"/>
              <a:t>Write </a:t>
            </a:r>
            <a:r>
              <a:rPr lang="en-US" sz="2000" dirty="0"/>
              <a:t>an automated (failing) test. This test will describe the desired </a:t>
            </a:r>
            <a:r>
              <a:rPr lang="en-US" sz="2000" dirty="0" smtClean="0"/>
              <a:t>behavior</a:t>
            </a:r>
            <a:endParaRPr lang="en-US" sz="2000" dirty="0"/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/>
              <a:t>Write a small amount of code that will make the test pass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184935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840977" y="3023752"/>
            <a:ext cx="85471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chemeClr val="accent6"/>
                </a:solidFill>
              </a:rPr>
              <a:t>Test-driven Development (TDD) is an approach to </a:t>
            </a:r>
            <a:r>
              <a:rPr lang="en-US" sz="2000" b="1" dirty="0" smtClean="0">
                <a:solidFill>
                  <a:schemeClr val="accent6"/>
                </a:solidFill>
              </a:rPr>
              <a:t>programming</a:t>
            </a:r>
            <a:r>
              <a:rPr lang="en-US" sz="2000" b="1" dirty="0">
                <a:solidFill>
                  <a:schemeClr val="accent6"/>
                </a:solidFill>
              </a:rPr>
              <a:t>.</a:t>
            </a:r>
            <a:br>
              <a:rPr lang="en-US" sz="2000" b="1" dirty="0">
                <a:solidFill>
                  <a:schemeClr val="accent6"/>
                </a:solidFill>
              </a:rPr>
            </a:br>
            <a:endParaRPr lang="en-US" sz="2000" b="1" dirty="0" smtClean="0">
              <a:solidFill>
                <a:schemeClr val="accent6"/>
              </a:solidFill>
            </a:endParaRP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 smtClean="0"/>
              <a:t>Write </a:t>
            </a:r>
            <a:r>
              <a:rPr lang="en-US" sz="2000" dirty="0"/>
              <a:t>an automated (failing) test. This test will describe the desired </a:t>
            </a:r>
            <a:r>
              <a:rPr lang="en-US" sz="2000" dirty="0" smtClean="0"/>
              <a:t>behavior</a:t>
            </a:r>
            <a:endParaRPr lang="en-US" sz="2000" dirty="0"/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/>
              <a:t>Write a small amount of code that will make the test pass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564401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331730"/>
            <a:ext cx="7729728" cy="118872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Green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4A1347"/>
                </a:solidFill>
              </a:rPr>
              <a:t>Refactor</a:t>
            </a:r>
            <a:r>
              <a:rPr lang="en-US" dirty="0" smtClean="0">
                <a:solidFill>
                  <a:schemeClr val="tx1"/>
                </a:solidFill>
              </a:rPr>
              <a:t> 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2249704" y="4829354"/>
            <a:ext cx="82152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323C"/>
                </a:solidFill>
                <a:latin typeface="+mj-lt"/>
              </a:rPr>
              <a:t>This cycle is typically executed once for every complete unit test, or once every dozen or so cycles of the three laws. The rules of this cycle are simple</a:t>
            </a:r>
            <a:r>
              <a:rPr lang="en-US" dirty="0" smtClean="0">
                <a:solidFill>
                  <a:srgbClr val="29323C"/>
                </a:solidFill>
                <a:latin typeface="+mj-lt"/>
              </a:rPr>
              <a:t>.</a:t>
            </a:r>
          </a:p>
          <a:p>
            <a:endParaRPr lang="en-US" dirty="0">
              <a:solidFill>
                <a:srgbClr val="29323C"/>
              </a:solidFill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9323C"/>
                </a:solidFill>
                <a:latin typeface="+mj-lt"/>
              </a:rPr>
              <a:t>Create a unit tests that fails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9323C"/>
                </a:solidFill>
                <a:latin typeface="+mj-lt"/>
              </a:rPr>
              <a:t>Write production code that makes that test pass.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9323C"/>
                </a:solidFill>
                <a:latin typeface="+mj-lt"/>
              </a:rPr>
              <a:t>Clean up the mess you just made.</a:t>
            </a:r>
            <a:endParaRPr lang="en-US" b="0" i="0" u="none" strike="noStrike" dirty="0">
              <a:solidFill>
                <a:srgbClr val="29323C"/>
              </a:solidFill>
              <a:effectLst/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0"/>
          <a:stretch/>
        </p:blipFill>
        <p:spPr>
          <a:xfrm>
            <a:off x="4606443" y="1674101"/>
            <a:ext cx="3016250" cy="30016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2909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What is BDD?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840977" y="3023752"/>
            <a:ext cx="85471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chemeClr val="accent6"/>
                </a:solidFill>
              </a:rPr>
              <a:t>Behavior-driven Development (BDD</a:t>
            </a:r>
            <a:r>
              <a:rPr lang="en-US" sz="2000" b="1" dirty="0" smtClean="0">
                <a:solidFill>
                  <a:schemeClr val="accent6"/>
                </a:solidFill>
              </a:rPr>
              <a:t>) </a:t>
            </a:r>
            <a:r>
              <a:rPr lang="en-US" sz="2000" dirty="0" smtClean="0"/>
              <a:t>emerged </a:t>
            </a:r>
            <a:r>
              <a:rPr lang="en-US" sz="2000" dirty="0"/>
              <a:t>out of TDD as an approach to programming that considers both business and technical needs.</a:t>
            </a:r>
          </a:p>
          <a:p>
            <a:pPr fontAlgn="base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 the developer perspective, BDD is a style of TDD that uses English in a natural way to describe expected behavior.</a:t>
            </a:r>
          </a:p>
        </p:txBody>
      </p:sp>
    </p:spTree>
    <p:extLst>
      <p:ext uri="{BB962C8B-B14F-4D97-AF65-F5344CB8AC3E}">
        <p14:creationId xmlns:p14="http://schemas.microsoft.com/office/powerpoint/2010/main" val="458439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1840976" y="4570590"/>
            <a:ext cx="85471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 is </a:t>
            </a:r>
            <a:r>
              <a:rPr lang="en-US" dirty="0"/>
              <a:t>a behavior-driven development framework for testing JavaScript code. It does not depend on any other JavaScript frameworks. It does not require a DOM. And it has a clean, obvious syntax so that you can easily write tests.</a:t>
            </a:r>
            <a:endParaRPr lang="en-US" b="0" i="0" u="none" strike="noStrike" dirty="0">
              <a:solidFill>
                <a:srgbClr val="0070C0"/>
              </a:solidFill>
              <a:effectLst/>
              <a:latin typeface="Roboto" charset="0"/>
            </a:endParaRPr>
          </a:p>
        </p:txBody>
      </p:sp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60"/>
          <a:stretch/>
        </p:blipFill>
        <p:spPr>
          <a:xfrm>
            <a:off x="4966011" y="2275065"/>
            <a:ext cx="2297113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333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Jasmine &amp; gulp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60"/>
          <a:stretch/>
        </p:blipFill>
        <p:spPr>
          <a:xfrm>
            <a:off x="3326124" y="2946583"/>
            <a:ext cx="2297113" cy="2295525"/>
          </a:xfrm>
          <a:prstGeom prst="rect">
            <a:avLst/>
          </a:prstGeom>
        </p:spPr>
      </p:pic>
      <p:pic>
        <p:nvPicPr>
          <p:cNvPr id="9" name="gulp.png" descr="gulp.png"/>
          <p:cNvPicPr>
            <a:picLocks noChangeAspect="1"/>
          </p:cNvPicPr>
          <p:nvPr/>
        </p:nvPicPr>
        <p:blipFill>
          <a:blip r:embed="rId6">
            <a:extLst/>
          </a:blip>
          <a:srcRect l="16992" r="16992"/>
          <a:stretch>
            <a:fillRect/>
          </a:stretch>
        </p:blipFill>
        <p:spPr>
          <a:xfrm>
            <a:off x="6699657" y="2749111"/>
            <a:ext cx="1757266" cy="2661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0618" y="3934641"/>
            <a:ext cx="92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3157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2340528" y="2893997"/>
            <a:ext cx="7548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F05B62"/>
                </a:solidFill>
                <a:latin typeface="+mj-lt"/>
              </a:rPr>
              <a:t/>
            </a:r>
            <a:br>
              <a:rPr lang="en-US" sz="2400" b="1" dirty="0">
                <a:solidFill>
                  <a:srgbClr val="F05B62"/>
                </a:solidFill>
                <a:latin typeface="+mj-lt"/>
              </a:rPr>
            </a:br>
            <a:r>
              <a:rPr lang="en-US" sz="2400" b="1" dirty="0">
                <a:solidFill>
                  <a:srgbClr val="F05B62"/>
                </a:solidFill>
                <a:latin typeface="+mj-lt"/>
              </a:rPr>
              <a:t>Spec</a:t>
            </a:r>
          </a:p>
          <a:p>
            <a:pPr algn="ctr" fontAlgn="base"/>
            <a:r>
              <a:rPr lang="en-US" sz="2400" dirty="0">
                <a:solidFill>
                  <a:srgbClr val="333333"/>
                </a:solidFill>
                <a:latin typeface="+mj-lt"/>
              </a:rPr>
              <a:t>A </a:t>
            </a:r>
            <a:r>
              <a:rPr lang="en-US" sz="2400" b="1" dirty="0">
                <a:solidFill>
                  <a:srgbClr val="333333"/>
                </a:solidFill>
                <a:latin typeface="+mj-lt"/>
              </a:rPr>
              <a:t>spec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 is short for "specification". This is a building block in Jasmine that describes a certain behavior precisely</a:t>
            </a:r>
          </a:p>
          <a:p>
            <a:pPr algn="ctr" fontAlgn="base"/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b="1" dirty="0">
                <a:solidFill>
                  <a:srgbClr val="F05B62"/>
                </a:solidFill>
                <a:latin typeface="+mj-lt"/>
              </a:rPr>
              <a:t>Suite</a:t>
            </a:r>
          </a:p>
          <a:p>
            <a:pPr algn="ctr" fontAlgn="base"/>
            <a:r>
              <a:rPr lang="en-US" sz="2400" dirty="0">
                <a:solidFill>
                  <a:srgbClr val="333333"/>
                </a:solidFill>
                <a:latin typeface="+mj-lt"/>
              </a:rPr>
              <a:t>A </a:t>
            </a:r>
            <a:r>
              <a:rPr lang="en-US" sz="2400" b="1" dirty="0">
                <a:solidFill>
                  <a:srgbClr val="333333"/>
                </a:solidFill>
                <a:latin typeface="+mj-lt"/>
              </a:rPr>
              <a:t>suite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 is a grouping of specs</a:t>
            </a:r>
            <a:endParaRPr lang="en-US" sz="2400" b="0" i="0" u="none" strike="noStrike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2817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Setting up version (2.2)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2340528" y="2893997"/>
            <a:ext cx="75480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dirty="0" smtClean="0"/>
              <a:t>In the coming project, you'll </a:t>
            </a:r>
            <a:r>
              <a:rPr lang="en-US" sz="2400" dirty="0"/>
              <a:t>be running </a:t>
            </a:r>
            <a:r>
              <a:rPr lang="en-US" sz="2400" dirty="0" smtClean="0"/>
              <a:t>tests </a:t>
            </a:r>
            <a:r>
              <a:rPr lang="en-US" sz="2400" dirty="0"/>
              <a:t>in a browser from a file called </a:t>
            </a:r>
            <a:r>
              <a:rPr lang="en-US" sz="2400" dirty="0" err="1"/>
              <a:t>SpecRunner.html</a:t>
            </a:r>
            <a:r>
              <a:rPr lang="en-US" sz="2400" dirty="0"/>
              <a:t>. That means, </a:t>
            </a:r>
            <a:r>
              <a:rPr lang="en-US" sz="2400" dirty="0" smtClean="0"/>
              <a:t>you need </a:t>
            </a:r>
            <a:r>
              <a:rPr lang="en-US" sz="2400" dirty="0"/>
              <a:t>to make sure </a:t>
            </a:r>
            <a:r>
              <a:rPr lang="en-US" sz="2400" dirty="0" smtClean="0"/>
              <a:t>your files </a:t>
            </a:r>
            <a:r>
              <a:rPr lang="en-US" sz="2400" dirty="0"/>
              <a:t>are loaded before we write tests. Here's how:</a:t>
            </a:r>
            <a:endParaRPr lang="en-US" sz="2400" b="0" i="0" u="none" strike="noStrike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087" y="4577746"/>
            <a:ext cx="7350961" cy="12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16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/>
              <a:t>Suites, specs, and matchers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19" y="2703907"/>
            <a:ext cx="8514897" cy="305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28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cap="none" dirty="0" err="1" smtClean="0"/>
              <a:t>toBe</a:t>
            </a:r>
            <a:r>
              <a:rPr lang="en-US" cap="none" dirty="0" smtClean="0"/>
              <a:t>() or </a:t>
            </a:r>
            <a:r>
              <a:rPr lang="en-US" cap="none" dirty="0" err="1" smtClean="0"/>
              <a:t>not.toBe</a:t>
            </a:r>
            <a:r>
              <a:rPr lang="en-US" cap="none" dirty="0" smtClean="0"/>
              <a:t>() and other matchers</a:t>
            </a:r>
            <a:endParaRPr lang="en-US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3066568" y="2777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+mj-lt"/>
              </a:rPr>
              <a:t>There are special functions called </a:t>
            </a:r>
            <a:r>
              <a:rPr lang="en-US" b="1" dirty="0" smtClean="0">
                <a:solidFill>
                  <a:schemeClr val="accent6"/>
                </a:solidFill>
                <a:latin typeface="+mj-lt"/>
              </a:rPr>
              <a:t>matchers</a:t>
            </a:r>
            <a:r>
              <a:rPr lang="en-US" b="1" dirty="0" smtClean="0">
                <a:solidFill>
                  <a:srgbClr val="333333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+mj-lt"/>
              </a:rPr>
              <a:t>that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will compare an actual value with an expected value.</a:t>
            </a:r>
            <a:endParaRPr lang="en-US" dirty="0">
              <a:latin typeface="+mj-lt"/>
            </a:endParaRPr>
          </a:p>
        </p:txBody>
      </p:sp>
      <p:sp>
        <p:nvSpPr>
          <p:cNvPr id="10" name="TextBox 9">
            <a:hlinkClick r:id="rId5"/>
          </p:cNvPr>
          <p:cNvSpPr txBox="1"/>
          <p:nvPr/>
        </p:nvSpPr>
        <p:spPr>
          <a:xfrm>
            <a:off x="5076343" y="5387963"/>
            <a:ext cx="20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Click Here !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5248" y="3633637"/>
            <a:ext cx="6358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toBe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//compares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===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/>
              <a:t>n</a:t>
            </a:r>
            <a:r>
              <a:rPr lang="en-US" dirty="0" err="1" smtClean="0"/>
              <a:t>ot.toBe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//compares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!==</a:t>
            </a:r>
          </a:p>
          <a:p>
            <a:r>
              <a:rPr lang="en-US" dirty="0" err="1" smtClean="0"/>
              <a:t>toBeDefined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compares against `undefined`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/>
              <a:t>toEqual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strict equality, works for simple literals and variables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/>
              <a:t>toMatch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//for regular expressions ‘string’</a:t>
            </a:r>
          </a:p>
          <a:p>
            <a:r>
              <a:rPr lang="en-US" dirty="0" err="1" smtClean="0"/>
              <a:t>toContain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//find an item in an array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12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9" name="gulp.png" descr="gulp.png"/>
          <p:cNvPicPr>
            <a:picLocks noChangeAspect="1"/>
          </p:cNvPicPr>
          <p:nvPr/>
        </p:nvPicPr>
        <p:blipFill>
          <a:blip r:embed="rId5">
            <a:extLst/>
          </a:blip>
          <a:srcRect l="16992" r="16992"/>
          <a:stretch>
            <a:fillRect/>
          </a:stretch>
        </p:blipFill>
        <p:spPr>
          <a:xfrm>
            <a:off x="8450452" y="2275065"/>
            <a:ext cx="2659802" cy="4029049"/>
          </a:xfrm>
          <a:prstGeom prst="rect">
            <a:avLst/>
          </a:prstGeom>
        </p:spPr>
      </p:pic>
      <p:sp>
        <p:nvSpPr>
          <p:cNvPr id="10" name="What is Gulp?"/>
          <p:cNvSpPr txBox="1">
            <a:spLocks/>
          </p:cNvSpPr>
          <p:nvPr/>
        </p:nvSpPr>
        <p:spPr>
          <a:xfrm>
            <a:off x="762131" y="3257882"/>
            <a:ext cx="5543708" cy="918383"/>
          </a:xfrm>
          <a:prstGeom prst="rect">
            <a:avLst/>
          </a:prstGeom>
          <a:noFill/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578358" rtl="0" eaLnBrk="1" latinLnBrk="0" hangingPunct="1">
              <a:lnSpc>
                <a:spcPct val="90000"/>
              </a:lnSpc>
              <a:spcBef>
                <a:spcPts val="2200"/>
              </a:spcBef>
              <a:buNone/>
              <a:defRPr sz="9504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smtClean="0"/>
              <a:t>What is Gulp?</a:t>
            </a:r>
            <a:endParaRPr lang="en-US" sz="3600" dirty="0"/>
          </a:p>
        </p:txBody>
      </p:sp>
      <p:sp>
        <p:nvSpPr>
          <p:cNvPr id="11" name="Gulp is a tool that solves the problem of repetition."/>
          <p:cNvSpPr txBox="1">
            <a:spLocks/>
          </p:cNvSpPr>
          <p:nvPr/>
        </p:nvSpPr>
        <p:spPr>
          <a:xfrm>
            <a:off x="762131" y="4281747"/>
            <a:ext cx="8238864" cy="149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 sz="48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800" smtClean="0">
                <a:latin typeface="+mj-lt"/>
                <a:ea typeface="Monaco"/>
                <a:cs typeface="Monaco"/>
                <a:sym typeface="Monaco"/>
              </a:rPr>
              <a:t>Gulp is a tool that solves the problem of </a:t>
            </a:r>
            <a:r>
              <a:rPr lang="en-US" sz="2800" smtClean="0">
                <a:solidFill>
                  <a:srgbClr val="DD3936"/>
                </a:solidFill>
                <a:latin typeface="+mj-lt"/>
                <a:ea typeface="Monaco"/>
                <a:cs typeface="Monaco"/>
                <a:sym typeface="Monaco"/>
              </a:rPr>
              <a:t>repetition</a:t>
            </a:r>
            <a:r>
              <a:rPr lang="en-US" sz="2800" smtClean="0">
                <a:latin typeface="+mj-lt"/>
                <a:ea typeface="Monaco"/>
                <a:cs typeface="Monaco"/>
                <a:sym typeface="Monaco"/>
              </a:rPr>
              <a:t>.</a:t>
            </a:r>
            <a:endParaRPr lang="en-US" sz="2800" dirty="0">
              <a:latin typeface="+mj-lt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79652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Jasmine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30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5" name="Rectangle 4">
            <a:hlinkClick r:id="rId6"/>
          </p:cNvPr>
          <p:cNvSpPr/>
          <p:nvPr/>
        </p:nvSpPr>
        <p:spPr>
          <a:xfrm>
            <a:off x="4865631" y="3294836"/>
            <a:ext cx="246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Click Here !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69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578261"/>
            <a:ext cx="7729728" cy="1188720"/>
          </a:xfrm>
        </p:spPr>
        <p:txBody>
          <a:bodyPr/>
          <a:lstStyle/>
          <a:p>
            <a:r>
              <a:rPr lang="en-US" dirty="0" smtClean="0"/>
              <a:t>Feed Reader Testing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8388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775" y="414337"/>
            <a:ext cx="7800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Remember that we are here to help you</a:t>
            </a:r>
          </a:p>
          <a:p>
            <a:r>
              <a:rPr lang="en-US" sz="2400" b="1" dirty="0" smtClean="0"/>
              <a:t>All you have to do is </a:t>
            </a:r>
            <a:r>
              <a:rPr lang="en-US" sz="3200" b="1" dirty="0" smtClean="0">
                <a:solidFill>
                  <a:schemeClr val="accent6"/>
                </a:solidFill>
              </a:rPr>
              <a:t>ASK!</a:t>
            </a:r>
            <a:endParaRPr lang="en-US" sz="2400" b="1" dirty="0" smtClean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28663" y="5243513"/>
            <a:ext cx="8958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663" y="4229100"/>
            <a:ext cx="824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 for Attending 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21" y="2657475"/>
            <a:ext cx="2428105" cy="24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78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Why Gulp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9" name="gulp.png" descr="gulp.png"/>
          <p:cNvPicPr>
            <a:picLocks noChangeAspect="1"/>
          </p:cNvPicPr>
          <p:nvPr/>
        </p:nvPicPr>
        <p:blipFill>
          <a:blip r:embed="rId5">
            <a:extLst/>
          </a:blip>
          <a:srcRect l="16992" r="16992"/>
          <a:stretch>
            <a:fillRect/>
          </a:stretch>
        </p:blipFill>
        <p:spPr>
          <a:xfrm>
            <a:off x="8450452" y="2275065"/>
            <a:ext cx="2659802" cy="402904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684933" y="2580013"/>
            <a:ext cx="4186071" cy="3724101"/>
            <a:chOff x="3284883" y="948621"/>
            <a:chExt cx="4186071" cy="5050545"/>
          </a:xfrm>
        </p:grpSpPr>
        <p:sp>
          <p:nvSpPr>
            <p:cNvPr id="18" name="Automated repetitive tasks"/>
            <p:cNvSpPr txBox="1">
              <a:spLocks/>
            </p:cNvSpPr>
            <p:nvPr/>
          </p:nvSpPr>
          <p:spPr>
            <a:xfrm>
              <a:off x="3339664" y="948621"/>
              <a:ext cx="4084917" cy="12836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SzTx/>
                <a:buFontTx/>
                <a:buNone/>
                <a:defRPr sz="3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smtClean="0"/>
                <a:t>Automated repetitive tasks</a:t>
              </a:r>
              <a:endParaRPr lang="en-US" sz="2400" dirty="0"/>
            </a:p>
          </p:txBody>
        </p:sp>
        <p:sp>
          <p:nvSpPr>
            <p:cNvPr id="19" name="Callout"/>
            <p:cNvSpPr/>
            <p:nvPr/>
          </p:nvSpPr>
          <p:spPr>
            <a:xfrm>
              <a:off x="3284883" y="2836254"/>
              <a:ext cx="4186071" cy="1539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5" y="0"/>
                  </a:moveTo>
                  <a:cubicBezTo>
                    <a:pt x="150" y="0"/>
                    <a:pt x="0" y="408"/>
                    <a:pt x="0" y="912"/>
                  </a:cubicBezTo>
                  <a:lnTo>
                    <a:pt x="0" y="17353"/>
                  </a:lnTo>
                  <a:cubicBezTo>
                    <a:pt x="0" y="17857"/>
                    <a:pt x="150" y="18265"/>
                    <a:pt x="335" y="18265"/>
                  </a:cubicBezTo>
                  <a:lnTo>
                    <a:pt x="7447" y="18265"/>
                  </a:lnTo>
                  <a:lnTo>
                    <a:pt x="8120" y="21600"/>
                  </a:lnTo>
                  <a:lnTo>
                    <a:pt x="8792" y="18265"/>
                  </a:lnTo>
                  <a:lnTo>
                    <a:pt x="21265" y="18265"/>
                  </a:lnTo>
                  <a:cubicBezTo>
                    <a:pt x="21450" y="18265"/>
                    <a:pt x="21600" y="17857"/>
                    <a:pt x="21600" y="17353"/>
                  </a:cubicBezTo>
                  <a:lnTo>
                    <a:pt x="21600" y="912"/>
                  </a:lnTo>
                  <a:cubicBezTo>
                    <a:pt x="21600" y="408"/>
                    <a:pt x="21450" y="0"/>
                    <a:pt x="21265" y="0"/>
                  </a:cubicBezTo>
                  <a:lnTo>
                    <a:pt x="335" y="0"/>
                  </a:lnTo>
                  <a:close/>
                </a:path>
              </a:pathLst>
            </a:custGeom>
            <a:ln w="76200">
              <a:solidFill>
                <a:srgbClr val="EB4A4B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 defTabSz="410751" hangingPunct="0"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 sz="1687" kern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endParaRPr>
            </a:p>
          </p:txBody>
        </p:sp>
        <p:sp>
          <p:nvSpPr>
            <p:cNvPr id="20" name="Callout"/>
            <p:cNvSpPr/>
            <p:nvPr/>
          </p:nvSpPr>
          <p:spPr>
            <a:xfrm>
              <a:off x="3284883" y="975410"/>
              <a:ext cx="4186071" cy="1539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5" y="0"/>
                  </a:moveTo>
                  <a:cubicBezTo>
                    <a:pt x="150" y="0"/>
                    <a:pt x="0" y="408"/>
                    <a:pt x="0" y="912"/>
                  </a:cubicBezTo>
                  <a:lnTo>
                    <a:pt x="0" y="17353"/>
                  </a:lnTo>
                  <a:cubicBezTo>
                    <a:pt x="0" y="17857"/>
                    <a:pt x="150" y="18265"/>
                    <a:pt x="335" y="18265"/>
                  </a:cubicBezTo>
                  <a:lnTo>
                    <a:pt x="7447" y="18265"/>
                  </a:lnTo>
                  <a:lnTo>
                    <a:pt x="8120" y="21600"/>
                  </a:lnTo>
                  <a:lnTo>
                    <a:pt x="8792" y="18265"/>
                  </a:lnTo>
                  <a:lnTo>
                    <a:pt x="21265" y="18265"/>
                  </a:lnTo>
                  <a:cubicBezTo>
                    <a:pt x="21450" y="18265"/>
                    <a:pt x="21600" y="17857"/>
                    <a:pt x="21600" y="17353"/>
                  </a:cubicBezTo>
                  <a:lnTo>
                    <a:pt x="21600" y="912"/>
                  </a:lnTo>
                  <a:cubicBezTo>
                    <a:pt x="21600" y="408"/>
                    <a:pt x="21450" y="0"/>
                    <a:pt x="21265" y="0"/>
                  </a:cubicBezTo>
                  <a:lnTo>
                    <a:pt x="335" y="0"/>
                  </a:lnTo>
                  <a:close/>
                </a:path>
              </a:pathLst>
            </a:custGeom>
            <a:ln w="76200">
              <a:solidFill>
                <a:srgbClr val="EB4A4B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 defTabSz="410751" hangingPunct="0"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 sz="1687" kern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endParaRPr>
            </a:p>
          </p:txBody>
        </p:sp>
        <p:sp>
          <p:nvSpPr>
            <p:cNvPr id="21" name="Callout"/>
            <p:cNvSpPr/>
            <p:nvPr/>
          </p:nvSpPr>
          <p:spPr>
            <a:xfrm>
              <a:off x="3284883" y="4697100"/>
              <a:ext cx="4118004" cy="130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520"/>
                  </a:moveTo>
                  <a:lnTo>
                    <a:pt x="0" y="1080"/>
                  </a:lnTo>
                  <a:cubicBezTo>
                    <a:pt x="0" y="484"/>
                    <a:pt x="153" y="0"/>
                    <a:pt x="341" y="0"/>
                  </a:cubicBezTo>
                  <a:lnTo>
                    <a:pt x="21259" y="0"/>
                  </a:lnTo>
                  <a:cubicBezTo>
                    <a:pt x="21447" y="0"/>
                    <a:pt x="21600" y="484"/>
                    <a:pt x="21600" y="1080"/>
                  </a:cubicBezTo>
                  <a:lnTo>
                    <a:pt x="21600" y="20520"/>
                  </a:lnTo>
                  <a:cubicBezTo>
                    <a:pt x="21600" y="21116"/>
                    <a:pt x="21447" y="21600"/>
                    <a:pt x="21259" y="21600"/>
                  </a:cubicBezTo>
                  <a:lnTo>
                    <a:pt x="341" y="21600"/>
                  </a:lnTo>
                  <a:cubicBezTo>
                    <a:pt x="153" y="21600"/>
                    <a:pt x="0" y="21116"/>
                    <a:pt x="0" y="20520"/>
                  </a:cubicBezTo>
                  <a:close/>
                </a:path>
              </a:pathLst>
            </a:custGeom>
            <a:ln w="76200">
              <a:solidFill>
                <a:srgbClr val="EB4A4B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 defTabSz="410751" hangingPunct="0"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 sz="1687" kern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endParaRPr>
            </a:p>
          </p:txBody>
        </p:sp>
        <p:sp>
          <p:nvSpPr>
            <p:cNvPr id="22" name="more time to do non repetitive tasks"/>
            <p:cNvSpPr txBox="1"/>
            <p:nvPr/>
          </p:nvSpPr>
          <p:spPr>
            <a:xfrm>
              <a:off x="3316889" y="2927243"/>
              <a:ext cx="4130467" cy="11537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>
              <a:normAutofit/>
            </a:bodyPr>
            <a:lstStyle>
              <a:lvl1pPr algn="ctr">
                <a:spcBef>
                  <a:spcPts val="1800"/>
                </a:spcBef>
                <a:defRPr sz="3000" i="0" spc="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 defTabSz="410751" hangingPunct="0"/>
              <a:r>
                <a:rPr sz="2200" kern="0" dirty="0">
                  <a:solidFill>
                    <a:srgbClr val="5C5C5C"/>
                  </a:solidFill>
                </a:rPr>
                <a:t>more time to do non repetitive tasks </a:t>
              </a:r>
            </a:p>
          </p:txBody>
        </p:sp>
        <p:sp>
          <p:nvSpPr>
            <p:cNvPr id="23" name="more productivity :)"/>
            <p:cNvSpPr txBox="1"/>
            <p:nvPr/>
          </p:nvSpPr>
          <p:spPr>
            <a:xfrm>
              <a:off x="3319993" y="4779204"/>
              <a:ext cx="4047785" cy="11378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>
              <a:normAutofit/>
            </a:bodyPr>
            <a:lstStyle>
              <a:lvl1pPr algn="ctr">
                <a:spcBef>
                  <a:spcPts val="1800"/>
                </a:spcBef>
                <a:defRPr sz="3000" i="0" spc="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 defTabSz="410751" hangingPunct="0"/>
              <a:r>
                <a:rPr sz="2200" kern="0" dirty="0">
                  <a:solidFill>
                    <a:srgbClr val="5C5C5C"/>
                  </a:solidFill>
                </a:rPr>
                <a:t>more productivity :)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464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/>
              <a:t>What Gulp can do?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9" name="gulp.png" descr="gulp.png"/>
          <p:cNvPicPr>
            <a:picLocks noChangeAspect="1"/>
          </p:cNvPicPr>
          <p:nvPr/>
        </p:nvPicPr>
        <p:blipFill>
          <a:blip r:embed="rId5">
            <a:extLst/>
          </a:blip>
          <a:srcRect l="16992" r="16992"/>
          <a:stretch>
            <a:fillRect/>
          </a:stretch>
        </p:blipFill>
        <p:spPr>
          <a:xfrm>
            <a:off x="8450452" y="2275065"/>
            <a:ext cx="2659802" cy="40290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02078" y="2672351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225913">
              <a:lnSpc>
                <a:spcPct val="150000"/>
              </a:lnSpc>
              <a:spcBef>
                <a:spcPts val="633"/>
              </a:spcBef>
              <a:buFont typeface="Wingdings" charset="2"/>
              <a:buChar char="q"/>
              <a:defRPr sz="3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/>
              <a:t>Bundling and minifying libraries and stylesheets.</a:t>
            </a:r>
          </a:p>
          <a:p>
            <a:pPr marL="342900" indent="-342900" defTabSz="225913">
              <a:lnSpc>
                <a:spcPct val="150000"/>
              </a:lnSpc>
              <a:spcBef>
                <a:spcPts val="633"/>
              </a:spcBef>
              <a:buFont typeface="Wingdings" charset="2"/>
              <a:buChar char="q"/>
              <a:defRPr sz="3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/>
              <a:t>Copying modified files to an output directory.</a:t>
            </a:r>
          </a:p>
          <a:p>
            <a:pPr marL="342900" indent="-342900" defTabSz="225913">
              <a:lnSpc>
                <a:spcPct val="150000"/>
              </a:lnSpc>
              <a:spcBef>
                <a:spcPts val="633"/>
              </a:spcBef>
              <a:buFont typeface="Wingdings" charset="2"/>
              <a:buChar char="q"/>
              <a:defRPr sz="3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/>
              <a:t>Quickly running unit tests.</a:t>
            </a:r>
          </a:p>
          <a:p>
            <a:pPr marL="342900" indent="-342900" defTabSz="225913">
              <a:lnSpc>
                <a:spcPct val="150000"/>
              </a:lnSpc>
              <a:spcBef>
                <a:spcPts val="633"/>
              </a:spcBef>
              <a:buFont typeface="Wingdings" charset="2"/>
              <a:buChar char="q"/>
              <a:defRPr sz="3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/>
              <a:t>Running code analysis.</a:t>
            </a:r>
          </a:p>
          <a:p>
            <a:pPr marL="342900" indent="-342900" defTabSz="225913">
              <a:lnSpc>
                <a:spcPct val="150000"/>
              </a:lnSpc>
              <a:spcBef>
                <a:spcPts val="633"/>
              </a:spcBef>
              <a:buFont typeface="Wingdings" charset="2"/>
              <a:buChar char="q"/>
              <a:defRPr sz="3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/>
              <a:t>and more ..</a:t>
            </a:r>
          </a:p>
        </p:txBody>
      </p:sp>
    </p:spTree>
    <p:extLst>
      <p:ext uri="{BB962C8B-B14F-4D97-AF65-F5344CB8AC3E}">
        <p14:creationId xmlns:p14="http://schemas.microsoft.com/office/powerpoint/2010/main" val="1830932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To start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9" name="gulp.png" descr="gulp.png"/>
          <p:cNvPicPr>
            <a:picLocks noChangeAspect="1"/>
          </p:cNvPicPr>
          <p:nvPr/>
        </p:nvPicPr>
        <p:blipFill>
          <a:blip r:embed="rId5">
            <a:extLst/>
          </a:blip>
          <a:srcRect l="16992" r="16992"/>
          <a:stretch>
            <a:fillRect/>
          </a:stretch>
        </p:blipFill>
        <p:spPr>
          <a:xfrm>
            <a:off x="8450452" y="2275065"/>
            <a:ext cx="2659802" cy="402904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221700" y="2678720"/>
            <a:ext cx="4665958" cy="3722080"/>
            <a:chOff x="3469409" y="672350"/>
            <a:chExt cx="4665958" cy="5864368"/>
          </a:xfrm>
        </p:grpSpPr>
        <p:sp>
          <p:nvSpPr>
            <p:cNvPr id="8" name="install -g gulp"/>
            <p:cNvSpPr txBox="1">
              <a:spLocks/>
            </p:cNvSpPr>
            <p:nvPr/>
          </p:nvSpPr>
          <p:spPr>
            <a:xfrm>
              <a:off x="4558678" y="672350"/>
              <a:ext cx="2918070" cy="9083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SzTx/>
                <a:buFontTx/>
                <a:buNone/>
                <a:defRPr sz="3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latin typeface="+mj-lt"/>
                </a:rPr>
                <a:t>install -g gulp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" name="Callout"/>
            <p:cNvSpPr/>
            <p:nvPr/>
          </p:nvSpPr>
          <p:spPr>
            <a:xfrm>
              <a:off x="4683981" y="715683"/>
              <a:ext cx="2667466" cy="1133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3" y="0"/>
                  </a:moveTo>
                  <a:cubicBezTo>
                    <a:pt x="167" y="0"/>
                    <a:pt x="0" y="393"/>
                    <a:pt x="0" y="878"/>
                  </a:cubicBezTo>
                  <a:lnTo>
                    <a:pt x="0" y="16446"/>
                  </a:lnTo>
                  <a:cubicBezTo>
                    <a:pt x="0" y="16931"/>
                    <a:pt x="167" y="17324"/>
                    <a:pt x="373" y="17324"/>
                  </a:cubicBezTo>
                  <a:lnTo>
                    <a:pt x="9775" y="17324"/>
                  </a:lnTo>
                  <a:lnTo>
                    <a:pt x="10521" y="21600"/>
                  </a:lnTo>
                  <a:lnTo>
                    <a:pt x="11267" y="17324"/>
                  </a:lnTo>
                  <a:lnTo>
                    <a:pt x="21227" y="17324"/>
                  </a:lnTo>
                  <a:cubicBezTo>
                    <a:pt x="21433" y="17324"/>
                    <a:pt x="21600" y="16931"/>
                    <a:pt x="21600" y="16446"/>
                  </a:cubicBezTo>
                  <a:lnTo>
                    <a:pt x="21600" y="878"/>
                  </a:lnTo>
                  <a:cubicBezTo>
                    <a:pt x="21600" y="393"/>
                    <a:pt x="21433" y="0"/>
                    <a:pt x="21227" y="0"/>
                  </a:cubicBezTo>
                  <a:lnTo>
                    <a:pt x="373" y="0"/>
                  </a:lnTo>
                  <a:close/>
                </a:path>
              </a:pathLst>
            </a:custGeom>
            <a:ln w="76200">
              <a:solidFill>
                <a:srgbClr val="EB4A4B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 defTabSz="410751" hangingPunct="0"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 sz="2000" kern="0">
                <a:solidFill>
                  <a:srgbClr val="FFFFFF"/>
                </a:solidFill>
                <a:latin typeface="+mj-lt"/>
                <a:ea typeface="DIN Alternate"/>
                <a:cs typeface="DIN Alternate"/>
                <a:sym typeface="DIN Alternate"/>
              </a:endParaRPr>
            </a:p>
          </p:txBody>
        </p:sp>
        <p:sp>
          <p:nvSpPr>
            <p:cNvPr id="11" name="Callout"/>
            <p:cNvSpPr/>
            <p:nvPr/>
          </p:nvSpPr>
          <p:spPr>
            <a:xfrm>
              <a:off x="4683981" y="1910060"/>
              <a:ext cx="2667466" cy="1133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3" y="0"/>
                  </a:moveTo>
                  <a:cubicBezTo>
                    <a:pt x="167" y="0"/>
                    <a:pt x="0" y="393"/>
                    <a:pt x="0" y="878"/>
                  </a:cubicBezTo>
                  <a:lnTo>
                    <a:pt x="0" y="16446"/>
                  </a:lnTo>
                  <a:cubicBezTo>
                    <a:pt x="0" y="16931"/>
                    <a:pt x="167" y="17324"/>
                    <a:pt x="373" y="17324"/>
                  </a:cubicBezTo>
                  <a:lnTo>
                    <a:pt x="9775" y="17324"/>
                  </a:lnTo>
                  <a:lnTo>
                    <a:pt x="10521" y="21600"/>
                  </a:lnTo>
                  <a:lnTo>
                    <a:pt x="11267" y="17324"/>
                  </a:lnTo>
                  <a:lnTo>
                    <a:pt x="21227" y="17324"/>
                  </a:lnTo>
                  <a:cubicBezTo>
                    <a:pt x="21433" y="17324"/>
                    <a:pt x="21600" y="16931"/>
                    <a:pt x="21600" y="16446"/>
                  </a:cubicBezTo>
                  <a:lnTo>
                    <a:pt x="21600" y="878"/>
                  </a:lnTo>
                  <a:cubicBezTo>
                    <a:pt x="21600" y="393"/>
                    <a:pt x="21433" y="0"/>
                    <a:pt x="21227" y="0"/>
                  </a:cubicBezTo>
                  <a:lnTo>
                    <a:pt x="373" y="0"/>
                  </a:lnTo>
                  <a:close/>
                </a:path>
              </a:pathLst>
            </a:custGeom>
            <a:ln w="76200">
              <a:solidFill>
                <a:srgbClr val="EB4A4B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 defTabSz="410751" hangingPunct="0"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 sz="2000" kern="0">
                <a:solidFill>
                  <a:srgbClr val="FFFFFF"/>
                </a:solidFill>
                <a:latin typeface="+mj-lt"/>
                <a:ea typeface="DIN Alternate"/>
                <a:cs typeface="DIN Alternate"/>
                <a:sym typeface="DIN Alternate"/>
              </a:endParaRPr>
            </a:p>
          </p:txBody>
        </p:sp>
        <p:sp>
          <p:nvSpPr>
            <p:cNvPr id="12" name="npm init"/>
            <p:cNvSpPr txBox="1"/>
            <p:nvPr/>
          </p:nvSpPr>
          <p:spPr>
            <a:xfrm>
              <a:off x="4558678" y="1866727"/>
              <a:ext cx="2918070" cy="9083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>
              <a:normAutofit/>
            </a:bodyPr>
            <a:lstStyle>
              <a:lvl1pPr algn="ctr">
                <a:spcBef>
                  <a:spcPts val="1800"/>
                </a:spcBef>
                <a:defRPr sz="3000" i="0" spc="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 defTabSz="410751" hangingPunct="0"/>
              <a:r>
                <a:rPr sz="2000" kern="0" dirty="0">
                  <a:latin typeface="+mj-lt"/>
                </a:rPr>
                <a:t>npm init</a:t>
              </a:r>
            </a:p>
          </p:txBody>
        </p:sp>
        <p:sp>
          <p:nvSpPr>
            <p:cNvPr id="13" name="Callout"/>
            <p:cNvSpPr/>
            <p:nvPr/>
          </p:nvSpPr>
          <p:spPr>
            <a:xfrm>
              <a:off x="3486069" y="3105449"/>
              <a:ext cx="4649298" cy="107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5" y="0"/>
                  </a:moveTo>
                  <a:cubicBezTo>
                    <a:pt x="115" y="0"/>
                    <a:pt x="0" y="495"/>
                    <a:pt x="0" y="1103"/>
                  </a:cubicBezTo>
                  <a:lnTo>
                    <a:pt x="0" y="17105"/>
                  </a:lnTo>
                  <a:cubicBezTo>
                    <a:pt x="0" y="17713"/>
                    <a:pt x="115" y="18208"/>
                    <a:pt x="255" y="18208"/>
                  </a:cubicBezTo>
                  <a:lnTo>
                    <a:pt x="11340" y="18208"/>
                  </a:lnTo>
                  <a:lnTo>
                    <a:pt x="11768" y="21600"/>
                  </a:lnTo>
                  <a:lnTo>
                    <a:pt x="12196" y="18208"/>
                  </a:lnTo>
                  <a:lnTo>
                    <a:pt x="21345" y="18208"/>
                  </a:lnTo>
                  <a:cubicBezTo>
                    <a:pt x="21485" y="18208"/>
                    <a:pt x="21600" y="17713"/>
                    <a:pt x="21600" y="17105"/>
                  </a:cubicBezTo>
                  <a:lnTo>
                    <a:pt x="21600" y="1103"/>
                  </a:lnTo>
                  <a:cubicBezTo>
                    <a:pt x="21600" y="495"/>
                    <a:pt x="21485" y="0"/>
                    <a:pt x="21345" y="0"/>
                  </a:cubicBezTo>
                  <a:lnTo>
                    <a:pt x="255" y="0"/>
                  </a:lnTo>
                  <a:close/>
                </a:path>
              </a:pathLst>
            </a:custGeom>
            <a:ln w="76200">
              <a:solidFill>
                <a:srgbClr val="EB4A4B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 defTabSz="410751" hangingPunct="0"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 sz="2000" kern="0">
                <a:solidFill>
                  <a:srgbClr val="FFFFFF"/>
                </a:solidFill>
                <a:latin typeface="+mj-lt"/>
                <a:ea typeface="DIN Alternate"/>
                <a:cs typeface="DIN Alternate"/>
                <a:sym typeface="DIN Alternate"/>
              </a:endParaRPr>
            </a:p>
          </p:txBody>
        </p:sp>
        <p:sp>
          <p:nvSpPr>
            <p:cNvPr id="14" name="npm install --save-dev gulp"/>
            <p:cNvSpPr txBox="1"/>
            <p:nvPr/>
          </p:nvSpPr>
          <p:spPr>
            <a:xfrm>
              <a:off x="3552230" y="3078660"/>
              <a:ext cx="4516975" cy="9083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>
              <a:normAutofit/>
            </a:bodyPr>
            <a:lstStyle/>
            <a:p>
              <a:pPr defTabSz="410751" hangingPunct="0">
                <a:spcBef>
                  <a:spcPts val="1266"/>
                </a:spcBef>
                <a:defRPr sz="3000" i="0" spc="0"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2000" kern="0" dirty="0">
                  <a:latin typeface="+mj-lt"/>
                  <a:ea typeface="Monaco"/>
                  <a:cs typeface="Monaco"/>
                  <a:sym typeface="Monaco"/>
                </a:rPr>
                <a:t>npm install --save-dev gulp</a:t>
              </a:r>
            </a:p>
          </p:txBody>
        </p:sp>
        <p:sp>
          <p:nvSpPr>
            <p:cNvPr id="15" name="Callout"/>
            <p:cNvSpPr/>
            <p:nvPr/>
          </p:nvSpPr>
          <p:spPr>
            <a:xfrm>
              <a:off x="3469409" y="4333924"/>
              <a:ext cx="3960317" cy="119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1" y="0"/>
                  </a:moveTo>
                  <a:cubicBezTo>
                    <a:pt x="112" y="0"/>
                    <a:pt x="0" y="372"/>
                    <a:pt x="0" y="830"/>
                  </a:cubicBezTo>
                  <a:lnTo>
                    <a:pt x="0" y="15561"/>
                  </a:lnTo>
                  <a:cubicBezTo>
                    <a:pt x="0" y="16019"/>
                    <a:pt x="112" y="16391"/>
                    <a:pt x="251" y="16391"/>
                  </a:cubicBezTo>
                  <a:lnTo>
                    <a:pt x="13275" y="16391"/>
                  </a:lnTo>
                  <a:lnTo>
                    <a:pt x="13775" y="21600"/>
                  </a:lnTo>
                  <a:lnTo>
                    <a:pt x="14278" y="16391"/>
                  </a:lnTo>
                  <a:lnTo>
                    <a:pt x="21349" y="16391"/>
                  </a:lnTo>
                  <a:cubicBezTo>
                    <a:pt x="21488" y="16391"/>
                    <a:pt x="21600" y="16019"/>
                    <a:pt x="21600" y="15561"/>
                  </a:cubicBezTo>
                  <a:lnTo>
                    <a:pt x="21600" y="830"/>
                  </a:lnTo>
                  <a:cubicBezTo>
                    <a:pt x="21600" y="372"/>
                    <a:pt x="21488" y="0"/>
                    <a:pt x="21349" y="0"/>
                  </a:cubicBezTo>
                  <a:lnTo>
                    <a:pt x="251" y="0"/>
                  </a:lnTo>
                  <a:close/>
                </a:path>
              </a:pathLst>
            </a:custGeom>
            <a:ln w="76200">
              <a:solidFill>
                <a:srgbClr val="EB4A4B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 defTabSz="410751" hangingPunct="0"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 sz="2000" kern="0">
                <a:solidFill>
                  <a:srgbClr val="FFFFFF"/>
                </a:solidFill>
                <a:latin typeface="+mj-lt"/>
                <a:ea typeface="DIN Alternate"/>
                <a:cs typeface="DIN Alternate"/>
                <a:sym typeface="DIN Alternate"/>
              </a:endParaRPr>
            </a:p>
          </p:txBody>
        </p:sp>
        <p:sp>
          <p:nvSpPr>
            <p:cNvPr id="16" name="create a gulpfile.js"/>
            <p:cNvSpPr txBox="1"/>
            <p:nvPr/>
          </p:nvSpPr>
          <p:spPr>
            <a:xfrm>
              <a:off x="3541140" y="4290591"/>
              <a:ext cx="3816856" cy="9083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>
              <a:normAutofit/>
            </a:bodyPr>
            <a:lstStyle>
              <a:lvl1pPr algn="ctr">
                <a:spcBef>
                  <a:spcPts val="1800"/>
                </a:spcBef>
                <a:defRPr sz="3000" i="0" spc="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 defTabSz="410751" hangingPunct="0"/>
              <a:r>
                <a:rPr sz="2000" kern="0" dirty="0">
                  <a:latin typeface="+mj-lt"/>
                </a:rPr>
                <a:t>create a gulpfile.js</a:t>
              </a:r>
            </a:p>
          </p:txBody>
        </p:sp>
        <p:sp>
          <p:nvSpPr>
            <p:cNvPr id="17" name="Callout"/>
            <p:cNvSpPr/>
            <p:nvPr/>
          </p:nvSpPr>
          <p:spPr>
            <a:xfrm>
              <a:off x="4683949" y="5627285"/>
              <a:ext cx="2667466" cy="909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3" y="0"/>
                  </a:moveTo>
                  <a:cubicBezTo>
                    <a:pt x="167" y="0"/>
                    <a:pt x="0" y="490"/>
                    <a:pt x="0" y="1094"/>
                  </a:cubicBezTo>
                  <a:lnTo>
                    <a:pt x="0" y="20493"/>
                  </a:lnTo>
                  <a:cubicBezTo>
                    <a:pt x="0" y="21097"/>
                    <a:pt x="167" y="21587"/>
                    <a:pt x="373" y="21587"/>
                  </a:cubicBezTo>
                  <a:lnTo>
                    <a:pt x="10080" y="21587"/>
                  </a:lnTo>
                  <a:lnTo>
                    <a:pt x="10625" y="21600"/>
                  </a:lnTo>
                  <a:lnTo>
                    <a:pt x="11169" y="21587"/>
                  </a:lnTo>
                  <a:lnTo>
                    <a:pt x="21227" y="21587"/>
                  </a:lnTo>
                  <a:cubicBezTo>
                    <a:pt x="21433" y="21587"/>
                    <a:pt x="21600" y="21097"/>
                    <a:pt x="21600" y="20493"/>
                  </a:cubicBezTo>
                  <a:lnTo>
                    <a:pt x="21600" y="1094"/>
                  </a:lnTo>
                  <a:cubicBezTo>
                    <a:pt x="21600" y="490"/>
                    <a:pt x="21433" y="0"/>
                    <a:pt x="21227" y="0"/>
                  </a:cubicBezTo>
                  <a:lnTo>
                    <a:pt x="373" y="0"/>
                  </a:lnTo>
                  <a:close/>
                </a:path>
              </a:pathLst>
            </a:custGeom>
            <a:ln w="76200">
              <a:solidFill>
                <a:srgbClr val="EB4A4B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algn="ctr" defTabSz="410751" hangingPunct="0"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 sz="2000" kern="0">
                <a:solidFill>
                  <a:srgbClr val="FFFFFF"/>
                </a:solidFill>
                <a:latin typeface="+mj-lt"/>
                <a:ea typeface="DIN Alternate"/>
                <a:cs typeface="DIN Alternate"/>
                <a:sym typeface="DIN Alternate"/>
              </a:endParaRPr>
            </a:p>
          </p:txBody>
        </p:sp>
        <p:sp>
          <p:nvSpPr>
            <p:cNvPr id="18" name="Start"/>
            <p:cNvSpPr txBox="1"/>
            <p:nvPr/>
          </p:nvSpPr>
          <p:spPr>
            <a:xfrm>
              <a:off x="4843961" y="5583953"/>
              <a:ext cx="2504078" cy="908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9" tIns="35719" rIns="35719" bIns="35719" anchor="ctr">
              <a:normAutofit/>
            </a:bodyPr>
            <a:lstStyle>
              <a:lvl1pPr algn="ctr">
                <a:spcBef>
                  <a:spcPts val="1800"/>
                </a:spcBef>
                <a:defRPr sz="3000" i="0" spc="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 defTabSz="410751" hangingPunct="0"/>
              <a:r>
                <a:rPr sz="2000" kern="0" dirty="0">
                  <a:latin typeface="+mj-lt"/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2268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/>
              <a:t>Most used plugins: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9" name="gulp.png" descr="gulp.png"/>
          <p:cNvPicPr>
            <a:picLocks noChangeAspect="1"/>
          </p:cNvPicPr>
          <p:nvPr/>
        </p:nvPicPr>
        <p:blipFill>
          <a:blip r:embed="rId5">
            <a:extLst/>
          </a:blip>
          <a:srcRect l="16992" r="16992"/>
          <a:stretch>
            <a:fillRect/>
          </a:stretch>
        </p:blipFill>
        <p:spPr>
          <a:xfrm>
            <a:off x="8070533" y="2433320"/>
            <a:ext cx="2659802" cy="4029049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40782"/>
              </p:ext>
            </p:extLst>
          </p:nvPr>
        </p:nvGraphicFramePr>
        <p:xfrm>
          <a:off x="2440313" y="2433320"/>
          <a:ext cx="5819530" cy="4150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09765"/>
                <a:gridCol w="290976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10751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0751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10751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/>
                        <a:t>gulp-</a:t>
                      </a:r>
                      <a:r>
                        <a:rPr lang="en-US" sz="1400" dirty="0" err="1" smtClean="0"/>
                        <a:t>uglify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07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Monaco"/>
                        </a:rPr>
                        <a:t>JavaScript compressor.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+mj-lt"/>
                        <a:ea typeface="Monaco"/>
                        <a:cs typeface="Monaco"/>
                        <a:sym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10751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/>
                        <a:t>gulp-standard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07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Monaco"/>
                        </a:rPr>
                        <a:t>Check JavaScript code style with standers.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+mj-lt"/>
                        <a:ea typeface="Monaco"/>
                        <a:cs typeface="Monaco"/>
                        <a:sym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10751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/>
                        <a:t>gulp-</a:t>
                      </a:r>
                      <a:r>
                        <a:rPr lang="en-US" sz="1400" dirty="0" err="1" smtClean="0"/>
                        <a:t>jshint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07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Monaco"/>
                        </a:rPr>
                        <a:t>To detect syntax errors in JavaScript files.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+mj-lt"/>
                        <a:ea typeface="Monaco"/>
                        <a:cs typeface="Monaco"/>
                        <a:sym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10751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/>
                        <a:t>gulp-</a:t>
                      </a:r>
                      <a:r>
                        <a:rPr lang="en-US" sz="1400" dirty="0" err="1" smtClean="0"/>
                        <a:t>htmlhint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07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Monaco"/>
                        </a:rPr>
                        <a:t>HTML validator.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+mj-lt"/>
                        <a:ea typeface="Monaco"/>
                        <a:cs typeface="Monaco"/>
                        <a:sym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10751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/>
                        <a:t>gulp-</a:t>
                      </a:r>
                      <a:r>
                        <a:rPr lang="en-US" sz="1400" dirty="0" err="1" smtClean="0"/>
                        <a:t>htmlmin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07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Monaco"/>
                        </a:rPr>
                        <a:t>minify html files.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+mj-lt"/>
                        <a:ea typeface="Monaco"/>
                        <a:cs typeface="Monaco"/>
                        <a:sym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10751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/>
                        <a:t>gulp-</a:t>
                      </a:r>
                      <a:r>
                        <a:rPr lang="en-US" sz="1400" dirty="0" err="1" smtClean="0"/>
                        <a:t>uncss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07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Monaco"/>
                        </a:rPr>
                        <a:t>remove unused CSS from your projects.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+mj-lt"/>
                        <a:ea typeface="Monaco"/>
                        <a:cs typeface="Monaco"/>
                        <a:sym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10751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/>
                        <a:t>gulp-</a:t>
                      </a:r>
                      <a:r>
                        <a:rPr lang="en-US" sz="1400" dirty="0" err="1" smtClean="0"/>
                        <a:t>csso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07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Monaco"/>
                        </a:rPr>
                        <a:t>CSS </a:t>
                      </a:r>
                      <a:r>
                        <a:rPr lang="en-US" sz="1400" dirty="0" err="1" smtClean="0">
                          <a:sym typeface="Monaco"/>
                        </a:rPr>
                        <a:t>minificator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+mj-lt"/>
                        <a:ea typeface="Monaco"/>
                        <a:cs typeface="Monaco"/>
                        <a:sym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10751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/>
                        <a:t>gulp-</a:t>
                      </a:r>
                      <a:r>
                        <a:rPr lang="en-US" sz="1400" dirty="0" err="1" smtClean="0"/>
                        <a:t>concat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07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Monaco"/>
                        </a:rPr>
                        <a:t>concatenate files.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+mj-lt"/>
                        <a:ea typeface="Monaco"/>
                        <a:cs typeface="Monaco"/>
                        <a:sym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10751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/>
                        <a:t>gulp-</a:t>
                      </a:r>
                      <a:r>
                        <a:rPr lang="en-US" sz="1400" dirty="0" err="1" smtClean="0"/>
                        <a:t>imagemin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07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Monaco"/>
                        </a:rPr>
                        <a:t>Minify</a:t>
                      </a:r>
                      <a:r>
                        <a:rPr lang="en-US" sz="1400" baseline="0" dirty="0" smtClean="0">
                          <a:sym typeface="Monaco"/>
                        </a:rPr>
                        <a:t> </a:t>
                      </a:r>
                      <a:r>
                        <a:rPr lang="en-US" sz="1400" dirty="0" smtClean="0">
                          <a:sym typeface="Monaco"/>
                        </a:rPr>
                        <a:t>image size.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+mj-lt"/>
                        <a:ea typeface="Monaco"/>
                        <a:cs typeface="Monaco"/>
                        <a:sym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83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/>
              <a:t>Sass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3190875" y="29276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383B43"/>
                </a:solidFill>
                <a:latin typeface="Helvetica" charset="0"/>
              </a:rPr>
              <a:t>Sass</a:t>
            </a:r>
            <a:r>
              <a:rPr lang="en-US" dirty="0">
                <a:solidFill>
                  <a:srgbClr val="383B43"/>
                </a:solidFill>
                <a:latin typeface="Helvetica" charset="0"/>
              </a:rPr>
              <a:t> is an extension of CSS that adds power and elegance to the basic language. It allows you to use </a:t>
            </a:r>
            <a:r>
              <a:rPr lang="en-US" dirty="0">
                <a:solidFill>
                  <a:srgbClr val="0070C0"/>
                </a:solidFill>
                <a:latin typeface="Helvetica" charset="0"/>
              </a:rPr>
              <a:t>variables</a:t>
            </a:r>
            <a:r>
              <a:rPr lang="en-US" dirty="0">
                <a:solidFill>
                  <a:srgbClr val="383B43"/>
                </a:solidFill>
                <a:latin typeface="Helvetica" charset="0"/>
              </a:rPr>
              <a:t>, </a:t>
            </a:r>
            <a:r>
              <a:rPr lang="en-US" dirty="0">
                <a:solidFill>
                  <a:srgbClr val="0070C0"/>
                </a:solidFill>
                <a:latin typeface="Helvetica" charset="0"/>
              </a:rPr>
              <a:t>nested rules</a:t>
            </a:r>
            <a:r>
              <a:rPr lang="en-US" dirty="0">
                <a:solidFill>
                  <a:srgbClr val="383B43"/>
                </a:solidFill>
                <a:latin typeface="Helvetica" charset="0"/>
              </a:rPr>
              <a:t>, </a:t>
            </a:r>
            <a:r>
              <a:rPr lang="en-US" dirty="0" err="1">
                <a:solidFill>
                  <a:srgbClr val="0070C0"/>
                </a:solidFill>
                <a:latin typeface="Helvetica" charset="0"/>
              </a:rPr>
              <a:t>mixins</a:t>
            </a:r>
            <a:r>
              <a:rPr lang="en-US" dirty="0">
                <a:solidFill>
                  <a:srgbClr val="383B43"/>
                </a:solidFill>
                <a:latin typeface="Helvetica" charset="0"/>
              </a:rPr>
              <a:t>, </a:t>
            </a:r>
            <a:r>
              <a:rPr lang="en-US" dirty="0">
                <a:solidFill>
                  <a:srgbClr val="0070C0"/>
                </a:solidFill>
                <a:latin typeface="Helvetica" charset="0"/>
              </a:rPr>
              <a:t>inline imports</a:t>
            </a:r>
            <a:r>
              <a:rPr lang="en-US" dirty="0">
                <a:solidFill>
                  <a:srgbClr val="383B43"/>
                </a:solidFill>
                <a:latin typeface="Helvetica" charset="0"/>
              </a:rPr>
              <a:t>, and </a:t>
            </a:r>
            <a:r>
              <a:rPr lang="en-US" dirty="0">
                <a:solidFill>
                  <a:schemeClr val="accent6"/>
                </a:solidFill>
                <a:latin typeface="Helvetica" charset="0"/>
              </a:rPr>
              <a:t>more</a:t>
            </a:r>
            <a:r>
              <a:rPr lang="en-US" dirty="0">
                <a:solidFill>
                  <a:srgbClr val="383B43"/>
                </a:solidFill>
                <a:latin typeface="Helvetica" charset="0"/>
              </a:rPr>
              <a:t>, all with a fully CSS-compatible syntax. Sass helps keep large stylesheets well-organized, and get small stylesheets up and running quickly, particularly with the help of the Compass style library.</a:t>
            </a:r>
            <a:endParaRPr lang="en-US" dirty="0">
              <a:solidFill>
                <a:srgbClr val="383B43"/>
              </a:solidFill>
              <a:latin typeface="Helvetica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581378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086345"/>
            <a:ext cx="7729728" cy="1188720"/>
          </a:xfrm>
        </p:spPr>
        <p:txBody>
          <a:bodyPr/>
          <a:lstStyle/>
          <a:p>
            <a:r>
              <a:rPr lang="en-US" dirty="0" smtClean="0"/>
              <a:t>Grunt vs gulp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9" name="gulp.png" descr="gulp.png"/>
          <p:cNvPicPr>
            <a:picLocks noChangeAspect="1"/>
          </p:cNvPicPr>
          <p:nvPr/>
        </p:nvPicPr>
        <p:blipFill>
          <a:blip r:embed="rId5">
            <a:extLst/>
          </a:blip>
          <a:srcRect l="16992" r="16992"/>
          <a:stretch>
            <a:fillRect/>
          </a:stretch>
        </p:blipFill>
        <p:spPr>
          <a:xfrm>
            <a:off x="2988649" y="2112460"/>
            <a:ext cx="1757266" cy="26618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9704" y="4525914"/>
            <a:ext cx="73664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It is </a:t>
            </a:r>
            <a:r>
              <a:rPr lang="en-US" sz="2000" dirty="0">
                <a:solidFill>
                  <a:schemeClr val="accent6"/>
                </a:solidFill>
              </a:rPr>
              <a:t>like </a:t>
            </a:r>
            <a:r>
              <a:rPr lang="en-US" sz="2000" b="1" dirty="0" smtClean="0">
                <a:solidFill>
                  <a:schemeClr val="accent6"/>
                </a:solidFill>
              </a:rPr>
              <a:t>code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vs </a:t>
            </a:r>
            <a:r>
              <a:rPr lang="en-US" sz="2000" b="1" dirty="0" smtClean="0">
                <a:solidFill>
                  <a:schemeClr val="accent6"/>
                </a:solidFill>
              </a:rPr>
              <a:t>configuration. </a:t>
            </a:r>
            <a:r>
              <a:rPr lang="en-US" sz="2000" dirty="0">
                <a:solidFill>
                  <a:srgbClr val="222222"/>
                </a:solidFill>
              </a:rPr>
              <a:t>  </a:t>
            </a:r>
            <a:endParaRPr lang="en-US" sz="2000" dirty="0" smtClean="0">
              <a:solidFill>
                <a:srgbClr val="222222"/>
              </a:solidFill>
            </a:endParaRPr>
          </a:p>
          <a:p>
            <a:r>
              <a:rPr lang="en-US" sz="2000" b="1" dirty="0" smtClean="0">
                <a:solidFill>
                  <a:srgbClr val="222222"/>
                </a:solidFill>
              </a:rPr>
              <a:t>Grunt</a:t>
            </a:r>
            <a:r>
              <a:rPr lang="en-US" sz="2000" dirty="0">
                <a:solidFill>
                  <a:srgbClr val="222222"/>
                </a:solidFill>
              </a:rPr>
              <a:t> is based on configuring separate independent tasks, each task opens/handles/closes file. </a:t>
            </a:r>
            <a:endParaRPr lang="en-US" sz="2000" dirty="0" smtClean="0">
              <a:solidFill>
                <a:srgbClr val="222222"/>
              </a:solidFill>
            </a:endParaRPr>
          </a:p>
          <a:p>
            <a:r>
              <a:rPr lang="en-US" sz="2000" b="1" dirty="0" smtClean="0">
                <a:solidFill>
                  <a:srgbClr val="222222"/>
                </a:solidFill>
              </a:rPr>
              <a:t>Gulp</a:t>
            </a:r>
            <a:r>
              <a:rPr lang="en-US" sz="2000" dirty="0">
                <a:solidFill>
                  <a:srgbClr val="222222"/>
                </a:solidFill>
              </a:rPr>
              <a:t> requires less amount of code and is based on Node streams, which allows it to build pipe chains (w/o reopening the same file) and makes it </a:t>
            </a:r>
            <a:r>
              <a:rPr lang="en-US" sz="2000" dirty="0" smtClean="0">
                <a:solidFill>
                  <a:srgbClr val="222222"/>
                </a:solidFill>
              </a:rPr>
              <a:t>faster.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733694" y="3201472"/>
            <a:ext cx="7617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222222"/>
                </a:solidFill>
              </a:rPr>
              <a:t>vs</a:t>
            </a:r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20" y="2602033"/>
            <a:ext cx="1707554" cy="17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3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7957</TotalTime>
  <Words>757</Words>
  <Application>Microsoft Macintosh PowerPoint</Application>
  <PresentationFormat>Widescreen</PresentationFormat>
  <Paragraphs>169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DIN Alternate</vt:lpstr>
      <vt:lpstr>Gill Sans MT</vt:lpstr>
      <vt:lpstr>Helvetica</vt:lpstr>
      <vt:lpstr>Monaco</vt:lpstr>
      <vt:lpstr>Roboto</vt:lpstr>
      <vt:lpstr>Wingdings</vt:lpstr>
      <vt:lpstr>Parcel</vt:lpstr>
      <vt:lpstr>Exploring JS (4) </vt:lpstr>
      <vt:lpstr>Build Tools</vt:lpstr>
      <vt:lpstr>Gulp</vt:lpstr>
      <vt:lpstr>Why Gulp</vt:lpstr>
      <vt:lpstr>What Gulp can do?</vt:lpstr>
      <vt:lpstr>To start</vt:lpstr>
      <vt:lpstr>Most used plugins:</vt:lpstr>
      <vt:lpstr>Sass</vt:lpstr>
      <vt:lpstr>Grunt vs gulp</vt:lpstr>
      <vt:lpstr>Linting</vt:lpstr>
      <vt:lpstr>Linting</vt:lpstr>
      <vt:lpstr>Unit testing</vt:lpstr>
      <vt:lpstr>Integration Tests</vt:lpstr>
      <vt:lpstr>Regression Tests</vt:lpstr>
      <vt:lpstr>A Common test Practice</vt:lpstr>
      <vt:lpstr>Consider that ….</vt:lpstr>
      <vt:lpstr>How to start ?</vt:lpstr>
      <vt:lpstr>Benefit of testing</vt:lpstr>
      <vt:lpstr>What to test ?</vt:lpstr>
      <vt:lpstr>What is tdd?</vt:lpstr>
      <vt:lpstr>What is tdd?</vt:lpstr>
      <vt:lpstr>Red Green Refactor cycle</vt:lpstr>
      <vt:lpstr>What is BDD?</vt:lpstr>
      <vt:lpstr>Jasmine</vt:lpstr>
      <vt:lpstr>Jasmine &amp; gulp</vt:lpstr>
      <vt:lpstr>terminology</vt:lpstr>
      <vt:lpstr>Setting up version (2.2)</vt:lpstr>
      <vt:lpstr>Suites, specs, and matchers</vt:lpstr>
      <vt:lpstr>toBe() or not.toBe() and other matchers</vt:lpstr>
      <vt:lpstr>Jasmine Exercise</vt:lpstr>
      <vt:lpstr>Feed Reader Testing Project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Interactive Website</dc:title>
  <dc:creator>Microsoft Office User</dc:creator>
  <cp:lastModifiedBy>Hem Jaffar</cp:lastModifiedBy>
  <cp:revision>1068</cp:revision>
  <dcterms:created xsi:type="dcterms:W3CDTF">2018-01-26T12:44:08Z</dcterms:created>
  <dcterms:modified xsi:type="dcterms:W3CDTF">2018-05-01T06:59:52Z</dcterms:modified>
</cp:coreProperties>
</file>