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4"/>
  </p:notesMasterIdLst>
  <p:sldIdLst>
    <p:sldId id="256" r:id="rId2"/>
    <p:sldId id="425" r:id="rId3"/>
    <p:sldId id="426" r:id="rId4"/>
    <p:sldId id="427" r:id="rId5"/>
    <p:sldId id="428" r:id="rId6"/>
    <p:sldId id="429" r:id="rId7"/>
    <p:sldId id="440" r:id="rId8"/>
    <p:sldId id="441" r:id="rId9"/>
    <p:sldId id="442" r:id="rId10"/>
    <p:sldId id="443" r:id="rId11"/>
    <p:sldId id="434" r:id="rId12"/>
    <p:sldId id="435" r:id="rId13"/>
    <p:sldId id="436" r:id="rId14"/>
    <p:sldId id="437" r:id="rId15"/>
    <p:sldId id="438" r:id="rId16"/>
    <p:sldId id="444" r:id="rId17"/>
    <p:sldId id="439" r:id="rId18"/>
    <p:sldId id="462" r:id="rId19"/>
    <p:sldId id="446" r:id="rId20"/>
    <p:sldId id="447" r:id="rId21"/>
    <p:sldId id="448" r:id="rId22"/>
    <p:sldId id="449" r:id="rId23"/>
    <p:sldId id="456" r:id="rId24"/>
    <p:sldId id="457" r:id="rId25"/>
    <p:sldId id="451" r:id="rId26"/>
    <p:sldId id="458" r:id="rId27"/>
    <p:sldId id="459" r:id="rId28"/>
    <p:sldId id="460" r:id="rId29"/>
    <p:sldId id="454" r:id="rId30"/>
    <p:sldId id="461" r:id="rId31"/>
    <p:sldId id="455"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8615"/>
    <a:srgbClr val="4A1347"/>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2"/>
    <p:restoredTop sz="94180"/>
  </p:normalViewPr>
  <p:slideViewPr>
    <p:cSldViewPr snapToGrid="0" snapToObjects="1">
      <p:cViewPr>
        <p:scale>
          <a:sx n="80" d="100"/>
          <a:sy n="80" d="100"/>
        </p:scale>
        <p:origin x="1096"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8991E-43BE-7340-A0D8-AAAF27A83D69}" type="datetimeFigureOut">
              <a:rPr lang="en-US" smtClean="0"/>
              <a:t>5/14/18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B5AFD-8802-224D-966D-B94EE2196CFB}" type="slidenum">
              <a:rPr lang="en-US" smtClean="0"/>
              <a:t>‹#›</a:t>
            </a:fld>
            <a:endParaRPr lang="en-US"/>
          </a:p>
        </p:txBody>
      </p:sp>
    </p:spTree>
    <p:extLst>
      <p:ext uri="{BB962C8B-B14F-4D97-AF65-F5344CB8AC3E}">
        <p14:creationId xmlns:p14="http://schemas.microsoft.com/office/powerpoint/2010/main" val="120221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FB5AFD-8802-224D-966D-B94EE2196CFB}" type="slidenum">
              <a:rPr lang="en-US" smtClean="0"/>
              <a:t>1</a:t>
            </a:fld>
            <a:endParaRPr lang="en-US"/>
          </a:p>
        </p:txBody>
      </p:sp>
    </p:spTree>
    <p:extLst>
      <p:ext uri="{BB962C8B-B14F-4D97-AF65-F5344CB8AC3E}">
        <p14:creationId xmlns:p14="http://schemas.microsoft.com/office/powerpoint/2010/main" val="214473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7</a:t>
            </a:fld>
            <a:endParaRPr lang="en-US"/>
          </a:p>
        </p:txBody>
      </p:sp>
    </p:spTree>
    <p:extLst>
      <p:ext uri="{BB962C8B-B14F-4D97-AF65-F5344CB8AC3E}">
        <p14:creationId xmlns:p14="http://schemas.microsoft.com/office/powerpoint/2010/main" val="18708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8</a:t>
            </a:fld>
            <a:endParaRPr lang="en-US"/>
          </a:p>
        </p:txBody>
      </p:sp>
    </p:spTree>
    <p:extLst>
      <p:ext uri="{BB962C8B-B14F-4D97-AF65-F5344CB8AC3E}">
        <p14:creationId xmlns:p14="http://schemas.microsoft.com/office/powerpoint/2010/main" val="144572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9</a:t>
            </a:fld>
            <a:endParaRPr lang="en-US"/>
          </a:p>
        </p:txBody>
      </p:sp>
    </p:spTree>
    <p:extLst>
      <p:ext uri="{BB962C8B-B14F-4D97-AF65-F5344CB8AC3E}">
        <p14:creationId xmlns:p14="http://schemas.microsoft.com/office/powerpoint/2010/main" val="93351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medium.com</a:t>
            </a:r>
            <a:r>
              <a:rPr lang="en-US" dirty="0" smtClean="0"/>
              <a:t>/unicorn-supplies/angular-vs-react-vs-vue-a-2017-comparison-c5c52d620176</a:t>
            </a:r>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17</a:t>
            </a:fld>
            <a:endParaRPr lang="en-US"/>
          </a:p>
        </p:txBody>
      </p:sp>
    </p:spTree>
    <p:extLst>
      <p:ext uri="{BB962C8B-B14F-4D97-AF65-F5344CB8AC3E}">
        <p14:creationId xmlns:p14="http://schemas.microsoft.com/office/powerpoint/2010/main" val="68943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=BTF5WrKj2mY</a:t>
            </a:r>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18</a:t>
            </a:fld>
            <a:endParaRPr lang="en-US"/>
          </a:p>
        </p:txBody>
      </p:sp>
    </p:spTree>
    <p:extLst>
      <p:ext uri="{BB962C8B-B14F-4D97-AF65-F5344CB8AC3E}">
        <p14:creationId xmlns:p14="http://schemas.microsoft.com/office/powerpoint/2010/main" val="1185239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developers.google.com</a:t>
            </a:r>
            <a:r>
              <a:rPr lang="en-US" dirty="0" smtClean="0"/>
              <a:t>/web/fundamentals/primers/service-workers/</a:t>
            </a:r>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28</a:t>
            </a:fld>
            <a:endParaRPr lang="en-US"/>
          </a:p>
        </p:txBody>
      </p:sp>
    </p:spTree>
    <p:extLst>
      <p:ext uri="{BB962C8B-B14F-4D97-AF65-F5344CB8AC3E}">
        <p14:creationId xmlns:p14="http://schemas.microsoft.com/office/powerpoint/2010/main" val="85930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developers.google.com</a:t>
            </a:r>
            <a:r>
              <a:rPr lang="en-US" dirty="0" smtClean="0"/>
              <a:t>/web/fundamentals/primers/service-workers/</a:t>
            </a:r>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30</a:t>
            </a:fld>
            <a:endParaRPr lang="en-US"/>
          </a:p>
        </p:txBody>
      </p:sp>
    </p:spTree>
    <p:extLst>
      <p:ext uri="{BB962C8B-B14F-4D97-AF65-F5344CB8AC3E}">
        <p14:creationId xmlns:p14="http://schemas.microsoft.com/office/powerpoint/2010/main" val="67465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ED396F6-D9EC-4E4B-AE5D-E4C79E3E3170}" type="datetime1">
              <a:rPr lang="en-US" smtClean="0"/>
              <a:t>5/14/18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64B08-F32D-BC4A-A43E-4569C8D82C7F}" type="datetime1">
              <a:rPr lang="en-US" smtClean="0"/>
              <a:t>5/14/18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F89EAF-8226-5849-968B-D240C636C979}" type="datetime1">
              <a:rPr lang="en-US" smtClean="0"/>
              <a:t>5/14/18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ED3A5D-5755-9A42-8BD9-10DA91D5625A}" type="datetime1">
              <a:rPr lang="en-US" smtClean="0"/>
              <a:t>5/14/18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8EBBE66-2F23-564D-A39B-86E03F68269A}" type="datetime1">
              <a:rPr lang="en-US" smtClean="0"/>
              <a:t>5/14/18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39202AE-865C-DB40-A329-610350E7EA62}" type="datetime1">
              <a:rPr lang="en-US" smtClean="0"/>
              <a:t>5/14/18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DBF190C-EBA8-3F42-BB09-7EC4972B8CE1}" type="datetime1">
              <a:rPr lang="en-US" smtClean="0"/>
              <a:t>5/14/18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1D381B-2D05-8244-8621-4B0B4FDA1705}" type="datetime1">
              <a:rPr lang="en-US" smtClean="0"/>
              <a:t>5/14/18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AA8D-D7C0-5C40-BC5B-A0C89104B990}" type="datetime1">
              <a:rPr lang="en-US" smtClean="0"/>
              <a:t>5/14/18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3F614-D7A3-3143-BDBA-6480380A23C5}" type="datetime1">
              <a:rPr lang="en-US" smtClean="0"/>
              <a:t>5/14/18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CAECFD7-C8BB-AA41-A0E5-71ED453F1B0D}" type="datetime1">
              <a:rPr lang="en-US" smtClean="0"/>
              <a:t>5/14/18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9B19562-D565-6448-963A-DB749EEF9C28}" type="datetime1">
              <a:rPr lang="en-US" smtClean="0"/>
              <a:t>5/14/18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2750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hyperlink" Target="https://medium.com/@NeotericEU/single-page-application-vs-multiple-page-application-2591588efe58"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2.png"/><Relationship Id="rId6" Type="http://schemas.microsoft.com/office/2007/relationships/hdphoto" Target="../media/hdphoto2.wdp"/><Relationship Id="rId7" Type="http://schemas.openxmlformats.org/officeDocument/2006/relationships/image" Target="../media/image3.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hyperlink" Target="https://medium.com/unicorn-supplies/angular-vs-react-vs-vue-a-2017-comparison-c5c52d620176" TargetMode="External"/><Relationship Id="rId8" Type="http://schemas.openxmlformats.org/officeDocument/2006/relationships/hyperlink" Target="https://www.romexsoft.com/blog/js-frameworks-comparison/"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BTF5WrKj2mY" TargetMode="External"/><Relationship Id="rId4" Type="http://schemas.openxmlformats.org/officeDocument/2006/relationships/image" Target="../media/image9.png"/><Relationship Id="rId5" Type="http://schemas.openxmlformats.org/officeDocument/2006/relationships/image" Target="../media/image2.png"/><Relationship Id="rId6" Type="http://schemas.microsoft.com/office/2007/relationships/hdphoto" Target="../media/hdphoto2.wdp"/><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16.png"/><Relationship Id="rId7" Type="http://schemas.openxmlformats.org/officeDocument/2006/relationships/hyperlink" Target="https://developers.google.com/web/fundamentals/primers/service-workers/"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hyperlink" Target="https://codelabs.developers.google.com/codelabs/offline/#0"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hyperlink" Target="https://developer.mozilla.org/en-US/docs/Web/API/WindowOrWorkerGlobalScope/fetch#Parameters"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2.wdp"/><Relationship Id="rId5" Type="http://schemas.openxmlformats.org/officeDocument/2006/relationships/image" Target="../media/image3.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alpha val="53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19470" y="3140764"/>
            <a:ext cx="8991600" cy="1276203"/>
          </a:xfrm>
          <a:ln w="12700"/>
          <a:effectLst>
            <a:outerShdw blurRad="50800" dist="76200" dir="2700000" algn="tl" rotWithShape="0">
              <a:prstClr val="black">
                <a:alpha val="40000"/>
              </a:prstClr>
            </a:outerShdw>
          </a:effectLst>
        </p:spPr>
        <p:txBody>
          <a:bodyPr>
            <a:normAutofit/>
          </a:bodyPr>
          <a:lstStyle/>
          <a:p>
            <a:pPr algn="ctr"/>
            <a:r>
              <a:rPr lang="en-US" dirty="0" smtClean="0"/>
              <a:t>Front end applications</a:t>
            </a:r>
            <a:endParaRPr lang="en-US" dirty="0"/>
          </a:p>
        </p:txBody>
      </p:sp>
      <p:sp>
        <p:nvSpPr>
          <p:cNvPr id="3" name="Subtitle 2"/>
          <p:cNvSpPr>
            <a:spLocks noGrp="1"/>
          </p:cNvSpPr>
          <p:nvPr>
            <p:ph type="subTitle" idx="1"/>
          </p:nvPr>
        </p:nvSpPr>
        <p:spPr>
          <a:xfrm>
            <a:off x="2695194" y="4614403"/>
            <a:ext cx="6801612" cy="584130"/>
          </a:xfrm>
        </p:spPr>
        <p:txBody>
          <a:bodyPr>
            <a:normAutofit/>
          </a:bodyPr>
          <a:lstStyle/>
          <a:p>
            <a:r>
              <a:rPr lang="en-US" sz="2400" dirty="0" smtClean="0"/>
              <a:t>By Elham </a:t>
            </a:r>
            <a:r>
              <a:rPr lang="en-US" sz="2400" smtClean="0"/>
              <a:t>Jaffar</a:t>
            </a:r>
            <a:endParaRPr lang="en-US" sz="2400"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150" y="1006155"/>
            <a:ext cx="1920240" cy="1920240"/>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29" y="5986463"/>
            <a:ext cx="1833713" cy="752763"/>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176687450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a:ln w="31750" cap="sq">
            <a:solidFill>
              <a:schemeClr val="tx1">
                <a:lumMod val="75000"/>
                <a:lumOff val="25000"/>
              </a:schemeClr>
            </a:solidFill>
            <a:miter lim="800000"/>
          </a:ln>
        </p:spPr>
        <p:txBody>
          <a:bodyPr vert="horz" lIns="182880" tIns="182880" rIns="182880" bIns="182880" rtlCol="0" anchor="ctr">
            <a:normAutofit/>
          </a:bodyPr>
          <a:lstStyle/>
          <a:p>
            <a:r>
              <a:rPr lang="en-US" dirty="0"/>
              <a:t>Flicker API</a:t>
            </a:r>
          </a:p>
        </p:txBody>
      </p:sp>
      <p:sp>
        <p:nvSpPr>
          <p:cNvPr id="3" name="Content Placeholder 2"/>
          <p:cNvSpPr>
            <a:spLocks noGrp="1"/>
          </p:cNvSpPr>
          <p:nvPr>
            <p:ph idx="1"/>
          </p:nvPr>
        </p:nvSpPr>
        <p:spPr>
          <a:xfrm>
            <a:off x="2231136" y="3756017"/>
            <a:ext cx="7729728" cy="3101983"/>
          </a:xfrm>
        </p:spPr>
        <p:txBody>
          <a:bodyPr>
            <a:normAutofit/>
          </a:bodyPr>
          <a:lstStyle/>
          <a:p>
            <a:r>
              <a:rPr lang="en-US" sz="2400" b="1" dirty="0" smtClean="0"/>
              <a:t>Let’s Code Together !</a:t>
            </a:r>
          </a:p>
          <a:p>
            <a:r>
              <a:rPr lang="en-US" sz="2400" b="1" dirty="0" smtClean="0"/>
              <a:t>Create three files:</a:t>
            </a:r>
          </a:p>
          <a:p>
            <a:pPr lvl="1"/>
            <a:r>
              <a:rPr lang="en-US" sz="2200" b="1" dirty="0" err="1"/>
              <a:t>s</a:t>
            </a:r>
            <a:r>
              <a:rPr lang="en-US" sz="2200" b="1" dirty="0" err="1" smtClean="0"/>
              <a:t>cript.js</a:t>
            </a:r>
            <a:endParaRPr lang="en-US" sz="2200" b="1" dirty="0" smtClean="0"/>
          </a:p>
          <a:p>
            <a:pPr lvl="1"/>
            <a:r>
              <a:rPr lang="en-US" sz="2200" b="1" dirty="0" err="1"/>
              <a:t>i</a:t>
            </a:r>
            <a:r>
              <a:rPr lang="en-US" sz="2200" b="1" dirty="0" err="1" smtClean="0"/>
              <a:t>ndex.html</a:t>
            </a:r>
            <a:endParaRPr lang="en-US" sz="2200" b="1" dirty="0" smtClean="0"/>
          </a:p>
          <a:p>
            <a:pPr lvl="1"/>
            <a:r>
              <a:rPr lang="en-US" sz="2200" b="1" dirty="0" smtClean="0"/>
              <a:t>Add jQuery library to the directory </a:t>
            </a:r>
          </a:p>
          <a:p>
            <a:pPr marL="228600" lvl="1" indent="0">
              <a:buNone/>
            </a:pPr>
            <a:r>
              <a:rPr lang="en-US" sz="2200" b="1" dirty="0" smtClean="0">
                <a:solidFill>
                  <a:schemeClr val="accent6"/>
                </a:solidFill>
              </a:rPr>
              <a:t>Can you do it with Fetch?</a:t>
            </a:r>
            <a:endParaRPr lang="en-US" sz="2200" b="1" dirty="0">
              <a:solidFill>
                <a:schemeClr val="accent6"/>
              </a:solidFill>
            </a:endParaRPr>
          </a:p>
        </p:txBody>
      </p:sp>
      <p:sp>
        <p:nvSpPr>
          <p:cNvPr id="4" name="Slide Number Placeholder 3"/>
          <p:cNvSpPr>
            <a:spLocks noGrp="1"/>
          </p:cNvSpPr>
          <p:nvPr>
            <p:ph type="sldNum" sz="quarter" idx="12"/>
          </p:nvPr>
        </p:nvSpPr>
        <p:spPr/>
        <p:txBody>
          <a:bodyPr/>
          <a:lstStyle/>
          <a:p>
            <a:fld id="{FAEF9944-A4F6-4C59-AEBD-678D6480B8EA}" type="slidenum">
              <a:rPr lang="en-US" smtClean="0"/>
              <a:pPr/>
              <a:t>10</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7432" t="67500"/>
          <a:stretch/>
        </p:blipFill>
        <p:spPr>
          <a:xfrm>
            <a:off x="4907959" y="1960185"/>
            <a:ext cx="2376082" cy="2228850"/>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95832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593463"/>
            <a:ext cx="7729728" cy="1188720"/>
          </a:xfrm>
        </p:spPr>
        <p:txBody>
          <a:bodyPr/>
          <a:lstStyle/>
          <a:p>
            <a:r>
              <a:rPr lang="en-US" dirty="0" err="1" smtClean="0"/>
              <a:t>mvvm</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11</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21901829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6" name="Content Placeholder 2"/>
          <p:cNvSpPr>
            <a:spLocks noGrp="1"/>
          </p:cNvSpPr>
          <p:nvPr>
            <p:ph idx="1"/>
          </p:nvPr>
        </p:nvSpPr>
        <p:spPr>
          <a:xfrm>
            <a:off x="6736080" y="2094998"/>
            <a:ext cx="4815840" cy="2580653"/>
          </a:xfrm>
        </p:spPr>
        <p:txBody>
          <a:bodyPr>
            <a:normAutofit/>
          </a:bodyPr>
          <a:lstStyle/>
          <a:p>
            <a:pPr marL="0" indent="0">
              <a:buNone/>
            </a:pPr>
            <a:r>
              <a:rPr lang="en-US" sz="2400" b="1" dirty="0"/>
              <a:t>What does </a:t>
            </a:r>
            <a:r>
              <a:rPr lang="en-US" sz="2400" b="1" dirty="0" smtClean="0"/>
              <a:t>MVVM stand </a:t>
            </a:r>
            <a:r>
              <a:rPr lang="en-US" sz="2400" b="1" dirty="0"/>
              <a:t>for</a:t>
            </a:r>
            <a:r>
              <a:rPr lang="en-US" sz="2400" b="1" dirty="0" smtClean="0"/>
              <a:t>?</a:t>
            </a:r>
          </a:p>
          <a:p>
            <a:r>
              <a:rPr lang="en-US" sz="2400" b="1" dirty="0" smtClean="0"/>
              <a:t>M</a:t>
            </a:r>
            <a:r>
              <a:rPr lang="en-US" sz="2400" b="1" dirty="0">
                <a:solidFill>
                  <a:schemeClr val="accent6"/>
                </a:solidFill>
              </a:rPr>
              <a:t>odel</a:t>
            </a:r>
          </a:p>
          <a:p>
            <a:r>
              <a:rPr lang="en-US" sz="2400" b="1" dirty="0" smtClean="0"/>
              <a:t>V</a:t>
            </a:r>
            <a:r>
              <a:rPr lang="en-US" sz="2400" b="1" dirty="0" smtClean="0">
                <a:solidFill>
                  <a:schemeClr val="accent6"/>
                </a:solidFill>
              </a:rPr>
              <a:t>iew</a:t>
            </a:r>
          </a:p>
          <a:p>
            <a:r>
              <a:rPr lang="en-US" sz="2400" b="1" dirty="0" err="1" smtClean="0"/>
              <a:t>V</a:t>
            </a:r>
            <a:r>
              <a:rPr lang="en-US" sz="2400" b="1" dirty="0" err="1" smtClean="0">
                <a:solidFill>
                  <a:schemeClr val="accent6"/>
                </a:solidFill>
              </a:rPr>
              <a:t>iew</a:t>
            </a:r>
            <a:r>
              <a:rPr lang="en-US" sz="2400" b="1" dirty="0" err="1" smtClean="0"/>
              <a:t>M</a:t>
            </a:r>
            <a:r>
              <a:rPr lang="en-US" sz="2400" b="1" dirty="0" err="1" smtClean="0">
                <a:solidFill>
                  <a:schemeClr val="accent6"/>
                </a:solidFill>
              </a:rPr>
              <a:t>odel</a:t>
            </a:r>
            <a:endParaRPr lang="en-US" sz="2400" b="1" dirty="0" smtClean="0">
              <a:solidFill>
                <a:schemeClr val="accent6"/>
              </a:solidFill>
            </a:endParaRPr>
          </a:p>
          <a:p>
            <a:endParaRPr lang="en-US" dirty="0"/>
          </a:p>
        </p:txBody>
      </p:sp>
      <p:sp>
        <p:nvSpPr>
          <p:cNvPr id="4" name="Text Placeholder 3"/>
          <p:cNvSpPr>
            <a:spLocks noGrp="1"/>
          </p:cNvSpPr>
          <p:nvPr>
            <p:ph type="body" sz="half" idx="2"/>
          </p:nvPr>
        </p:nvSpPr>
        <p:spPr/>
        <p:txBody>
          <a:bodyPr>
            <a:normAutofit/>
          </a:bodyPr>
          <a:lstStyle/>
          <a:p>
            <a:r>
              <a:rPr lang="en-US" sz="2000" dirty="0" smtClean="0"/>
              <a:t>It’s a pattern that provides </a:t>
            </a:r>
            <a:r>
              <a:rPr lang="en-US" sz="2000" dirty="0"/>
              <a:t>a clean separation between the UI and the rest of the application.</a:t>
            </a:r>
          </a:p>
        </p:txBody>
      </p:sp>
      <p:sp>
        <p:nvSpPr>
          <p:cNvPr id="5" name="Slide Number Placeholder 4"/>
          <p:cNvSpPr>
            <a:spLocks noGrp="1"/>
          </p:cNvSpPr>
          <p:nvPr>
            <p:ph type="sldNum" sz="quarter" idx="12"/>
          </p:nvPr>
        </p:nvSpPr>
        <p:spPr/>
        <p:txBody>
          <a:bodyPr/>
          <a:lstStyle/>
          <a:p>
            <a:fld id="{FAEF9944-A4F6-4C59-AEBD-678D6480B8EA}" type="slidenum">
              <a:rPr lang="en-US" smtClean="0"/>
              <a:pPr/>
              <a:t>12</a:t>
            </a:fld>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2535635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Components </a:t>
            </a:r>
            <a:endParaRPr lang="en-US" dirty="0"/>
          </a:p>
        </p:txBody>
      </p:sp>
      <p:sp>
        <p:nvSpPr>
          <p:cNvPr id="3" name="Content Placeholder 2"/>
          <p:cNvSpPr>
            <a:spLocks noGrp="1"/>
          </p:cNvSpPr>
          <p:nvPr>
            <p:ph idx="1"/>
          </p:nvPr>
        </p:nvSpPr>
        <p:spPr/>
        <p:txBody>
          <a:bodyPr/>
          <a:lstStyle/>
          <a:p>
            <a:r>
              <a:rPr lang="en-US" dirty="0" smtClean="0"/>
              <a:t>This pattern is also called: </a:t>
            </a:r>
          </a:p>
          <a:p>
            <a:pPr lvl="1"/>
            <a:r>
              <a:rPr lang="en-US" dirty="0"/>
              <a:t>Model View Octopus, Model View Controller, Model View </a:t>
            </a:r>
            <a:r>
              <a:rPr lang="en-US" dirty="0" smtClean="0"/>
              <a:t>Presenter </a:t>
            </a:r>
            <a:r>
              <a:rPr lang="is-IS" dirty="0" smtClean="0"/>
              <a:t>… etc. </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13</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8" name="Rectangle 7"/>
          <p:cNvSpPr/>
          <p:nvPr/>
        </p:nvSpPr>
        <p:spPr>
          <a:xfrm>
            <a:off x="1883908" y="3643313"/>
            <a:ext cx="1900238" cy="70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Model</a:t>
            </a:r>
            <a:endParaRPr lang="en-US" dirty="0">
              <a:solidFill>
                <a:prstClr val="white"/>
              </a:solidFill>
            </a:endParaRPr>
          </a:p>
        </p:txBody>
      </p:sp>
      <p:sp>
        <p:nvSpPr>
          <p:cNvPr id="9" name="Rectangle 8"/>
          <p:cNvSpPr/>
          <p:nvPr/>
        </p:nvSpPr>
        <p:spPr>
          <a:xfrm>
            <a:off x="5327196" y="3588960"/>
            <a:ext cx="1900238" cy="70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Octopus</a:t>
            </a:r>
            <a:endParaRPr lang="en-US" dirty="0">
              <a:solidFill>
                <a:prstClr val="white"/>
              </a:solidFill>
            </a:endParaRPr>
          </a:p>
        </p:txBody>
      </p:sp>
      <p:sp>
        <p:nvSpPr>
          <p:cNvPr id="10" name="Rectangle 9"/>
          <p:cNvSpPr/>
          <p:nvPr/>
        </p:nvSpPr>
        <p:spPr>
          <a:xfrm>
            <a:off x="8987271" y="3588960"/>
            <a:ext cx="1900238" cy="70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View</a:t>
            </a:r>
            <a:endParaRPr lang="en-US" dirty="0">
              <a:solidFill>
                <a:prstClr val="white"/>
              </a:solidFill>
            </a:endParaRPr>
          </a:p>
        </p:txBody>
      </p:sp>
      <p:sp>
        <p:nvSpPr>
          <p:cNvPr id="11" name="TextBox 10"/>
          <p:cNvSpPr txBox="1"/>
          <p:nvPr/>
        </p:nvSpPr>
        <p:spPr>
          <a:xfrm>
            <a:off x="1883908" y="4514850"/>
            <a:ext cx="1900238" cy="923330"/>
          </a:xfrm>
          <a:prstGeom prst="rect">
            <a:avLst/>
          </a:prstGeom>
          <a:noFill/>
        </p:spPr>
        <p:txBody>
          <a:bodyPr wrap="square" rtlCol="0">
            <a:spAutoFit/>
          </a:bodyPr>
          <a:lstStyle/>
          <a:p>
            <a:r>
              <a:rPr lang="en-US" dirty="0" smtClean="0">
                <a:solidFill>
                  <a:srgbClr val="000000"/>
                </a:solidFill>
              </a:rPr>
              <a:t>Store </a:t>
            </a:r>
            <a:r>
              <a:rPr lang="en-US" dirty="0">
                <a:solidFill>
                  <a:srgbClr val="000000"/>
                </a:solidFill>
              </a:rPr>
              <a:t>d</a:t>
            </a:r>
            <a:r>
              <a:rPr lang="en-US" dirty="0" smtClean="0">
                <a:solidFill>
                  <a:srgbClr val="000000"/>
                </a:solidFill>
              </a:rPr>
              <a:t>ata in a server including the user input</a:t>
            </a:r>
          </a:p>
        </p:txBody>
      </p:sp>
      <p:sp>
        <p:nvSpPr>
          <p:cNvPr id="12" name="TextBox 11"/>
          <p:cNvSpPr txBox="1"/>
          <p:nvPr/>
        </p:nvSpPr>
        <p:spPr>
          <a:xfrm>
            <a:off x="5274468" y="4428518"/>
            <a:ext cx="1900238" cy="646331"/>
          </a:xfrm>
          <a:prstGeom prst="rect">
            <a:avLst/>
          </a:prstGeom>
          <a:noFill/>
        </p:spPr>
        <p:txBody>
          <a:bodyPr wrap="square" rtlCol="0">
            <a:spAutoFit/>
          </a:bodyPr>
          <a:lstStyle/>
          <a:p>
            <a:r>
              <a:rPr lang="en-US" dirty="0" smtClean="0">
                <a:solidFill>
                  <a:srgbClr val="000000"/>
                </a:solidFill>
              </a:rPr>
              <a:t>Connect View and Model</a:t>
            </a:r>
          </a:p>
        </p:txBody>
      </p:sp>
      <p:sp>
        <p:nvSpPr>
          <p:cNvPr id="13" name="TextBox 12"/>
          <p:cNvSpPr txBox="1"/>
          <p:nvPr/>
        </p:nvSpPr>
        <p:spPr>
          <a:xfrm>
            <a:off x="8987271" y="4398151"/>
            <a:ext cx="1900238" cy="646331"/>
          </a:xfrm>
          <a:prstGeom prst="rect">
            <a:avLst/>
          </a:prstGeom>
          <a:noFill/>
        </p:spPr>
        <p:txBody>
          <a:bodyPr wrap="square" rtlCol="0">
            <a:spAutoFit/>
          </a:bodyPr>
          <a:lstStyle/>
          <a:p>
            <a:r>
              <a:rPr lang="en-US" dirty="0" smtClean="0">
                <a:solidFill>
                  <a:srgbClr val="000000"/>
                </a:solidFill>
              </a:rPr>
              <a:t>User Interface and page rendering</a:t>
            </a:r>
          </a:p>
        </p:txBody>
      </p:sp>
      <p:cxnSp>
        <p:nvCxnSpPr>
          <p:cNvPr id="14" name="Straight Arrow Connector 13"/>
          <p:cNvCxnSpPr/>
          <p:nvPr/>
        </p:nvCxnSpPr>
        <p:spPr>
          <a:xfrm>
            <a:off x="3957640" y="3939003"/>
            <a:ext cx="1171575" cy="0"/>
          </a:xfrm>
          <a:prstGeom prst="straightConnector1">
            <a:avLst/>
          </a:prstGeom>
          <a:ln w="571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570026" y="3939003"/>
            <a:ext cx="1179338" cy="4760"/>
          </a:xfrm>
          <a:prstGeom prst="straightConnector1">
            <a:avLst/>
          </a:prstGeom>
          <a:ln w="5715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6594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use </a:t>
            </a:r>
            <a:r>
              <a:rPr lang="en-US" dirty="0" err="1" smtClean="0"/>
              <a:t>mvvm</a:t>
            </a:r>
            <a:r>
              <a:rPr lang="en-US" dirty="0" smtClean="0"/>
              <a:t>?</a:t>
            </a:r>
            <a:endParaRPr lang="en-US" dirty="0"/>
          </a:p>
        </p:txBody>
      </p:sp>
      <p:sp>
        <p:nvSpPr>
          <p:cNvPr id="3" name="Content Placeholder 2"/>
          <p:cNvSpPr>
            <a:spLocks noGrp="1"/>
          </p:cNvSpPr>
          <p:nvPr>
            <p:ph idx="1"/>
          </p:nvPr>
        </p:nvSpPr>
        <p:spPr>
          <a:xfrm>
            <a:off x="2231136" y="3115937"/>
            <a:ext cx="7729728" cy="3101983"/>
          </a:xfrm>
        </p:spPr>
        <p:txBody>
          <a:bodyPr/>
          <a:lstStyle/>
          <a:p>
            <a:r>
              <a:rPr lang="en-US" dirty="0" smtClean="0"/>
              <a:t>Well-structured and </a:t>
            </a:r>
            <a:r>
              <a:rPr lang="en-US" dirty="0"/>
              <a:t>understandable. </a:t>
            </a:r>
            <a:endParaRPr lang="en-US" dirty="0" smtClean="0"/>
          </a:p>
          <a:p>
            <a:r>
              <a:rPr lang="en-US" dirty="0" smtClean="0"/>
              <a:t>More flexibility </a:t>
            </a:r>
            <a:r>
              <a:rPr lang="en-US" dirty="0"/>
              <a:t>to change </a:t>
            </a:r>
            <a:r>
              <a:rPr lang="en-US" dirty="0" smtClean="0"/>
              <a:t>user </a:t>
            </a:r>
            <a:r>
              <a:rPr lang="en-US" dirty="0"/>
              <a:t>interface </a:t>
            </a:r>
            <a:r>
              <a:rPr lang="en-US" dirty="0" smtClean="0"/>
              <a:t>or data without refactoring </a:t>
            </a:r>
            <a:r>
              <a:rPr lang="en-US" dirty="0"/>
              <a:t>other logic in the code </a:t>
            </a:r>
            <a:r>
              <a:rPr lang="en-US" dirty="0" smtClean="0"/>
              <a:t>base.</a:t>
            </a:r>
          </a:p>
          <a:p>
            <a:r>
              <a:rPr lang="en-US" dirty="0"/>
              <a:t>R</a:t>
            </a:r>
            <a:r>
              <a:rPr lang="en-US" dirty="0" smtClean="0"/>
              <a:t>eusable components</a:t>
            </a:r>
            <a:r>
              <a:rPr lang="en-US" dirty="0"/>
              <a:t>.</a:t>
            </a:r>
            <a:endParaRPr lang="en-US" dirty="0" smtClean="0"/>
          </a:p>
        </p:txBody>
      </p:sp>
      <p:sp>
        <p:nvSpPr>
          <p:cNvPr id="4" name="Slide Number Placeholder 3"/>
          <p:cNvSpPr>
            <a:spLocks noGrp="1"/>
          </p:cNvSpPr>
          <p:nvPr>
            <p:ph type="sldNum" sz="quarter" idx="12"/>
          </p:nvPr>
        </p:nvSpPr>
        <p:spPr/>
        <p:txBody>
          <a:bodyPr/>
          <a:lstStyle/>
          <a:p>
            <a:fld id="{FAEF9944-A4F6-4C59-AEBD-678D6480B8EA}" type="slidenum">
              <a:rPr lang="en-US" smtClean="0"/>
              <a:pPr/>
              <a:t>14</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TextBox 6">
            <a:hlinkClick r:id="rId5"/>
          </p:cNvPr>
          <p:cNvSpPr txBox="1"/>
          <p:nvPr/>
        </p:nvSpPr>
        <p:spPr>
          <a:xfrm>
            <a:off x="3129516" y="4923767"/>
            <a:ext cx="5932967" cy="400110"/>
          </a:xfrm>
          <a:prstGeom prst="rect">
            <a:avLst/>
          </a:prstGeom>
          <a:noFill/>
        </p:spPr>
        <p:txBody>
          <a:bodyPr wrap="square" rtlCol="0">
            <a:spAutoFit/>
          </a:bodyPr>
          <a:lstStyle/>
          <a:p>
            <a:r>
              <a:rPr lang="en-US" sz="2000" dirty="0" smtClean="0">
                <a:solidFill>
                  <a:schemeClr val="accent6"/>
                </a:solidFill>
              </a:rPr>
              <a:t>Single page Application Vs Multipage Application</a:t>
            </a:r>
            <a:endParaRPr lang="en-US" sz="2000" dirty="0">
              <a:solidFill>
                <a:schemeClr val="accent6"/>
              </a:solidFill>
            </a:endParaRPr>
          </a:p>
        </p:txBody>
      </p:sp>
    </p:spTree>
    <p:extLst>
      <p:ext uri="{BB962C8B-B14F-4D97-AF65-F5344CB8AC3E}">
        <p14:creationId xmlns:p14="http://schemas.microsoft.com/office/powerpoint/2010/main" val="134625277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Frameworks</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15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587" y="2830959"/>
            <a:ext cx="1721650" cy="1828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896" y="2693799"/>
            <a:ext cx="2974717" cy="21031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1647" y="2353122"/>
            <a:ext cx="2926080" cy="2926080"/>
          </a:xfrm>
          <a:prstGeom prst="rect">
            <a:avLst/>
          </a:prstGeom>
        </p:spPr>
      </p:pic>
      <p:sp>
        <p:nvSpPr>
          <p:cNvPr id="15" name="TextBox 14"/>
          <p:cNvSpPr txBox="1"/>
          <p:nvPr/>
        </p:nvSpPr>
        <p:spPr>
          <a:xfrm>
            <a:off x="4811395" y="4934079"/>
            <a:ext cx="1916136" cy="369332"/>
          </a:xfrm>
          <a:prstGeom prst="rect">
            <a:avLst/>
          </a:prstGeom>
          <a:noFill/>
        </p:spPr>
        <p:txBody>
          <a:bodyPr wrap="square" rtlCol="0">
            <a:spAutoFit/>
          </a:bodyPr>
          <a:lstStyle/>
          <a:p>
            <a:r>
              <a:rPr lang="en-US" b="1" smtClean="0">
                <a:solidFill>
                  <a:srgbClr val="000000"/>
                </a:solidFill>
              </a:rPr>
              <a:t>Angular</a:t>
            </a:r>
            <a:endParaRPr lang="en-US" b="1" dirty="0">
              <a:solidFill>
                <a:srgbClr val="000000"/>
              </a:solidFill>
            </a:endParaRPr>
          </a:p>
        </p:txBody>
      </p:sp>
      <p:sp>
        <p:nvSpPr>
          <p:cNvPr id="16" name="TextBox 15"/>
          <p:cNvSpPr txBox="1"/>
          <p:nvPr/>
        </p:nvSpPr>
        <p:spPr>
          <a:xfrm>
            <a:off x="7071795" y="4937490"/>
            <a:ext cx="1916136" cy="369332"/>
          </a:xfrm>
          <a:prstGeom prst="rect">
            <a:avLst/>
          </a:prstGeom>
          <a:noFill/>
        </p:spPr>
        <p:txBody>
          <a:bodyPr wrap="square" rtlCol="0">
            <a:spAutoFit/>
          </a:bodyPr>
          <a:lstStyle/>
          <a:p>
            <a:r>
              <a:rPr lang="en-US" b="1" smtClean="0">
                <a:solidFill>
                  <a:srgbClr val="000000"/>
                </a:solidFill>
              </a:rPr>
              <a:t>React</a:t>
            </a:r>
            <a:endParaRPr lang="en-US" b="1" dirty="0">
              <a:solidFill>
                <a:srgbClr val="000000"/>
              </a:solidFill>
            </a:endParaRPr>
          </a:p>
        </p:txBody>
      </p:sp>
      <p:sp>
        <p:nvSpPr>
          <p:cNvPr id="17" name="TextBox 16"/>
          <p:cNvSpPr txBox="1"/>
          <p:nvPr/>
        </p:nvSpPr>
        <p:spPr>
          <a:xfrm>
            <a:off x="9208546" y="4909155"/>
            <a:ext cx="1916136" cy="369332"/>
          </a:xfrm>
          <a:prstGeom prst="rect">
            <a:avLst/>
          </a:prstGeom>
          <a:noFill/>
        </p:spPr>
        <p:txBody>
          <a:bodyPr wrap="square" rtlCol="0">
            <a:spAutoFit/>
          </a:bodyPr>
          <a:lstStyle/>
          <a:p>
            <a:r>
              <a:rPr lang="en-US" b="1" dirty="0" err="1" smtClean="0">
                <a:solidFill>
                  <a:srgbClr val="000000"/>
                </a:solidFill>
              </a:rPr>
              <a:t>Vue.js</a:t>
            </a:r>
            <a:endParaRPr lang="en-US" b="1" dirty="0">
              <a:solidFill>
                <a:srgbClr val="000000"/>
              </a:solidFill>
            </a:endParaRPr>
          </a:p>
        </p:txBody>
      </p:sp>
      <p:pic>
        <p:nvPicPr>
          <p:cNvPr id="19" name="Picture 18"/>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7">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0480" y="3081070"/>
            <a:ext cx="3017193" cy="1331277"/>
          </a:xfrm>
          <a:prstGeom prst="rect">
            <a:avLst/>
          </a:prstGeom>
        </p:spPr>
      </p:pic>
      <p:sp>
        <p:nvSpPr>
          <p:cNvPr id="13" name="TextBox 12"/>
          <p:cNvSpPr txBox="1"/>
          <p:nvPr/>
        </p:nvSpPr>
        <p:spPr>
          <a:xfrm>
            <a:off x="2365333" y="4909155"/>
            <a:ext cx="1916136" cy="369332"/>
          </a:xfrm>
          <a:prstGeom prst="rect">
            <a:avLst/>
          </a:prstGeom>
          <a:noFill/>
        </p:spPr>
        <p:txBody>
          <a:bodyPr wrap="square" rtlCol="0">
            <a:spAutoFit/>
          </a:bodyPr>
          <a:lstStyle/>
          <a:p>
            <a:r>
              <a:rPr lang="en-US" b="1" dirty="0" smtClean="0">
                <a:solidFill>
                  <a:srgbClr val="000000"/>
                </a:solidFill>
              </a:rPr>
              <a:t>Ember</a:t>
            </a:r>
            <a:endParaRPr lang="en-US" b="1" dirty="0">
              <a:solidFill>
                <a:srgbClr val="000000"/>
              </a:solidFill>
            </a:endParaRPr>
          </a:p>
        </p:txBody>
      </p:sp>
    </p:spTree>
    <p:extLst>
      <p:ext uri="{BB962C8B-B14F-4D97-AF65-F5344CB8AC3E}">
        <p14:creationId xmlns:p14="http://schemas.microsoft.com/office/powerpoint/2010/main" val="58271824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MVVM Frameworks?</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16</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5" name="TextBox 4"/>
          <p:cNvSpPr txBox="1"/>
          <p:nvPr/>
        </p:nvSpPr>
        <p:spPr>
          <a:xfrm>
            <a:off x="2057400" y="2757488"/>
            <a:ext cx="8072438" cy="2308324"/>
          </a:xfrm>
          <a:prstGeom prst="rect">
            <a:avLst/>
          </a:prstGeom>
          <a:noFill/>
        </p:spPr>
        <p:txBody>
          <a:bodyPr wrap="square" rtlCol="0">
            <a:spAutoFit/>
          </a:bodyPr>
          <a:lstStyle/>
          <a:p>
            <a:pPr algn="ctr"/>
            <a:r>
              <a:rPr lang="en-US" sz="2400" dirty="0" smtClean="0"/>
              <a:t>By using the Front End frameworks, you can build your application according to a </a:t>
            </a:r>
            <a:r>
              <a:rPr lang="en-US" sz="2400" b="1" dirty="0" smtClean="0">
                <a:solidFill>
                  <a:schemeClr val="accent6"/>
                </a:solidFill>
              </a:rPr>
              <a:t>specific pattern</a:t>
            </a:r>
            <a:r>
              <a:rPr lang="en-US" sz="2400" dirty="0" smtClean="0"/>
              <a:t> which makes your code more organized. </a:t>
            </a:r>
          </a:p>
          <a:p>
            <a:pPr algn="ctr"/>
            <a:endParaRPr lang="en-US" sz="2400" dirty="0"/>
          </a:p>
          <a:p>
            <a:pPr algn="ctr"/>
            <a:r>
              <a:rPr lang="en-US" sz="2400" dirty="0" smtClean="0"/>
              <a:t>Each framework has minor differences! Some of them offer </a:t>
            </a:r>
            <a:r>
              <a:rPr lang="en-US" sz="2400" b="1" dirty="0" smtClean="0">
                <a:solidFill>
                  <a:schemeClr val="accent6"/>
                </a:solidFill>
              </a:rPr>
              <a:t>more functionalities </a:t>
            </a:r>
            <a:r>
              <a:rPr lang="en-US" sz="2400" dirty="0" smtClean="0"/>
              <a:t>than the others. </a:t>
            </a:r>
            <a:endParaRPr lang="en-US" sz="2400" dirty="0"/>
          </a:p>
        </p:txBody>
      </p:sp>
    </p:spTree>
    <p:extLst>
      <p:ext uri="{BB962C8B-B14F-4D97-AF65-F5344CB8AC3E}">
        <p14:creationId xmlns:p14="http://schemas.microsoft.com/office/powerpoint/2010/main" val="8980783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178880"/>
            <a:ext cx="7729728" cy="1188720"/>
          </a:xfrm>
        </p:spPr>
        <p:txBody>
          <a:bodyPr/>
          <a:lstStyle/>
          <a:p>
            <a:r>
              <a:rPr lang="en-US" dirty="0" smtClean="0"/>
              <a:t>Angular vs react vs </a:t>
            </a:r>
            <a:r>
              <a:rPr lang="en-US" dirty="0" err="1" smtClean="0"/>
              <a:t>vue.js</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17</a:t>
            </a:fld>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3324" y="1519330"/>
            <a:ext cx="4786313" cy="5219896"/>
          </a:xfrm>
          <a:prstGeom prst="rect">
            <a:avLst/>
          </a:prstGeom>
        </p:spPr>
      </p:pic>
      <p:sp>
        <p:nvSpPr>
          <p:cNvPr id="10" name="TextBox 9">
            <a:hlinkClick r:id="rId7"/>
          </p:cNvPr>
          <p:cNvSpPr txBox="1"/>
          <p:nvPr/>
        </p:nvSpPr>
        <p:spPr>
          <a:xfrm>
            <a:off x="8770557" y="3898445"/>
            <a:ext cx="2505399" cy="461665"/>
          </a:xfrm>
          <a:prstGeom prst="rect">
            <a:avLst/>
          </a:prstGeom>
          <a:noFill/>
        </p:spPr>
        <p:txBody>
          <a:bodyPr wrap="square" rtlCol="0">
            <a:spAutoFit/>
          </a:bodyPr>
          <a:lstStyle/>
          <a:p>
            <a:r>
              <a:rPr lang="en-US" sz="2400" b="1" dirty="0" smtClean="0">
                <a:solidFill>
                  <a:schemeClr val="accent6"/>
                </a:solidFill>
              </a:rPr>
              <a:t>For More Info !</a:t>
            </a:r>
          </a:p>
        </p:txBody>
      </p:sp>
      <p:sp>
        <p:nvSpPr>
          <p:cNvPr id="3" name="TextBox 2">
            <a:hlinkClick r:id="rId8"/>
          </p:cNvPr>
          <p:cNvSpPr txBox="1"/>
          <p:nvPr/>
        </p:nvSpPr>
        <p:spPr>
          <a:xfrm>
            <a:off x="8803758" y="4486940"/>
            <a:ext cx="2320924" cy="461665"/>
          </a:xfrm>
          <a:prstGeom prst="rect">
            <a:avLst/>
          </a:prstGeom>
          <a:noFill/>
        </p:spPr>
        <p:txBody>
          <a:bodyPr wrap="square" rtlCol="0">
            <a:spAutoFit/>
          </a:bodyPr>
          <a:lstStyle/>
          <a:p>
            <a:r>
              <a:rPr lang="en-US" sz="2400" b="1" dirty="0" smtClean="0">
                <a:solidFill>
                  <a:schemeClr val="accent6"/>
                </a:solidFill>
              </a:rPr>
              <a:t>Even More !</a:t>
            </a:r>
            <a:endParaRPr lang="en-US" sz="2400" b="1" dirty="0">
              <a:solidFill>
                <a:schemeClr val="accent6"/>
              </a:solidFill>
            </a:endParaRPr>
          </a:p>
        </p:txBody>
      </p:sp>
    </p:spTree>
    <p:extLst>
      <p:ext uri="{BB962C8B-B14F-4D97-AF65-F5344CB8AC3E}">
        <p14:creationId xmlns:p14="http://schemas.microsoft.com/office/powerpoint/2010/main" val="122014700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18</a:t>
            </a:fld>
            <a:endParaRPr lang="en-US" dirty="0"/>
          </a:p>
        </p:txBody>
      </p:sp>
      <p:pic>
        <p:nvPicPr>
          <p:cNvPr id="8" name="Picture 7">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8457" y="2660838"/>
            <a:ext cx="1721650" cy="1828800"/>
          </a:xfrm>
          <a:prstGeom prst="rect">
            <a:avLst/>
          </a:prstGeom>
        </p:spPr>
      </p:pic>
      <p:sp>
        <p:nvSpPr>
          <p:cNvPr id="15" name="TextBox 14"/>
          <p:cNvSpPr txBox="1"/>
          <p:nvPr/>
        </p:nvSpPr>
        <p:spPr>
          <a:xfrm>
            <a:off x="5683265" y="4763958"/>
            <a:ext cx="1916136" cy="369332"/>
          </a:xfrm>
          <a:prstGeom prst="rect">
            <a:avLst/>
          </a:prstGeom>
          <a:noFill/>
        </p:spPr>
        <p:txBody>
          <a:bodyPr wrap="square" rtlCol="0">
            <a:spAutoFit/>
          </a:bodyPr>
          <a:lstStyle/>
          <a:p>
            <a:r>
              <a:rPr lang="en-US" b="1" smtClean="0">
                <a:solidFill>
                  <a:srgbClr val="000000"/>
                </a:solidFill>
              </a:rPr>
              <a:t>Angular</a:t>
            </a:r>
            <a:endParaRPr lang="en-US" b="1" dirty="0">
              <a:solidFill>
                <a:srgbClr val="000000"/>
              </a:solidFill>
            </a:endParaRPr>
          </a:p>
        </p:txBody>
      </p:sp>
      <p:pic>
        <p:nvPicPr>
          <p:cNvPr id="19" name="Picture 18"/>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7">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24472768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593463"/>
            <a:ext cx="7729728" cy="1188720"/>
          </a:xfrm>
        </p:spPr>
        <p:txBody>
          <a:bodyPr/>
          <a:lstStyle/>
          <a:p>
            <a:r>
              <a:rPr lang="en-US" dirty="0" smtClean="0"/>
              <a:t>Offline first &amp; service Worker</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19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66185675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593463"/>
            <a:ext cx="7729728" cy="1188720"/>
          </a:xfrm>
        </p:spPr>
        <p:txBody>
          <a:bodyPr/>
          <a:lstStyle/>
          <a:p>
            <a:r>
              <a:rPr lang="en-US" dirty="0" err="1" smtClean="0"/>
              <a:t>api</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2</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69317007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a:t>
            </a:r>
            <a:r>
              <a:rPr lang="en-US" dirty="0" smtClean="0"/>
              <a:t>First</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20</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5" name="TextBox 4"/>
          <p:cNvSpPr txBox="1"/>
          <p:nvPr/>
        </p:nvSpPr>
        <p:spPr>
          <a:xfrm>
            <a:off x="2057400" y="2757488"/>
            <a:ext cx="8072438" cy="1938992"/>
          </a:xfrm>
          <a:prstGeom prst="rect">
            <a:avLst/>
          </a:prstGeom>
          <a:noFill/>
        </p:spPr>
        <p:txBody>
          <a:bodyPr wrap="square" rtlCol="0">
            <a:spAutoFit/>
          </a:bodyPr>
          <a:lstStyle/>
          <a:p>
            <a:pPr algn="ctr"/>
            <a:r>
              <a:rPr lang="en-US" sz="2400" dirty="0" smtClean="0"/>
              <a:t>Objective:</a:t>
            </a:r>
          </a:p>
          <a:p>
            <a:pPr algn="ctr"/>
            <a:r>
              <a:rPr lang="en-US" sz="2400" dirty="0"/>
              <a:t>Build </a:t>
            </a:r>
            <a:r>
              <a:rPr lang="en-US" sz="2400" dirty="0" smtClean="0"/>
              <a:t>an Application </a:t>
            </a:r>
            <a:r>
              <a:rPr lang="en-US" sz="2400" dirty="0"/>
              <a:t>that works fine </a:t>
            </a:r>
            <a:r>
              <a:rPr lang="en-US" sz="2400" dirty="0" smtClean="0"/>
              <a:t>with </a:t>
            </a:r>
            <a:r>
              <a:rPr lang="en-US" sz="2400" b="1" dirty="0" smtClean="0">
                <a:solidFill>
                  <a:schemeClr val="accent6"/>
                </a:solidFill>
              </a:rPr>
              <a:t>connectivity issues &amp; when the user offline</a:t>
            </a:r>
            <a:r>
              <a:rPr lang="en-US" sz="2400" dirty="0" smtClean="0">
                <a:solidFill>
                  <a:schemeClr val="accent6"/>
                </a:solidFill>
              </a:rPr>
              <a:t>. </a:t>
            </a:r>
          </a:p>
          <a:p>
            <a:pPr algn="ctr"/>
            <a:endParaRPr lang="en-US" sz="2400" dirty="0">
              <a:solidFill>
                <a:schemeClr val="accent6"/>
              </a:solidFill>
            </a:endParaRPr>
          </a:p>
          <a:p>
            <a:pPr algn="ctr"/>
            <a:r>
              <a:rPr lang="en-US" sz="2400" dirty="0" smtClean="0">
                <a:solidFill>
                  <a:srgbClr val="0070C0"/>
                </a:solidFill>
              </a:rPr>
              <a:t>Let’s understand the problem first!</a:t>
            </a:r>
            <a:endParaRPr lang="en-US" sz="2400" dirty="0">
              <a:solidFill>
                <a:srgbClr val="0070C0"/>
              </a:solidFill>
            </a:endParaRPr>
          </a:p>
        </p:txBody>
      </p:sp>
    </p:spTree>
    <p:extLst>
      <p:ext uri="{BB962C8B-B14F-4D97-AF65-F5344CB8AC3E}">
        <p14:creationId xmlns:p14="http://schemas.microsoft.com/office/powerpoint/2010/main" val="200867347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21</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5" name="TextBox 4"/>
          <p:cNvSpPr txBox="1"/>
          <p:nvPr/>
        </p:nvSpPr>
        <p:spPr>
          <a:xfrm>
            <a:off x="2249704" y="2771615"/>
            <a:ext cx="8072438" cy="2800767"/>
          </a:xfrm>
          <a:prstGeom prst="rect">
            <a:avLst/>
          </a:prstGeom>
          <a:noFill/>
        </p:spPr>
        <p:txBody>
          <a:bodyPr wrap="square" rtlCol="0">
            <a:spAutoFit/>
          </a:bodyPr>
          <a:lstStyle/>
          <a:p>
            <a:r>
              <a:rPr lang="en-US" sz="3200" b="1" dirty="0" smtClean="0">
                <a:solidFill>
                  <a:srgbClr val="0070C0"/>
                </a:solidFill>
              </a:rPr>
              <a:t>1- Lie-fi </a:t>
            </a:r>
          </a:p>
          <a:p>
            <a:r>
              <a:rPr lang="en-US" sz="2400" dirty="0"/>
              <a:t>When your phone or tablet indicates that you are connected to a wireless network, however you are still unable to load webpages or use any internet services with your device</a:t>
            </a:r>
          </a:p>
          <a:p>
            <a:endParaRPr lang="en-US" sz="2400" dirty="0" smtClean="0">
              <a:solidFill>
                <a:schemeClr val="accent6"/>
              </a:solidFill>
            </a:endParaRPr>
          </a:p>
          <a:p>
            <a:r>
              <a:rPr lang="en-US" sz="2400" dirty="0" smtClean="0">
                <a:solidFill>
                  <a:schemeClr val="accent6"/>
                </a:solidFill>
              </a:rPr>
              <a:t>Person </a:t>
            </a:r>
            <a:r>
              <a:rPr lang="en-US" sz="2400" dirty="0">
                <a:solidFill>
                  <a:schemeClr val="accent6"/>
                </a:solidFill>
              </a:rPr>
              <a:t>1: </a:t>
            </a:r>
            <a:r>
              <a:rPr lang="en-US" sz="2400" dirty="0"/>
              <a:t>Can you get any </a:t>
            </a:r>
            <a:r>
              <a:rPr lang="en-US" sz="2400" dirty="0" err="1"/>
              <a:t>wi-fi</a:t>
            </a:r>
            <a:r>
              <a:rPr lang="en-US" sz="2400" dirty="0"/>
              <a:t> here</a:t>
            </a:r>
            <a:r>
              <a:rPr lang="en-US" sz="2400" dirty="0" smtClean="0"/>
              <a:t>?</a:t>
            </a:r>
            <a:r>
              <a:rPr lang="en-US" sz="2400" dirty="0"/>
              <a:t/>
            </a:r>
            <a:br>
              <a:rPr lang="en-US" sz="2400" dirty="0"/>
            </a:br>
            <a:r>
              <a:rPr lang="en-US" sz="2400" dirty="0">
                <a:solidFill>
                  <a:schemeClr val="accent6"/>
                </a:solidFill>
              </a:rPr>
              <a:t>Person 2: </a:t>
            </a:r>
            <a:r>
              <a:rPr lang="en-US" sz="2400" dirty="0"/>
              <a:t>No, it says I'm connected but it's really just lie-fi</a:t>
            </a:r>
          </a:p>
        </p:txBody>
      </p:sp>
    </p:spTree>
    <p:extLst>
      <p:ext uri="{BB962C8B-B14F-4D97-AF65-F5344CB8AC3E}">
        <p14:creationId xmlns:p14="http://schemas.microsoft.com/office/powerpoint/2010/main" val="102140296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solve it?</a:t>
            </a:r>
          </a:p>
        </p:txBody>
      </p:sp>
      <p:sp>
        <p:nvSpPr>
          <p:cNvPr id="4" name="Slide Number Placeholder 3"/>
          <p:cNvSpPr>
            <a:spLocks noGrp="1"/>
          </p:cNvSpPr>
          <p:nvPr>
            <p:ph type="sldNum" sz="quarter" idx="12"/>
          </p:nvPr>
        </p:nvSpPr>
        <p:spPr/>
        <p:txBody>
          <a:bodyPr/>
          <a:lstStyle/>
          <a:p>
            <a:fld id="{FAEF9944-A4F6-4C59-AEBD-678D6480B8EA}" type="slidenum">
              <a:rPr lang="en-US" smtClean="0"/>
              <a:pPr/>
              <a:t>22</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5" name="TextBox 4"/>
          <p:cNvSpPr txBox="1"/>
          <p:nvPr/>
        </p:nvSpPr>
        <p:spPr>
          <a:xfrm>
            <a:off x="2059781" y="2725202"/>
            <a:ext cx="8072438" cy="1077218"/>
          </a:xfrm>
          <a:prstGeom prst="rect">
            <a:avLst/>
          </a:prstGeom>
          <a:noFill/>
        </p:spPr>
        <p:txBody>
          <a:bodyPr wrap="square" rtlCol="0">
            <a:spAutoFit/>
          </a:bodyPr>
          <a:lstStyle/>
          <a:p>
            <a:pPr algn="ctr"/>
            <a:r>
              <a:rPr lang="en-US" sz="3200" b="1" dirty="0">
                <a:solidFill>
                  <a:srgbClr val="0070C0"/>
                </a:solidFill>
              </a:rPr>
              <a:t>By using some kinds of caches which is called Offline first </a:t>
            </a:r>
            <a:r>
              <a:rPr lang="en-US" sz="3200" b="1" dirty="0" smtClean="0">
                <a:solidFill>
                  <a:srgbClr val="0070C0"/>
                </a:solidFill>
              </a:rPr>
              <a:t>approach. </a:t>
            </a:r>
            <a:endParaRPr lang="en-US" sz="2400" dirty="0"/>
          </a:p>
        </p:txBody>
      </p:sp>
      <p:sp>
        <p:nvSpPr>
          <p:cNvPr id="3" name="TextBox 2"/>
          <p:cNvSpPr txBox="1"/>
          <p:nvPr/>
        </p:nvSpPr>
        <p:spPr>
          <a:xfrm>
            <a:off x="2609850" y="4134861"/>
            <a:ext cx="6972300" cy="1200329"/>
          </a:xfrm>
          <a:prstGeom prst="rect">
            <a:avLst/>
          </a:prstGeom>
          <a:solidFill>
            <a:schemeClr val="bg1"/>
          </a:solidFill>
          <a:ln>
            <a:solidFill>
              <a:schemeClr val="tx1"/>
            </a:solidFill>
          </a:ln>
        </p:spPr>
        <p:txBody>
          <a:bodyPr wrap="square" rtlCol="0">
            <a:spAutoFit/>
          </a:bodyPr>
          <a:lstStyle/>
          <a:p>
            <a:r>
              <a:rPr lang="en-US" sz="2400" b="1" dirty="0">
                <a:solidFill>
                  <a:schemeClr val="accent6"/>
                </a:solidFill>
              </a:rPr>
              <a:t>Offline first</a:t>
            </a:r>
            <a:r>
              <a:rPr lang="en-US" sz="2400" dirty="0"/>
              <a:t> is an approach to software development in which developers build an application's core features to function with or without an internet </a:t>
            </a:r>
            <a:r>
              <a:rPr lang="en-US" sz="2400"/>
              <a:t>connection</a:t>
            </a:r>
            <a:r>
              <a:rPr lang="en-US" sz="2400" smtClean="0"/>
              <a:t>.</a:t>
            </a:r>
            <a:endParaRPr lang="en-US" sz="2400" dirty="0"/>
          </a:p>
        </p:txBody>
      </p:sp>
    </p:spTree>
    <p:extLst>
      <p:ext uri="{BB962C8B-B14F-4D97-AF65-F5344CB8AC3E}">
        <p14:creationId xmlns:p14="http://schemas.microsoft.com/office/powerpoint/2010/main" val="17711690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Worker?</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23</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48000" y="2602339"/>
            <a:ext cx="6096000" cy="1569660"/>
          </a:xfrm>
          <a:prstGeom prst="rect">
            <a:avLst/>
          </a:prstGeom>
        </p:spPr>
        <p:txBody>
          <a:bodyPr>
            <a:spAutoFit/>
          </a:bodyPr>
          <a:lstStyle/>
          <a:p>
            <a:pPr algn="ctr"/>
            <a:r>
              <a:rPr lang="en-US" sz="2400" dirty="0">
                <a:solidFill>
                  <a:srgbClr val="212121"/>
                </a:solidFill>
              </a:rPr>
              <a:t> service worker is a script that your browser runs in the background, separate from a web page, opening the door to features that don't need a web page or user interaction. </a:t>
            </a:r>
            <a:endParaRPr lang="en-US" sz="2400" dirty="0"/>
          </a:p>
        </p:txBody>
      </p:sp>
    </p:spTree>
    <p:extLst>
      <p:ext uri="{BB962C8B-B14F-4D97-AF65-F5344CB8AC3E}">
        <p14:creationId xmlns:p14="http://schemas.microsoft.com/office/powerpoint/2010/main" val="165848693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worker lifecycle</a:t>
            </a:r>
          </a:p>
        </p:txBody>
      </p:sp>
      <p:sp>
        <p:nvSpPr>
          <p:cNvPr id="4" name="Slide Number Placeholder 3"/>
          <p:cNvSpPr>
            <a:spLocks noGrp="1"/>
          </p:cNvSpPr>
          <p:nvPr>
            <p:ph type="sldNum" sz="quarter" idx="12"/>
          </p:nvPr>
        </p:nvSpPr>
        <p:spPr/>
        <p:txBody>
          <a:bodyPr/>
          <a:lstStyle/>
          <a:p>
            <a:fld id="{FAEF9944-A4F6-4C59-AEBD-678D6480B8EA}" type="slidenum">
              <a:rPr lang="en-US" smtClean="0"/>
              <a:pPr/>
              <a:t>24</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1235" y="2153412"/>
            <a:ext cx="4864691" cy="4746885"/>
          </a:xfrm>
          <a:prstGeom prst="rect">
            <a:avLst/>
          </a:prstGeom>
        </p:spPr>
      </p:pic>
    </p:spTree>
    <p:extLst>
      <p:ext uri="{BB962C8B-B14F-4D97-AF65-F5344CB8AC3E}">
        <p14:creationId xmlns:p14="http://schemas.microsoft.com/office/powerpoint/2010/main" val="78537231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Worker</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25</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8" name="seo.png" descr="seo.png"/>
          <p:cNvPicPr>
            <a:picLocks noChangeAspect="1"/>
          </p:cNvPicPr>
          <p:nvPr/>
        </p:nvPicPr>
        <p:blipFill>
          <a:blip r:embed="rId5">
            <a:extLst/>
          </a:blip>
          <a:stretch>
            <a:fillRect/>
          </a:stretch>
        </p:blipFill>
        <p:spPr>
          <a:xfrm>
            <a:off x="913230" y="2988381"/>
            <a:ext cx="1944207" cy="1944207"/>
          </a:xfrm>
          <a:prstGeom prst="rect">
            <a:avLst/>
          </a:prstGeom>
          <a:ln w="12700">
            <a:miter lim="400000"/>
          </a:ln>
        </p:spPr>
      </p:pic>
      <p:pic>
        <p:nvPicPr>
          <p:cNvPr id="9" name="chip.png" descr="chip.png"/>
          <p:cNvPicPr>
            <a:picLocks noChangeAspect="1"/>
          </p:cNvPicPr>
          <p:nvPr/>
        </p:nvPicPr>
        <p:blipFill>
          <a:blip r:embed="rId6">
            <a:extLst/>
          </a:blip>
          <a:stretch>
            <a:fillRect/>
          </a:stretch>
        </p:blipFill>
        <p:spPr>
          <a:xfrm>
            <a:off x="4698690" y="3130479"/>
            <a:ext cx="1397140" cy="1397140"/>
          </a:xfrm>
          <a:prstGeom prst="rect">
            <a:avLst/>
          </a:prstGeom>
          <a:ln w="12700">
            <a:miter lim="400000"/>
          </a:ln>
        </p:spPr>
      </p:pic>
      <p:sp>
        <p:nvSpPr>
          <p:cNvPr id="10" name="Line"/>
          <p:cNvSpPr/>
          <p:nvPr/>
        </p:nvSpPr>
        <p:spPr>
          <a:xfrm flipH="1">
            <a:off x="3248147" y="3829049"/>
            <a:ext cx="709491" cy="2025"/>
          </a:xfrm>
          <a:prstGeom prst="line">
            <a:avLst/>
          </a:prstGeom>
          <a:ln w="76200">
            <a:solidFill>
              <a:schemeClr val="accent5"/>
            </a:solidFill>
            <a:miter lim="400000"/>
            <a:headEnd type="triangle"/>
          </a:ln>
        </p:spPr>
        <p:txBody>
          <a:bodyPr lIns="45718" tIns="45718" rIns="45718" bIns="45718"/>
          <a:lstStyle/>
          <a:p>
            <a:endParaRPr/>
          </a:p>
        </p:txBody>
      </p:sp>
      <p:sp>
        <p:nvSpPr>
          <p:cNvPr id="12" name="Square"/>
          <p:cNvSpPr/>
          <p:nvPr/>
        </p:nvSpPr>
        <p:spPr>
          <a:xfrm>
            <a:off x="7750226" y="2482633"/>
            <a:ext cx="4107391" cy="2692831"/>
          </a:xfrm>
          <a:prstGeom prst="rect">
            <a:avLst/>
          </a:prstGeom>
          <a:solidFill>
            <a:srgbClr val="000000">
              <a:alpha val="23176"/>
            </a:srgbClr>
          </a:solidFill>
          <a:ln w="12700">
            <a:miter lim="400000"/>
          </a:ln>
        </p:spPr>
        <p:txBody>
          <a:bodyPr lIns="50800" tIns="50800" rIns="50800" bIns="50800" anchor="ctr"/>
          <a:lstStyle/>
          <a:p>
            <a:endParaRPr/>
          </a:p>
        </p:txBody>
      </p:sp>
      <p:pic>
        <p:nvPicPr>
          <p:cNvPr id="13" name="database.png" descr="database.png"/>
          <p:cNvPicPr>
            <a:picLocks noChangeAspect="1"/>
          </p:cNvPicPr>
          <p:nvPr/>
        </p:nvPicPr>
        <p:blipFill>
          <a:blip r:embed="rId7">
            <a:extLst/>
          </a:blip>
          <a:stretch>
            <a:fillRect/>
          </a:stretch>
        </p:blipFill>
        <p:spPr>
          <a:xfrm>
            <a:off x="7937083" y="3137435"/>
            <a:ext cx="1247193" cy="1247193"/>
          </a:xfrm>
          <a:prstGeom prst="rect">
            <a:avLst/>
          </a:prstGeom>
          <a:ln w="12700">
            <a:miter lim="400000"/>
          </a:ln>
        </p:spPr>
      </p:pic>
      <p:pic>
        <p:nvPicPr>
          <p:cNvPr id="14" name="worldwide.png" descr="worldwide.png"/>
          <p:cNvPicPr>
            <a:picLocks noChangeAspect="1"/>
          </p:cNvPicPr>
          <p:nvPr/>
        </p:nvPicPr>
        <p:blipFill>
          <a:blip r:embed="rId8">
            <a:extLst/>
          </a:blip>
          <a:stretch>
            <a:fillRect/>
          </a:stretch>
        </p:blipFill>
        <p:spPr>
          <a:xfrm>
            <a:off x="9960864" y="3130479"/>
            <a:ext cx="1397141" cy="1397140"/>
          </a:xfrm>
          <a:prstGeom prst="rect">
            <a:avLst/>
          </a:prstGeom>
          <a:ln w="12700">
            <a:miter lim="400000"/>
          </a:ln>
        </p:spPr>
      </p:pic>
      <p:sp>
        <p:nvSpPr>
          <p:cNvPr id="15" name="Line"/>
          <p:cNvSpPr/>
          <p:nvPr/>
        </p:nvSpPr>
        <p:spPr>
          <a:xfrm flipH="1">
            <a:off x="6594055" y="3827023"/>
            <a:ext cx="709491" cy="2025"/>
          </a:xfrm>
          <a:prstGeom prst="line">
            <a:avLst/>
          </a:prstGeom>
          <a:ln w="76200">
            <a:solidFill>
              <a:schemeClr val="accent5"/>
            </a:solidFill>
            <a:miter lim="400000"/>
            <a:headEnd type="triangle"/>
          </a:ln>
        </p:spPr>
        <p:txBody>
          <a:bodyPr lIns="45718" tIns="45718" rIns="45718" bIns="45718"/>
          <a:lstStyle/>
          <a:p>
            <a:endParaRPr/>
          </a:p>
        </p:txBody>
      </p:sp>
    </p:spTree>
    <p:extLst>
      <p:ext uri="{BB962C8B-B14F-4D97-AF65-F5344CB8AC3E}">
        <p14:creationId xmlns:p14="http://schemas.microsoft.com/office/powerpoint/2010/main" val="211191215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 server</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26</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9" name="chip.png" descr="chip.png"/>
          <p:cNvPicPr>
            <a:picLocks noChangeAspect="1"/>
          </p:cNvPicPr>
          <p:nvPr/>
        </p:nvPicPr>
        <p:blipFill>
          <a:blip r:embed="rId5">
            <a:extLst/>
          </a:blip>
          <a:stretch>
            <a:fillRect/>
          </a:stretch>
        </p:blipFill>
        <p:spPr>
          <a:xfrm>
            <a:off x="1854539" y="598602"/>
            <a:ext cx="960450" cy="960450"/>
          </a:xfrm>
          <a:prstGeom prst="rect">
            <a:avLst/>
          </a:prstGeom>
          <a:ln w="12700">
            <a:miter lim="400000"/>
          </a:ln>
        </p:spPr>
      </p:pic>
      <p:sp>
        <p:nvSpPr>
          <p:cNvPr id="3" name="Rectangle 2"/>
          <p:cNvSpPr/>
          <p:nvPr/>
        </p:nvSpPr>
        <p:spPr>
          <a:xfrm>
            <a:off x="1524000" y="2725202"/>
            <a:ext cx="9144000" cy="3234219"/>
          </a:xfrm>
          <a:prstGeom prst="rect">
            <a:avLst/>
          </a:prstGeom>
        </p:spPr>
        <p:txBody>
          <a:bodyPr wrap="square">
            <a:spAutoFit/>
          </a:bodyPr>
          <a:lstStyle/>
          <a:p>
            <a:pPr algn="ctr">
              <a:lnSpc>
                <a:spcPts val="4900"/>
              </a:lnSpc>
              <a:defRPr sz="2600" b="1">
                <a:solidFill>
                  <a:srgbClr val="333333"/>
                </a:solidFill>
                <a:latin typeface="Menlo"/>
                <a:ea typeface="Menlo"/>
                <a:cs typeface="Menlo"/>
                <a:sym typeface="Menlo"/>
              </a:defRPr>
            </a:pPr>
            <a:r>
              <a:rPr lang="en-US" sz="2000" dirty="0">
                <a:latin typeface="Gill Sans MT" charset="0"/>
                <a:ea typeface="Gill Sans MT" charset="0"/>
                <a:cs typeface="Gill Sans MT" charset="0"/>
                <a:sym typeface="Menlo"/>
              </a:rPr>
              <a:t>During development you'll be able to use service worker through localhost, but to deploy it on a site you'll need to have HTTPS setup on your server</a:t>
            </a:r>
            <a:r>
              <a:rPr lang="en-US" sz="2000" dirty="0" smtClean="0">
                <a:latin typeface="Gill Sans MT" charset="0"/>
                <a:ea typeface="Gill Sans MT" charset="0"/>
                <a:cs typeface="Gill Sans MT" charset="0"/>
                <a:sym typeface="Menlo"/>
              </a:rPr>
              <a:t>.</a:t>
            </a:r>
          </a:p>
          <a:p>
            <a:pPr algn="ctr">
              <a:lnSpc>
                <a:spcPts val="4900"/>
              </a:lnSpc>
              <a:defRPr sz="2600" b="1">
                <a:solidFill>
                  <a:srgbClr val="333333"/>
                </a:solidFill>
                <a:latin typeface="Menlo"/>
                <a:ea typeface="Menlo"/>
                <a:cs typeface="Menlo"/>
                <a:sym typeface="Menlo"/>
              </a:defRPr>
            </a:pPr>
            <a:endParaRPr lang="en-US" sz="2000" dirty="0">
              <a:latin typeface="Gill Sans MT" charset="0"/>
              <a:ea typeface="Gill Sans MT" charset="0"/>
              <a:cs typeface="Gill Sans MT" charset="0"/>
              <a:sym typeface="Menlo"/>
            </a:endParaRPr>
          </a:p>
          <a:p>
            <a:pPr algn="ctr">
              <a:lnSpc>
                <a:spcPts val="4900"/>
              </a:lnSpc>
              <a:defRPr sz="2600" b="1">
                <a:solidFill>
                  <a:srgbClr val="333333"/>
                </a:solidFill>
                <a:latin typeface="Menlo"/>
                <a:ea typeface="Menlo"/>
                <a:cs typeface="Menlo"/>
                <a:sym typeface="Menlo"/>
              </a:defRPr>
            </a:pPr>
            <a:r>
              <a:rPr lang="en-US" sz="2600" dirty="0">
                <a:solidFill>
                  <a:schemeClr val="accent6"/>
                </a:solidFill>
                <a:sym typeface="Menlo"/>
              </a:rPr>
              <a:t>Python 2: </a:t>
            </a:r>
            <a:r>
              <a:rPr lang="en-US" sz="2600" b="1" dirty="0">
                <a:solidFill>
                  <a:schemeClr val="accent6"/>
                </a:solidFill>
                <a:sym typeface="Menlo"/>
              </a:rPr>
              <a:t>python -m </a:t>
            </a:r>
            <a:r>
              <a:rPr lang="en-US" sz="2600" b="1" dirty="0" err="1">
                <a:solidFill>
                  <a:schemeClr val="accent6"/>
                </a:solidFill>
                <a:sym typeface="Menlo"/>
              </a:rPr>
              <a:t>SimpleHTTPServer</a:t>
            </a:r>
            <a:r>
              <a:rPr lang="en-US" sz="2600" b="1" dirty="0">
                <a:solidFill>
                  <a:schemeClr val="accent6"/>
                </a:solidFill>
                <a:sym typeface="Menlo"/>
              </a:rPr>
              <a:t> 8000</a:t>
            </a:r>
            <a:r>
              <a:rPr lang="en-US" sz="2600" dirty="0">
                <a:solidFill>
                  <a:schemeClr val="accent6"/>
                </a:solidFill>
                <a:sym typeface="Menlo"/>
              </a:rPr>
              <a:t> </a:t>
            </a:r>
            <a:r>
              <a:rPr lang="en-US" sz="2600" b="1" dirty="0">
                <a:solidFill>
                  <a:schemeClr val="accent6"/>
                </a:solidFill>
                <a:sym typeface="Menlo"/>
              </a:rPr>
              <a:t/>
            </a:r>
            <a:br>
              <a:rPr lang="en-US" sz="2600" b="1" dirty="0">
                <a:solidFill>
                  <a:schemeClr val="accent6"/>
                </a:solidFill>
                <a:sym typeface="Menlo"/>
              </a:rPr>
            </a:br>
            <a:r>
              <a:rPr lang="en-US" sz="2600" dirty="0">
                <a:solidFill>
                  <a:schemeClr val="accent6"/>
                </a:solidFill>
                <a:sym typeface="Menlo"/>
              </a:rPr>
              <a:t>Python 3: </a:t>
            </a:r>
            <a:r>
              <a:rPr lang="en-US" sz="2600" b="1" dirty="0">
                <a:solidFill>
                  <a:schemeClr val="accent6"/>
                </a:solidFill>
                <a:sym typeface="Menlo"/>
              </a:rPr>
              <a:t>python3 -m </a:t>
            </a:r>
            <a:r>
              <a:rPr lang="en-US" sz="2600" b="1" dirty="0" err="1">
                <a:solidFill>
                  <a:schemeClr val="accent6"/>
                </a:solidFill>
                <a:sym typeface="Menlo"/>
              </a:rPr>
              <a:t>http.server</a:t>
            </a:r>
            <a:r>
              <a:rPr lang="en-US" sz="2600" b="1" dirty="0">
                <a:solidFill>
                  <a:schemeClr val="accent6"/>
                </a:solidFill>
                <a:sym typeface="Menlo"/>
              </a:rPr>
              <a:t> 8000</a:t>
            </a:r>
            <a:endParaRPr lang="en-US" sz="2000" dirty="0">
              <a:solidFill>
                <a:schemeClr val="accent6"/>
              </a:solidFill>
              <a:latin typeface="Gill Sans MT" charset="0"/>
              <a:ea typeface="Gill Sans MT" charset="0"/>
              <a:cs typeface="Gill Sans MT" charset="0"/>
            </a:endParaRPr>
          </a:p>
        </p:txBody>
      </p:sp>
    </p:spTree>
    <p:extLst>
      <p:ext uri="{BB962C8B-B14F-4D97-AF65-F5344CB8AC3E}">
        <p14:creationId xmlns:p14="http://schemas.microsoft.com/office/powerpoint/2010/main" val="1242515543"/>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A service </a:t>
            </a:r>
            <a:r>
              <a:rPr lang="en-US" dirty="0" smtClean="0"/>
              <a:t>worker</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27</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9" name="chip.png" descr="chip.png"/>
          <p:cNvPicPr>
            <a:picLocks noChangeAspect="1"/>
          </p:cNvPicPr>
          <p:nvPr/>
        </p:nvPicPr>
        <p:blipFill>
          <a:blip r:embed="rId5">
            <a:extLst/>
          </a:blip>
          <a:stretch>
            <a:fillRect/>
          </a:stretch>
        </p:blipFill>
        <p:spPr>
          <a:xfrm>
            <a:off x="1854539" y="598602"/>
            <a:ext cx="960450" cy="960450"/>
          </a:xfrm>
          <a:prstGeom prst="rect">
            <a:avLst/>
          </a:prstGeom>
          <a:ln w="12700">
            <a:miter lim="400000"/>
          </a:ln>
        </p:spPr>
      </p:pic>
      <p:sp>
        <p:nvSpPr>
          <p:cNvPr id="3" name="Rectangle 2"/>
          <p:cNvSpPr/>
          <p:nvPr/>
        </p:nvSpPr>
        <p:spPr>
          <a:xfrm>
            <a:off x="1581467" y="1925142"/>
            <a:ext cx="11277600" cy="4093428"/>
          </a:xfrm>
          <a:prstGeom prst="rect">
            <a:avLst/>
          </a:prstGeom>
        </p:spPr>
        <p:txBody>
          <a:bodyPr wrap="square">
            <a:spAutoFit/>
          </a:bodyPr>
          <a:lstStyle/>
          <a:p>
            <a:r>
              <a:rPr lang="en-US" sz="2000" dirty="0"/>
              <a:t/>
            </a:r>
            <a:br>
              <a:rPr lang="en-US" sz="2000" dirty="0"/>
            </a:br>
            <a:endParaRPr lang="en-US" sz="2000" dirty="0">
              <a:solidFill>
                <a:srgbClr val="FFFFFF"/>
              </a:solidFill>
              <a:latin typeface="Material Icons" charset="0"/>
            </a:endParaRPr>
          </a:p>
          <a:p>
            <a:r>
              <a:rPr lang="en-US" sz="2000" dirty="0">
                <a:solidFill>
                  <a:srgbClr val="3B78E7"/>
                </a:solidFill>
              </a:rPr>
              <a:t>if</a:t>
            </a:r>
            <a:r>
              <a:rPr lang="en-US" sz="2000" dirty="0"/>
              <a:t> (</a:t>
            </a:r>
            <a:r>
              <a:rPr lang="en-US" sz="2000" dirty="0">
                <a:solidFill>
                  <a:srgbClr val="0D904F"/>
                </a:solidFill>
              </a:rPr>
              <a:t>'</a:t>
            </a:r>
            <a:r>
              <a:rPr lang="en-US" sz="2000" dirty="0" err="1">
                <a:solidFill>
                  <a:srgbClr val="0D904F"/>
                </a:solidFill>
              </a:rPr>
              <a:t>serviceWorker</a:t>
            </a:r>
            <a:r>
              <a:rPr lang="en-US" sz="2000" dirty="0">
                <a:solidFill>
                  <a:srgbClr val="0D904F"/>
                </a:solidFill>
              </a:rPr>
              <a:t>'</a:t>
            </a:r>
            <a:r>
              <a:rPr lang="en-US" sz="2000" dirty="0"/>
              <a:t> </a:t>
            </a:r>
            <a:r>
              <a:rPr lang="en-US" sz="2000" dirty="0">
                <a:solidFill>
                  <a:srgbClr val="3B78E7"/>
                </a:solidFill>
              </a:rPr>
              <a:t>in</a:t>
            </a:r>
            <a:r>
              <a:rPr lang="en-US" sz="2000" dirty="0"/>
              <a:t> navigator) {</a:t>
            </a:r>
            <a:br>
              <a:rPr lang="en-US" sz="2000" dirty="0"/>
            </a:br>
            <a:r>
              <a:rPr lang="en-US" sz="2000" dirty="0"/>
              <a:t>  </a:t>
            </a:r>
            <a:r>
              <a:rPr lang="en-US" sz="2000" dirty="0" err="1"/>
              <a:t>window.addEventListener</a:t>
            </a:r>
            <a:r>
              <a:rPr lang="en-US" sz="2000" dirty="0"/>
              <a:t>(</a:t>
            </a:r>
            <a:r>
              <a:rPr lang="en-US" sz="2000" dirty="0">
                <a:solidFill>
                  <a:srgbClr val="0D904F"/>
                </a:solidFill>
              </a:rPr>
              <a:t>'load'</a:t>
            </a:r>
            <a:r>
              <a:rPr lang="en-US" sz="2000" dirty="0"/>
              <a:t>, </a:t>
            </a:r>
            <a:r>
              <a:rPr lang="en-US" sz="2000" dirty="0">
                <a:solidFill>
                  <a:srgbClr val="3B78E7"/>
                </a:solidFill>
              </a:rPr>
              <a:t>function</a:t>
            </a:r>
            <a:r>
              <a:rPr lang="en-US" sz="2000" dirty="0"/>
              <a:t>() {</a:t>
            </a:r>
            <a:br>
              <a:rPr lang="en-US" sz="2000" dirty="0"/>
            </a:br>
            <a:r>
              <a:rPr lang="en-US" sz="2000" dirty="0"/>
              <a:t>    </a:t>
            </a:r>
            <a:r>
              <a:rPr lang="en-US" sz="2000" dirty="0" err="1"/>
              <a:t>navigator.serviceWorker.</a:t>
            </a:r>
            <a:r>
              <a:rPr lang="en-US" sz="2000" dirty="0" err="1">
                <a:solidFill>
                  <a:srgbClr val="3B78E7"/>
                </a:solidFill>
              </a:rPr>
              <a:t>register</a:t>
            </a:r>
            <a:r>
              <a:rPr lang="en-US" sz="2000" dirty="0"/>
              <a:t>(</a:t>
            </a:r>
            <a:r>
              <a:rPr lang="en-US" sz="2000" dirty="0">
                <a:solidFill>
                  <a:srgbClr val="0D904F"/>
                </a:solidFill>
              </a:rPr>
              <a:t>'/</a:t>
            </a:r>
            <a:r>
              <a:rPr lang="en-US" sz="2000" dirty="0" err="1">
                <a:solidFill>
                  <a:srgbClr val="0D904F"/>
                </a:solidFill>
              </a:rPr>
              <a:t>sw.js</a:t>
            </a:r>
            <a:r>
              <a:rPr lang="en-US" sz="2000" dirty="0">
                <a:solidFill>
                  <a:srgbClr val="0D904F"/>
                </a:solidFill>
              </a:rPr>
              <a:t>'</a:t>
            </a:r>
            <a:r>
              <a:rPr lang="en-US" sz="2000" dirty="0"/>
              <a:t>).</a:t>
            </a:r>
            <a:r>
              <a:rPr lang="en-US" sz="2000" dirty="0">
                <a:solidFill>
                  <a:srgbClr val="3B78E7"/>
                </a:solidFill>
              </a:rPr>
              <a:t>then</a:t>
            </a:r>
            <a:r>
              <a:rPr lang="en-US" sz="2000" dirty="0"/>
              <a:t>(</a:t>
            </a:r>
            <a:r>
              <a:rPr lang="en-US" sz="2000" dirty="0">
                <a:solidFill>
                  <a:srgbClr val="3B78E7"/>
                </a:solidFill>
              </a:rPr>
              <a:t>function</a:t>
            </a:r>
            <a:r>
              <a:rPr lang="en-US" sz="2000" dirty="0"/>
              <a:t>(registration) {</a:t>
            </a:r>
            <a:br>
              <a:rPr lang="en-US" sz="2000" dirty="0"/>
            </a:br>
            <a:r>
              <a:rPr lang="en-US" sz="2000" dirty="0"/>
              <a:t>      </a:t>
            </a:r>
            <a:r>
              <a:rPr lang="en-US" sz="2000" dirty="0">
                <a:solidFill>
                  <a:srgbClr val="D81B60"/>
                </a:solidFill>
              </a:rPr>
              <a:t>// Registration was successful</a:t>
            </a:r>
            <a:r>
              <a:rPr lang="en-US" sz="2000" dirty="0"/>
              <a:t/>
            </a:r>
            <a:br>
              <a:rPr lang="en-US" sz="2000" dirty="0"/>
            </a:br>
            <a:r>
              <a:rPr lang="en-US" sz="2000" dirty="0"/>
              <a:t>      </a:t>
            </a:r>
            <a:r>
              <a:rPr lang="en-US" sz="2000" dirty="0" err="1"/>
              <a:t>console.log</a:t>
            </a:r>
            <a:r>
              <a:rPr lang="en-US" sz="2000" dirty="0"/>
              <a:t>(</a:t>
            </a:r>
            <a:r>
              <a:rPr lang="en-US" sz="2000" dirty="0">
                <a:solidFill>
                  <a:srgbClr val="0D904F"/>
                </a:solidFill>
              </a:rPr>
              <a:t>'</a:t>
            </a:r>
            <a:r>
              <a:rPr lang="en-US" sz="2000" dirty="0" err="1">
                <a:solidFill>
                  <a:srgbClr val="0D904F"/>
                </a:solidFill>
              </a:rPr>
              <a:t>ServiceWorker</a:t>
            </a:r>
            <a:r>
              <a:rPr lang="en-US" sz="2000" dirty="0">
                <a:solidFill>
                  <a:srgbClr val="0D904F"/>
                </a:solidFill>
              </a:rPr>
              <a:t> registration successful with scope: '</a:t>
            </a:r>
            <a:r>
              <a:rPr lang="en-US" sz="2000" dirty="0"/>
              <a:t>, </a:t>
            </a:r>
            <a:r>
              <a:rPr lang="en-US" sz="2000" dirty="0" err="1"/>
              <a:t>registration.scope</a:t>
            </a:r>
            <a:r>
              <a:rPr lang="en-US" sz="2000" dirty="0"/>
              <a:t>);</a:t>
            </a:r>
            <a:br>
              <a:rPr lang="en-US" sz="2000" dirty="0"/>
            </a:br>
            <a:r>
              <a:rPr lang="en-US" sz="2000" dirty="0"/>
              <a:t>    }, </a:t>
            </a:r>
            <a:r>
              <a:rPr lang="en-US" sz="2000" dirty="0">
                <a:solidFill>
                  <a:srgbClr val="3B78E7"/>
                </a:solidFill>
              </a:rPr>
              <a:t>function</a:t>
            </a:r>
            <a:r>
              <a:rPr lang="en-US" sz="2000" dirty="0"/>
              <a:t>(err) {</a:t>
            </a:r>
            <a:br>
              <a:rPr lang="en-US" sz="2000" dirty="0"/>
            </a:br>
            <a:r>
              <a:rPr lang="en-US" sz="2000" dirty="0"/>
              <a:t>      </a:t>
            </a:r>
            <a:r>
              <a:rPr lang="en-US" sz="2000" dirty="0">
                <a:solidFill>
                  <a:srgbClr val="D81B60"/>
                </a:solidFill>
              </a:rPr>
              <a:t>// registration failed :(</a:t>
            </a:r>
            <a:r>
              <a:rPr lang="en-US" sz="2000" dirty="0"/>
              <a:t/>
            </a:r>
            <a:br>
              <a:rPr lang="en-US" sz="2000" dirty="0"/>
            </a:br>
            <a:r>
              <a:rPr lang="en-US" sz="2000" dirty="0"/>
              <a:t>      </a:t>
            </a:r>
            <a:r>
              <a:rPr lang="en-US" sz="2000" dirty="0" err="1"/>
              <a:t>console.log</a:t>
            </a:r>
            <a:r>
              <a:rPr lang="en-US" sz="2000" dirty="0"/>
              <a:t>(</a:t>
            </a:r>
            <a:r>
              <a:rPr lang="en-US" sz="2000" dirty="0">
                <a:solidFill>
                  <a:srgbClr val="0D904F"/>
                </a:solidFill>
              </a:rPr>
              <a:t>'</a:t>
            </a:r>
            <a:r>
              <a:rPr lang="en-US" sz="2000" dirty="0" err="1">
                <a:solidFill>
                  <a:srgbClr val="0D904F"/>
                </a:solidFill>
              </a:rPr>
              <a:t>ServiceWorker</a:t>
            </a:r>
            <a:r>
              <a:rPr lang="en-US" sz="2000" dirty="0">
                <a:solidFill>
                  <a:srgbClr val="0D904F"/>
                </a:solidFill>
              </a:rPr>
              <a:t> registration failed: '</a:t>
            </a:r>
            <a:r>
              <a:rPr lang="en-US" sz="2000" dirty="0"/>
              <a:t>, err);</a:t>
            </a:r>
            <a:br>
              <a:rPr lang="en-US" sz="2000" dirty="0"/>
            </a:br>
            <a:r>
              <a:rPr lang="en-US" sz="2000" dirty="0"/>
              <a:t>    });</a:t>
            </a:r>
            <a:br>
              <a:rPr lang="en-US" sz="2000" dirty="0"/>
            </a:br>
            <a:r>
              <a:rPr lang="en-US" sz="2000" dirty="0"/>
              <a:t>  });</a:t>
            </a:r>
            <a:br>
              <a:rPr lang="en-US" sz="2000" dirty="0"/>
            </a:br>
            <a:r>
              <a:rPr lang="en-US" sz="2000" dirty="0"/>
              <a:t>}</a:t>
            </a:r>
            <a:endParaRPr lang="en-US" sz="2000" dirty="0">
              <a:solidFill>
                <a:schemeClr val="accent6"/>
              </a:solidFill>
              <a:latin typeface="Gill Sans MT" charset="0"/>
              <a:ea typeface="Gill Sans MT" charset="0"/>
              <a:cs typeface="Gill Sans MT" charset="0"/>
            </a:endParaRPr>
          </a:p>
        </p:txBody>
      </p:sp>
    </p:spTree>
    <p:extLst>
      <p:ext uri="{BB962C8B-B14F-4D97-AF65-F5344CB8AC3E}">
        <p14:creationId xmlns:p14="http://schemas.microsoft.com/office/powerpoint/2010/main" val="74956734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a service worker</a:t>
            </a:r>
          </a:p>
        </p:txBody>
      </p:sp>
      <p:sp>
        <p:nvSpPr>
          <p:cNvPr id="4" name="Slide Number Placeholder 3"/>
          <p:cNvSpPr>
            <a:spLocks noGrp="1"/>
          </p:cNvSpPr>
          <p:nvPr>
            <p:ph type="sldNum" sz="quarter" idx="12"/>
          </p:nvPr>
        </p:nvSpPr>
        <p:spPr/>
        <p:txBody>
          <a:bodyPr/>
          <a:lstStyle/>
          <a:p>
            <a:fld id="{FAEF9944-A4F6-4C59-AEBD-678D6480B8EA}" type="slidenum">
              <a:rPr lang="en-US" smtClean="0"/>
              <a:pPr/>
              <a:t>28</a:t>
            </a:fld>
            <a:endParaRPr lang="en-US" dirty="0"/>
          </a:p>
        </p:txBody>
      </p:sp>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9" name="chip.png" descr="chip.png"/>
          <p:cNvPicPr>
            <a:picLocks noChangeAspect="1"/>
          </p:cNvPicPr>
          <p:nvPr/>
        </p:nvPicPr>
        <p:blipFill>
          <a:blip r:embed="rId6">
            <a:extLst/>
          </a:blip>
          <a:stretch>
            <a:fillRect/>
          </a:stretch>
        </p:blipFill>
        <p:spPr>
          <a:xfrm>
            <a:off x="1854539" y="598602"/>
            <a:ext cx="960450" cy="960450"/>
          </a:xfrm>
          <a:prstGeom prst="rect">
            <a:avLst/>
          </a:prstGeom>
          <a:ln w="12700">
            <a:miter lim="400000"/>
          </a:ln>
        </p:spPr>
      </p:pic>
      <p:sp>
        <p:nvSpPr>
          <p:cNvPr id="3" name="Rectangle 2"/>
          <p:cNvSpPr/>
          <p:nvPr/>
        </p:nvSpPr>
        <p:spPr>
          <a:xfrm>
            <a:off x="2270740" y="1925142"/>
            <a:ext cx="11277600" cy="1631216"/>
          </a:xfrm>
          <a:prstGeom prst="rect">
            <a:avLst/>
          </a:prstGeom>
        </p:spPr>
        <p:txBody>
          <a:bodyPr wrap="square">
            <a:spAutoFit/>
          </a:bodyPr>
          <a:lstStyle/>
          <a:p>
            <a:r>
              <a:rPr lang="en-US" sz="2000" dirty="0"/>
              <a:t/>
            </a:r>
            <a:br>
              <a:rPr lang="en-US" sz="2000" dirty="0"/>
            </a:br>
            <a:endParaRPr lang="en-US" sz="2000" dirty="0">
              <a:solidFill>
                <a:srgbClr val="FFFFFF"/>
              </a:solidFill>
              <a:latin typeface="Material Icons" charset="0"/>
            </a:endParaRPr>
          </a:p>
          <a:p>
            <a:r>
              <a:rPr lang="en-US" sz="2000" dirty="0" err="1">
                <a:solidFill>
                  <a:srgbClr val="3B78E7"/>
                </a:solidFill>
              </a:rPr>
              <a:t>self</a:t>
            </a:r>
            <a:r>
              <a:rPr lang="en-US" sz="2000" dirty="0" err="1"/>
              <a:t>.addEventListener</a:t>
            </a:r>
            <a:r>
              <a:rPr lang="en-US" sz="2000" dirty="0"/>
              <a:t>(</a:t>
            </a:r>
            <a:r>
              <a:rPr lang="en-US" sz="2000" dirty="0">
                <a:solidFill>
                  <a:srgbClr val="0D904F"/>
                </a:solidFill>
              </a:rPr>
              <a:t>'install'</a:t>
            </a:r>
            <a:r>
              <a:rPr lang="en-US" sz="2000" dirty="0"/>
              <a:t>, </a:t>
            </a:r>
            <a:r>
              <a:rPr lang="en-US" sz="2000" dirty="0">
                <a:solidFill>
                  <a:srgbClr val="3B78E7"/>
                </a:solidFill>
              </a:rPr>
              <a:t>function</a:t>
            </a:r>
            <a:r>
              <a:rPr lang="en-US" sz="2000" dirty="0"/>
              <a:t>(</a:t>
            </a:r>
            <a:r>
              <a:rPr lang="en-US" sz="2000" dirty="0">
                <a:solidFill>
                  <a:srgbClr val="3B78E7"/>
                </a:solidFill>
              </a:rPr>
              <a:t>event</a:t>
            </a:r>
            <a:r>
              <a:rPr lang="en-US" sz="2000" dirty="0"/>
              <a:t>) {</a:t>
            </a:r>
            <a:br>
              <a:rPr lang="en-US" sz="2000" dirty="0"/>
            </a:br>
            <a:r>
              <a:rPr lang="en-US" sz="2000" dirty="0"/>
              <a:t>  </a:t>
            </a:r>
            <a:r>
              <a:rPr lang="en-US" sz="2000" dirty="0">
                <a:solidFill>
                  <a:srgbClr val="D81B60"/>
                </a:solidFill>
              </a:rPr>
              <a:t>// Perform install steps</a:t>
            </a:r>
            <a:r>
              <a:rPr lang="en-US" sz="2000" dirty="0"/>
              <a:t/>
            </a:r>
            <a:br>
              <a:rPr lang="en-US" sz="2000" dirty="0"/>
            </a:br>
            <a:r>
              <a:rPr lang="en-US" sz="2000" dirty="0"/>
              <a:t>});</a:t>
            </a:r>
            <a:endParaRPr lang="en-US" sz="2000" dirty="0">
              <a:solidFill>
                <a:schemeClr val="accent6"/>
              </a:solidFill>
              <a:latin typeface="Gill Sans MT" charset="0"/>
              <a:ea typeface="Gill Sans MT" charset="0"/>
              <a:cs typeface="Gill Sans MT" charset="0"/>
            </a:endParaRPr>
          </a:p>
        </p:txBody>
      </p:sp>
      <p:sp>
        <p:nvSpPr>
          <p:cNvPr id="5" name="Rectangle 4"/>
          <p:cNvSpPr/>
          <p:nvPr/>
        </p:nvSpPr>
        <p:spPr>
          <a:xfrm>
            <a:off x="2270740" y="3922448"/>
            <a:ext cx="7690124" cy="1323439"/>
          </a:xfrm>
          <a:prstGeom prst="rect">
            <a:avLst/>
          </a:prstGeom>
        </p:spPr>
        <p:txBody>
          <a:bodyPr wrap="square">
            <a:spAutoFit/>
          </a:bodyPr>
          <a:lstStyle/>
          <a:p>
            <a:r>
              <a:rPr lang="en-US" sz="2000" dirty="0">
                <a:solidFill>
                  <a:srgbClr val="212121"/>
                </a:solidFill>
                <a:latin typeface="Gill Sans MT" charset="0"/>
                <a:ea typeface="Gill Sans MT" charset="0"/>
                <a:cs typeface="Gill Sans MT" charset="0"/>
              </a:rPr>
              <a:t>Inside of our install callback, we need to take the following steps:</a:t>
            </a:r>
          </a:p>
          <a:p>
            <a:pPr>
              <a:buFont typeface="+mj-lt"/>
              <a:buAutoNum type="arabicPeriod"/>
            </a:pPr>
            <a:r>
              <a:rPr lang="en-US" sz="2000" dirty="0">
                <a:solidFill>
                  <a:srgbClr val="212121"/>
                </a:solidFill>
                <a:latin typeface="Gill Sans MT" charset="0"/>
                <a:ea typeface="Gill Sans MT" charset="0"/>
                <a:cs typeface="Gill Sans MT" charset="0"/>
              </a:rPr>
              <a:t>Open a cache.</a:t>
            </a:r>
          </a:p>
          <a:p>
            <a:pPr>
              <a:buFont typeface="+mj-lt"/>
              <a:buAutoNum type="arabicPeriod"/>
            </a:pPr>
            <a:r>
              <a:rPr lang="en-US" sz="2000" dirty="0">
                <a:solidFill>
                  <a:srgbClr val="212121"/>
                </a:solidFill>
                <a:latin typeface="Gill Sans MT" charset="0"/>
                <a:ea typeface="Gill Sans MT" charset="0"/>
                <a:cs typeface="Gill Sans MT" charset="0"/>
              </a:rPr>
              <a:t>Cache our files.</a:t>
            </a:r>
          </a:p>
          <a:p>
            <a:pPr>
              <a:buFont typeface="+mj-lt"/>
              <a:buAutoNum type="arabicPeriod"/>
            </a:pPr>
            <a:r>
              <a:rPr lang="en-US" sz="2000" dirty="0">
                <a:solidFill>
                  <a:srgbClr val="212121"/>
                </a:solidFill>
                <a:latin typeface="Gill Sans MT" charset="0"/>
                <a:ea typeface="Gill Sans MT" charset="0"/>
                <a:cs typeface="Gill Sans MT" charset="0"/>
              </a:rPr>
              <a:t>Confirm whether all the required assets are cached or not</a:t>
            </a:r>
            <a:r>
              <a:rPr lang="en-US" sz="2000" dirty="0" smtClean="0">
                <a:solidFill>
                  <a:srgbClr val="212121"/>
                </a:solidFill>
                <a:latin typeface="Gill Sans MT" charset="0"/>
                <a:ea typeface="Gill Sans MT" charset="0"/>
                <a:cs typeface="Gill Sans MT" charset="0"/>
              </a:rPr>
              <a:t>.</a:t>
            </a:r>
          </a:p>
        </p:txBody>
      </p:sp>
      <p:sp>
        <p:nvSpPr>
          <p:cNvPr id="6" name="TextBox 5">
            <a:hlinkClick r:id="rId7"/>
          </p:cNvPr>
          <p:cNvSpPr txBox="1"/>
          <p:nvPr/>
        </p:nvSpPr>
        <p:spPr>
          <a:xfrm>
            <a:off x="2270740" y="5605380"/>
            <a:ext cx="7145875" cy="523220"/>
          </a:xfrm>
          <a:prstGeom prst="rect">
            <a:avLst/>
          </a:prstGeom>
          <a:noFill/>
        </p:spPr>
        <p:txBody>
          <a:bodyPr wrap="square" rtlCol="0">
            <a:spAutoFit/>
          </a:bodyPr>
          <a:lstStyle/>
          <a:p>
            <a:r>
              <a:rPr lang="en-US" sz="2800" b="1" smtClean="0">
                <a:solidFill>
                  <a:schemeClr val="accent6"/>
                </a:solidFill>
              </a:rPr>
              <a:t>For More Info !</a:t>
            </a:r>
            <a:endParaRPr lang="en-US" sz="2800" b="1">
              <a:solidFill>
                <a:schemeClr val="accent6"/>
              </a:solidFill>
            </a:endParaRPr>
          </a:p>
        </p:txBody>
      </p:sp>
    </p:spTree>
    <p:extLst>
      <p:ext uri="{BB962C8B-B14F-4D97-AF65-F5344CB8AC3E}">
        <p14:creationId xmlns:p14="http://schemas.microsoft.com/office/powerpoint/2010/main" val="9816152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and return </a:t>
            </a:r>
            <a:r>
              <a:rPr lang="en-US" dirty="0" smtClean="0"/>
              <a:t>requests</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29</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9" name="chip.png" descr="chip.png"/>
          <p:cNvPicPr>
            <a:picLocks noChangeAspect="1"/>
          </p:cNvPicPr>
          <p:nvPr/>
        </p:nvPicPr>
        <p:blipFill>
          <a:blip r:embed="rId5">
            <a:extLst/>
          </a:blip>
          <a:stretch>
            <a:fillRect/>
          </a:stretch>
        </p:blipFill>
        <p:spPr>
          <a:xfrm>
            <a:off x="1854539" y="598602"/>
            <a:ext cx="960450" cy="960450"/>
          </a:xfrm>
          <a:prstGeom prst="rect">
            <a:avLst/>
          </a:prstGeom>
          <a:ln w="12700">
            <a:miter lim="400000"/>
          </a:ln>
        </p:spPr>
      </p:pic>
      <p:sp>
        <p:nvSpPr>
          <p:cNvPr id="3" name="Rectangle 2"/>
          <p:cNvSpPr/>
          <p:nvPr/>
        </p:nvSpPr>
        <p:spPr>
          <a:xfrm>
            <a:off x="2626301" y="2048341"/>
            <a:ext cx="9560513" cy="4247317"/>
          </a:xfrm>
          <a:prstGeom prst="rect">
            <a:avLst/>
          </a:prstGeom>
        </p:spPr>
        <p:txBody>
          <a:bodyPr wrap="square">
            <a:spAutoFit/>
          </a:bodyPr>
          <a:lstStyle/>
          <a:p>
            <a:r>
              <a:rPr lang="en-US" dirty="0"/>
              <a:t/>
            </a:r>
            <a:br>
              <a:rPr lang="en-US" dirty="0"/>
            </a:br>
            <a:endParaRPr lang="en-US" dirty="0">
              <a:solidFill>
                <a:srgbClr val="FFFFFF"/>
              </a:solidFill>
              <a:latin typeface="Material Icons" charset="0"/>
            </a:endParaRPr>
          </a:p>
          <a:p>
            <a:r>
              <a:rPr lang="en-US" dirty="0" err="1">
                <a:solidFill>
                  <a:srgbClr val="3B78E7"/>
                </a:solidFill>
              </a:rPr>
              <a:t>self</a:t>
            </a:r>
            <a:r>
              <a:rPr lang="en-US" dirty="0" err="1"/>
              <a:t>.addEventListener</a:t>
            </a:r>
            <a:r>
              <a:rPr lang="en-US" dirty="0"/>
              <a:t>(</a:t>
            </a:r>
            <a:r>
              <a:rPr lang="en-US" dirty="0">
                <a:solidFill>
                  <a:srgbClr val="0D904F"/>
                </a:solidFill>
              </a:rPr>
              <a:t>'fetch'</a:t>
            </a:r>
            <a:r>
              <a:rPr lang="en-US" dirty="0"/>
              <a:t>, </a:t>
            </a:r>
            <a:r>
              <a:rPr lang="en-US" dirty="0">
                <a:solidFill>
                  <a:srgbClr val="3B78E7"/>
                </a:solidFill>
              </a:rPr>
              <a:t>function</a:t>
            </a:r>
            <a:r>
              <a:rPr lang="en-US" dirty="0"/>
              <a:t>(</a:t>
            </a:r>
            <a:r>
              <a:rPr lang="en-US" dirty="0">
                <a:solidFill>
                  <a:srgbClr val="3B78E7"/>
                </a:solidFill>
              </a:rPr>
              <a:t>event</a:t>
            </a:r>
            <a:r>
              <a:rPr lang="en-US" dirty="0"/>
              <a:t>) {</a:t>
            </a:r>
            <a:br>
              <a:rPr lang="en-US" dirty="0"/>
            </a:br>
            <a:r>
              <a:rPr lang="en-US" dirty="0"/>
              <a:t>  </a:t>
            </a:r>
            <a:r>
              <a:rPr lang="en-US" dirty="0" err="1">
                <a:solidFill>
                  <a:srgbClr val="3B78E7"/>
                </a:solidFill>
              </a:rPr>
              <a:t>event</a:t>
            </a:r>
            <a:r>
              <a:rPr lang="en-US" dirty="0" err="1"/>
              <a:t>.respondWith</a:t>
            </a:r>
            <a:r>
              <a:rPr lang="en-US" dirty="0"/>
              <a:t>(</a:t>
            </a:r>
            <a:br>
              <a:rPr lang="en-US" dirty="0"/>
            </a:br>
            <a:r>
              <a:rPr lang="en-US" dirty="0"/>
              <a:t>    </a:t>
            </a:r>
            <a:r>
              <a:rPr lang="en-US" dirty="0" err="1"/>
              <a:t>caches.match</a:t>
            </a:r>
            <a:r>
              <a:rPr lang="en-US" dirty="0"/>
              <a:t>(</a:t>
            </a:r>
            <a:r>
              <a:rPr lang="en-US" dirty="0" err="1">
                <a:solidFill>
                  <a:srgbClr val="3B78E7"/>
                </a:solidFill>
              </a:rPr>
              <a:t>event</a:t>
            </a:r>
            <a:r>
              <a:rPr lang="en-US" dirty="0" err="1"/>
              <a:t>.request</a:t>
            </a:r>
            <a:r>
              <a:rPr lang="en-US" dirty="0"/>
              <a:t>)</a:t>
            </a:r>
            <a:br>
              <a:rPr lang="en-US" dirty="0"/>
            </a:br>
            <a:r>
              <a:rPr lang="en-US" dirty="0"/>
              <a:t>      .</a:t>
            </a:r>
            <a:r>
              <a:rPr lang="en-US" dirty="0">
                <a:solidFill>
                  <a:srgbClr val="3B78E7"/>
                </a:solidFill>
              </a:rPr>
              <a:t>then</a:t>
            </a:r>
            <a:r>
              <a:rPr lang="en-US" dirty="0"/>
              <a:t>(</a:t>
            </a:r>
            <a:r>
              <a:rPr lang="en-US" dirty="0">
                <a:solidFill>
                  <a:srgbClr val="3B78E7"/>
                </a:solidFill>
              </a:rPr>
              <a:t>function</a:t>
            </a:r>
            <a:r>
              <a:rPr lang="en-US" dirty="0"/>
              <a:t>(response) {</a:t>
            </a:r>
            <a:br>
              <a:rPr lang="en-US" dirty="0"/>
            </a:br>
            <a:r>
              <a:rPr lang="en-US" dirty="0"/>
              <a:t>        </a:t>
            </a:r>
            <a:r>
              <a:rPr lang="en-US" dirty="0">
                <a:solidFill>
                  <a:srgbClr val="D81B60"/>
                </a:solidFill>
              </a:rPr>
              <a:t>// Cache hit - return response</a:t>
            </a:r>
            <a:r>
              <a:rPr lang="en-US" dirty="0"/>
              <a:t/>
            </a:r>
            <a:br>
              <a:rPr lang="en-US" dirty="0"/>
            </a:br>
            <a:r>
              <a:rPr lang="en-US" dirty="0"/>
              <a:t>        </a:t>
            </a:r>
            <a:r>
              <a:rPr lang="en-US" dirty="0">
                <a:solidFill>
                  <a:srgbClr val="3B78E7"/>
                </a:solidFill>
              </a:rPr>
              <a:t>if</a:t>
            </a:r>
            <a:r>
              <a:rPr lang="en-US" dirty="0"/>
              <a:t> (response) {</a:t>
            </a:r>
            <a:br>
              <a:rPr lang="en-US" dirty="0"/>
            </a:br>
            <a:r>
              <a:rPr lang="en-US" dirty="0"/>
              <a:t>          </a:t>
            </a:r>
            <a:r>
              <a:rPr lang="en-US" dirty="0">
                <a:solidFill>
                  <a:srgbClr val="3B78E7"/>
                </a:solidFill>
              </a:rPr>
              <a:t>return</a:t>
            </a:r>
            <a:r>
              <a:rPr lang="en-US" dirty="0"/>
              <a:t> response;</a:t>
            </a:r>
            <a:br>
              <a:rPr lang="en-US" dirty="0"/>
            </a:br>
            <a:r>
              <a:rPr lang="en-US" dirty="0"/>
              <a:t>        }</a:t>
            </a:r>
            <a:br>
              <a:rPr lang="en-US" dirty="0"/>
            </a:br>
            <a:r>
              <a:rPr lang="en-US" dirty="0"/>
              <a:t>        </a:t>
            </a:r>
            <a:r>
              <a:rPr lang="en-US" dirty="0">
                <a:solidFill>
                  <a:srgbClr val="3B78E7"/>
                </a:solidFill>
              </a:rPr>
              <a:t>return</a:t>
            </a:r>
            <a:r>
              <a:rPr lang="en-US" dirty="0"/>
              <a:t> fetch(</a:t>
            </a:r>
            <a:r>
              <a:rPr lang="en-US" dirty="0" err="1">
                <a:solidFill>
                  <a:srgbClr val="3B78E7"/>
                </a:solidFill>
              </a:rPr>
              <a:t>event</a:t>
            </a:r>
            <a:r>
              <a:rPr lang="en-US" dirty="0" err="1"/>
              <a:t>.request</a:t>
            </a:r>
            <a:r>
              <a:rPr lang="en-US" dirty="0"/>
              <a:t>);</a:t>
            </a:r>
            <a:br>
              <a:rPr lang="en-US" dirty="0"/>
            </a:br>
            <a:r>
              <a:rPr lang="en-US" dirty="0"/>
              <a:t>      }</a:t>
            </a:r>
            <a:br>
              <a:rPr lang="en-US" dirty="0"/>
            </a:br>
            <a:r>
              <a:rPr lang="en-US" dirty="0"/>
              <a:t>    )</a:t>
            </a:r>
            <a:br>
              <a:rPr lang="en-US" dirty="0"/>
            </a:br>
            <a:r>
              <a:rPr lang="en-US" dirty="0"/>
              <a:t>  );</a:t>
            </a:r>
            <a:br>
              <a:rPr lang="en-US" dirty="0"/>
            </a:br>
            <a:r>
              <a:rPr lang="en-US" dirty="0"/>
              <a:t>});</a:t>
            </a:r>
            <a:endParaRPr lang="en-US" dirty="0">
              <a:latin typeface="Gill Sans MT" charset="0"/>
              <a:ea typeface="Gill Sans MT" charset="0"/>
              <a:cs typeface="Gill Sans MT" charset="0"/>
            </a:endParaRPr>
          </a:p>
        </p:txBody>
      </p:sp>
    </p:spTree>
    <p:extLst>
      <p:ext uri="{BB962C8B-B14F-4D97-AF65-F5344CB8AC3E}">
        <p14:creationId xmlns:p14="http://schemas.microsoft.com/office/powerpoint/2010/main" val="58860108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6" name="Content Placeholder 2"/>
          <p:cNvSpPr>
            <a:spLocks noGrp="1"/>
          </p:cNvSpPr>
          <p:nvPr>
            <p:ph idx="1"/>
          </p:nvPr>
        </p:nvSpPr>
        <p:spPr>
          <a:xfrm>
            <a:off x="6736080" y="2094998"/>
            <a:ext cx="4815840" cy="2580653"/>
          </a:xfrm>
        </p:spPr>
        <p:txBody>
          <a:bodyPr>
            <a:normAutofit/>
          </a:bodyPr>
          <a:lstStyle/>
          <a:p>
            <a:pPr marL="0" indent="0">
              <a:buNone/>
            </a:pPr>
            <a:r>
              <a:rPr lang="en-US" sz="2400" b="1" dirty="0"/>
              <a:t>What does </a:t>
            </a:r>
            <a:r>
              <a:rPr lang="en-US" sz="2400" b="1" dirty="0" smtClean="0"/>
              <a:t>API stand </a:t>
            </a:r>
            <a:r>
              <a:rPr lang="en-US" sz="2400" b="1" dirty="0"/>
              <a:t>for</a:t>
            </a:r>
            <a:r>
              <a:rPr lang="en-US" sz="2400" b="1" dirty="0" smtClean="0"/>
              <a:t>?</a:t>
            </a:r>
          </a:p>
          <a:p>
            <a:r>
              <a:rPr lang="en-US" sz="2400" b="1" dirty="0" smtClean="0"/>
              <a:t>A</a:t>
            </a:r>
            <a:r>
              <a:rPr lang="en-US" sz="2400" b="1" dirty="0" smtClean="0">
                <a:solidFill>
                  <a:schemeClr val="accent6"/>
                </a:solidFill>
              </a:rPr>
              <a:t>pplication</a:t>
            </a:r>
          </a:p>
          <a:p>
            <a:r>
              <a:rPr lang="en-US" sz="2400" b="1" dirty="0" smtClean="0"/>
              <a:t>P</a:t>
            </a:r>
            <a:r>
              <a:rPr lang="en-US" sz="2400" b="1" dirty="0" smtClean="0">
                <a:solidFill>
                  <a:schemeClr val="accent6"/>
                </a:solidFill>
              </a:rPr>
              <a:t>rogramming</a:t>
            </a:r>
          </a:p>
          <a:p>
            <a:r>
              <a:rPr lang="en-US" sz="2400" b="1" dirty="0" smtClean="0"/>
              <a:t>I</a:t>
            </a:r>
            <a:r>
              <a:rPr lang="en-US" sz="2400" b="1" dirty="0" smtClean="0">
                <a:solidFill>
                  <a:schemeClr val="accent6"/>
                </a:solidFill>
              </a:rPr>
              <a:t>nterface</a:t>
            </a:r>
          </a:p>
          <a:p>
            <a:endParaRPr lang="en-US" dirty="0"/>
          </a:p>
        </p:txBody>
      </p:sp>
      <p:sp>
        <p:nvSpPr>
          <p:cNvPr id="4" name="Text Placeholder 3"/>
          <p:cNvSpPr>
            <a:spLocks noGrp="1"/>
          </p:cNvSpPr>
          <p:nvPr>
            <p:ph type="body" sz="half" idx="2"/>
          </p:nvPr>
        </p:nvSpPr>
        <p:spPr/>
        <p:txBody>
          <a:bodyPr>
            <a:normAutofit/>
          </a:bodyPr>
          <a:lstStyle/>
          <a:p>
            <a:r>
              <a:rPr lang="en-US" sz="2000" dirty="0"/>
              <a:t>APIs are sets of requirements that govern how one application can talk to another. It is usually used by establishing a reference to a library in your software or importing a </a:t>
            </a:r>
            <a:r>
              <a:rPr lang="en-US" sz="2000" dirty="0" smtClean="0"/>
              <a:t>function.</a:t>
            </a:r>
            <a:endParaRPr lang="en-US" sz="2000"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3</a:t>
            </a:fld>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106823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a service </a:t>
            </a:r>
            <a:r>
              <a:rPr lang="en-US" dirty="0" smtClean="0"/>
              <a:t>worker</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30</a:t>
            </a:fld>
            <a:endParaRPr lang="en-US" dirty="0"/>
          </a:p>
        </p:txBody>
      </p:sp>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9" name="chip.png" descr="chip.png"/>
          <p:cNvPicPr>
            <a:picLocks noChangeAspect="1"/>
          </p:cNvPicPr>
          <p:nvPr/>
        </p:nvPicPr>
        <p:blipFill>
          <a:blip r:embed="rId6">
            <a:extLst/>
          </a:blip>
          <a:stretch>
            <a:fillRect/>
          </a:stretch>
        </p:blipFill>
        <p:spPr>
          <a:xfrm>
            <a:off x="1854539" y="598602"/>
            <a:ext cx="960450" cy="960450"/>
          </a:xfrm>
          <a:prstGeom prst="rect">
            <a:avLst/>
          </a:prstGeom>
          <a:ln w="12700">
            <a:miter lim="400000"/>
          </a:ln>
        </p:spPr>
      </p:pic>
      <p:sp>
        <p:nvSpPr>
          <p:cNvPr id="3" name="Rectangle 2"/>
          <p:cNvSpPr/>
          <p:nvPr/>
        </p:nvSpPr>
        <p:spPr>
          <a:xfrm>
            <a:off x="2151262" y="1743855"/>
            <a:ext cx="10040738" cy="5078313"/>
          </a:xfrm>
          <a:prstGeom prst="rect">
            <a:avLst/>
          </a:prstGeom>
        </p:spPr>
        <p:txBody>
          <a:bodyPr wrap="square">
            <a:spAutoFit/>
          </a:bodyPr>
          <a:lstStyle/>
          <a:p>
            <a:r>
              <a:rPr lang="en-US" dirty="0"/>
              <a:t/>
            </a:r>
            <a:br>
              <a:rPr lang="en-US" dirty="0"/>
            </a:br>
            <a:endParaRPr lang="en-US" dirty="0">
              <a:solidFill>
                <a:srgbClr val="FFFFFF"/>
              </a:solidFill>
              <a:latin typeface="Material Icons" charset="0"/>
            </a:endParaRPr>
          </a:p>
          <a:p>
            <a:r>
              <a:rPr lang="en-US" dirty="0" err="1">
                <a:solidFill>
                  <a:srgbClr val="3B78E7"/>
                </a:solidFill>
              </a:rPr>
              <a:t>self</a:t>
            </a:r>
            <a:r>
              <a:rPr lang="en-US" dirty="0" err="1"/>
              <a:t>.addEventListener</a:t>
            </a:r>
            <a:r>
              <a:rPr lang="en-US" dirty="0"/>
              <a:t>(</a:t>
            </a:r>
            <a:r>
              <a:rPr lang="en-US" dirty="0">
                <a:solidFill>
                  <a:srgbClr val="0D904F"/>
                </a:solidFill>
              </a:rPr>
              <a:t>'activate'</a:t>
            </a:r>
            <a:r>
              <a:rPr lang="en-US" dirty="0"/>
              <a:t>, </a:t>
            </a:r>
            <a:r>
              <a:rPr lang="en-US" dirty="0">
                <a:solidFill>
                  <a:srgbClr val="3B78E7"/>
                </a:solidFill>
              </a:rPr>
              <a:t>function</a:t>
            </a:r>
            <a:r>
              <a:rPr lang="en-US" dirty="0"/>
              <a:t>(</a:t>
            </a:r>
            <a:r>
              <a:rPr lang="en-US" dirty="0">
                <a:solidFill>
                  <a:srgbClr val="3B78E7"/>
                </a:solidFill>
              </a:rPr>
              <a:t>event</a:t>
            </a:r>
            <a:r>
              <a:rPr lang="en-US" dirty="0"/>
              <a:t>) {</a:t>
            </a:r>
            <a:br>
              <a:rPr lang="en-US" dirty="0"/>
            </a:br>
            <a:r>
              <a:rPr lang="en-US" dirty="0"/>
              <a:t/>
            </a:r>
            <a:br>
              <a:rPr lang="en-US" dirty="0"/>
            </a:br>
            <a:r>
              <a:rPr lang="en-US" dirty="0"/>
              <a:t>  </a:t>
            </a:r>
            <a:r>
              <a:rPr lang="en-US" dirty="0" err="1">
                <a:solidFill>
                  <a:srgbClr val="3B78E7"/>
                </a:solidFill>
              </a:rPr>
              <a:t>var</a:t>
            </a:r>
            <a:r>
              <a:rPr lang="en-US" dirty="0"/>
              <a:t> </a:t>
            </a:r>
            <a:r>
              <a:rPr lang="en-US" dirty="0" err="1"/>
              <a:t>cacheWhitelist</a:t>
            </a:r>
            <a:r>
              <a:rPr lang="en-US" dirty="0"/>
              <a:t> = [</a:t>
            </a:r>
            <a:r>
              <a:rPr lang="en-US" dirty="0">
                <a:solidFill>
                  <a:srgbClr val="0D904F"/>
                </a:solidFill>
              </a:rPr>
              <a:t>'pages-cache-v1'</a:t>
            </a:r>
            <a:r>
              <a:rPr lang="en-US" dirty="0"/>
              <a:t>, </a:t>
            </a:r>
            <a:r>
              <a:rPr lang="en-US" dirty="0">
                <a:solidFill>
                  <a:srgbClr val="0D904F"/>
                </a:solidFill>
              </a:rPr>
              <a:t>'blog-posts-cache-v1'</a:t>
            </a:r>
            <a:r>
              <a:rPr lang="en-US" dirty="0"/>
              <a:t>];</a:t>
            </a:r>
            <a:br>
              <a:rPr lang="en-US" dirty="0"/>
            </a:br>
            <a:r>
              <a:rPr lang="en-US" dirty="0"/>
              <a:t/>
            </a:r>
            <a:br>
              <a:rPr lang="en-US" dirty="0"/>
            </a:br>
            <a:r>
              <a:rPr lang="en-US" dirty="0"/>
              <a:t>  </a:t>
            </a:r>
            <a:r>
              <a:rPr lang="en-US" dirty="0" err="1">
                <a:solidFill>
                  <a:srgbClr val="3B78E7"/>
                </a:solidFill>
              </a:rPr>
              <a:t>event</a:t>
            </a:r>
            <a:r>
              <a:rPr lang="en-US" dirty="0" err="1"/>
              <a:t>.waitUntil</a:t>
            </a:r>
            <a:r>
              <a:rPr lang="en-US" dirty="0"/>
              <a:t>(</a:t>
            </a:r>
            <a:br>
              <a:rPr lang="en-US" dirty="0"/>
            </a:br>
            <a:r>
              <a:rPr lang="en-US" dirty="0"/>
              <a:t>    </a:t>
            </a:r>
            <a:r>
              <a:rPr lang="en-US" dirty="0" err="1"/>
              <a:t>caches.keys</a:t>
            </a:r>
            <a:r>
              <a:rPr lang="en-US" dirty="0"/>
              <a:t>().</a:t>
            </a:r>
            <a:r>
              <a:rPr lang="en-US" dirty="0">
                <a:solidFill>
                  <a:srgbClr val="3B78E7"/>
                </a:solidFill>
              </a:rPr>
              <a:t>then</a:t>
            </a:r>
            <a:r>
              <a:rPr lang="en-US" dirty="0"/>
              <a:t>(</a:t>
            </a:r>
            <a:r>
              <a:rPr lang="en-US" dirty="0">
                <a:solidFill>
                  <a:srgbClr val="3B78E7"/>
                </a:solidFill>
              </a:rPr>
              <a:t>function</a:t>
            </a:r>
            <a:r>
              <a:rPr lang="en-US" dirty="0"/>
              <a:t>(</a:t>
            </a:r>
            <a:r>
              <a:rPr lang="en-US" dirty="0" err="1"/>
              <a:t>cacheNames</a:t>
            </a:r>
            <a:r>
              <a:rPr lang="en-US" dirty="0"/>
              <a:t>) {</a:t>
            </a:r>
            <a:br>
              <a:rPr lang="en-US" dirty="0"/>
            </a:br>
            <a:r>
              <a:rPr lang="en-US" dirty="0"/>
              <a:t>      </a:t>
            </a:r>
            <a:r>
              <a:rPr lang="en-US" dirty="0">
                <a:solidFill>
                  <a:srgbClr val="3B78E7"/>
                </a:solidFill>
              </a:rPr>
              <a:t>return</a:t>
            </a:r>
            <a:r>
              <a:rPr lang="en-US" dirty="0"/>
              <a:t> </a:t>
            </a:r>
            <a:r>
              <a:rPr lang="en-US" dirty="0" err="1">
                <a:solidFill>
                  <a:srgbClr val="9C27B0"/>
                </a:solidFill>
              </a:rPr>
              <a:t>Promise</a:t>
            </a:r>
            <a:r>
              <a:rPr lang="en-US" dirty="0" err="1"/>
              <a:t>.all</a:t>
            </a:r>
            <a:r>
              <a:rPr lang="en-US" dirty="0"/>
              <a:t>(</a:t>
            </a:r>
            <a:br>
              <a:rPr lang="en-US" dirty="0"/>
            </a:br>
            <a:r>
              <a:rPr lang="en-US" dirty="0"/>
              <a:t>        </a:t>
            </a:r>
            <a:r>
              <a:rPr lang="en-US" dirty="0" err="1"/>
              <a:t>cacheNames.map</a:t>
            </a:r>
            <a:r>
              <a:rPr lang="en-US" dirty="0"/>
              <a:t>(</a:t>
            </a:r>
            <a:r>
              <a:rPr lang="en-US" dirty="0">
                <a:solidFill>
                  <a:srgbClr val="3B78E7"/>
                </a:solidFill>
              </a:rPr>
              <a:t>function</a:t>
            </a:r>
            <a:r>
              <a:rPr lang="en-US" dirty="0"/>
              <a:t>(</a:t>
            </a:r>
            <a:r>
              <a:rPr lang="en-US" dirty="0" err="1"/>
              <a:t>cacheName</a:t>
            </a:r>
            <a:r>
              <a:rPr lang="en-US" dirty="0"/>
              <a:t>) {</a:t>
            </a:r>
            <a:br>
              <a:rPr lang="en-US" dirty="0"/>
            </a:br>
            <a:r>
              <a:rPr lang="en-US" dirty="0"/>
              <a:t>          </a:t>
            </a:r>
            <a:r>
              <a:rPr lang="en-US" dirty="0">
                <a:solidFill>
                  <a:srgbClr val="3B78E7"/>
                </a:solidFill>
              </a:rPr>
              <a:t>if</a:t>
            </a:r>
            <a:r>
              <a:rPr lang="en-US" dirty="0"/>
              <a:t> (</a:t>
            </a:r>
            <a:r>
              <a:rPr lang="en-US" dirty="0" err="1"/>
              <a:t>cacheWhitelist.indexOf</a:t>
            </a:r>
            <a:r>
              <a:rPr lang="en-US" dirty="0"/>
              <a:t>(</a:t>
            </a:r>
            <a:r>
              <a:rPr lang="en-US" dirty="0" err="1"/>
              <a:t>cacheName</a:t>
            </a:r>
            <a:r>
              <a:rPr lang="en-US" dirty="0"/>
              <a:t>) === -</a:t>
            </a:r>
            <a:r>
              <a:rPr lang="en-US" dirty="0">
                <a:solidFill>
                  <a:srgbClr val="C53929"/>
                </a:solidFill>
              </a:rPr>
              <a:t>1</a:t>
            </a:r>
            <a:r>
              <a:rPr lang="en-US" dirty="0"/>
              <a:t>) {</a:t>
            </a:r>
            <a:br>
              <a:rPr lang="en-US" dirty="0"/>
            </a:br>
            <a:r>
              <a:rPr lang="en-US" dirty="0"/>
              <a:t>            </a:t>
            </a:r>
            <a:r>
              <a:rPr lang="en-US" dirty="0">
                <a:solidFill>
                  <a:srgbClr val="3B78E7"/>
                </a:solidFill>
              </a:rPr>
              <a:t>return</a:t>
            </a:r>
            <a:r>
              <a:rPr lang="en-US" dirty="0"/>
              <a:t> </a:t>
            </a:r>
            <a:r>
              <a:rPr lang="en-US" dirty="0" err="1"/>
              <a:t>caches.</a:t>
            </a:r>
            <a:r>
              <a:rPr lang="en-US" dirty="0" err="1">
                <a:solidFill>
                  <a:srgbClr val="3B78E7"/>
                </a:solidFill>
              </a:rPr>
              <a:t>delete</a:t>
            </a:r>
            <a:r>
              <a:rPr lang="en-US" dirty="0"/>
              <a:t>(</a:t>
            </a:r>
            <a:r>
              <a:rPr lang="en-US" dirty="0" err="1"/>
              <a:t>cacheName</a:t>
            </a:r>
            <a:r>
              <a:rPr lang="en-US" dirty="0"/>
              <a:t>);</a:t>
            </a:r>
            <a:br>
              <a:rPr lang="en-US" dirty="0"/>
            </a:br>
            <a:r>
              <a:rPr lang="en-US" dirty="0"/>
              <a:t>          }</a:t>
            </a:r>
            <a:br>
              <a:rPr lang="en-US" dirty="0"/>
            </a:br>
            <a:r>
              <a:rPr lang="en-US" dirty="0"/>
              <a:t>        })</a:t>
            </a:r>
            <a:br>
              <a:rPr lang="en-US" dirty="0"/>
            </a:br>
            <a:r>
              <a:rPr lang="en-US" dirty="0"/>
              <a:t>      );</a:t>
            </a:r>
            <a:br>
              <a:rPr lang="en-US" dirty="0"/>
            </a:br>
            <a:r>
              <a:rPr lang="en-US" dirty="0"/>
              <a:t>    })</a:t>
            </a:r>
            <a:br>
              <a:rPr lang="en-US" dirty="0"/>
            </a:br>
            <a:r>
              <a:rPr lang="en-US" dirty="0"/>
              <a:t>  );</a:t>
            </a:r>
            <a:br>
              <a:rPr lang="en-US" dirty="0"/>
            </a:br>
            <a:r>
              <a:rPr lang="en-US" dirty="0"/>
              <a:t>});</a:t>
            </a:r>
            <a:endParaRPr lang="en-US" dirty="0">
              <a:latin typeface="Gill Sans MT" charset="0"/>
              <a:ea typeface="Gill Sans MT" charset="0"/>
              <a:cs typeface="Gill Sans MT" charset="0"/>
            </a:endParaRPr>
          </a:p>
        </p:txBody>
      </p:sp>
    </p:spTree>
    <p:extLst>
      <p:ext uri="{BB962C8B-B14F-4D97-AF65-F5344CB8AC3E}">
        <p14:creationId xmlns:p14="http://schemas.microsoft.com/office/powerpoint/2010/main" val="2048695005"/>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a:ln w="31750" cap="sq">
            <a:solidFill>
              <a:schemeClr val="tx1">
                <a:lumMod val="75000"/>
                <a:lumOff val="25000"/>
              </a:schemeClr>
            </a:solidFill>
            <a:miter lim="800000"/>
          </a:ln>
        </p:spPr>
        <p:txBody>
          <a:bodyPr vert="horz" lIns="182880" tIns="182880" rIns="182880" bIns="182880" rtlCol="0" anchor="ctr">
            <a:normAutofit/>
          </a:bodyPr>
          <a:lstStyle/>
          <a:p>
            <a:r>
              <a:rPr lang="en-US" dirty="0"/>
              <a:t>Exercise</a:t>
            </a:r>
          </a:p>
        </p:txBody>
      </p:sp>
      <p:sp>
        <p:nvSpPr>
          <p:cNvPr id="4" name="Slide Number Placeholder 3"/>
          <p:cNvSpPr>
            <a:spLocks noGrp="1"/>
          </p:cNvSpPr>
          <p:nvPr>
            <p:ph type="sldNum" sz="quarter" idx="12"/>
          </p:nvPr>
        </p:nvSpPr>
        <p:spPr/>
        <p:txBody>
          <a:bodyPr/>
          <a:lstStyle/>
          <a:p>
            <a:fld id="{FAEF9944-A4F6-4C59-AEBD-678D6480B8EA}" type="slidenum">
              <a:rPr lang="en-US" smtClean="0"/>
              <a:pPr/>
              <a:t>31</a:t>
            </a:fld>
            <a:endParaRPr lang="en-US" dirty="0"/>
          </a:p>
        </p:txBody>
      </p:sp>
      <p:pic>
        <p:nvPicPr>
          <p:cNvPr id="19" name="Picture 18"/>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9" name="chip.png" descr="chip.png"/>
          <p:cNvPicPr>
            <a:picLocks noChangeAspect="1"/>
          </p:cNvPicPr>
          <p:nvPr/>
        </p:nvPicPr>
        <p:blipFill>
          <a:blip r:embed="rId5">
            <a:extLst/>
          </a:blip>
          <a:stretch>
            <a:fillRect/>
          </a:stretch>
        </p:blipFill>
        <p:spPr>
          <a:xfrm>
            <a:off x="1854539" y="598602"/>
            <a:ext cx="960450" cy="960450"/>
          </a:xfrm>
          <a:prstGeom prst="rect">
            <a:avLst/>
          </a:prstGeom>
          <a:ln w="12700">
            <a:miter lim="400000"/>
          </a:ln>
        </p:spPr>
      </p:pic>
      <p:sp>
        <p:nvSpPr>
          <p:cNvPr id="3" name="Rectangle 2"/>
          <p:cNvSpPr/>
          <p:nvPr/>
        </p:nvSpPr>
        <p:spPr>
          <a:xfrm>
            <a:off x="1381289" y="2943457"/>
            <a:ext cx="9560513" cy="1757854"/>
          </a:xfrm>
          <a:prstGeom prst="rect">
            <a:avLst/>
          </a:prstGeom>
        </p:spPr>
        <p:txBody>
          <a:bodyPr wrap="square">
            <a:spAutoFit/>
          </a:bodyPr>
          <a:lstStyle/>
          <a:p>
            <a:pPr algn="ctr"/>
            <a:r>
              <a:rPr lang="en-US" sz="3200" dirty="0"/>
              <a:t>Adding a Service Worker and Offline into your Web App</a:t>
            </a:r>
          </a:p>
          <a:p>
            <a:pPr algn="ctr">
              <a:lnSpc>
                <a:spcPts val="4900"/>
              </a:lnSpc>
              <a:defRPr sz="2600" b="1">
                <a:solidFill>
                  <a:srgbClr val="333333"/>
                </a:solidFill>
                <a:latin typeface="Menlo"/>
                <a:ea typeface="Menlo"/>
                <a:cs typeface="Menlo"/>
                <a:sym typeface="Menlo"/>
              </a:defRPr>
            </a:pPr>
            <a:r>
              <a:rPr lang="en-US" sz="2400" dirty="0" smtClean="0">
                <a:latin typeface="Gill Sans MT" charset="0"/>
                <a:ea typeface="Gill Sans MT" charset="0"/>
                <a:cs typeface="Gill Sans MT" charset="0"/>
                <a:hlinkClick r:id="rId6"/>
              </a:rPr>
              <a:t>https</a:t>
            </a:r>
            <a:r>
              <a:rPr lang="en-US" sz="2400" dirty="0">
                <a:latin typeface="Gill Sans MT" charset="0"/>
                <a:ea typeface="Gill Sans MT" charset="0"/>
                <a:cs typeface="Gill Sans MT" charset="0"/>
                <a:hlinkClick r:id="rId6"/>
              </a:rPr>
              <a:t>://codelabs.developers.google.com/codelabs/offline/#</a:t>
            </a:r>
            <a:r>
              <a:rPr lang="en-US" sz="2400" dirty="0" smtClean="0">
                <a:latin typeface="Gill Sans MT" charset="0"/>
                <a:ea typeface="Gill Sans MT" charset="0"/>
                <a:cs typeface="Gill Sans MT" charset="0"/>
                <a:hlinkClick r:id="rId6"/>
              </a:rPr>
              <a:t>0</a:t>
            </a:r>
            <a:endParaRPr lang="en-US" sz="2400" dirty="0" smtClean="0">
              <a:latin typeface="Gill Sans MT" charset="0"/>
              <a:ea typeface="Gill Sans MT" charset="0"/>
              <a:cs typeface="Gill Sans MT" charset="0"/>
            </a:endParaRPr>
          </a:p>
          <a:p>
            <a:pPr algn="ctr">
              <a:lnSpc>
                <a:spcPts val="4900"/>
              </a:lnSpc>
              <a:defRPr sz="2600" b="1">
                <a:solidFill>
                  <a:srgbClr val="333333"/>
                </a:solidFill>
                <a:latin typeface="Menlo"/>
                <a:ea typeface="Menlo"/>
                <a:cs typeface="Menlo"/>
                <a:sym typeface="Menlo"/>
              </a:defRPr>
            </a:pPr>
            <a:endParaRPr lang="en-US" sz="2400" dirty="0">
              <a:latin typeface="Gill Sans MT" charset="0"/>
              <a:ea typeface="Gill Sans MT" charset="0"/>
              <a:cs typeface="Gill Sans MT" charset="0"/>
            </a:endParaRPr>
          </a:p>
        </p:txBody>
      </p:sp>
    </p:spTree>
    <p:extLst>
      <p:ext uri="{BB962C8B-B14F-4D97-AF65-F5344CB8AC3E}">
        <p14:creationId xmlns:p14="http://schemas.microsoft.com/office/powerpoint/2010/main" val="611369814"/>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85775" y="414337"/>
            <a:ext cx="7800975" cy="1231106"/>
          </a:xfrm>
          <a:prstGeom prst="rect">
            <a:avLst/>
          </a:prstGeom>
          <a:noFill/>
        </p:spPr>
        <p:txBody>
          <a:bodyPr wrap="square" rtlCol="0">
            <a:spAutoFit/>
          </a:bodyPr>
          <a:lstStyle/>
          <a:p>
            <a:r>
              <a:rPr lang="en-US" sz="2400" b="1" dirty="0" smtClean="0"/>
              <a:t>Remember that we are here to help you</a:t>
            </a:r>
          </a:p>
          <a:p>
            <a:r>
              <a:rPr lang="en-US" sz="2400" b="1" dirty="0" smtClean="0"/>
              <a:t>All you have to do is </a:t>
            </a:r>
            <a:r>
              <a:rPr lang="en-US" sz="3200" b="1" dirty="0" smtClean="0">
                <a:solidFill>
                  <a:schemeClr val="accent6"/>
                </a:solidFill>
              </a:rPr>
              <a:t>ASK!</a:t>
            </a:r>
            <a:endParaRPr lang="en-US" sz="2400" b="1" dirty="0" smtClean="0">
              <a:solidFill>
                <a:schemeClr val="accent6"/>
              </a:solidFill>
            </a:endParaRPr>
          </a:p>
          <a:p>
            <a:endParaRPr lang="en-US" dirty="0"/>
          </a:p>
        </p:txBody>
      </p:sp>
      <p:cxnSp>
        <p:nvCxnSpPr>
          <p:cNvPr id="7" name="Straight Connector 6"/>
          <p:cNvCxnSpPr/>
          <p:nvPr/>
        </p:nvCxnSpPr>
        <p:spPr>
          <a:xfrm>
            <a:off x="728663" y="5243513"/>
            <a:ext cx="895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8663" y="4229100"/>
            <a:ext cx="8243888" cy="646331"/>
          </a:xfrm>
          <a:prstGeom prst="rect">
            <a:avLst/>
          </a:prstGeom>
          <a:noFill/>
        </p:spPr>
        <p:txBody>
          <a:bodyPr wrap="square" rtlCol="0">
            <a:spAutoFit/>
          </a:bodyPr>
          <a:lstStyle/>
          <a:p>
            <a:r>
              <a:rPr lang="en-US" sz="3600" dirty="0" smtClean="0"/>
              <a:t>Thank you for Attending </a:t>
            </a:r>
            <a:endParaRPr lang="en-US" sz="3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821" y="2657475"/>
            <a:ext cx="2428105" cy="2401996"/>
          </a:xfrm>
          <a:prstGeom prst="rect">
            <a:avLst/>
          </a:prstGeom>
        </p:spPr>
      </p:pic>
    </p:spTree>
    <p:extLst>
      <p:ext uri="{BB962C8B-B14F-4D97-AF65-F5344CB8AC3E}">
        <p14:creationId xmlns:p14="http://schemas.microsoft.com/office/powerpoint/2010/main" val="80887842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in real life</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4</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714" y="3120439"/>
            <a:ext cx="3045488" cy="173736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0348" y="2800399"/>
            <a:ext cx="4661652" cy="237744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4987" y="2784331"/>
            <a:ext cx="2409576" cy="2409576"/>
          </a:xfrm>
          <a:prstGeom prst="rect">
            <a:avLst/>
          </a:prstGeom>
        </p:spPr>
      </p:pic>
      <p:sp>
        <p:nvSpPr>
          <p:cNvPr id="10" name="TextBox 9"/>
          <p:cNvSpPr txBox="1"/>
          <p:nvPr/>
        </p:nvSpPr>
        <p:spPr>
          <a:xfrm>
            <a:off x="913230" y="5154860"/>
            <a:ext cx="3964238" cy="369332"/>
          </a:xfrm>
          <a:prstGeom prst="rect">
            <a:avLst/>
          </a:prstGeom>
          <a:noFill/>
        </p:spPr>
        <p:txBody>
          <a:bodyPr wrap="square" rtlCol="0">
            <a:spAutoFit/>
          </a:bodyPr>
          <a:lstStyle/>
          <a:p>
            <a:r>
              <a:rPr lang="en-US" smtClean="0">
                <a:solidFill>
                  <a:srgbClr val="000000"/>
                </a:solidFill>
              </a:rPr>
              <a:t>Menu and Order</a:t>
            </a:r>
            <a:endParaRPr lang="en-US">
              <a:solidFill>
                <a:srgbClr val="000000"/>
              </a:solidFill>
            </a:endParaRPr>
          </a:p>
        </p:txBody>
      </p:sp>
      <p:sp>
        <p:nvSpPr>
          <p:cNvPr id="11" name="TextBox 10"/>
          <p:cNvSpPr txBox="1"/>
          <p:nvPr/>
        </p:nvSpPr>
        <p:spPr>
          <a:xfrm>
            <a:off x="9427543" y="5155241"/>
            <a:ext cx="1810235" cy="369332"/>
          </a:xfrm>
          <a:prstGeom prst="rect">
            <a:avLst/>
          </a:prstGeom>
          <a:noFill/>
        </p:spPr>
        <p:txBody>
          <a:bodyPr wrap="square" rtlCol="0">
            <a:spAutoFit/>
          </a:bodyPr>
          <a:lstStyle/>
          <a:p>
            <a:r>
              <a:rPr lang="en-US" dirty="0" smtClean="0">
                <a:solidFill>
                  <a:srgbClr val="000000"/>
                </a:solidFill>
              </a:rPr>
              <a:t>Kitchen</a:t>
            </a:r>
            <a:endParaRPr lang="en-US" dirty="0">
              <a:solidFill>
                <a:srgbClr val="000000"/>
              </a:solidFill>
            </a:endParaRPr>
          </a:p>
        </p:txBody>
      </p:sp>
      <p:sp>
        <p:nvSpPr>
          <p:cNvPr id="12" name="TextBox 11"/>
          <p:cNvSpPr txBox="1"/>
          <p:nvPr/>
        </p:nvSpPr>
        <p:spPr>
          <a:xfrm>
            <a:off x="5190882" y="5190979"/>
            <a:ext cx="1810235" cy="369332"/>
          </a:xfrm>
          <a:prstGeom prst="rect">
            <a:avLst/>
          </a:prstGeom>
          <a:noFill/>
        </p:spPr>
        <p:txBody>
          <a:bodyPr wrap="square" rtlCol="0">
            <a:spAutoFit/>
          </a:bodyPr>
          <a:lstStyle/>
          <a:p>
            <a:r>
              <a:rPr lang="en-US" dirty="0" smtClean="0">
                <a:solidFill>
                  <a:srgbClr val="000000"/>
                </a:solidFill>
              </a:rPr>
              <a:t>Waiter</a:t>
            </a:r>
            <a:endParaRPr lang="en-US" dirty="0">
              <a:solidFill>
                <a:srgbClr val="000000"/>
              </a:solidFill>
            </a:endParaRPr>
          </a:p>
        </p:txBody>
      </p:sp>
    </p:spTree>
    <p:extLst>
      <p:ext uri="{BB962C8B-B14F-4D97-AF65-F5344CB8AC3E}">
        <p14:creationId xmlns:p14="http://schemas.microsoft.com/office/powerpoint/2010/main" val="1297231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API</a:t>
            </a:r>
            <a:endParaRPr lang="en-US" dirty="0"/>
          </a:p>
        </p:txBody>
      </p:sp>
      <p:sp>
        <p:nvSpPr>
          <p:cNvPr id="3" name="Content Placeholder 2"/>
          <p:cNvSpPr>
            <a:spLocks noGrp="1"/>
          </p:cNvSpPr>
          <p:nvPr>
            <p:ph idx="1"/>
          </p:nvPr>
        </p:nvSpPr>
        <p:spPr>
          <a:xfrm>
            <a:off x="2231136" y="2725202"/>
            <a:ext cx="7729728" cy="3101983"/>
          </a:xfrm>
        </p:spPr>
        <p:txBody>
          <a:bodyPr/>
          <a:lstStyle/>
          <a:p>
            <a:r>
              <a:rPr lang="en-US" b="1" dirty="0"/>
              <a:t>Automation</a:t>
            </a:r>
            <a:r>
              <a:rPr lang="en-US" dirty="0"/>
              <a:t>: with APIs, computers rather than people can manage the work</a:t>
            </a:r>
            <a:r>
              <a:rPr lang="en-US" dirty="0" smtClean="0"/>
              <a:t>.</a:t>
            </a:r>
          </a:p>
          <a:p>
            <a:r>
              <a:rPr lang="en-US" b="1" dirty="0"/>
              <a:t>Application</a:t>
            </a:r>
            <a:r>
              <a:rPr lang="en-US" dirty="0"/>
              <a:t>: because APIs can access the app components, the delivery of services and information is more flexible</a:t>
            </a:r>
            <a:r>
              <a:rPr lang="en-US" dirty="0" smtClean="0"/>
              <a:t>.</a:t>
            </a:r>
          </a:p>
          <a:p>
            <a:r>
              <a:rPr lang="en-US" b="1" dirty="0" smtClean="0"/>
              <a:t>Efficiency</a:t>
            </a:r>
            <a:r>
              <a:rPr lang="en-US" dirty="0" smtClean="0"/>
              <a:t>: </a:t>
            </a:r>
            <a:r>
              <a:rPr lang="en-US" dirty="0"/>
              <a:t>It allows it to be shared and distributed more easily</a:t>
            </a:r>
            <a:r>
              <a:rPr lang="en-US" dirty="0" smtClean="0"/>
              <a:t>.</a:t>
            </a:r>
          </a:p>
          <a:p>
            <a:r>
              <a:rPr lang="en-US" b="1" dirty="0"/>
              <a:t>Integration</a:t>
            </a:r>
            <a:r>
              <a:rPr lang="en-US" dirty="0"/>
              <a:t>: APIs allow content to be embedded from any site or application more easily. </a:t>
            </a:r>
            <a:endParaRPr lang="en-US" dirty="0" smtClean="0"/>
          </a:p>
          <a:p>
            <a:r>
              <a:rPr lang="en-US" b="1" dirty="0"/>
              <a:t>Adaptation</a:t>
            </a:r>
            <a:r>
              <a:rPr lang="en-US" dirty="0"/>
              <a:t>: needs change over time and APIs help to anticipate changes. </a:t>
            </a:r>
          </a:p>
        </p:txBody>
      </p:sp>
      <p:sp>
        <p:nvSpPr>
          <p:cNvPr id="4" name="Slide Number Placeholder 3"/>
          <p:cNvSpPr>
            <a:spLocks noGrp="1"/>
          </p:cNvSpPr>
          <p:nvPr>
            <p:ph type="sldNum" sz="quarter" idx="12"/>
          </p:nvPr>
        </p:nvSpPr>
        <p:spPr/>
        <p:txBody>
          <a:bodyPr/>
          <a:lstStyle/>
          <a:p>
            <a:fld id="{FAEF9944-A4F6-4C59-AEBD-678D6480B8EA}" type="slidenum">
              <a:rPr lang="en-US" smtClean="0"/>
              <a:pPr/>
              <a:t>5</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38467" r="65860" b="37208"/>
          <a:stretch/>
        </p:blipFill>
        <p:spPr>
          <a:xfrm>
            <a:off x="248172" y="3117767"/>
            <a:ext cx="2205007" cy="1476756"/>
          </a:xfrm>
          <a:prstGeom prst="rect">
            <a:avLst/>
          </a:prstGeom>
        </p:spPr>
      </p:pic>
    </p:spTree>
    <p:extLst>
      <p:ext uri="{BB962C8B-B14F-4D97-AF65-F5344CB8AC3E}">
        <p14:creationId xmlns:p14="http://schemas.microsoft.com/office/powerpoint/2010/main" val="131412184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Cross-Origin Resource Sharing</a:t>
            </a:r>
          </a:p>
        </p:txBody>
      </p:sp>
      <p:sp>
        <p:nvSpPr>
          <p:cNvPr id="3" name="Content Placeholder 2"/>
          <p:cNvSpPr>
            <a:spLocks noGrp="1"/>
          </p:cNvSpPr>
          <p:nvPr>
            <p:ph idx="1"/>
          </p:nvPr>
        </p:nvSpPr>
        <p:spPr/>
        <p:txBody>
          <a:bodyPr/>
          <a:lstStyle/>
          <a:p>
            <a:r>
              <a:rPr lang="en-US" dirty="0"/>
              <a:t>The same-origin policy is an important security concept implemented by web browsers to prevent </a:t>
            </a:r>
            <a:r>
              <a:rPr lang="en-US" dirty="0" smtClean="0"/>
              <a:t>JavaScript </a:t>
            </a:r>
            <a:r>
              <a:rPr lang="en-US" dirty="0"/>
              <a:t>code from making requests against a different origin (e.g., different domain) than the one from which it was served</a:t>
            </a:r>
            <a:r>
              <a:rPr lang="en-US" dirty="0" smtClean="0"/>
              <a:t>.</a:t>
            </a:r>
          </a:p>
          <a:p>
            <a:endParaRPr lang="en-US" dirty="0" smtClean="0"/>
          </a:p>
          <a:p>
            <a:r>
              <a:rPr lang="en-US" dirty="0">
                <a:solidFill>
                  <a:schemeClr val="accent6"/>
                </a:solidFill>
              </a:rPr>
              <a:t>ERROR : </a:t>
            </a:r>
            <a:r>
              <a:rPr lang="en-US" b="1" dirty="0">
                <a:solidFill>
                  <a:schemeClr val="accent6"/>
                </a:solidFill>
              </a:rPr>
              <a:t>Cross</a:t>
            </a:r>
            <a:r>
              <a:rPr lang="en-US" dirty="0">
                <a:solidFill>
                  <a:schemeClr val="accent6"/>
                </a:solidFill>
              </a:rPr>
              <a:t>-</a:t>
            </a:r>
            <a:r>
              <a:rPr lang="en-US" b="1" dirty="0">
                <a:solidFill>
                  <a:schemeClr val="accent6"/>
                </a:solidFill>
              </a:rPr>
              <a:t>Origin Request Blocked</a:t>
            </a:r>
            <a:r>
              <a:rPr lang="en-US" dirty="0"/>
              <a:t>: </a:t>
            </a:r>
          </a:p>
          <a:p>
            <a:pPr marL="228600" lvl="1" indent="0">
              <a:buNone/>
            </a:pPr>
            <a:r>
              <a:rPr lang="en-US" dirty="0" smtClean="0"/>
              <a:t>This </a:t>
            </a:r>
            <a:r>
              <a:rPr lang="en-US" dirty="0"/>
              <a:t>can be fixed by </a:t>
            </a:r>
            <a:r>
              <a:rPr lang="en-US" dirty="0" smtClean="0"/>
              <a:t>enabling the CORS.:</a:t>
            </a:r>
          </a:p>
          <a:p>
            <a:pPr lvl="2"/>
            <a:r>
              <a:rPr lang="en-US" dirty="0" smtClean="0"/>
              <a:t>Use (</a:t>
            </a:r>
            <a:r>
              <a:rPr lang="en-US" dirty="0" err="1" smtClean="0"/>
              <a:t>dataType</a:t>
            </a:r>
            <a:r>
              <a:rPr lang="en-US" dirty="0"/>
              <a:t>: "</a:t>
            </a:r>
            <a:r>
              <a:rPr lang="en-US" dirty="0" err="1" smtClean="0"/>
              <a:t>jsonp</a:t>
            </a:r>
            <a:r>
              <a:rPr lang="en-US" dirty="0" smtClean="0"/>
              <a:t>”) with the $.ajax() </a:t>
            </a:r>
            <a:r>
              <a:rPr lang="en-US" dirty="0"/>
              <a:t>// Tell jQuery we're expecting </a:t>
            </a:r>
            <a:r>
              <a:rPr lang="en-US" dirty="0" smtClean="0"/>
              <a:t>JSONP (callback)</a:t>
            </a:r>
          </a:p>
          <a:p>
            <a:pPr lvl="2"/>
            <a:r>
              <a:rPr lang="en-US" dirty="0"/>
              <a:t>U</a:t>
            </a:r>
            <a:r>
              <a:rPr lang="en-US" dirty="0" smtClean="0"/>
              <a:t>se $.</a:t>
            </a:r>
            <a:r>
              <a:rPr lang="en-US" dirty="0" err="1" smtClean="0"/>
              <a:t>getJSON</a:t>
            </a:r>
            <a:r>
              <a:rPr lang="en-US" dirty="0" smtClean="0"/>
              <a:t>() for encoded data.  </a:t>
            </a:r>
            <a:endParaRPr lang="en-US" dirty="0"/>
          </a:p>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6</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3357" t="68125" r="34526"/>
          <a:stretch/>
        </p:blipFill>
        <p:spPr>
          <a:xfrm>
            <a:off x="6706507" y="3466091"/>
            <a:ext cx="1764255" cy="1645920"/>
          </a:xfrm>
          <a:prstGeom prst="rect">
            <a:avLst/>
          </a:prstGeom>
        </p:spPr>
      </p:pic>
    </p:spTree>
    <p:extLst>
      <p:ext uri="{BB962C8B-B14F-4D97-AF65-F5344CB8AC3E}">
        <p14:creationId xmlns:p14="http://schemas.microsoft.com/office/powerpoint/2010/main" val="172397274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EF9944-A4F6-4C59-AEBD-678D6480B8EA}" type="slidenum">
              <a:rPr lang="en-US" smtClean="0"/>
              <a:t>7</a:t>
            </a:fld>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Title 8"/>
          <p:cNvSpPr>
            <a:spLocks noGrp="1"/>
          </p:cNvSpPr>
          <p:nvPr>
            <p:ph type="title"/>
          </p:nvPr>
        </p:nvSpPr>
        <p:spPr/>
        <p:txBody>
          <a:bodyPr/>
          <a:lstStyle/>
          <a:p>
            <a:r>
              <a:rPr lang="en-US" dirty="0" smtClean="0"/>
              <a:t>Fetch </a:t>
            </a:r>
            <a:r>
              <a:rPr lang="en-US" dirty="0" err="1" smtClean="0"/>
              <a:t>api</a:t>
            </a:r>
            <a:endParaRPr lang="en-US" dirty="0"/>
          </a:p>
        </p:txBody>
      </p:sp>
      <p:sp>
        <p:nvSpPr>
          <p:cNvPr id="2" name="Rectangle 1"/>
          <p:cNvSpPr/>
          <p:nvPr/>
        </p:nvSpPr>
        <p:spPr>
          <a:xfrm>
            <a:off x="2705099" y="2926546"/>
            <a:ext cx="6781802" cy="1631216"/>
          </a:xfrm>
          <a:prstGeom prst="rect">
            <a:avLst/>
          </a:prstGeom>
        </p:spPr>
        <p:txBody>
          <a:bodyPr wrap="square">
            <a:spAutoFit/>
          </a:bodyPr>
          <a:lstStyle/>
          <a:p>
            <a:r>
              <a:rPr lang="en-US" sz="2000" dirty="0"/>
              <a:t>The </a:t>
            </a:r>
            <a:r>
              <a:rPr lang="en-US" sz="2000" b="1" dirty="0">
                <a:solidFill>
                  <a:schemeClr val="accent6"/>
                </a:solidFill>
              </a:rPr>
              <a:t>Fetch API</a:t>
            </a:r>
            <a:r>
              <a:rPr lang="en-US" sz="2000" dirty="0"/>
              <a:t> provides a JavaScript interface for accessing and manipulating parts of the HTTP pipeline, such as requests and responses. It also provides a global </a:t>
            </a:r>
            <a:r>
              <a:rPr lang="en-US" sz="2000" b="1" dirty="0">
                <a:solidFill>
                  <a:schemeClr val="accent6"/>
                </a:solidFill>
              </a:rPr>
              <a:t>fetch()</a:t>
            </a:r>
            <a:r>
              <a:rPr lang="en-US" sz="2000" dirty="0"/>
              <a:t> method that provides an easy, logical way to fetch resources asynchronously across the network.</a:t>
            </a:r>
            <a:endParaRPr lang="en-US" sz="2000" dirty="0">
              <a:solidFill>
                <a:srgbClr val="212121"/>
              </a:solidFill>
              <a:latin typeface="+mj-lt"/>
            </a:endParaRPr>
          </a:p>
        </p:txBody>
      </p:sp>
    </p:spTree>
    <p:extLst>
      <p:ext uri="{BB962C8B-B14F-4D97-AF65-F5344CB8AC3E}">
        <p14:creationId xmlns:p14="http://schemas.microsoft.com/office/powerpoint/2010/main" val="80919860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EF9944-A4F6-4C59-AEBD-678D6480B8EA}" type="slidenum">
              <a:rPr lang="en-US" smtClean="0"/>
              <a:t>8</a:t>
            </a:fld>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Title 8"/>
          <p:cNvSpPr>
            <a:spLocks noGrp="1"/>
          </p:cNvSpPr>
          <p:nvPr>
            <p:ph type="title"/>
          </p:nvPr>
        </p:nvSpPr>
        <p:spPr/>
        <p:txBody>
          <a:bodyPr/>
          <a:lstStyle/>
          <a:p>
            <a:r>
              <a:rPr lang="en-US" dirty="0" smtClean="0"/>
              <a:t>Fetch vs jQuery ajax</a:t>
            </a:r>
            <a:endParaRPr lang="en-US" dirty="0"/>
          </a:p>
        </p:txBody>
      </p:sp>
      <p:sp>
        <p:nvSpPr>
          <p:cNvPr id="2" name="Rectangle 1"/>
          <p:cNvSpPr/>
          <p:nvPr/>
        </p:nvSpPr>
        <p:spPr>
          <a:xfrm>
            <a:off x="1791133" y="2725202"/>
            <a:ext cx="8967789" cy="2893100"/>
          </a:xfrm>
          <a:prstGeom prst="rect">
            <a:avLst/>
          </a:prstGeom>
        </p:spPr>
        <p:txBody>
          <a:bodyPr wrap="square">
            <a:spAutoFit/>
          </a:bodyPr>
          <a:lstStyle/>
          <a:p>
            <a:r>
              <a:rPr lang="en-US" b="1" dirty="0">
                <a:latin typeface="+mj-lt"/>
              </a:rPr>
              <a:t>The fetch specification differs from </a:t>
            </a:r>
            <a:r>
              <a:rPr lang="en-US" b="1" dirty="0" err="1">
                <a:latin typeface="+mj-lt"/>
              </a:rPr>
              <a:t>jQuery.ajax</a:t>
            </a:r>
            <a:r>
              <a:rPr lang="en-US" b="1" dirty="0">
                <a:latin typeface="+mj-lt"/>
              </a:rPr>
              <a:t>() in two main ways</a:t>
            </a:r>
            <a:r>
              <a:rPr lang="en-US" b="1" dirty="0" smtClean="0">
                <a:latin typeface="+mj-lt"/>
              </a:rPr>
              <a:t>:</a:t>
            </a:r>
          </a:p>
          <a:p>
            <a:endParaRPr lang="en-US" dirty="0">
              <a:solidFill>
                <a:srgbClr val="212121"/>
              </a:solidFill>
              <a:latin typeface="+mj-lt"/>
            </a:endParaRPr>
          </a:p>
          <a:p>
            <a:pPr marL="342900" indent="-342900">
              <a:buFont typeface="Arial" charset="0"/>
              <a:buChar char="•"/>
            </a:pPr>
            <a:r>
              <a:rPr lang="en-US" dirty="0">
                <a:solidFill>
                  <a:srgbClr val="333333"/>
                </a:solidFill>
                <a:latin typeface="+mj-lt"/>
              </a:rPr>
              <a:t>The Promise returned from fetch() </a:t>
            </a:r>
            <a:r>
              <a:rPr lang="en-US" b="1" dirty="0">
                <a:solidFill>
                  <a:srgbClr val="333333"/>
                </a:solidFill>
                <a:latin typeface="+mj-lt"/>
              </a:rPr>
              <a:t>won’t reject on HTTP error status</a:t>
            </a:r>
            <a:r>
              <a:rPr lang="en-US" dirty="0">
                <a:solidFill>
                  <a:srgbClr val="333333"/>
                </a:solidFill>
                <a:latin typeface="+mj-lt"/>
              </a:rPr>
              <a:t> even if the response is an HTTP 404 or 500. Instead, it will resolve normally (with ok status set to false), and it will only reject on network failure or if anything prevented the request from completing.</a:t>
            </a:r>
          </a:p>
          <a:p>
            <a:pPr marL="342900" indent="-342900">
              <a:buFont typeface="Arial" charset="0"/>
              <a:buChar char="•"/>
            </a:pPr>
            <a:r>
              <a:rPr lang="en-US" dirty="0">
                <a:solidFill>
                  <a:srgbClr val="333333"/>
                </a:solidFill>
                <a:latin typeface="+mj-lt"/>
              </a:rPr>
              <a:t>By default, fetch </a:t>
            </a:r>
            <a:r>
              <a:rPr lang="en-US" b="1" dirty="0">
                <a:solidFill>
                  <a:srgbClr val="333333"/>
                </a:solidFill>
                <a:latin typeface="+mj-lt"/>
              </a:rPr>
              <a:t>won't send or receive any cookies</a:t>
            </a:r>
            <a:r>
              <a:rPr lang="en-US" dirty="0">
                <a:solidFill>
                  <a:srgbClr val="333333"/>
                </a:solidFill>
                <a:latin typeface="+mj-lt"/>
              </a:rPr>
              <a:t> from the server, resulting in unauthenticated requests if the site relies on maintaining a user session (to send cookies, the </a:t>
            </a:r>
            <a:r>
              <a:rPr lang="en-US" i="1" dirty="0">
                <a:solidFill>
                  <a:srgbClr val="333333"/>
                </a:solidFill>
                <a:latin typeface="+mj-lt"/>
              </a:rPr>
              <a:t>credentials</a:t>
            </a:r>
            <a:r>
              <a:rPr lang="en-US" dirty="0">
                <a:solidFill>
                  <a:srgbClr val="333333"/>
                </a:solidFill>
                <a:latin typeface="+mj-lt"/>
              </a:rPr>
              <a:t> </a:t>
            </a:r>
            <a:r>
              <a:rPr lang="en-US" dirty="0">
                <a:solidFill>
                  <a:srgbClr val="3F87A6"/>
                </a:solidFill>
                <a:latin typeface="+mj-lt"/>
                <a:hlinkClick r:id="rId6"/>
              </a:rPr>
              <a:t>init option</a:t>
            </a:r>
            <a:r>
              <a:rPr lang="en-US" dirty="0">
                <a:solidFill>
                  <a:srgbClr val="333333"/>
                </a:solidFill>
                <a:latin typeface="+mj-lt"/>
              </a:rPr>
              <a:t> must be set).</a:t>
            </a:r>
          </a:p>
          <a:p>
            <a:endParaRPr lang="en-US" sz="2000" dirty="0">
              <a:solidFill>
                <a:srgbClr val="212121"/>
              </a:solidFill>
              <a:latin typeface="+mj-lt"/>
            </a:endParaRPr>
          </a:p>
        </p:txBody>
      </p:sp>
    </p:spTree>
    <p:extLst>
      <p:ext uri="{BB962C8B-B14F-4D97-AF65-F5344CB8AC3E}">
        <p14:creationId xmlns:p14="http://schemas.microsoft.com/office/powerpoint/2010/main" val="42173747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EF9944-A4F6-4C59-AEBD-678D6480B8EA}" type="slidenum">
              <a:rPr lang="en-US" smtClean="0"/>
              <a:t>9</a:t>
            </a:fld>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Title 8"/>
          <p:cNvSpPr>
            <a:spLocks noGrp="1"/>
          </p:cNvSpPr>
          <p:nvPr>
            <p:ph type="title"/>
          </p:nvPr>
        </p:nvSpPr>
        <p:spPr/>
        <p:txBody>
          <a:bodyPr/>
          <a:lstStyle/>
          <a:p>
            <a:r>
              <a:rPr lang="en-US" dirty="0" smtClean="0"/>
              <a:t>Basic fetch</a:t>
            </a: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6762" y="2898456"/>
            <a:ext cx="5578475" cy="2547085"/>
          </a:xfrm>
          <a:prstGeom prst="rect">
            <a:avLst/>
          </a:prstGeom>
        </p:spPr>
      </p:pic>
      <p:sp>
        <p:nvSpPr>
          <p:cNvPr id="7" name="TextBox 6"/>
          <p:cNvSpPr txBox="1"/>
          <p:nvPr/>
        </p:nvSpPr>
        <p:spPr>
          <a:xfrm>
            <a:off x="4024311" y="5618796"/>
            <a:ext cx="4143375" cy="1015663"/>
          </a:xfrm>
          <a:prstGeom prst="rect">
            <a:avLst/>
          </a:prstGeom>
          <a:noFill/>
        </p:spPr>
        <p:txBody>
          <a:bodyPr wrap="square" rtlCol="0">
            <a:spAutoFit/>
          </a:bodyPr>
          <a:lstStyle/>
          <a:p>
            <a:r>
              <a:rPr lang="en-US" sz="2000" b="1" dirty="0" smtClean="0">
                <a:solidFill>
                  <a:schemeClr val="accent6"/>
                </a:solidFill>
              </a:rPr>
              <a:t>Fetch returns a promise Object !</a:t>
            </a:r>
          </a:p>
          <a:p>
            <a:pPr algn="ctr"/>
            <a:r>
              <a:rPr lang="en-US" sz="2000" b="1" dirty="0" smtClean="0">
                <a:solidFill>
                  <a:schemeClr val="accent6"/>
                </a:solidFill>
              </a:rPr>
              <a:t>With response you still need to read </a:t>
            </a:r>
            <a:r>
              <a:rPr lang="en-US" sz="2000" b="1" dirty="0" err="1" smtClean="0">
                <a:solidFill>
                  <a:schemeClr val="accent6"/>
                </a:solidFill>
              </a:rPr>
              <a:t>json</a:t>
            </a:r>
            <a:r>
              <a:rPr lang="en-US" sz="2000" b="1" dirty="0" smtClean="0">
                <a:solidFill>
                  <a:schemeClr val="accent6"/>
                </a:solidFill>
              </a:rPr>
              <a:t> object  </a:t>
            </a:r>
            <a:endParaRPr lang="en-US" sz="2000" b="1" dirty="0">
              <a:solidFill>
                <a:schemeClr val="accent6"/>
              </a:solidFill>
            </a:endParaRPr>
          </a:p>
        </p:txBody>
      </p:sp>
    </p:spTree>
    <p:extLst>
      <p:ext uri="{BB962C8B-B14F-4D97-AF65-F5344CB8AC3E}">
        <p14:creationId xmlns:p14="http://schemas.microsoft.com/office/powerpoint/2010/main" val="165382366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8884</TotalTime>
  <Words>502</Words>
  <Application>Microsoft Macintosh PowerPoint</Application>
  <PresentationFormat>Widescreen</PresentationFormat>
  <Paragraphs>166</Paragraphs>
  <Slides>32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Gill Sans MT</vt:lpstr>
      <vt:lpstr>Material Icons</vt:lpstr>
      <vt:lpstr>Menlo</vt:lpstr>
      <vt:lpstr>Parcel</vt:lpstr>
      <vt:lpstr>Front end applications</vt:lpstr>
      <vt:lpstr>api</vt:lpstr>
      <vt:lpstr>API</vt:lpstr>
      <vt:lpstr>API in real life</vt:lpstr>
      <vt:lpstr>Advantages of using API</vt:lpstr>
      <vt:lpstr>Cross-Origin Resource Sharing</vt:lpstr>
      <vt:lpstr>Fetch api</vt:lpstr>
      <vt:lpstr>Fetch vs jQuery ajax</vt:lpstr>
      <vt:lpstr>Basic fetch</vt:lpstr>
      <vt:lpstr>Flicker API</vt:lpstr>
      <vt:lpstr>mvvm</vt:lpstr>
      <vt:lpstr>MVVM</vt:lpstr>
      <vt:lpstr>MVVM Components </vt:lpstr>
      <vt:lpstr>Why should you use mvvm?</vt:lpstr>
      <vt:lpstr>MVVM Frameworks</vt:lpstr>
      <vt:lpstr>Why MVVM Frameworks?</vt:lpstr>
      <vt:lpstr>Angular vs react vs vue.js</vt:lpstr>
      <vt:lpstr>Angular?</vt:lpstr>
      <vt:lpstr>Offline first &amp; service Worker</vt:lpstr>
      <vt:lpstr>Offline First</vt:lpstr>
      <vt:lpstr>Problems !</vt:lpstr>
      <vt:lpstr>How to solve it?</vt:lpstr>
      <vt:lpstr>Service Worker?</vt:lpstr>
      <vt:lpstr>service worker lifecycle</vt:lpstr>
      <vt:lpstr>Service Worker</vt:lpstr>
      <vt:lpstr>Run a server</vt:lpstr>
      <vt:lpstr>Register A service worker</vt:lpstr>
      <vt:lpstr>Install a service worker</vt:lpstr>
      <vt:lpstr>Cache and return requests</vt:lpstr>
      <vt:lpstr>Update a service worker</vt:lpstr>
      <vt:lpstr>Exercise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Interactive Website</dc:title>
  <dc:creator>Microsoft Office User</dc:creator>
  <cp:lastModifiedBy>Hem Jaffar</cp:lastModifiedBy>
  <cp:revision>1169</cp:revision>
  <dcterms:created xsi:type="dcterms:W3CDTF">2018-01-26T12:44:08Z</dcterms:created>
  <dcterms:modified xsi:type="dcterms:W3CDTF">2018-05-14T18:46:58Z</dcterms:modified>
</cp:coreProperties>
</file>