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5"/>
  </p:notesMasterIdLst>
  <p:sldIdLst>
    <p:sldId id="256" r:id="rId2"/>
    <p:sldId id="425" r:id="rId3"/>
    <p:sldId id="446" r:id="rId4"/>
    <p:sldId id="439" r:id="rId5"/>
    <p:sldId id="460" r:id="rId6"/>
    <p:sldId id="435" r:id="rId7"/>
    <p:sldId id="444" r:id="rId8"/>
    <p:sldId id="461" r:id="rId9"/>
    <p:sldId id="445" r:id="rId10"/>
    <p:sldId id="447" r:id="rId11"/>
    <p:sldId id="448" r:id="rId12"/>
    <p:sldId id="449" r:id="rId13"/>
    <p:sldId id="443" r:id="rId14"/>
    <p:sldId id="451" r:id="rId15"/>
    <p:sldId id="452" r:id="rId16"/>
    <p:sldId id="454" r:id="rId17"/>
    <p:sldId id="453" r:id="rId18"/>
    <p:sldId id="455" r:id="rId19"/>
    <p:sldId id="456" r:id="rId20"/>
    <p:sldId id="457" r:id="rId21"/>
    <p:sldId id="462" r:id="rId22"/>
    <p:sldId id="46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15"/>
    <a:srgbClr val="4A1347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6"/>
    <p:restoredTop sz="89506"/>
  </p:normalViewPr>
  <p:slideViewPr>
    <p:cSldViewPr snapToGrid="0" snapToObjects="1">
      <p:cViewPr>
        <p:scale>
          <a:sx n="65" d="100"/>
          <a:sy n="65" d="100"/>
        </p:scale>
        <p:origin x="13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Props like {</a:t>
            </a:r>
            <a:r>
              <a:rPr lang="en-US" dirty="0" err="1" smtClean="0"/>
              <a:t>this.name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Element with id=root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/docs/</a:t>
            </a:r>
            <a:r>
              <a:rPr lang="en-US" dirty="0" err="1" smtClean="0"/>
              <a:t>dom-elements.html#all-supported-html-attributes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What will return ?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single</a:t>
            </a:r>
            <a:r>
              <a:rPr lang="en-US" baseline="0" dirty="0" smtClean="0"/>
              <a:t> DOM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What will return ?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single</a:t>
            </a:r>
            <a:r>
              <a:rPr lang="en-US" baseline="0" dirty="0" smtClean="0"/>
              <a:t> DOM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9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__1__ </a:t>
            </a:r>
            <a:r>
              <a:rPr lang="en-US" dirty="0" smtClean="0">
                <a:sym typeface="Wingdings"/>
              </a:rPr>
              <a:t> ‘div’</a:t>
            </a:r>
          </a:p>
          <a:p>
            <a:r>
              <a:rPr lang="en-US" dirty="0" smtClean="0">
                <a:sym typeface="Wingdings"/>
              </a:rPr>
              <a:t>__2__  ‘h2’</a:t>
            </a:r>
          </a:p>
          <a:p>
            <a:r>
              <a:rPr lang="en-US" dirty="0" smtClean="0">
                <a:sym typeface="Wingdings"/>
              </a:rPr>
              <a:t>__3__  ‘Hello world !’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is only concerned with the View layer of our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/unicorn-supplies/angular-vs-react-vs-vue-a-2017-comparison-c5c52d620176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3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polymorphic behavior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characteristic of being able to assign a different meaning or usage to something in different contexts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change can only be done in parent component. If child</a:t>
            </a:r>
            <a:r>
              <a:rPr lang="en-US" baseline="0" dirty="0" smtClean="0"/>
              <a:t> wants to update, it sends the data to the parent component.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the data flow in one direction and having one place where the data is modified makes it much easier to understand how the application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Map second argument is index, it is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/docs/react-</a:t>
            </a:r>
            <a:r>
              <a:rPr lang="en-US" dirty="0" err="1" smtClean="0"/>
              <a:t>api.html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/docs/react-</a:t>
            </a:r>
            <a:r>
              <a:rPr lang="en-US" dirty="0" err="1" smtClean="0"/>
              <a:t>dom.html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https://reactjs.org/docs/dom-elements.html#all-supported-html-attributes" TargetMode="External"/><Relationship Id="rId7" Type="http://schemas.openxmlformats.org/officeDocument/2006/relationships/image" Target="../media/image2.png"/><Relationship Id="rId8" Type="http://schemas.microsoft.com/office/2007/relationships/hdphoto" Target="../media/hdphoto2.wdp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Building with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74253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In </a:t>
            </a:r>
            <a:r>
              <a:rPr lang="en-US" sz="2400" dirty="0"/>
              <a:t>React, the data flows from the parent component to a child </a:t>
            </a:r>
            <a:r>
              <a:rPr lang="en-US" sz="2400" dirty="0" smtClean="0"/>
              <a:t>component (One Direction).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84" y="981528"/>
            <a:ext cx="1633735" cy="1155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4" y="3691705"/>
            <a:ext cx="5140290" cy="289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95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161" y="2324929"/>
            <a:ext cx="685735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 </a:t>
            </a:r>
            <a:r>
              <a:rPr lang="en-US" sz="2400" b="1" dirty="0">
                <a:solidFill>
                  <a:schemeClr val="accent6"/>
                </a:solidFill>
              </a:rPr>
              <a:t>map()</a:t>
            </a:r>
            <a:r>
              <a:rPr lang="en-US" sz="2400" dirty="0"/>
              <a:t> method creates a new array with the results of calling a provided function on every element in the calling 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84" y="981528"/>
            <a:ext cx="1633735" cy="1155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73" y="3875920"/>
            <a:ext cx="5630031" cy="234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49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methods: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84" y="981528"/>
            <a:ext cx="1633735" cy="11550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816031" y="2474253"/>
            <a:ext cx="655993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The </a:t>
            </a:r>
            <a:r>
              <a:rPr lang="en-US" sz="2400" b="1" dirty="0">
                <a:solidFill>
                  <a:schemeClr val="accent6"/>
                </a:solidFill>
              </a:rPr>
              <a:t>filter()</a:t>
            </a:r>
            <a:r>
              <a:rPr lang="en-US" sz="2400" dirty="0"/>
              <a:t> method creates a new array with all elements that pass the test implemented by the provided function.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1"/>
          <a:stretch/>
        </p:blipFill>
        <p:spPr>
          <a:xfrm>
            <a:off x="1782858" y="4025244"/>
            <a:ext cx="8629472" cy="1733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3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smtClean="0"/>
              <a:t>Combining Map() &amp; Filter ()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13230" y="2516813"/>
            <a:ext cx="655993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>
                <a:solidFill>
                  <a:srgbClr val="0070C0"/>
                </a:solidFill>
              </a:rPr>
              <a:t> people = </a:t>
            </a:r>
            <a:r>
              <a:rPr lang="en-US" sz="2000" dirty="0" smtClean="0">
                <a:solidFill>
                  <a:srgbClr val="0070C0"/>
                </a:solidFill>
              </a:rPr>
              <a:t>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{ </a:t>
            </a:r>
            <a:r>
              <a:rPr lang="en-US" sz="2000" dirty="0">
                <a:solidFill>
                  <a:srgbClr val="0070C0"/>
                </a:solidFill>
              </a:rPr>
              <a:t>name: </a:t>
            </a:r>
            <a:r>
              <a:rPr lang="en-US" sz="2000" dirty="0" smtClean="0">
                <a:solidFill>
                  <a:srgbClr val="0070C0"/>
                </a:solidFill>
              </a:rPr>
              <a:t>‘Khalid’, </a:t>
            </a:r>
            <a:r>
              <a:rPr lang="en-US" sz="2000" dirty="0">
                <a:solidFill>
                  <a:srgbClr val="0070C0"/>
                </a:solidFill>
              </a:rPr>
              <a:t>age: 16 </a:t>
            </a:r>
            <a:r>
              <a:rPr lang="en-US" sz="2000" dirty="0" smtClean="0">
                <a:solidFill>
                  <a:srgbClr val="0070C0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{ </a:t>
            </a:r>
            <a:r>
              <a:rPr lang="en-US" sz="2000" dirty="0">
                <a:solidFill>
                  <a:srgbClr val="0070C0"/>
                </a:solidFill>
              </a:rPr>
              <a:t>name: </a:t>
            </a:r>
            <a:r>
              <a:rPr lang="en-US" sz="2000" dirty="0" smtClean="0">
                <a:solidFill>
                  <a:srgbClr val="0070C0"/>
                </a:solidFill>
              </a:rPr>
              <a:t>‘Ahmed’, </a:t>
            </a:r>
            <a:r>
              <a:rPr lang="en-US" sz="2000" dirty="0">
                <a:solidFill>
                  <a:srgbClr val="0070C0"/>
                </a:solidFill>
              </a:rPr>
              <a:t>age: 19 </a:t>
            </a:r>
            <a:r>
              <a:rPr lang="en-US" sz="2000" dirty="0" smtClean="0">
                <a:solidFill>
                  <a:srgbClr val="0070C0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{ </a:t>
            </a:r>
            <a:r>
              <a:rPr lang="en-US" sz="2000" dirty="0">
                <a:solidFill>
                  <a:srgbClr val="0070C0"/>
                </a:solidFill>
              </a:rPr>
              <a:t>name: </a:t>
            </a:r>
            <a:r>
              <a:rPr lang="en-US" sz="2000" dirty="0" smtClean="0">
                <a:solidFill>
                  <a:srgbClr val="0070C0"/>
                </a:solidFill>
              </a:rPr>
              <a:t>‘Amal’, </a:t>
            </a:r>
            <a:r>
              <a:rPr lang="en-US" sz="2000" dirty="0">
                <a:solidFill>
                  <a:srgbClr val="0070C0"/>
                </a:solidFill>
              </a:rPr>
              <a:t>age: 20 </a:t>
            </a:r>
            <a:r>
              <a:rPr lang="en-US" sz="2000" dirty="0" smtClean="0">
                <a:solidFill>
                  <a:srgbClr val="0070C0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{ </a:t>
            </a:r>
            <a:r>
              <a:rPr lang="en-US" sz="2000" dirty="0">
                <a:solidFill>
                  <a:srgbClr val="0070C0"/>
                </a:solidFill>
              </a:rPr>
              <a:t>name: </a:t>
            </a:r>
            <a:r>
              <a:rPr lang="en-US" sz="2000" dirty="0" smtClean="0">
                <a:solidFill>
                  <a:srgbClr val="0070C0"/>
                </a:solidFill>
              </a:rPr>
              <a:t>‘</a:t>
            </a:r>
            <a:r>
              <a:rPr lang="en-US" sz="2000" dirty="0" err="1" smtClean="0">
                <a:solidFill>
                  <a:srgbClr val="0070C0"/>
                </a:solidFill>
              </a:rPr>
              <a:t>Abdulaziz</a:t>
            </a:r>
            <a:r>
              <a:rPr lang="en-US" sz="2000" dirty="0" smtClean="0">
                <a:solidFill>
                  <a:srgbClr val="0070C0"/>
                </a:solidFill>
              </a:rPr>
              <a:t>’, </a:t>
            </a:r>
            <a:r>
              <a:rPr lang="en-US" sz="2000" dirty="0">
                <a:solidFill>
                  <a:srgbClr val="0070C0"/>
                </a:solidFill>
              </a:rPr>
              <a:t>age: 18 </a:t>
            </a:r>
            <a:r>
              <a:rPr lang="en-US" sz="2000" dirty="0" smtClean="0">
                <a:solidFill>
                  <a:srgbClr val="0070C0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{ name: ‘Mohammed’, age: 22}</a:t>
            </a: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5739" y="2728976"/>
            <a:ext cx="4596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Show names for people who are older than 18 years old and print out the array with the following element format: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&lt;name&gt; is &lt;age&gt; years old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 using filter() &amp; map()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Expected output: 3 Objects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593463"/>
            <a:ext cx="7729728" cy="1188720"/>
          </a:xfrm>
        </p:spPr>
        <p:txBody>
          <a:bodyPr/>
          <a:lstStyle/>
          <a:p>
            <a:r>
              <a:rPr lang="en-US" dirty="0" smtClean="0"/>
              <a:t>(2) Rendering UI with React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7" y="2590800"/>
            <a:ext cx="1685128" cy="11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18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using 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39" y="964692"/>
            <a:ext cx="1633735" cy="11550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20836" y="2586548"/>
            <a:ext cx="875032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 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If </a:t>
            </a:r>
            <a:r>
              <a:rPr lang="en-US" sz="2800" dirty="0"/>
              <a:t>you use </a:t>
            </a:r>
            <a:r>
              <a:rPr lang="en-US" sz="2800" b="1" dirty="0" smtClean="0">
                <a:solidFill>
                  <a:schemeClr val="accent6"/>
                </a:solidFill>
              </a:rPr>
              <a:t>ES6: </a:t>
            </a:r>
            <a:r>
              <a:rPr lang="en-US" sz="2800" dirty="0" smtClean="0"/>
              <a:t>you </a:t>
            </a:r>
            <a:r>
              <a:rPr lang="en-US" sz="2800" dirty="0"/>
              <a:t>can write </a:t>
            </a:r>
            <a:r>
              <a:rPr lang="en-US" sz="2800" dirty="0">
                <a:solidFill>
                  <a:srgbClr val="0070C0"/>
                </a:solidFill>
              </a:rPr>
              <a:t>import React from </a:t>
            </a:r>
            <a:r>
              <a:rPr lang="en-US" sz="2800" dirty="0" smtClean="0">
                <a:solidFill>
                  <a:srgbClr val="0070C0"/>
                </a:solidFill>
              </a:rPr>
              <a:t>'react’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800" dirty="0" smtClean="0"/>
              <a:t>If </a:t>
            </a:r>
            <a:r>
              <a:rPr lang="en-US" sz="2800" dirty="0"/>
              <a:t>you use </a:t>
            </a:r>
            <a:r>
              <a:rPr lang="en-US" sz="2800" b="1" dirty="0" smtClean="0">
                <a:solidFill>
                  <a:schemeClr val="accent6"/>
                </a:solidFill>
              </a:rPr>
              <a:t>ES5: </a:t>
            </a:r>
            <a:r>
              <a:rPr lang="en-US" sz="2800" dirty="0" smtClean="0"/>
              <a:t>you </a:t>
            </a:r>
            <a:r>
              <a:rPr lang="en-US" sz="2800" dirty="0"/>
              <a:t>can write </a:t>
            </a:r>
            <a:r>
              <a:rPr lang="en-US" sz="2800" dirty="0" err="1">
                <a:solidFill>
                  <a:srgbClr val="0070C0"/>
                </a:solidFill>
              </a:rPr>
              <a:t>var</a:t>
            </a:r>
            <a:r>
              <a:rPr lang="en-US" sz="2800" dirty="0">
                <a:solidFill>
                  <a:srgbClr val="0070C0"/>
                </a:solidFill>
              </a:rPr>
              <a:t> React = require('react')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224337" y="4122821"/>
            <a:ext cx="4058653" cy="7700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2510" y="3048000"/>
            <a:ext cx="3790269" cy="7700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46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39" y="964692"/>
            <a:ext cx="1633735" cy="11550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20839" y="2571829"/>
            <a:ext cx="1015032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 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If </a:t>
            </a:r>
            <a:r>
              <a:rPr lang="en-US" sz="2800" dirty="0"/>
              <a:t>you use </a:t>
            </a:r>
            <a:r>
              <a:rPr lang="en-US" sz="2800" b="1" dirty="0" smtClean="0">
                <a:solidFill>
                  <a:schemeClr val="accent6"/>
                </a:solidFill>
              </a:rPr>
              <a:t>ES6: </a:t>
            </a:r>
            <a:r>
              <a:rPr lang="en-US" sz="2800" dirty="0" smtClean="0"/>
              <a:t>you </a:t>
            </a:r>
            <a:r>
              <a:rPr lang="en-US" sz="2800" dirty="0"/>
              <a:t>can write </a:t>
            </a:r>
            <a:r>
              <a:rPr lang="en-US" sz="2800" dirty="0">
                <a:solidFill>
                  <a:srgbClr val="0070C0"/>
                </a:solidFill>
              </a:rPr>
              <a:t>import </a:t>
            </a:r>
            <a:r>
              <a:rPr lang="en-US" sz="2800" dirty="0" err="1">
                <a:solidFill>
                  <a:srgbClr val="0070C0"/>
                </a:solidFill>
              </a:rPr>
              <a:t>ReactDOM</a:t>
            </a:r>
            <a:r>
              <a:rPr lang="en-US" sz="2800" dirty="0">
                <a:solidFill>
                  <a:srgbClr val="0070C0"/>
                </a:solidFill>
              </a:rPr>
              <a:t> from 'react-</a:t>
            </a:r>
            <a:r>
              <a:rPr lang="en-US" sz="2800" dirty="0" err="1">
                <a:solidFill>
                  <a:srgbClr val="0070C0"/>
                </a:solidFill>
              </a:rPr>
              <a:t>dom</a:t>
            </a:r>
            <a:r>
              <a:rPr lang="en-US" sz="2800" dirty="0">
                <a:solidFill>
                  <a:srgbClr val="0070C0"/>
                </a:solidFill>
              </a:rPr>
              <a:t>'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If </a:t>
            </a:r>
            <a:r>
              <a:rPr lang="en-US" sz="2800" dirty="0"/>
              <a:t>you use </a:t>
            </a:r>
            <a:r>
              <a:rPr lang="en-US" sz="2800" b="1" dirty="0" smtClean="0">
                <a:solidFill>
                  <a:schemeClr val="accent6"/>
                </a:solidFill>
              </a:rPr>
              <a:t>ES5: </a:t>
            </a:r>
            <a:r>
              <a:rPr lang="en-US" sz="2800" dirty="0" smtClean="0"/>
              <a:t>you </a:t>
            </a:r>
            <a:r>
              <a:rPr lang="en-US" sz="2800" dirty="0"/>
              <a:t>can write </a:t>
            </a:r>
            <a:r>
              <a:rPr lang="en-US" sz="2800" dirty="0" err="1">
                <a:solidFill>
                  <a:srgbClr val="0070C0"/>
                </a:solidFill>
              </a:rPr>
              <a:t>var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ReactDOM</a:t>
            </a:r>
            <a:r>
              <a:rPr lang="en-US" sz="2800" dirty="0">
                <a:solidFill>
                  <a:srgbClr val="0070C0"/>
                </a:solidFill>
              </a:rPr>
              <a:t> = require('react-</a:t>
            </a:r>
            <a:r>
              <a:rPr lang="en-US" sz="2800" dirty="0" err="1">
                <a:solidFill>
                  <a:srgbClr val="0070C0"/>
                </a:solidFill>
              </a:rPr>
              <a:t>dom</a:t>
            </a:r>
            <a:r>
              <a:rPr lang="en-US" sz="2800" dirty="0">
                <a:solidFill>
                  <a:srgbClr val="0070C0"/>
                </a:solidFill>
              </a:rPr>
              <a:t>')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470358" y="4122821"/>
            <a:ext cx="5686407" cy="7700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8694" y="3048000"/>
            <a:ext cx="5525988" cy="7700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01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0" y="981528"/>
            <a:ext cx="1633735" cy="11550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816031" y="2538421"/>
            <a:ext cx="655993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We will use React to create </a:t>
            </a:r>
            <a:r>
              <a:rPr lang="en-US" sz="2400" b="1" dirty="0" smtClean="0">
                <a:solidFill>
                  <a:schemeClr val="accent6"/>
                </a:solidFill>
              </a:rPr>
              <a:t>DOM</a:t>
            </a:r>
            <a:r>
              <a:rPr lang="en-US" sz="2400" dirty="0" smtClean="0"/>
              <a:t> elements 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13" y="3272591"/>
            <a:ext cx="4158111" cy="2367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358064" y="4203032"/>
            <a:ext cx="1427747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284" y="3733249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Either </a:t>
            </a:r>
            <a:r>
              <a:rPr lang="en-US" dirty="0"/>
              <a:t>a string or a React Component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96535" y="4668253"/>
            <a:ext cx="1427747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713" y="44406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smtClean="0"/>
              <a:t>Either</a:t>
            </a:r>
            <a:r>
              <a:rPr lang="en-US" dirty="0"/>
              <a:t> null or an object</a:t>
            </a:r>
          </a:p>
          <a:p>
            <a:pPr fontAlgn="base"/>
            <a:r>
              <a:rPr lang="en-US" dirty="0"/>
              <a:t>This is an object of HTML attributes and custom data about the element</a:t>
            </a:r>
            <a:endParaRPr lang="en-US" b="0" i="0" u="none" strike="noStrike" dirty="0">
              <a:effectLst/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6885778" y="5339354"/>
            <a:ext cx="936581" cy="435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062" y="6053058"/>
            <a:ext cx="5193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null, a string, a React Element, or a React Component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08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0" y="981528"/>
            <a:ext cx="1633735" cy="11550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816031" y="2538421"/>
            <a:ext cx="655993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used </a:t>
            </a:r>
            <a:r>
              <a:rPr lang="en-US" sz="2400" dirty="0" err="1"/>
              <a:t>ReactDOM's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accent6"/>
                </a:solidFill>
              </a:rPr>
              <a:t>render()</a:t>
            </a:r>
            <a:r>
              <a:rPr lang="en-US" sz="2400" dirty="0"/>
              <a:t> method to render our element onto a particular area of a page.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0" y="3907590"/>
            <a:ext cx="7993372" cy="824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7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30223"/>
            <a:ext cx="7729728" cy="1188720"/>
          </a:xfrm>
        </p:spPr>
        <p:txBody>
          <a:bodyPr/>
          <a:lstStyle/>
          <a:p>
            <a:r>
              <a:rPr lang="en-US" dirty="0" smtClean="0"/>
              <a:t>Create element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0" y="547059"/>
            <a:ext cx="1633735" cy="1155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1906342"/>
            <a:ext cx="6070324" cy="2670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1" y="4831575"/>
            <a:ext cx="11023600" cy="635000"/>
          </a:xfrm>
          <a:prstGeom prst="rect">
            <a:avLst/>
          </a:prstGeom>
        </p:spPr>
      </p:pic>
      <p:sp>
        <p:nvSpPr>
          <p:cNvPr id="11" name="Oval 10">
            <a:hlinkClick r:id="rId6"/>
          </p:cNvPr>
          <p:cNvSpPr/>
          <p:nvPr/>
        </p:nvSpPr>
        <p:spPr>
          <a:xfrm>
            <a:off x="595923" y="3021201"/>
            <a:ext cx="1635213" cy="15560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 Here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08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2593463"/>
            <a:ext cx="7729728" cy="1188720"/>
          </a:xfrm>
        </p:spPr>
        <p:txBody>
          <a:bodyPr/>
          <a:lstStyle/>
          <a:p>
            <a:r>
              <a:rPr lang="en-US" dirty="0" smtClean="0"/>
              <a:t>(1) Why react?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78" y="2590800"/>
            <a:ext cx="1685128" cy="11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0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React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42" y="981528"/>
            <a:ext cx="1633735" cy="1155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773016"/>
            <a:ext cx="7690508" cy="1361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3007" y="4492671"/>
            <a:ext cx="54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What will the above code return ?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274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React </a:t>
            </a:r>
            <a:r>
              <a:rPr lang="en-US" dirty="0" smtClean="0"/>
              <a:t>elements: Map()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2" y="981528"/>
            <a:ext cx="1633735" cy="1155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62" y="2320580"/>
            <a:ext cx="6095070" cy="4108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15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smtClean="0"/>
              <a:t>Create element exercise –blanks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845" y="2294384"/>
            <a:ext cx="5063738" cy="4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88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2563596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React </a:t>
            </a:r>
            <a:r>
              <a:rPr lang="en-US" sz="2400" dirty="0"/>
              <a:t>is a JavaScript library for building user interfaces. It is maintained by Facebook, Instagram and a community of individual developers and corporations. </a:t>
            </a:r>
            <a:endParaRPr lang="en-US" sz="2400" dirty="0" smtClean="0"/>
          </a:p>
          <a:p>
            <a:pPr algn="ctr"/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Developer(s</a:t>
            </a:r>
            <a:r>
              <a:rPr lang="en-US" b="1" dirty="0">
                <a:solidFill>
                  <a:schemeClr val="accent6"/>
                </a:solidFill>
              </a:rPr>
              <a:t>):</a:t>
            </a:r>
            <a:r>
              <a:rPr lang="en-US" dirty="0"/>
              <a:t> Facebook, Instagram and community</a:t>
            </a:r>
          </a:p>
          <a:p>
            <a:r>
              <a:rPr lang="en-US" b="1" dirty="0">
                <a:solidFill>
                  <a:schemeClr val="accent6"/>
                </a:solidFill>
              </a:rPr>
              <a:t>License:</a:t>
            </a:r>
            <a:r>
              <a:rPr lang="en-US" dirty="0">
                <a:solidFill>
                  <a:schemeClr val="accent6"/>
                </a:solidFill>
              </a:rPr>
              <a:t> </a:t>
            </a:r>
            <a:r>
              <a:rPr lang="en-US" dirty="0"/>
              <a:t>MIT</a:t>
            </a:r>
          </a:p>
          <a:p>
            <a:r>
              <a:rPr lang="en-US" b="1" dirty="0">
                <a:solidFill>
                  <a:schemeClr val="accent6"/>
                </a:solidFill>
              </a:rPr>
              <a:t>Original author(s):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en-US" dirty="0"/>
              <a:t>Jordan </a:t>
            </a:r>
            <a:r>
              <a:rPr lang="en-US" dirty="0" err="1"/>
              <a:t>Walke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Initial release: </a:t>
            </a:r>
            <a:r>
              <a:rPr lang="en-US" dirty="0"/>
              <a:t>March 2013; 5 years </a:t>
            </a:r>
            <a:r>
              <a:rPr lang="en-US" dirty="0" smtClean="0"/>
              <a:t>ago</a:t>
            </a:r>
          </a:p>
          <a:p>
            <a:endParaRPr lang="en-US" dirty="0"/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It’s just a JavaScript Code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16" y="981528"/>
            <a:ext cx="1633735" cy="11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04" y="178880"/>
            <a:ext cx="7729728" cy="1188720"/>
          </a:xfrm>
        </p:spPr>
        <p:txBody>
          <a:bodyPr/>
          <a:lstStyle/>
          <a:p>
            <a:r>
              <a:rPr lang="en-US" dirty="0" smtClean="0"/>
              <a:t>Angular vs react vs </a:t>
            </a:r>
            <a:r>
              <a:rPr lang="en-US" dirty="0" err="1" smtClean="0"/>
              <a:t>vue.js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4" y="1519330"/>
            <a:ext cx="4786313" cy="52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47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55" y="2506024"/>
            <a:ext cx="7673009" cy="40776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54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combine simple functions to build more complicated ones.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React</a:t>
            </a:r>
            <a:r>
              <a:rPr lang="en-US" sz="2400" dirty="0"/>
              <a:t> favors </a:t>
            </a:r>
            <a:r>
              <a:rPr lang="en-US" sz="2400" b="1" dirty="0">
                <a:solidFill>
                  <a:schemeClr val="accent6"/>
                </a:solidFill>
              </a:rPr>
              <a:t>composition</a:t>
            </a:r>
            <a:r>
              <a:rPr lang="en-US" sz="2400" dirty="0"/>
              <a:t> over inheritance. There are several useful ways to compose </a:t>
            </a:r>
            <a:r>
              <a:rPr lang="en-US" sz="2400" dirty="0" smtClean="0"/>
              <a:t>components in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accent6"/>
                </a:solidFill>
              </a:rPr>
              <a:t>React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6"/>
                </a:solidFill>
              </a:rPr>
              <a:t>Composition</a:t>
            </a:r>
            <a:r>
              <a:rPr lang="en-US" sz="2400" dirty="0"/>
              <a:t> is a way to get polymorphic </a:t>
            </a:r>
            <a:r>
              <a:rPr lang="en-US" sz="2400" dirty="0" smtClean="0"/>
              <a:t>behavior </a:t>
            </a:r>
            <a:r>
              <a:rPr lang="en-US" sz="2400" dirty="0"/>
              <a:t>in a way that's often more flexible and easy to work with than is inheritance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React builds up pieces of a UI using </a:t>
            </a:r>
            <a:r>
              <a:rPr lang="en-US" sz="2400" b="1" dirty="0" smtClean="0">
                <a:solidFill>
                  <a:schemeClr val="accent6"/>
                </a:solidFill>
              </a:rPr>
              <a:t>components.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3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Declarative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6336" y="3048000"/>
            <a:ext cx="2133600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Imperative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69768" y="3048000"/>
            <a:ext cx="2133600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732" y="4648077"/>
            <a:ext cx="2924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4F4F"/>
                </a:solidFill>
              </a:rPr>
              <a:t>Expressing </a:t>
            </a:r>
            <a:r>
              <a:rPr lang="en-US" dirty="0">
                <a:solidFill>
                  <a:srgbClr val="4F4F4F"/>
                </a:solidFill>
              </a:rPr>
              <a:t>a </a:t>
            </a:r>
            <a:r>
              <a:rPr lang="en-US" dirty="0" smtClean="0">
                <a:solidFill>
                  <a:srgbClr val="4F4F4F"/>
                </a:solidFill>
              </a:rPr>
              <a:t>Command</a:t>
            </a:r>
          </a:p>
          <a:p>
            <a:pPr algn="ctr"/>
            <a:r>
              <a:rPr lang="en-US" dirty="0" smtClean="0">
                <a:solidFill>
                  <a:srgbClr val="4F4F4F"/>
                </a:solidFill>
              </a:rPr>
              <a:t>We tell the code </a:t>
            </a:r>
            <a:r>
              <a:rPr lang="en-US" b="1" dirty="0">
                <a:solidFill>
                  <a:schemeClr val="accent6"/>
                </a:solidFill>
              </a:rPr>
              <a:t>what</a:t>
            </a:r>
            <a:r>
              <a:rPr lang="en-US" dirty="0"/>
              <a:t> to </a:t>
            </a:r>
            <a:r>
              <a:rPr lang="en-US" dirty="0" smtClean="0"/>
              <a:t>do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and </a:t>
            </a:r>
            <a:r>
              <a:rPr lang="en-US" b="1" dirty="0">
                <a:solidFill>
                  <a:schemeClr val="accent6"/>
                </a:solidFill>
              </a:rPr>
              <a:t>how</a:t>
            </a:r>
            <a:r>
              <a:rPr lang="en-US" dirty="0"/>
              <a:t> to do it.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3136" y="4154905"/>
            <a:ext cx="0" cy="52525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16778" y="4154905"/>
            <a:ext cx="0" cy="52525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7266" y="4659986"/>
            <a:ext cx="3454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F4F4F"/>
                </a:solidFill>
              </a:rPr>
              <a:t>Declare </a:t>
            </a:r>
            <a:r>
              <a:rPr lang="en-US" b="1" dirty="0">
                <a:solidFill>
                  <a:schemeClr val="accent6"/>
                </a:solidFill>
              </a:rPr>
              <a:t>what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we want and </a:t>
            </a:r>
            <a:r>
              <a:rPr lang="en-US" b="1" dirty="0">
                <a:solidFill>
                  <a:schemeClr val="accent6"/>
                </a:solidFill>
              </a:rPr>
              <a:t>leave </a:t>
            </a:r>
            <a:endParaRPr lang="en-US" b="1" dirty="0" smtClean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the </a:t>
            </a:r>
            <a:r>
              <a:rPr lang="en-US" b="1" dirty="0">
                <a:solidFill>
                  <a:schemeClr val="accent6"/>
                </a:solidFill>
              </a:rPr>
              <a:t>programming language to </a:t>
            </a:r>
            <a:endParaRPr lang="en-US" b="1" dirty="0" smtClean="0">
              <a:solidFill>
                <a:schemeClr val="accent6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figure </a:t>
            </a:r>
            <a:r>
              <a:rPr lang="en-US" b="1" dirty="0">
                <a:solidFill>
                  <a:schemeClr val="accent6"/>
                </a:solidFill>
              </a:rPr>
              <a:t>out how to produce </a:t>
            </a:r>
            <a:r>
              <a:rPr lang="en-US" b="1" dirty="0" smtClean="0">
                <a:solidFill>
                  <a:schemeClr val="accent6"/>
                </a:solidFill>
              </a:rPr>
              <a:t>the</a:t>
            </a:r>
            <a:r>
              <a:rPr lang="en-US" dirty="0" smtClean="0">
                <a:solidFill>
                  <a:srgbClr val="4F4F4F"/>
                </a:solidFill>
              </a:rPr>
              <a:t>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69638" y="3323800"/>
            <a:ext cx="16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WHAT 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563" y="3323800"/>
            <a:ext cx="16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How?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66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Declarative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31" y="2499940"/>
            <a:ext cx="7931426" cy="4083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0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is 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115937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React is declarative because we write the code that we </a:t>
            </a:r>
            <a:r>
              <a:rPr lang="en-US" sz="2400" i="1" dirty="0"/>
              <a:t>want</a:t>
            </a:r>
            <a:r>
              <a:rPr lang="en-US" sz="2400" dirty="0"/>
              <a:t>, and React is in charge of taking our declared code and performing all of the JavaScript/DOM steps to get us to our desired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84" y="981528"/>
            <a:ext cx="1633735" cy="1155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79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10033</TotalTime>
  <Words>451</Words>
  <Application>Microsoft Macintosh PowerPoint</Application>
  <PresentationFormat>Widescreen</PresentationFormat>
  <Paragraphs>135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</vt:lpstr>
      <vt:lpstr>Parcel</vt:lpstr>
      <vt:lpstr>Building with react</vt:lpstr>
      <vt:lpstr>(1) Why react?</vt:lpstr>
      <vt:lpstr>react</vt:lpstr>
      <vt:lpstr>Angular vs react vs vue.js</vt:lpstr>
      <vt:lpstr>react</vt:lpstr>
      <vt:lpstr>Composition</vt:lpstr>
      <vt:lpstr>Imperative vs Declarative</vt:lpstr>
      <vt:lpstr>Imperative vs Declarative</vt:lpstr>
      <vt:lpstr>React is Declarative</vt:lpstr>
      <vt:lpstr>Data-flow</vt:lpstr>
      <vt:lpstr>Array methods: Map</vt:lpstr>
      <vt:lpstr>Array methods: Filter</vt:lpstr>
      <vt:lpstr>Combining Map() &amp; Filter () exercise</vt:lpstr>
      <vt:lpstr>(2) Rendering UI with React</vt:lpstr>
      <vt:lpstr>Start using react</vt:lpstr>
      <vt:lpstr>React dom</vt:lpstr>
      <vt:lpstr>Create element</vt:lpstr>
      <vt:lpstr>Rendering element</vt:lpstr>
      <vt:lpstr>Create element attribute</vt:lpstr>
      <vt:lpstr>nest React elements</vt:lpstr>
      <vt:lpstr>nest React elements: Map()</vt:lpstr>
      <vt:lpstr>Create element exercise –blanks 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Hem Jaffar</cp:lastModifiedBy>
  <cp:revision>1350</cp:revision>
  <dcterms:created xsi:type="dcterms:W3CDTF">2018-01-26T12:44:08Z</dcterms:created>
  <dcterms:modified xsi:type="dcterms:W3CDTF">2018-05-21T18:57:47Z</dcterms:modified>
</cp:coreProperties>
</file>