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comments/comment21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6.xml" ContentType="application/vnd.openxmlformats-officedocument.presentationml.comments+xml"/>
  <Override PartName="/ppt/comments/comment10.xml" ContentType="application/vnd.openxmlformats-officedocument.presentationml.comments+xml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6.jpeg" ContentType="image/jpeg"/>
  <Override PartName="/ppt/media/image15.png" ContentType="image/png"/>
  <Override PartName="/ppt/media/image3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4.png" ContentType="image/png"/>
  <Override PartName="/ppt/media/image5.png" ContentType="image/png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</p:sldIdLst>
  <p:sldSz cx="9144000" cy="5143500"/>
  <p:notesSz cx="6858000" cy="9144000"/>
</p:presentation>
</file>

<file path=ppt/commentAuthors.xml><?xml version="1.0" encoding="utf-8"?>
<p:cmAuthorLst xmlns:p="http://schemas.openxmlformats.org/presentationml/2006/main">
  <p:cmAuthor id="0" name="Assis Junior" initials="AJ" lastIdx="5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commentAuthors" Target="commentAuthors.xml"/>
</Relationships>
</file>

<file path=ppt/comments/comment10.xml><?xml version="1.0" encoding="utf-8"?>
<p:cmLst xmlns:p="http://schemas.openxmlformats.org/presentationml/2006/main">
  <p:cm authorId="0" dt="2017-10-09T02:37:54.996000000" idx="2">
    <p:pos x="360" y="360"/>
    <p:text>Inserir slides com código mais claro</p:text>
  </p:cm>
</p:cmLst>
</file>

<file path=ppt/comments/comment18.xml><?xml version="1.0" encoding="utf-8"?>
<p:cmLst xmlns:p="http://schemas.openxmlformats.org/presentationml/2006/main">
  <p:cm authorId="0" dt="2017-10-09T02:43:35.427000000" idx="3">
    <p:pos x="6118" y="0"/>
    <p:text>Adicionar imagem do cucumber.xml</p:text>
  </p:cm>
</p:cmLst>
</file>

<file path=ppt/comments/comment21.xml><?xml version="1.0" encoding="utf-8"?>
<p:cmLst xmlns:p="http://schemas.openxmlformats.org/presentationml/2006/main">
  <p:cm authorId="0" dt="2017-10-09T02:27:35.652000000" idx="4">
    <p:pos x="360" y="720"/>
    <p:text>Corrigir os textos das annotations</p:text>
  </p:cm>
  <p:cm authorId="0" dt="2017-10-09T02:44:44.812000000" idx="5">
    <p:pos x="6118" y="0"/>
    <p:text>Exibir antes o código anterior</p:text>
  </p:cm>
</p:cmLst>
</file>

<file path=ppt/comments/comment6.xml><?xml version="1.0" encoding="utf-8"?>
<p:cmLst xmlns:p="http://schemas.openxmlformats.org/presentationml/2006/main">
  <p:cm authorId="0" dt="2017-10-09T02:41:19.978000000" idx="1">
    <p:pos x="6118" y="0"/>
    <p:text>Remover o datasets da imagem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C81FF7D-28E3-48E5-A4D4-12BC78C1BF09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91440" bIns="91440"/>
          <a:p>
            <a:pPr marL="216000" indent="-215280">
              <a:lnSpc>
                <a:spcPct val="100000"/>
              </a:lnSpc>
            </a:pPr>
            <a:r>
              <a:rPr b="0" lang="pt-BR" sz="1100" spc="-1" strike="noStrike">
                <a:latin typeface="Arial"/>
              </a:rPr>
              <a:t>Citar a configuração do Cucumber o relatório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</a:t>
            </a:r>
            <a:r>
              <a:rPr b="0" lang="pt-BR" sz="4400" spc="-1" strike="noStrike">
                <a:latin typeface="Arial"/>
              </a:rPr>
              <a:t>para </a:t>
            </a:r>
            <a:r>
              <a:rPr b="0" lang="pt-BR" sz="4400" spc="-1" strike="noStrike">
                <a:latin typeface="Arial"/>
              </a:rPr>
              <a:t>editar o </a:t>
            </a:r>
            <a:r>
              <a:rPr b="0" lang="pt-BR" sz="4400" spc="-1" strike="noStrike">
                <a:latin typeface="Arial"/>
              </a:rPr>
              <a:t>formato </a:t>
            </a:r>
            <a:r>
              <a:rPr b="0" lang="pt-BR" sz="4400" spc="-1" strike="noStrike">
                <a:latin typeface="Arial"/>
              </a:rPr>
              <a:t>do texto </a:t>
            </a:r>
            <a:r>
              <a:rPr b="0" lang="pt-BR" sz="4400" spc="-1" strike="noStrike">
                <a:latin typeface="Arial"/>
              </a:rPr>
              <a:t>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128800" y="0"/>
            <a:ext cx="1014120" cy="101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 flipH="1">
            <a:off x="7112160" y="0"/>
            <a:ext cx="1014120" cy="10141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 flipH="1" rot="10800000">
            <a:off x="10156680" y="3044520"/>
            <a:ext cx="1014120" cy="101412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 rot="10800000">
            <a:off x="9142920" y="3044520"/>
            <a:ext cx="1014120" cy="10141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 rot="10800000">
            <a:off x="11173320" y="4059720"/>
            <a:ext cx="1014120" cy="101412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0" y="0"/>
            <a:ext cx="4570920" cy="514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5029560" y="4495680"/>
            <a:ext cx="467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128800" y="0"/>
            <a:ext cx="1014120" cy="101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 flipH="1">
            <a:off x="7112160" y="0"/>
            <a:ext cx="1014120" cy="10141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 flipH="1" rot="10800000">
            <a:off x="10156680" y="3044520"/>
            <a:ext cx="1014120" cy="101412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4"/>
          <p:cNvSpPr/>
          <p:nvPr/>
        </p:nvSpPr>
        <p:spPr>
          <a:xfrm rot="10800000">
            <a:off x="9142920" y="3044520"/>
            <a:ext cx="1014120" cy="10141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5"/>
          <p:cNvSpPr/>
          <p:nvPr/>
        </p:nvSpPr>
        <p:spPr>
          <a:xfrm rot="10800000">
            <a:off x="11173320" y="4059720"/>
            <a:ext cx="1014120" cy="101412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1.xml"/><Relationship Id="rId3" Type="http://schemas.openxmlformats.org/officeDocument/2006/relationships/comments" Target="../comments/commen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41.xml"/><Relationship Id="rId4" Type="http://schemas.openxmlformats.org/officeDocument/2006/relationships/comments" Target="../comments/comment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1.xml"/><Relationship Id="rId3" Type="http://schemas.openxmlformats.org/officeDocument/2006/relationships/comments" Target="../comments/comment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4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4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4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4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4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assisjrs.work" TargetMode="External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4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4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4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github.com/assisjrs/agileTestersConference2017" TargetMode="External"/><Relationship Id="rId2" Type="http://schemas.openxmlformats.org/officeDocument/2006/relationships/hyperlink" Target="http://docs.seleniumhq.org/docs/06_test_design_considerations.jsp" TargetMode="External"/><Relationship Id="rId3" Type="http://schemas.openxmlformats.org/officeDocument/2006/relationships/hyperlink" Target="https://cucumber.io/docs/reference/jvm#java" TargetMode="External"/><Relationship Id="rId4" Type="http://schemas.openxmlformats.org/officeDocument/2006/relationships/hyperlink" Target="https://pt.wikipedia.org/wiki/Behavior_Driven_Development" TargetMode="External"/><Relationship Id="rId5" Type="http://schemas.openxmlformats.org/officeDocument/2006/relationships/hyperlink" Target="http://dbunit.sourceforge.net/" TargetMode="External"/><Relationship Id="rId6" Type="http://schemas.openxmlformats.org/officeDocument/2006/relationships/hyperlink" Target="https://projects.spring.io/spring-boot" TargetMode="External"/><Relationship Id="rId7" Type="http://schemas.openxmlformats.org/officeDocument/2006/relationships/hyperlink" Target="https://joel-costigliola.github.io/assertj/assertj-db-concepts.html" TargetMode="External"/><Relationship Id="rId8" Type="http://schemas.openxmlformats.org/officeDocument/2006/relationships/hyperlink" Target="https://joel-costigliola.github.io/assertj/assertj-core-quick-start.html" TargetMode="External"/><Relationship Id="rId9" Type="http://schemas.openxmlformats.org/officeDocument/2006/relationships/hyperlink" Target="http://www.extremeprogramming.org/rules/spike.html" TargetMode="External"/><Relationship Id="rId10" Type="http://schemas.openxmlformats.org/officeDocument/2006/relationships/hyperlink" Target="http://www.desenvolvimentoagil.com.br/xp/principios/passos_bebe" TargetMode="External"/><Relationship Id="rId11" Type="http://schemas.openxmlformats.org/officeDocument/2006/relationships/hyperlink" Target="https://engenhariadesoftware.blogspot.com.br/2007/03/o-modelo-evolutivo.html" TargetMode="External"/><Relationship Id="rId12" Type="http://schemas.openxmlformats.org/officeDocument/2006/relationships/hyperlink" Target="http://www.devmedia.com.br/praticas-em-xp-extreme-programming/29330" TargetMode="External"/><Relationship Id="rId13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1.xml"/><Relationship Id="rId3" Type="http://schemas.openxmlformats.org/officeDocument/2006/relationships/comments" Target="../comments/commen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hape 134" descr=""/>
          <p:cNvPicPr/>
          <p:nvPr/>
        </p:nvPicPr>
        <p:blipFill>
          <a:blip r:embed="rId1"/>
          <a:stretch/>
        </p:blipFill>
        <p:spPr>
          <a:xfrm>
            <a:off x="2659320" y="1976400"/>
            <a:ext cx="3800520" cy="118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11760" y="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latin typeface="Roboto"/>
                <a:ea typeface="Roboto"/>
              </a:rPr>
              <a:t>Anatomia de um teste cucumber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5725440" y="819720"/>
            <a:ext cx="949320" cy="165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"/>
          <p:cNvSpPr/>
          <p:nvPr/>
        </p:nvSpPr>
        <p:spPr>
          <a:xfrm>
            <a:off x="6675840" y="1150200"/>
            <a:ext cx="1648080" cy="165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4"/>
          <p:cNvSpPr/>
          <p:nvPr/>
        </p:nvSpPr>
        <p:spPr>
          <a:xfrm>
            <a:off x="2791440" y="3789360"/>
            <a:ext cx="2410200" cy="141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7" name="Shape 204" descr=""/>
          <p:cNvPicPr/>
          <p:nvPr/>
        </p:nvPicPr>
        <p:blipFill>
          <a:blip r:embed="rId1"/>
          <a:stretch/>
        </p:blipFill>
        <p:spPr>
          <a:xfrm>
            <a:off x="311760" y="671400"/>
            <a:ext cx="8467200" cy="418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265680" y="1151280"/>
            <a:ext cx="4044240" cy="156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pt-BR" sz="4200" spc="-1" strike="noStrike">
                <a:solidFill>
                  <a:srgbClr val="2a3990"/>
                </a:solidFill>
                <a:latin typeface="Roboto"/>
                <a:ea typeface="Roboto"/>
              </a:rPr>
              <a:t>Page objects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265680" y="2769120"/>
            <a:ext cx="4044240" cy="12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434343"/>
                </a:solidFill>
                <a:latin typeface="Roboto"/>
                <a:ea typeface="Roboto"/>
              </a:rPr>
              <a:t>Simplificando a leitura dos steps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4939560" y="724320"/>
            <a:ext cx="3835800" cy="36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Criando componentes com o conceito de responsabilidade única.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311760" y="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latin typeface="Roboto"/>
                <a:ea typeface="Roboto"/>
              </a:rPr>
              <a:t>Sem page objects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5725440" y="819720"/>
            <a:ext cx="949320" cy="165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3"/>
          <p:cNvSpPr/>
          <p:nvPr/>
        </p:nvSpPr>
        <p:spPr>
          <a:xfrm>
            <a:off x="6675840" y="1150200"/>
            <a:ext cx="1648080" cy="165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4"/>
          <p:cNvSpPr/>
          <p:nvPr/>
        </p:nvSpPr>
        <p:spPr>
          <a:xfrm>
            <a:off x="2791440" y="3789360"/>
            <a:ext cx="2410200" cy="141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5" name="Shape 204" descr=""/>
          <p:cNvPicPr/>
          <p:nvPr/>
        </p:nvPicPr>
        <p:blipFill>
          <a:blip r:embed="rId1"/>
          <a:stretch/>
        </p:blipFill>
        <p:spPr>
          <a:xfrm>
            <a:off x="311760" y="671400"/>
            <a:ext cx="8467200" cy="418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311760" y="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latin typeface="Roboto"/>
                <a:ea typeface="Roboto"/>
              </a:rPr>
              <a:t>Com page objects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5725440" y="819720"/>
            <a:ext cx="949320" cy="165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"/>
          <p:cNvSpPr/>
          <p:nvPr/>
        </p:nvSpPr>
        <p:spPr>
          <a:xfrm>
            <a:off x="6675840" y="1150200"/>
            <a:ext cx="1648080" cy="165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4"/>
          <p:cNvSpPr/>
          <p:nvPr/>
        </p:nvSpPr>
        <p:spPr>
          <a:xfrm>
            <a:off x="2791440" y="3789360"/>
            <a:ext cx="2410200" cy="141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144000" y="576000"/>
            <a:ext cx="7323480" cy="4332960"/>
          </a:xfrm>
          <a:prstGeom prst="rect">
            <a:avLst/>
          </a:prstGeom>
          <a:ln>
            <a:noFill/>
          </a:ln>
        </p:spPr>
      </p:pic>
      <p:sp>
        <p:nvSpPr>
          <p:cNvPr id="331" name="Line 5"/>
          <p:cNvSpPr/>
          <p:nvPr/>
        </p:nvSpPr>
        <p:spPr>
          <a:xfrm flipV="1">
            <a:off x="4392000" y="4752000"/>
            <a:ext cx="576000" cy="229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Line 6"/>
          <p:cNvSpPr/>
          <p:nvPr/>
        </p:nvSpPr>
        <p:spPr>
          <a:xfrm flipV="1">
            <a:off x="2592000" y="4752000"/>
            <a:ext cx="648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311760" y="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latin typeface="Roboto"/>
                <a:ea typeface="Roboto"/>
              </a:rPr>
              <a:t>Com page objects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5725440" y="819720"/>
            <a:ext cx="949320" cy="165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3"/>
          <p:cNvSpPr/>
          <p:nvPr/>
        </p:nvSpPr>
        <p:spPr>
          <a:xfrm>
            <a:off x="6675840" y="1150200"/>
            <a:ext cx="1648080" cy="165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4"/>
          <p:cNvSpPr/>
          <p:nvPr/>
        </p:nvSpPr>
        <p:spPr>
          <a:xfrm>
            <a:off x="2791440" y="3789360"/>
            <a:ext cx="2410200" cy="141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7" name="" descr=""/>
          <p:cNvPicPr/>
          <p:nvPr/>
        </p:nvPicPr>
        <p:blipFill>
          <a:blip r:embed="rId1"/>
          <a:stretch/>
        </p:blipFill>
        <p:spPr>
          <a:xfrm>
            <a:off x="364680" y="607320"/>
            <a:ext cx="5430600" cy="451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265680" y="1151280"/>
            <a:ext cx="4044240" cy="156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pt-BR" sz="4200" spc="-1" strike="noStrike">
                <a:solidFill>
                  <a:srgbClr val="2a3990"/>
                </a:solidFill>
                <a:latin typeface="Roboto"/>
                <a:ea typeface="Roboto"/>
              </a:rPr>
              <a:t>Adicionando Spring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265680" y="2769120"/>
            <a:ext cx="4044240" cy="12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434343"/>
                </a:solidFill>
                <a:latin typeface="Roboto"/>
                <a:ea typeface="Roboto"/>
              </a:rPr>
              <a:t>Spring como barramento do projeto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4939560" y="724320"/>
            <a:ext cx="3835800" cy="36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Utilizando a inversão de controle do spring para ter mais poder nos testes.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311760" y="59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latin typeface="Roboto"/>
                <a:ea typeface="Roboto"/>
              </a:rPr>
              <a:t>Spring como barramento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436680" y="599400"/>
            <a:ext cx="8519400" cy="44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Repositório de componentes</a:t>
            </a:r>
            <a:endParaRPr b="0" lang="pt-BR" sz="36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Camadas e frameworks integrados</a:t>
            </a:r>
            <a:endParaRPr b="0" lang="pt-BR" sz="36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Cucumber-glue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31760" y="122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latin typeface="Roboto"/>
                <a:ea typeface="Roboto"/>
              </a:rPr>
              <a:t>Estrutura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4585320" y="935280"/>
            <a:ext cx="4136400" cy="363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Configurar no maven (ou gradle):</a:t>
            </a:r>
            <a:endParaRPr b="0" lang="pt-BR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jUnit</a:t>
            </a:r>
            <a:endParaRPr b="0" lang="pt-BR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Spring</a:t>
            </a:r>
            <a:endParaRPr b="0" lang="pt-BR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Cucumber</a:t>
            </a:r>
            <a:endParaRPr b="0" lang="pt-BR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Selenium</a:t>
            </a:r>
            <a:endParaRPr b="0" lang="pt-BR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dbUnit</a:t>
            </a:r>
            <a:endParaRPr b="0" lang="pt-BR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AssertJ db</a:t>
            </a:r>
            <a:endParaRPr b="0" lang="pt-BR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cucumber.xml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1"/>
          <a:stretch/>
        </p:blipFill>
        <p:spPr>
          <a:xfrm>
            <a:off x="209880" y="702000"/>
            <a:ext cx="3389760" cy="419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119880" y="11268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latin typeface="Roboto"/>
                <a:ea typeface="Roboto"/>
              </a:rPr>
              <a:t>Spring como barramento</a:t>
            </a:r>
            <a:endParaRPr b="0" lang="pt-BR" sz="3000" spc="-1" strike="noStrike">
              <a:latin typeface="Arial"/>
            </a:endParaRPr>
          </a:p>
        </p:txBody>
      </p:sp>
      <p:pic>
        <p:nvPicPr>
          <p:cNvPr id="347" name="Shape 231" descr=""/>
          <p:cNvPicPr/>
          <p:nvPr/>
        </p:nvPicPr>
        <p:blipFill>
          <a:blip r:embed="rId1"/>
          <a:stretch/>
        </p:blipFill>
        <p:spPr>
          <a:xfrm>
            <a:off x="3960000" y="1887480"/>
            <a:ext cx="5085360" cy="3151800"/>
          </a:xfrm>
          <a:prstGeom prst="rect">
            <a:avLst/>
          </a:prstGeom>
          <a:ln>
            <a:noFill/>
          </a:ln>
        </p:spPr>
      </p:pic>
      <p:pic>
        <p:nvPicPr>
          <p:cNvPr id="348" name="" descr=""/>
          <p:cNvPicPr/>
          <p:nvPr/>
        </p:nvPicPr>
        <p:blipFill>
          <a:blip r:embed="rId2"/>
          <a:stretch/>
        </p:blipFill>
        <p:spPr>
          <a:xfrm>
            <a:off x="144000" y="744840"/>
            <a:ext cx="3635280" cy="247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265680" y="1151280"/>
            <a:ext cx="4044240" cy="156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pt-BR" sz="4200" spc="-1" strike="noStrike">
                <a:solidFill>
                  <a:srgbClr val="2a3990"/>
                </a:solidFill>
                <a:latin typeface="Roboto"/>
                <a:ea typeface="Roboto"/>
              </a:rPr>
              <a:t>Solução 01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265680" y="2769120"/>
            <a:ext cx="4044240" cy="12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434343"/>
                </a:solidFill>
                <a:latin typeface="Roboto"/>
                <a:ea typeface="Roboto"/>
              </a:rPr>
              <a:t>PageObjects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4939560" y="724320"/>
            <a:ext cx="3835800" cy="36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marL="457200" indent="-227520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Responsabilidade na classe de steps.</a:t>
            </a:r>
            <a:endParaRPr b="0" lang="pt-BR" sz="1800" spc="-1" strike="noStrike">
              <a:latin typeface="Arial"/>
            </a:endParaRPr>
          </a:p>
          <a:p>
            <a:pPr marL="457200" indent="-227520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Assert claros e código desacoplado.</a:t>
            </a:r>
            <a:endParaRPr b="0" lang="pt-BR" sz="1800" spc="-1" strike="noStrike">
              <a:latin typeface="Arial"/>
            </a:endParaRPr>
          </a:p>
          <a:p>
            <a:pPr marL="457200" indent="-227520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Fugindo do padrão ‘script’.</a:t>
            </a:r>
            <a:endParaRPr b="0" lang="pt-BR" sz="1800" spc="-1" strike="noStrike">
              <a:latin typeface="Arial"/>
            </a:endParaRPr>
          </a:p>
          <a:p>
            <a:pPr marL="457200" indent="-227520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Elementos complexos como tabelas fáceis de manipular.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597960" y="1775160"/>
            <a:ext cx="822096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pt-BR" sz="4200" spc="-1" strike="noStrike">
                <a:solidFill>
                  <a:srgbClr val="ffffff"/>
                </a:solidFill>
                <a:latin typeface="Roboto"/>
                <a:ea typeface="Roboto"/>
              </a:rPr>
              <a:t>Testes com selenium e cucumber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597960" y="2715840"/>
            <a:ext cx="822096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latin typeface="Roboto"/>
                <a:ea typeface="Roboto"/>
              </a:rPr>
              <a:t>Agile Testers conference</a:t>
            </a:r>
            <a:endParaRPr b="0" lang="pt-BR" sz="21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311760" y="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latin typeface="Roboto"/>
                <a:ea typeface="Roboto"/>
              </a:rPr>
              <a:t>Sem spring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5725440" y="819720"/>
            <a:ext cx="949320" cy="165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"/>
          <p:cNvSpPr/>
          <p:nvPr/>
        </p:nvSpPr>
        <p:spPr>
          <a:xfrm>
            <a:off x="6675840" y="1150200"/>
            <a:ext cx="1648080" cy="165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4"/>
          <p:cNvSpPr/>
          <p:nvPr/>
        </p:nvSpPr>
        <p:spPr>
          <a:xfrm>
            <a:off x="2791440" y="3789360"/>
            <a:ext cx="2410200" cy="141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6" name="" descr=""/>
          <p:cNvPicPr/>
          <p:nvPr/>
        </p:nvPicPr>
        <p:blipFill>
          <a:blip r:embed="rId1"/>
          <a:stretch/>
        </p:blipFill>
        <p:spPr>
          <a:xfrm>
            <a:off x="127800" y="607320"/>
            <a:ext cx="7323480" cy="4332960"/>
          </a:xfrm>
          <a:prstGeom prst="rect">
            <a:avLst/>
          </a:prstGeom>
          <a:ln>
            <a:noFill/>
          </a:ln>
        </p:spPr>
      </p:pic>
      <p:sp>
        <p:nvSpPr>
          <p:cNvPr id="357" name="Line 5"/>
          <p:cNvSpPr/>
          <p:nvPr/>
        </p:nvSpPr>
        <p:spPr>
          <a:xfrm>
            <a:off x="127800" y="1584000"/>
            <a:ext cx="5202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Line 6"/>
          <p:cNvSpPr/>
          <p:nvPr/>
        </p:nvSpPr>
        <p:spPr>
          <a:xfrm flipV="1">
            <a:off x="1512000" y="1872000"/>
            <a:ext cx="648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311760" y="16668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latin typeface="Roboto"/>
                <a:ea typeface="Roboto"/>
              </a:rPr>
              <a:t>Solução 01</a:t>
            </a:r>
            <a:endParaRPr b="0" lang="pt-BR" sz="3000" spc="-1" strike="noStrike">
              <a:latin typeface="Arial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1"/>
          <a:stretch/>
        </p:blipFill>
        <p:spPr>
          <a:xfrm>
            <a:off x="360000" y="773640"/>
            <a:ext cx="6990480" cy="3837960"/>
          </a:xfrm>
          <a:prstGeom prst="rect">
            <a:avLst/>
          </a:prstGeom>
          <a:ln>
            <a:noFill/>
          </a:ln>
        </p:spPr>
      </p:pic>
      <p:sp>
        <p:nvSpPr>
          <p:cNvPr id="361" name="Line 2"/>
          <p:cNvSpPr/>
          <p:nvPr/>
        </p:nvSpPr>
        <p:spPr>
          <a:xfrm flipV="1">
            <a:off x="72000" y="936000"/>
            <a:ext cx="288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311760" y="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latin typeface="Roboto"/>
                <a:ea typeface="Roboto"/>
              </a:rPr>
              <a:t>Sem spring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5725440" y="819720"/>
            <a:ext cx="949320" cy="165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"/>
          <p:cNvSpPr/>
          <p:nvPr/>
        </p:nvSpPr>
        <p:spPr>
          <a:xfrm>
            <a:off x="6675840" y="1150200"/>
            <a:ext cx="1648080" cy="165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4"/>
          <p:cNvSpPr/>
          <p:nvPr/>
        </p:nvSpPr>
        <p:spPr>
          <a:xfrm>
            <a:off x="2791440" y="3789360"/>
            <a:ext cx="2410200" cy="141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6" name="" descr=""/>
          <p:cNvPicPr/>
          <p:nvPr/>
        </p:nvPicPr>
        <p:blipFill>
          <a:blip r:embed="rId1"/>
          <a:stretch/>
        </p:blipFill>
        <p:spPr>
          <a:xfrm>
            <a:off x="364680" y="607320"/>
            <a:ext cx="5430600" cy="4510080"/>
          </a:xfrm>
          <a:prstGeom prst="rect">
            <a:avLst/>
          </a:prstGeom>
          <a:ln>
            <a:noFill/>
          </a:ln>
        </p:spPr>
      </p:pic>
      <p:sp>
        <p:nvSpPr>
          <p:cNvPr id="367" name="Line 5"/>
          <p:cNvSpPr/>
          <p:nvPr/>
        </p:nvSpPr>
        <p:spPr>
          <a:xfrm>
            <a:off x="144000" y="3888000"/>
            <a:ext cx="50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Line 6"/>
          <p:cNvSpPr/>
          <p:nvPr/>
        </p:nvSpPr>
        <p:spPr>
          <a:xfrm flipV="1">
            <a:off x="216000" y="4392000"/>
            <a:ext cx="504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311760" y="16668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latin typeface="Roboto"/>
                <a:ea typeface="Roboto"/>
              </a:rPr>
              <a:t>Solução 01</a:t>
            </a:r>
            <a:endParaRPr b="0" lang="pt-BR" sz="3000" spc="-1" strike="noStrike">
              <a:latin typeface="Arial"/>
            </a:endParaRPr>
          </a:p>
        </p:txBody>
      </p:sp>
      <p:pic>
        <p:nvPicPr>
          <p:cNvPr id="370" name="Shape 253" descr=""/>
          <p:cNvPicPr/>
          <p:nvPr/>
        </p:nvPicPr>
        <p:blipFill>
          <a:blip r:embed="rId1"/>
          <a:stretch/>
        </p:blipFill>
        <p:spPr>
          <a:xfrm>
            <a:off x="388080" y="646920"/>
            <a:ext cx="6805080" cy="4495320"/>
          </a:xfrm>
          <a:prstGeom prst="rect">
            <a:avLst/>
          </a:prstGeom>
          <a:ln>
            <a:noFill/>
          </a:ln>
        </p:spPr>
      </p:pic>
      <p:sp>
        <p:nvSpPr>
          <p:cNvPr id="371" name="CustomShape 2"/>
          <p:cNvSpPr/>
          <p:nvPr/>
        </p:nvSpPr>
        <p:spPr>
          <a:xfrm>
            <a:off x="143640" y="597960"/>
            <a:ext cx="214200" cy="13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3"/>
          <p:cNvSpPr/>
          <p:nvPr/>
        </p:nvSpPr>
        <p:spPr>
          <a:xfrm flipH="1" rot="10800000">
            <a:off x="1146960" y="1207800"/>
            <a:ext cx="465480" cy="3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4"/>
          <p:cNvSpPr/>
          <p:nvPr/>
        </p:nvSpPr>
        <p:spPr>
          <a:xfrm flipH="1" rot="10800000">
            <a:off x="1197360" y="2882520"/>
            <a:ext cx="477360" cy="3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311760" y="16668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latin typeface="Roboto"/>
                <a:ea typeface="Roboto"/>
              </a:rPr>
              <a:t>Solução 01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 flipH="1" rot="10800000">
            <a:off x="6276240" y="6289920"/>
            <a:ext cx="39600" cy="115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pic>
        <p:nvPicPr>
          <p:cNvPr id="376" name="Shape 265" descr=""/>
          <p:cNvPicPr/>
          <p:nvPr/>
        </p:nvPicPr>
        <p:blipFill>
          <a:blip r:embed="rId1"/>
          <a:stretch/>
        </p:blipFill>
        <p:spPr>
          <a:xfrm>
            <a:off x="3318840" y="2200680"/>
            <a:ext cx="5713920" cy="2846880"/>
          </a:xfrm>
          <a:prstGeom prst="rect">
            <a:avLst/>
          </a:prstGeom>
          <a:ln>
            <a:noFill/>
          </a:ln>
        </p:spPr>
      </p:pic>
      <p:sp>
        <p:nvSpPr>
          <p:cNvPr id="377" name="CustomShape 3"/>
          <p:cNvSpPr/>
          <p:nvPr/>
        </p:nvSpPr>
        <p:spPr>
          <a:xfrm flipH="1" rot="7841400">
            <a:off x="3314160" y="2477520"/>
            <a:ext cx="160920" cy="59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4"/>
          <p:cNvSpPr/>
          <p:nvPr/>
        </p:nvSpPr>
        <p:spPr>
          <a:xfrm>
            <a:off x="2498040" y="3816000"/>
            <a:ext cx="1173600" cy="5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5"/>
          <p:cNvSpPr/>
          <p:nvPr/>
        </p:nvSpPr>
        <p:spPr>
          <a:xfrm flipH="1" rot="10800000">
            <a:off x="4723920" y="3760560"/>
            <a:ext cx="1051920" cy="18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6"/>
          <p:cNvSpPr/>
          <p:nvPr/>
        </p:nvSpPr>
        <p:spPr>
          <a:xfrm flipH="1" rot="10800000">
            <a:off x="3957840" y="2442960"/>
            <a:ext cx="646920" cy="6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pic>
        <p:nvPicPr>
          <p:cNvPr id="381" name="" descr=""/>
          <p:cNvPicPr/>
          <p:nvPr/>
        </p:nvPicPr>
        <p:blipFill>
          <a:blip r:embed="rId2"/>
          <a:stretch/>
        </p:blipFill>
        <p:spPr>
          <a:xfrm>
            <a:off x="216000" y="792000"/>
            <a:ext cx="7209720" cy="82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311760" y="16668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latin typeface="Roboto"/>
                <a:ea typeface="Roboto"/>
              </a:rPr>
              <a:t>Solução 01</a:t>
            </a:r>
            <a:endParaRPr b="0" lang="pt-BR" sz="3000" spc="-1" strike="noStrike">
              <a:latin typeface="Arial"/>
            </a:endParaRPr>
          </a:p>
        </p:txBody>
      </p:sp>
      <p:pic>
        <p:nvPicPr>
          <p:cNvPr id="383" name="Shape 275" descr=""/>
          <p:cNvPicPr/>
          <p:nvPr/>
        </p:nvPicPr>
        <p:blipFill>
          <a:blip r:embed="rId1"/>
          <a:stretch/>
        </p:blipFill>
        <p:spPr>
          <a:xfrm>
            <a:off x="2476800" y="204840"/>
            <a:ext cx="3180240" cy="884880"/>
          </a:xfrm>
          <a:prstGeom prst="rect">
            <a:avLst/>
          </a:prstGeom>
          <a:ln>
            <a:noFill/>
          </a:ln>
        </p:spPr>
      </p:pic>
      <p:pic>
        <p:nvPicPr>
          <p:cNvPr id="384" name="Shape 276" descr=""/>
          <p:cNvPicPr/>
          <p:nvPr/>
        </p:nvPicPr>
        <p:blipFill>
          <a:blip r:embed="rId2"/>
          <a:stretch/>
        </p:blipFill>
        <p:spPr>
          <a:xfrm>
            <a:off x="5861520" y="166680"/>
            <a:ext cx="3047040" cy="960840"/>
          </a:xfrm>
          <a:prstGeom prst="rect">
            <a:avLst/>
          </a:prstGeom>
          <a:ln>
            <a:noFill/>
          </a:ln>
        </p:spPr>
      </p:pic>
      <p:pic>
        <p:nvPicPr>
          <p:cNvPr id="385" name="Shape 277" descr=""/>
          <p:cNvPicPr/>
          <p:nvPr/>
        </p:nvPicPr>
        <p:blipFill>
          <a:blip r:embed="rId3"/>
          <a:stretch/>
        </p:blipFill>
        <p:spPr>
          <a:xfrm>
            <a:off x="142920" y="1579680"/>
            <a:ext cx="8857080" cy="3466080"/>
          </a:xfrm>
          <a:prstGeom prst="rect">
            <a:avLst/>
          </a:prstGeom>
          <a:ln>
            <a:noFill/>
          </a:ln>
        </p:spPr>
      </p:pic>
      <p:sp>
        <p:nvSpPr>
          <p:cNvPr id="386" name="CustomShape 2"/>
          <p:cNvSpPr/>
          <p:nvPr/>
        </p:nvSpPr>
        <p:spPr>
          <a:xfrm>
            <a:off x="299160" y="4198680"/>
            <a:ext cx="740520" cy="4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3"/>
          <p:cNvSpPr/>
          <p:nvPr/>
        </p:nvSpPr>
        <p:spPr>
          <a:xfrm flipH="1" rot="1137600">
            <a:off x="5201640" y="2248200"/>
            <a:ext cx="39384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265680" y="1151280"/>
            <a:ext cx="4044240" cy="156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pt-BR" sz="4200" spc="-1" strike="noStrike">
                <a:solidFill>
                  <a:srgbClr val="2a3990"/>
                </a:solidFill>
                <a:latin typeface="Roboto"/>
                <a:ea typeface="Roboto"/>
              </a:rPr>
              <a:t>Solução 02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265680" y="2769120"/>
            <a:ext cx="4044240" cy="12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434343"/>
                </a:solidFill>
                <a:latin typeface="Roboto"/>
                <a:ea typeface="Roboto"/>
              </a:rPr>
              <a:t>DataObjects</a:t>
            </a:r>
            <a:endParaRPr b="0" lang="pt-BR" sz="2100" spc="-1" strike="noStrike">
              <a:latin typeface="Arial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4939560" y="724320"/>
            <a:ext cx="3835800" cy="36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marL="457200" indent="-227520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Estado inicial do cenário.</a:t>
            </a:r>
            <a:endParaRPr b="0" lang="pt-BR" sz="1800" spc="-1" strike="noStrike">
              <a:latin typeface="Arial"/>
            </a:endParaRPr>
          </a:p>
          <a:p>
            <a:pPr marL="457200" indent="-227520">
              <a:lnSpc>
                <a:spcPct val="100000"/>
              </a:lnSpc>
              <a:spcAft>
                <a:spcPts val="1599"/>
              </a:spcAft>
              <a:buClr>
                <a:srgbClr val="ffffff"/>
              </a:buClr>
              <a:buFont typeface="Roboto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Roboto"/>
                <a:ea typeface="Roboto"/>
              </a:rPr>
              <a:t>Asserts no banco.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23760" y="2268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latin typeface="Roboto"/>
                <a:ea typeface="Roboto"/>
              </a:rPr>
              <a:t>Solução 02</a:t>
            </a:r>
            <a:endParaRPr b="0" lang="pt-BR" sz="3000" spc="-1" strike="noStrike">
              <a:latin typeface="Arial"/>
            </a:endParaRPr>
          </a:p>
        </p:txBody>
      </p:sp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72000" y="752040"/>
            <a:ext cx="8999640" cy="1191600"/>
          </a:xfrm>
          <a:prstGeom prst="rect">
            <a:avLst/>
          </a:prstGeom>
          <a:ln>
            <a:noFill/>
          </a:ln>
        </p:spPr>
      </p:pic>
      <p:pic>
        <p:nvPicPr>
          <p:cNvPr id="393" name="" descr=""/>
          <p:cNvPicPr/>
          <p:nvPr/>
        </p:nvPicPr>
        <p:blipFill>
          <a:blip r:embed="rId2"/>
          <a:stretch/>
        </p:blipFill>
        <p:spPr>
          <a:xfrm>
            <a:off x="144000" y="2880000"/>
            <a:ext cx="8857080" cy="100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23760" y="2268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latin typeface="Roboto"/>
                <a:ea typeface="Roboto"/>
              </a:rPr>
              <a:t>Solução 02</a:t>
            </a:r>
            <a:endParaRPr b="0" lang="pt-BR" sz="3000" spc="-1" strike="noStrike">
              <a:latin typeface="Arial"/>
            </a:endParaRPr>
          </a:p>
        </p:txBody>
      </p:sp>
      <p:pic>
        <p:nvPicPr>
          <p:cNvPr id="395" name="" descr=""/>
          <p:cNvPicPr/>
          <p:nvPr/>
        </p:nvPicPr>
        <p:blipFill>
          <a:blip r:embed="rId1"/>
          <a:stretch/>
        </p:blipFill>
        <p:spPr>
          <a:xfrm>
            <a:off x="144000" y="577080"/>
            <a:ext cx="7549560" cy="4462560"/>
          </a:xfrm>
          <a:prstGeom prst="rect">
            <a:avLst/>
          </a:prstGeom>
          <a:ln>
            <a:noFill/>
          </a:ln>
        </p:spPr>
      </p:pic>
      <p:sp>
        <p:nvSpPr>
          <p:cNvPr id="396" name="Line 2"/>
          <p:cNvSpPr/>
          <p:nvPr/>
        </p:nvSpPr>
        <p:spPr>
          <a:xfrm>
            <a:off x="216000" y="3672000"/>
            <a:ext cx="50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Line 3"/>
          <p:cNvSpPr/>
          <p:nvPr/>
        </p:nvSpPr>
        <p:spPr>
          <a:xfrm flipV="1">
            <a:off x="3888000" y="3744000"/>
            <a:ext cx="720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Line 4"/>
          <p:cNvSpPr/>
          <p:nvPr/>
        </p:nvSpPr>
        <p:spPr>
          <a:xfrm>
            <a:off x="144000" y="4608000"/>
            <a:ext cx="57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Line 5"/>
          <p:cNvSpPr/>
          <p:nvPr/>
        </p:nvSpPr>
        <p:spPr>
          <a:xfrm flipH="1" flipV="1">
            <a:off x="3672000" y="4824000"/>
            <a:ext cx="792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6"/>
          <p:cNvSpPr/>
          <p:nvPr/>
        </p:nvSpPr>
        <p:spPr>
          <a:xfrm flipH="1" flipV="1">
            <a:off x="5040000" y="2952000"/>
            <a:ext cx="864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23760" y="2268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latin typeface="Roboto"/>
                <a:ea typeface="Roboto"/>
              </a:rPr>
              <a:t>Solução 02</a:t>
            </a:r>
            <a:endParaRPr b="0" lang="pt-BR" sz="3000" spc="-1" strike="noStrike">
              <a:latin typeface="Arial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1"/>
          <a:stretch/>
        </p:blipFill>
        <p:spPr>
          <a:xfrm>
            <a:off x="144000" y="629640"/>
            <a:ext cx="8619480" cy="437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265680" y="463320"/>
            <a:ext cx="404424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pt-BR" sz="4200" spc="-1" strike="noStrike">
                <a:solidFill>
                  <a:srgbClr val="2a3990"/>
                </a:solidFill>
                <a:latin typeface="Roboto"/>
                <a:ea typeface="Roboto"/>
              </a:rPr>
              <a:t>Apresentação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265680" y="2944080"/>
            <a:ext cx="4044240" cy="156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434343"/>
                </a:solidFill>
                <a:latin typeface="Roboto"/>
                <a:ea typeface="Roboto"/>
              </a:rPr>
              <a:t>Assis Júnior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434343"/>
                </a:solidFill>
                <a:latin typeface="Roboto"/>
                <a:ea typeface="Roboto"/>
              </a:rPr>
              <a:t>assisjrs at gmail.com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1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http://assisjrs.work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100" spc="-1" strike="noStrike">
                <a:solidFill>
                  <a:srgbClr val="434343"/>
                </a:solidFill>
                <a:latin typeface="Roboto"/>
                <a:ea typeface="Roboto"/>
              </a:rPr>
              <a:t>github.com/assisjrs</a:t>
            </a:r>
            <a:endParaRPr b="0" lang="pt-BR" sz="2100" spc="-1" strike="noStrike">
              <a:latin typeface="Arial"/>
            </a:endParaRPr>
          </a:p>
        </p:txBody>
      </p:sp>
      <p:pic>
        <p:nvPicPr>
          <p:cNvPr id="288" name="Shape 148" descr=""/>
          <p:cNvPicPr/>
          <p:nvPr/>
        </p:nvPicPr>
        <p:blipFill>
          <a:blip r:embed="rId2"/>
          <a:stretch/>
        </p:blipFill>
        <p:spPr>
          <a:xfrm>
            <a:off x="1018440" y="1171080"/>
            <a:ext cx="2538360" cy="1688760"/>
          </a:xfrm>
          <a:prstGeom prst="rect">
            <a:avLst/>
          </a:prstGeom>
          <a:ln>
            <a:noFill/>
          </a:ln>
        </p:spPr>
      </p:pic>
      <p:pic>
        <p:nvPicPr>
          <p:cNvPr id="289" name="" descr=""/>
          <p:cNvPicPr/>
          <p:nvPr/>
        </p:nvPicPr>
        <p:blipFill>
          <a:blip r:embed="rId3"/>
          <a:stretch/>
        </p:blipFill>
        <p:spPr>
          <a:xfrm>
            <a:off x="5184000" y="720000"/>
            <a:ext cx="3383280" cy="338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11760" y="0"/>
            <a:ext cx="826596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latin typeface="Roboto"/>
                <a:ea typeface="Roboto"/>
              </a:rPr>
              <a:t>Sem spring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5725440" y="819720"/>
            <a:ext cx="949320" cy="165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3"/>
          <p:cNvSpPr/>
          <p:nvPr/>
        </p:nvSpPr>
        <p:spPr>
          <a:xfrm>
            <a:off x="6675840" y="1150200"/>
            <a:ext cx="1648080" cy="165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4"/>
          <p:cNvSpPr/>
          <p:nvPr/>
        </p:nvSpPr>
        <p:spPr>
          <a:xfrm>
            <a:off x="2791440" y="3789360"/>
            <a:ext cx="2410200" cy="141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7" name="Shape 193" descr=""/>
          <p:cNvPicPr/>
          <p:nvPr/>
        </p:nvPicPr>
        <p:blipFill>
          <a:blip r:embed="rId1"/>
          <a:stretch/>
        </p:blipFill>
        <p:spPr>
          <a:xfrm>
            <a:off x="565200" y="819720"/>
            <a:ext cx="8012160" cy="3904560"/>
          </a:xfrm>
          <a:prstGeom prst="rect">
            <a:avLst/>
          </a:prstGeom>
          <a:ln>
            <a:noFill/>
          </a:ln>
        </p:spPr>
      </p:pic>
      <p:sp>
        <p:nvSpPr>
          <p:cNvPr id="408" name="CustomShape 5"/>
          <p:cNvSpPr/>
          <p:nvPr/>
        </p:nvSpPr>
        <p:spPr>
          <a:xfrm>
            <a:off x="3358800" y="3642840"/>
            <a:ext cx="813600" cy="355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insere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09" name="CustomShape 6"/>
          <p:cNvSpPr/>
          <p:nvPr/>
        </p:nvSpPr>
        <p:spPr>
          <a:xfrm>
            <a:off x="715680" y="675000"/>
            <a:ext cx="1132920" cy="16524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95760" y="2268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latin typeface="Roboto"/>
                <a:ea typeface="Roboto"/>
              </a:rPr>
              <a:t>Com spring</a:t>
            </a:r>
            <a:endParaRPr b="0" lang="pt-BR" sz="3000" spc="-1" strike="noStrike">
              <a:latin typeface="Arial"/>
            </a:endParaRPr>
          </a:p>
        </p:txBody>
      </p:sp>
      <p:pic>
        <p:nvPicPr>
          <p:cNvPr id="411" name="Shape 293" descr=""/>
          <p:cNvPicPr/>
          <p:nvPr/>
        </p:nvPicPr>
        <p:blipFill>
          <a:blip r:embed="rId1"/>
          <a:stretch/>
        </p:blipFill>
        <p:spPr>
          <a:xfrm>
            <a:off x="360000" y="3865680"/>
            <a:ext cx="8085600" cy="741960"/>
          </a:xfrm>
          <a:prstGeom prst="rect">
            <a:avLst/>
          </a:prstGeom>
          <a:ln>
            <a:noFill/>
          </a:ln>
        </p:spPr>
      </p:pic>
      <p:sp>
        <p:nvSpPr>
          <p:cNvPr id="412" name="CustomShape 2"/>
          <p:cNvSpPr/>
          <p:nvPr/>
        </p:nvSpPr>
        <p:spPr>
          <a:xfrm flipH="1" rot="7988400">
            <a:off x="960840" y="4215960"/>
            <a:ext cx="133560" cy="60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pic>
        <p:nvPicPr>
          <p:cNvPr id="413" name="" descr=""/>
          <p:cNvPicPr/>
          <p:nvPr/>
        </p:nvPicPr>
        <p:blipFill>
          <a:blip r:embed="rId2"/>
          <a:stretch/>
        </p:blipFill>
        <p:spPr>
          <a:xfrm>
            <a:off x="212040" y="582120"/>
            <a:ext cx="6771600" cy="3161520"/>
          </a:xfrm>
          <a:prstGeom prst="rect">
            <a:avLst/>
          </a:prstGeom>
          <a:ln>
            <a:noFill/>
          </a:ln>
        </p:spPr>
      </p:pic>
      <p:sp>
        <p:nvSpPr>
          <p:cNvPr id="414" name="CustomShape 3"/>
          <p:cNvSpPr/>
          <p:nvPr/>
        </p:nvSpPr>
        <p:spPr>
          <a:xfrm rot="1042200">
            <a:off x="-92520" y="2527560"/>
            <a:ext cx="997920" cy="13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4"/>
          <p:cNvSpPr/>
          <p:nvPr/>
        </p:nvSpPr>
        <p:spPr>
          <a:xfrm flipH="1" rot="18108600">
            <a:off x="3509280" y="2913840"/>
            <a:ext cx="1200600" cy="79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311760" y="16668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latin typeface="Roboto"/>
                <a:ea typeface="Roboto"/>
              </a:rPr>
              <a:t>Solução 02</a:t>
            </a:r>
            <a:endParaRPr b="0" lang="pt-BR" sz="3000" spc="-1" strike="noStrike">
              <a:latin typeface="Arial"/>
            </a:endParaRPr>
          </a:p>
        </p:txBody>
      </p:sp>
      <p:pic>
        <p:nvPicPr>
          <p:cNvPr id="417" name="Shape 302" descr=""/>
          <p:cNvPicPr/>
          <p:nvPr/>
        </p:nvPicPr>
        <p:blipFill>
          <a:blip r:embed="rId1"/>
          <a:stretch/>
        </p:blipFill>
        <p:spPr>
          <a:xfrm>
            <a:off x="311760" y="854640"/>
            <a:ext cx="7314120" cy="251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597960" y="2152440"/>
            <a:ext cx="822096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pt-BR" sz="4200" spc="-1" strike="noStrike">
                <a:solidFill>
                  <a:srgbClr val="ffffff"/>
                </a:solidFill>
                <a:latin typeface="Roboto"/>
                <a:ea typeface="Roboto"/>
              </a:rPr>
              <a:t>Review</a:t>
            </a:r>
            <a:endParaRPr b="0" lang="pt-BR" sz="42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340920" y="2198880"/>
            <a:ext cx="1871280" cy="74448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2"/>
          <p:cNvSpPr/>
          <p:nvPr/>
        </p:nvSpPr>
        <p:spPr>
          <a:xfrm>
            <a:off x="340920" y="2336400"/>
            <a:ext cx="15303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Roboto"/>
                <a:ea typeface="Roboto"/>
              </a:rPr>
              <a:t>Configuração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421" name="CustomShape 3"/>
          <p:cNvSpPr/>
          <p:nvPr/>
        </p:nvSpPr>
        <p:spPr>
          <a:xfrm>
            <a:off x="1068840" y="1649160"/>
            <a:ext cx="360" cy="55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4"/>
          <p:cNvSpPr/>
          <p:nvPr/>
        </p:nvSpPr>
        <p:spPr>
          <a:xfrm>
            <a:off x="318240" y="385560"/>
            <a:ext cx="2241720" cy="9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29040">
              <a:lnSpc>
                <a:spcPct val="100000"/>
              </a:lnSpc>
              <a:spcAft>
                <a:spcPts val="1599"/>
              </a:spcAft>
              <a:buClr>
                <a:srgbClr val="434343"/>
              </a:buClr>
              <a:buFont typeface="Roboto"/>
              <a:buChar char="●"/>
            </a:pPr>
            <a:r>
              <a:rPr b="0" lang="pt-BR" sz="1600" spc="-1" strike="noStrike">
                <a:solidFill>
                  <a:srgbClr val="434343"/>
                </a:solidFill>
                <a:latin typeface="Roboto"/>
                <a:ea typeface="Roboto"/>
              </a:rPr>
              <a:t>Maven</a:t>
            </a:r>
            <a:endParaRPr b="0" lang="pt-BR" sz="1600" spc="-1" strike="noStrike">
              <a:latin typeface="Arial"/>
            </a:endParaRPr>
          </a:p>
          <a:p>
            <a:pPr marL="457200" indent="-329040">
              <a:lnSpc>
                <a:spcPct val="100000"/>
              </a:lnSpc>
              <a:spcAft>
                <a:spcPts val="1599"/>
              </a:spcAft>
              <a:buClr>
                <a:srgbClr val="434343"/>
              </a:buClr>
              <a:buFont typeface="Roboto"/>
              <a:buChar char="●"/>
            </a:pPr>
            <a:r>
              <a:rPr b="0" lang="pt-BR" sz="1600" spc="-1" strike="noStrike">
                <a:solidFill>
                  <a:srgbClr val="434343"/>
                </a:solidFill>
                <a:latin typeface="Roboto"/>
                <a:ea typeface="Roboto"/>
              </a:rPr>
              <a:t>Pacotes</a:t>
            </a:r>
            <a:endParaRPr b="0" lang="pt-BR" sz="1600" spc="-1" strike="noStrike">
              <a:latin typeface="Arial"/>
            </a:endParaRPr>
          </a:p>
          <a:p>
            <a:pPr marL="457200" indent="-329040">
              <a:lnSpc>
                <a:spcPct val="100000"/>
              </a:lnSpc>
              <a:spcAft>
                <a:spcPts val="1599"/>
              </a:spcAft>
              <a:buClr>
                <a:srgbClr val="434343"/>
              </a:buClr>
              <a:buFont typeface="Roboto"/>
              <a:buChar char="●"/>
            </a:pPr>
            <a:r>
              <a:rPr b="0" lang="pt-BR" sz="1600" spc="-1" strike="noStrike">
                <a:solidFill>
                  <a:srgbClr val="434343"/>
                </a:solidFill>
                <a:latin typeface="Roboto"/>
                <a:ea typeface="Roboto"/>
              </a:rPr>
              <a:t>RunCukesTest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423" name="CustomShape 5"/>
          <p:cNvSpPr/>
          <p:nvPr/>
        </p:nvSpPr>
        <p:spPr>
          <a:xfrm>
            <a:off x="1816920" y="2198880"/>
            <a:ext cx="2050200" cy="74448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6"/>
          <p:cNvSpPr/>
          <p:nvPr/>
        </p:nvSpPr>
        <p:spPr>
          <a:xfrm>
            <a:off x="2121120" y="2336400"/>
            <a:ext cx="155412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Roboto"/>
                <a:ea typeface="Roboto"/>
              </a:rPr>
              <a:t>Features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425" name="CustomShape 7"/>
          <p:cNvSpPr/>
          <p:nvPr/>
        </p:nvSpPr>
        <p:spPr>
          <a:xfrm rot="10800000">
            <a:off x="2785680" y="4046040"/>
            <a:ext cx="360" cy="55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8"/>
          <p:cNvSpPr/>
          <p:nvPr/>
        </p:nvSpPr>
        <p:spPr>
          <a:xfrm>
            <a:off x="1717920" y="3528000"/>
            <a:ext cx="2241720" cy="9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29040">
              <a:lnSpc>
                <a:spcPct val="100000"/>
              </a:lnSpc>
              <a:spcAft>
                <a:spcPts val="1599"/>
              </a:spcAft>
              <a:buClr>
                <a:srgbClr val="434343"/>
              </a:buClr>
              <a:buFont typeface="Roboto"/>
              <a:buChar char="●"/>
            </a:pPr>
            <a:r>
              <a:rPr b="0" lang="pt-BR" sz="1600" spc="-1" strike="noStrike">
                <a:solidFill>
                  <a:srgbClr val="434343"/>
                </a:solidFill>
                <a:latin typeface="Roboto"/>
                <a:ea typeface="Roboto"/>
              </a:rPr>
              <a:t>Especificação da funcionalidade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427" name="CustomShape 9"/>
          <p:cNvSpPr/>
          <p:nvPr/>
        </p:nvSpPr>
        <p:spPr>
          <a:xfrm>
            <a:off x="3471840" y="2198880"/>
            <a:ext cx="2050200" cy="74448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10"/>
          <p:cNvSpPr/>
          <p:nvPr/>
        </p:nvSpPr>
        <p:spPr>
          <a:xfrm>
            <a:off x="3839760" y="2336400"/>
            <a:ext cx="13143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Roboto"/>
                <a:ea typeface="Roboto"/>
              </a:rPr>
              <a:t>Steps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429" name="CustomShape 11"/>
          <p:cNvSpPr/>
          <p:nvPr/>
        </p:nvSpPr>
        <p:spPr>
          <a:xfrm>
            <a:off x="4419000" y="1649160"/>
            <a:ext cx="360" cy="55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12"/>
          <p:cNvSpPr/>
          <p:nvPr/>
        </p:nvSpPr>
        <p:spPr>
          <a:xfrm>
            <a:off x="3304080" y="385560"/>
            <a:ext cx="2241720" cy="9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29040">
              <a:lnSpc>
                <a:spcPct val="100000"/>
              </a:lnSpc>
              <a:spcAft>
                <a:spcPts val="1599"/>
              </a:spcAft>
              <a:buClr>
                <a:srgbClr val="434343"/>
              </a:buClr>
              <a:buFont typeface="Roboto"/>
              <a:buChar char="●"/>
            </a:pPr>
            <a:r>
              <a:rPr b="0" lang="pt-BR" sz="1600" spc="-1" strike="noStrike">
                <a:solidFill>
                  <a:srgbClr val="434343"/>
                </a:solidFill>
                <a:latin typeface="Roboto"/>
                <a:ea typeface="Roboto"/>
              </a:rPr>
              <a:t>Cola entre a específicação e o teste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431" name="CustomShape 13"/>
          <p:cNvSpPr/>
          <p:nvPr/>
        </p:nvSpPr>
        <p:spPr>
          <a:xfrm>
            <a:off x="5126760" y="2198880"/>
            <a:ext cx="2050200" cy="74448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14"/>
          <p:cNvSpPr/>
          <p:nvPr/>
        </p:nvSpPr>
        <p:spPr>
          <a:xfrm>
            <a:off x="5520600" y="2336400"/>
            <a:ext cx="145440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Roboto"/>
                <a:ea typeface="Roboto"/>
              </a:rPr>
              <a:t>PageObjects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433" name="CustomShape 15"/>
          <p:cNvSpPr/>
          <p:nvPr/>
        </p:nvSpPr>
        <p:spPr>
          <a:xfrm rot="10800000">
            <a:off x="6120000" y="4046040"/>
            <a:ext cx="360" cy="55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16"/>
          <p:cNvSpPr/>
          <p:nvPr/>
        </p:nvSpPr>
        <p:spPr>
          <a:xfrm>
            <a:off x="5126760" y="3511080"/>
            <a:ext cx="2241720" cy="9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29040">
              <a:lnSpc>
                <a:spcPct val="100000"/>
              </a:lnSpc>
              <a:spcAft>
                <a:spcPts val="1599"/>
              </a:spcAft>
              <a:buClr>
                <a:srgbClr val="434343"/>
              </a:buClr>
              <a:buFont typeface="Roboto"/>
              <a:buChar char="●"/>
            </a:pPr>
            <a:r>
              <a:rPr b="0" lang="pt-BR" sz="1600" spc="-1" strike="noStrike">
                <a:solidFill>
                  <a:srgbClr val="434343"/>
                </a:solidFill>
                <a:latin typeface="Roboto"/>
                <a:ea typeface="Roboto"/>
              </a:rPr>
              <a:t>Acesso a interação com o sistema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435" name="CustomShape 17"/>
          <p:cNvSpPr/>
          <p:nvPr/>
        </p:nvSpPr>
        <p:spPr>
          <a:xfrm>
            <a:off x="6781680" y="2198880"/>
            <a:ext cx="2050200" cy="74448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18"/>
          <p:cNvSpPr/>
          <p:nvPr/>
        </p:nvSpPr>
        <p:spPr>
          <a:xfrm>
            <a:off x="7111440" y="2336400"/>
            <a:ext cx="13143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Roboto"/>
                <a:ea typeface="Roboto"/>
              </a:rPr>
              <a:t>Asserts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437" name="CustomShape 19"/>
          <p:cNvSpPr/>
          <p:nvPr/>
        </p:nvSpPr>
        <p:spPr>
          <a:xfrm>
            <a:off x="7769160" y="1649160"/>
            <a:ext cx="360" cy="55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20"/>
          <p:cNvSpPr/>
          <p:nvPr/>
        </p:nvSpPr>
        <p:spPr>
          <a:xfrm>
            <a:off x="6685920" y="385560"/>
            <a:ext cx="2241720" cy="90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29040">
              <a:lnSpc>
                <a:spcPct val="100000"/>
              </a:lnSpc>
              <a:spcAft>
                <a:spcPts val="1599"/>
              </a:spcAft>
              <a:buClr>
                <a:srgbClr val="434343"/>
              </a:buClr>
              <a:buFont typeface="Roboto"/>
              <a:buChar char="●"/>
            </a:pPr>
            <a:r>
              <a:rPr b="0" lang="pt-BR" sz="1600" spc="-1" strike="noStrike">
                <a:solidFill>
                  <a:srgbClr val="434343"/>
                </a:solidFill>
                <a:latin typeface="Roboto"/>
                <a:ea typeface="Roboto"/>
              </a:rPr>
              <a:t>Validação do ocorrido na camada desejada</a:t>
            </a: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265680" y="1151280"/>
            <a:ext cx="4044240" cy="156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pt-BR" sz="4200" spc="-1" strike="noStrike">
                <a:solidFill>
                  <a:srgbClr val="2a3990"/>
                </a:solidFill>
                <a:latin typeface="Roboto"/>
                <a:ea typeface="Roboto"/>
              </a:rPr>
              <a:t>Fontes de pesquisa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4752000" y="72000"/>
            <a:ext cx="4251240" cy="49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pt-BR" sz="10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https://github.com/assisjrs/agileTestersConference2017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pt-BR" sz="10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2"/>
              </a:rPr>
              <a:t>http://docs.seleniumhq.org/docs/06_test_design_considerations.jsp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pt-BR" sz="10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3"/>
              </a:rPr>
              <a:t>https://cucumber.io/docs/reference/jvm#java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pt-BR" sz="10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4"/>
              </a:rPr>
              <a:t>https://pt.wikipedia.org/wiki/Behavior_Driven_Development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pt-BR" sz="10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5"/>
              </a:rPr>
              <a:t>http://dbunit.sourceforge.net/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pt-BR" sz="10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6"/>
              </a:rPr>
              <a:t>https://projects.spring.io/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pt-BR" sz="10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7"/>
              </a:rPr>
              <a:t>https://joel-costigliola.github.io/assertj/assertj-db-concepts.html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pt-BR" sz="10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8"/>
              </a:rPr>
              <a:t>https://joel-costigliola.github.io/assertj/assertj-core-quick-start.html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pt-BR" sz="10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9"/>
              </a:rPr>
              <a:t>http://www.extremeprogramming.org/rules/spike.html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pt-BR" sz="10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0"/>
              </a:rPr>
              <a:t>http://www.desenvolvimentoagil.com.br/xp/principios/passos_bebe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pt-BR" sz="10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1"/>
              </a:rPr>
              <a:t>https://engenhariadesoftware.blogspot.com.br/2007/03/o-modelo-evolutivo.html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pt-BR" sz="10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2"/>
              </a:rPr>
              <a:t>http://www.devmedia.com.br/praticas-em-xp-extreme-programming/29330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b="0" lang="pt-BR" sz="10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33e7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Shape 362" descr=""/>
          <p:cNvPicPr/>
          <p:nvPr/>
        </p:nvPicPr>
        <p:blipFill>
          <a:blip r:embed="rId1"/>
          <a:stretch/>
        </p:blipFill>
        <p:spPr>
          <a:xfrm>
            <a:off x="758880" y="1667160"/>
            <a:ext cx="2377080" cy="274680"/>
          </a:xfrm>
          <a:prstGeom prst="rect">
            <a:avLst/>
          </a:prstGeom>
          <a:ln>
            <a:noFill/>
          </a:ln>
        </p:spPr>
      </p:pic>
      <p:pic>
        <p:nvPicPr>
          <p:cNvPr id="442" name="Shape 363" descr=""/>
          <p:cNvPicPr/>
          <p:nvPr/>
        </p:nvPicPr>
        <p:blipFill>
          <a:blip r:embed="rId2"/>
          <a:stretch/>
        </p:blipFill>
        <p:spPr>
          <a:xfrm>
            <a:off x="3025080" y="162000"/>
            <a:ext cx="7435800" cy="5868000"/>
          </a:xfrm>
          <a:prstGeom prst="rect">
            <a:avLst/>
          </a:prstGeom>
          <a:ln>
            <a:noFill/>
          </a:ln>
        </p:spPr>
      </p:pic>
      <p:sp>
        <p:nvSpPr>
          <p:cNvPr id="443" name="CustomShape 1"/>
          <p:cNvSpPr/>
          <p:nvPr/>
        </p:nvSpPr>
        <p:spPr>
          <a:xfrm>
            <a:off x="4469040" y="2862000"/>
            <a:ext cx="1217880" cy="7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fffff"/>
                </a:solidFill>
                <a:latin typeface="Proxima Nova Extrabold"/>
                <a:ea typeface="Proxima Nova Extrabold"/>
              </a:rPr>
              <a:t>Centro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fffff"/>
                </a:solidFill>
                <a:latin typeface="Proxima Nova Semibold"/>
                <a:ea typeface="Proxima Nova Semibold"/>
              </a:rPr>
              <a:t>Av. Presidente Wilson,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fffff"/>
                </a:solidFill>
                <a:latin typeface="Proxima Nova Semibold"/>
                <a:ea typeface="Proxima Nova Semibold"/>
              </a:rPr>
              <a:t>231 - 29º andar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fffff"/>
                </a:solidFill>
                <a:latin typeface="Proxima Nova Semibold"/>
                <a:ea typeface="Proxima Nova Semibold"/>
              </a:rPr>
              <a:t>(21) 2240-2030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5998320" y="2862000"/>
            <a:ext cx="1065600" cy="7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fffff"/>
                </a:solidFill>
                <a:latin typeface="Proxima Nova Extrabold"/>
                <a:ea typeface="Proxima Nova Extrabold"/>
              </a:rPr>
              <a:t>Cidade Monções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fffff"/>
                </a:solidFill>
                <a:latin typeface="Proxima Nova Semibold"/>
                <a:ea typeface="Proxima Nova Semibold"/>
              </a:rPr>
              <a:t>Av. Nações Unidas,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fffff"/>
                </a:solidFill>
                <a:latin typeface="Proxima Nova Semibold"/>
                <a:ea typeface="Proxima Nova Semibold"/>
              </a:rPr>
              <a:t>11.541 - 3º andar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fffff"/>
                </a:solidFill>
                <a:latin typeface="Proxima Nova Semibold"/>
                <a:ea typeface="Proxima Nova Semibold"/>
              </a:rPr>
              <a:t>(11) 4119-0449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445" name="CustomShape 3"/>
          <p:cNvSpPr/>
          <p:nvPr/>
        </p:nvSpPr>
        <p:spPr>
          <a:xfrm>
            <a:off x="7383600" y="2862000"/>
            <a:ext cx="1247760" cy="7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fffff"/>
                </a:solidFill>
                <a:latin typeface="Proxima Nova Extrabold"/>
                <a:ea typeface="Proxima Nova Extrabold"/>
              </a:rPr>
              <a:t>Savassi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fffff"/>
                </a:solidFill>
                <a:latin typeface="Proxima Nova Semibold"/>
                <a:ea typeface="Proxima Nova Semibold"/>
              </a:rPr>
              <a:t>Av. Getúlio Vargas, 671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fffff"/>
                </a:solidFill>
                <a:latin typeface="Proxima Nova Semibold"/>
                <a:ea typeface="Proxima Nova Semibold"/>
              </a:rPr>
              <a:t>Sala 800 - 8º andar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fffff"/>
                </a:solidFill>
                <a:latin typeface="Proxima Nova Semibold"/>
                <a:ea typeface="Proxima Nova Semibold"/>
              </a:rPr>
              <a:t>(31) 3360-8900</a:t>
            </a:r>
            <a:endParaRPr b="0" lang="pt-BR" sz="900" spc="-1" strike="noStrike">
              <a:latin typeface="Arial"/>
            </a:endParaRPr>
          </a:p>
        </p:txBody>
      </p:sp>
      <p:pic>
        <p:nvPicPr>
          <p:cNvPr id="446" name="Shape 367" descr=""/>
          <p:cNvPicPr/>
          <p:nvPr/>
        </p:nvPicPr>
        <p:blipFill>
          <a:blip r:embed="rId3"/>
          <a:stretch/>
        </p:blipFill>
        <p:spPr>
          <a:xfrm>
            <a:off x="6026040" y="2411640"/>
            <a:ext cx="343800" cy="310320"/>
          </a:xfrm>
          <a:prstGeom prst="rect">
            <a:avLst/>
          </a:prstGeom>
          <a:ln>
            <a:noFill/>
          </a:ln>
        </p:spPr>
      </p:pic>
      <p:pic>
        <p:nvPicPr>
          <p:cNvPr id="447" name="Shape 368" descr=""/>
          <p:cNvPicPr/>
          <p:nvPr/>
        </p:nvPicPr>
        <p:blipFill>
          <a:blip r:embed="rId4"/>
          <a:stretch/>
        </p:blipFill>
        <p:spPr>
          <a:xfrm>
            <a:off x="7386120" y="2411640"/>
            <a:ext cx="371160" cy="310320"/>
          </a:xfrm>
          <a:prstGeom prst="rect">
            <a:avLst/>
          </a:prstGeom>
          <a:ln>
            <a:noFill/>
          </a:ln>
        </p:spPr>
      </p:pic>
      <p:sp>
        <p:nvSpPr>
          <p:cNvPr id="448" name="CustomShape 4"/>
          <p:cNvSpPr/>
          <p:nvPr/>
        </p:nvSpPr>
        <p:spPr>
          <a:xfrm>
            <a:off x="4469040" y="3995640"/>
            <a:ext cx="208224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ctr"/>
          <a:p>
            <a:pPr>
              <a:lnSpc>
                <a:spcPct val="100000"/>
              </a:lnSpc>
            </a:pPr>
            <a:r>
              <a:rPr b="1" lang="pt-BR" sz="1100" spc="-1" strike="noStrike">
                <a:solidFill>
                  <a:srgbClr val="ffffff"/>
                </a:solidFill>
                <a:latin typeface="Proxima Nova"/>
                <a:ea typeface="Proxima Nova"/>
              </a:rPr>
              <a:t>www.concrete.com.br</a:t>
            </a:r>
            <a:endParaRPr b="0" lang="pt-BR" sz="1100" spc="-1" strike="noStrike">
              <a:latin typeface="Arial"/>
            </a:endParaRPr>
          </a:p>
        </p:txBody>
      </p:sp>
      <p:pic>
        <p:nvPicPr>
          <p:cNvPr id="449" name="Shape 370" descr=""/>
          <p:cNvPicPr/>
          <p:nvPr/>
        </p:nvPicPr>
        <p:blipFill>
          <a:blip r:embed="rId5"/>
          <a:stretch/>
        </p:blipFill>
        <p:spPr>
          <a:xfrm>
            <a:off x="4471560" y="1743120"/>
            <a:ext cx="2372760" cy="170280"/>
          </a:xfrm>
          <a:prstGeom prst="rect">
            <a:avLst/>
          </a:prstGeom>
          <a:ln>
            <a:noFill/>
          </a:ln>
        </p:spPr>
      </p:pic>
      <p:pic>
        <p:nvPicPr>
          <p:cNvPr id="450" name="Shape 371" descr=""/>
          <p:cNvPicPr/>
          <p:nvPr/>
        </p:nvPicPr>
        <p:blipFill>
          <a:blip r:embed="rId6"/>
          <a:stretch/>
        </p:blipFill>
        <p:spPr>
          <a:xfrm>
            <a:off x="4471560" y="2411640"/>
            <a:ext cx="338760" cy="31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latin typeface="Roboto"/>
                <a:ea typeface="Roboto"/>
              </a:rPr>
              <a:t>Tecnologias principais</a:t>
            </a:r>
            <a:endParaRPr b="0" lang="pt-BR" sz="3000" spc="-1" strike="noStrike">
              <a:latin typeface="Arial"/>
            </a:endParaRPr>
          </a:p>
        </p:txBody>
      </p:sp>
      <p:pic>
        <p:nvPicPr>
          <p:cNvPr id="291" name="Shape 154" descr=""/>
          <p:cNvPicPr/>
          <p:nvPr/>
        </p:nvPicPr>
        <p:blipFill>
          <a:blip r:embed="rId1"/>
          <a:stretch/>
        </p:blipFill>
        <p:spPr>
          <a:xfrm>
            <a:off x="637920" y="1182960"/>
            <a:ext cx="1357560" cy="712080"/>
          </a:xfrm>
          <a:prstGeom prst="rect">
            <a:avLst/>
          </a:prstGeom>
          <a:ln>
            <a:noFill/>
          </a:ln>
        </p:spPr>
      </p:pic>
      <p:pic>
        <p:nvPicPr>
          <p:cNvPr id="292" name="Shape 155" descr=""/>
          <p:cNvPicPr/>
          <p:nvPr/>
        </p:nvPicPr>
        <p:blipFill>
          <a:blip r:embed="rId2"/>
          <a:stretch/>
        </p:blipFill>
        <p:spPr>
          <a:xfrm>
            <a:off x="7097040" y="1234800"/>
            <a:ext cx="1522800" cy="608400"/>
          </a:xfrm>
          <a:prstGeom prst="rect">
            <a:avLst/>
          </a:prstGeom>
          <a:ln>
            <a:noFill/>
          </a:ln>
        </p:spPr>
      </p:pic>
      <p:pic>
        <p:nvPicPr>
          <p:cNvPr id="293" name="Shape 156" descr=""/>
          <p:cNvPicPr/>
          <p:nvPr/>
        </p:nvPicPr>
        <p:blipFill>
          <a:blip r:embed="rId3"/>
          <a:stretch/>
        </p:blipFill>
        <p:spPr>
          <a:xfrm>
            <a:off x="3500280" y="3040560"/>
            <a:ext cx="2142000" cy="2142000"/>
          </a:xfrm>
          <a:prstGeom prst="rect">
            <a:avLst/>
          </a:prstGeom>
          <a:ln>
            <a:noFill/>
          </a:ln>
        </p:spPr>
      </p:pic>
      <p:pic>
        <p:nvPicPr>
          <p:cNvPr id="294" name="Shape 157" descr=""/>
          <p:cNvPicPr/>
          <p:nvPr/>
        </p:nvPicPr>
        <p:blipFill>
          <a:blip r:embed="rId4"/>
          <a:stretch/>
        </p:blipFill>
        <p:spPr>
          <a:xfrm>
            <a:off x="364680" y="3250080"/>
            <a:ext cx="1904040" cy="1722960"/>
          </a:xfrm>
          <a:prstGeom prst="rect">
            <a:avLst/>
          </a:prstGeom>
          <a:ln>
            <a:noFill/>
          </a:ln>
        </p:spPr>
      </p:pic>
      <p:pic>
        <p:nvPicPr>
          <p:cNvPr id="295" name="Shape 158" descr=""/>
          <p:cNvPicPr/>
          <p:nvPr/>
        </p:nvPicPr>
        <p:blipFill>
          <a:blip r:embed="rId5"/>
          <a:stretch/>
        </p:blipFill>
        <p:spPr>
          <a:xfrm>
            <a:off x="7030440" y="3159720"/>
            <a:ext cx="1656360" cy="1904040"/>
          </a:xfrm>
          <a:prstGeom prst="rect">
            <a:avLst/>
          </a:prstGeom>
          <a:ln>
            <a:noFill/>
          </a:ln>
        </p:spPr>
      </p:pic>
      <p:pic>
        <p:nvPicPr>
          <p:cNvPr id="296" name="Shape 159" descr=""/>
          <p:cNvPicPr/>
          <p:nvPr/>
        </p:nvPicPr>
        <p:blipFill>
          <a:blip r:embed="rId6"/>
          <a:stretch/>
        </p:blipFill>
        <p:spPr>
          <a:xfrm>
            <a:off x="2569320" y="1235880"/>
            <a:ext cx="3905280" cy="60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latin typeface="Roboto"/>
                <a:ea typeface="Roboto"/>
              </a:rPr>
              <a:t>Pensar como um testador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439560" y="1461240"/>
            <a:ext cx="8242920" cy="32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Testes </a:t>
            </a:r>
            <a:r>
              <a:rPr b="1" lang="pt-BR" sz="3600" spc="-1" strike="noStrike">
                <a:solidFill>
                  <a:srgbClr val="ff0000"/>
                </a:solidFill>
                <a:latin typeface="Arial"/>
                <a:ea typeface="Arial"/>
              </a:rPr>
              <a:t>NÃO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 são uma Api</a:t>
            </a:r>
            <a:endParaRPr b="0" lang="pt-BR" sz="36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Testes são </a:t>
            </a:r>
            <a:r>
              <a:rPr b="1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documentação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 da Api</a:t>
            </a:r>
            <a:endParaRPr b="0" lang="pt-BR" sz="36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Explícito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 melhor que implícito</a:t>
            </a:r>
            <a:endParaRPr b="0" lang="pt-BR" sz="36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Devem ser </a:t>
            </a:r>
            <a:r>
              <a:rPr b="1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diretos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 e </a:t>
            </a:r>
            <a:r>
              <a:rPr b="1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objetivos</a:t>
            </a:r>
            <a:endParaRPr b="0" lang="pt-BR" sz="36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Especificação </a:t>
            </a:r>
            <a:r>
              <a:rPr b="1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sem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 comentários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131760" y="122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latin typeface="Roboto"/>
                <a:ea typeface="Roboto"/>
              </a:rPr>
              <a:t>Estrutura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4585320" y="935280"/>
            <a:ext cx="4136400" cy="363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Configurar no maven (ou gradle):</a:t>
            </a:r>
            <a:endParaRPr b="0" lang="pt-BR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jUnit</a:t>
            </a:r>
            <a:endParaRPr b="0" lang="pt-BR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Cucumber</a:t>
            </a:r>
            <a:endParaRPr b="0" lang="pt-BR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Selenium</a:t>
            </a:r>
            <a:endParaRPr b="0" lang="pt-BR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AssertJ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252720" y="864000"/>
            <a:ext cx="3418560" cy="357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latin typeface="Roboto"/>
                <a:ea typeface="Roboto"/>
              </a:rPr>
              <a:t>RunCukesTest</a:t>
            </a:r>
            <a:endParaRPr b="0" lang="pt-BR" sz="3000" spc="-1" strike="noStrike">
              <a:latin typeface="Arial"/>
            </a:endParaRPr>
          </a:p>
        </p:txBody>
      </p:sp>
      <p:pic>
        <p:nvPicPr>
          <p:cNvPr id="303" name="Shape 178" descr=""/>
          <p:cNvPicPr/>
          <p:nvPr/>
        </p:nvPicPr>
        <p:blipFill>
          <a:blip r:embed="rId1"/>
          <a:stretch/>
        </p:blipFill>
        <p:spPr>
          <a:xfrm>
            <a:off x="413280" y="1152000"/>
            <a:ext cx="4266000" cy="247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311760" y="59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latin typeface="Roboto"/>
                <a:ea typeface="Roboto"/>
              </a:rPr>
              <a:t>Cucumber basics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436680" y="599400"/>
            <a:ext cx="8519400" cy="447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Especificação </a:t>
            </a:r>
            <a:r>
              <a:rPr b="1" lang="pt-BR" sz="3600" spc="-1" strike="noStrike">
                <a:solidFill>
                  <a:srgbClr val="ff0000"/>
                </a:solidFill>
                <a:latin typeface="Arial"/>
                <a:ea typeface="Arial"/>
              </a:rPr>
              <a:t>POR EXEMPLO</a:t>
            </a:r>
            <a:endParaRPr b="0" lang="pt-BR" sz="36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Funcionalidade: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 Função do sistema em linguagem ubíqua</a:t>
            </a:r>
            <a:endParaRPr b="0" lang="pt-BR" sz="36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Dado: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 Fato já ocorrido, pré-requisito de início do teste</a:t>
            </a:r>
            <a:endParaRPr b="0" lang="pt-BR" sz="36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Quando: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 Evento que se deseja observar o resultado</a:t>
            </a:r>
            <a:endParaRPr b="0" lang="pt-BR" sz="36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Então: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 Validação do planejado</a:t>
            </a:r>
            <a:endParaRPr b="0" lang="pt-BR" sz="3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11760" y="0"/>
            <a:ext cx="826596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latin typeface="Roboto"/>
                <a:ea typeface="Roboto"/>
              </a:rPr>
              <a:t>Anatomia de um teste cucumber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5725440" y="819720"/>
            <a:ext cx="949320" cy="165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"/>
          <p:cNvSpPr/>
          <p:nvPr/>
        </p:nvSpPr>
        <p:spPr>
          <a:xfrm>
            <a:off x="6675840" y="1150200"/>
            <a:ext cx="1648080" cy="165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4"/>
          <p:cNvSpPr/>
          <p:nvPr/>
        </p:nvSpPr>
        <p:spPr>
          <a:xfrm>
            <a:off x="2791440" y="3789360"/>
            <a:ext cx="2410200" cy="141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0" name="Shape 193" descr=""/>
          <p:cNvPicPr/>
          <p:nvPr/>
        </p:nvPicPr>
        <p:blipFill>
          <a:blip r:embed="rId1"/>
          <a:stretch/>
        </p:blipFill>
        <p:spPr>
          <a:xfrm>
            <a:off x="565200" y="819720"/>
            <a:ext cx="8012160" cy="3904560"/>
          </a:xfrm>
          <a:prstGeom prst="rect">
            <a:avLst/>
          </a:prstGeom>
          <a:ln>
            <a:noFill/>
          </a:ln>
        </p:spPr>
      </p:pic>
      <p:sp>
        <p:nvSpPr>
          <p:cNvPr id="311" name="CustomShape 5"/>
          <p:cNvSpPr/>
          <p:nvPr/>
        </p:nvSpPr>
        <p:spPr>
          <a:xfrm>
            <a:off x="3358800" y="3642840"/>
            <a:ext cx="813600" cy="355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insere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2" name="CustomShape 6"/>
          <p:cNvSpPr/>
          <p:nvPr/>
        </p:nvSpPr>
        <p:spPr>
          <a:xfrm>
            <a:off x="715680" y="675000"/>
            <a:ext cx="1132920" cy="16524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Application>LibreOffice/5.4.1.2$Linux_X86_64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2017-10-13T19:41:15Z</dcterms:modified>
  <cp:revision>29</cp:revision>
  <dc:subject/>
  <dc:title/>
</cp:coreProperties>
</file>