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59" r:id="rId4"/>
    <p:sldId id="258" r:id="rId5"/>
    <p:sldId id="264" r:id="rId6"/>
    <p:sldId id="260" r:id="rId7"/>
    <p:sldId id="266" r:id="rId8"/>
    <p:sldId id="261" r:id="rId9"/>
    <p:sldId id="267" r:id="rId10"/>
    <p:sldId id="268" r:id="rId11"/>
    <p:sldId id="262"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2" d="100"/>
          <a:sy n="72" d="100"/>
        </p:scale>
        <p:origin x="-116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Thursday, February 21, 19</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Thursday, February 21, 19</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Thursday, February 21, 19</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Thursday, February 21, 19</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Thursday, February 21, 19</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Thursday, February 21, 19</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Thursday, February 21, 19</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Thursday, February 21, 19</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Thursday, February 21, 19</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Thursday, February 21, 19</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Thursday, February 21, 19</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Thursday, February 21, 19</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link.springer.com/content/pdf/10.1007/978-3-319-55705-2_24.pdf" TargetMode="External"/><Relationship Id="rId4" Type="http://schemas.openxmlformats.org/officeDocument/2006/relationships/hyperlink" Target="http://www.aclweb.org/anthology/P17-1133" TargetMode="External"/><Relationship Id="rId5" Type="http://schemas.openxmlformats.org/officeDocument/2006/relationships/hyperlink" Target="https://link.springer.com/chapter/10.1007/978-3-319-69548-8_20" TargetMode="External"/><Relationship Id="rId1" Type="http://schemas.openxmlformats.org/officeDocument/2006/relationships/slideLayout" Target="../slideLayouts/slideLayout2.xml"/><Relationship Id="rId2" Type="http://schemas.openxmlformats.org/officeDocument/2006/relationships/hyperlink" Target="http://www.aclweb.org/anthology/I17-1088"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64518"/>
            <a:ext cx="7640157" cy="2734308"/>
          </a:xfrm>
        </p:spPr>
        <p:txBody>
          <a:bodyPr/>
          <a:lstStyle/>
          <a:p>
            <a:r>
              <a:rPr lang="en-US" dirty="0" smtClean="0"/>
              <a:t>Concept structures in </a:t>
            </a:r>
            <a:r>
              <a:rPr lang="en-US" dirty="0" err="1" smtClean="0"/>
              <a:t>moocs</a:t>
            </a:r>
            <a:endParaRPr lang="en-US" dirty="0"/>
          </a:p>
        </p:txBody>
      </p:sp>
      <p:sp>
        <p:nvSpPr>
          <p:cNvPr id="3" name="Subtitle 2"/>
          <p:cNvSpPr>
            <a:spLocks noGrp="1"/>
          </p:cNvSpPr>
          <p:nvPr>
            <p:ph type="subTitle" idx="1"/>
          </p:nvPr>
        </p:nvSpPr>
        <p:spPr/>
        <p:txBody>
          <a:bodyPr/>
          <a:lstStyle/>
          <a:p>
            <a:r>
              <a:rPr lang="en-US" dirty="0" smtClean="0"/>
              <a:t>Assma Boughoula</a:t>
            </a:r>
          </a:p>
          <a:p>
            <a:r>
              <a:rPr lang="en-US" dirty="0" smtClean="0"/>
              <a:t>Aidan San</a:t>
            </a:r>
          </a:p>
          <a:p>
            <a:r>
              <a:rPr lang="en-US" dirty="0" err="1" smtClean="0"/>
              <a:t>ChengXiang</a:t>
            </a:r>
            <a:r>
              <a:rPr lang="en-US" dirty="0" smtClean="0"/>
              <a:t> </a:t>
            </a:r>
            <a:r>
              <a:rPr lang="en-US" dirty="0" err="1" smtClean="0"/>
              <a:t>Zhai</a:t>
            </a:r>
            <a:endParaRPr lang="en-US" dirty="0"/>
          </a:p>
        </p:txBody>
      </p:sp>
    </p:spTree>
    <p:extLst>
      <p:ext uri="{BB962C8B-B14F-4D97-AF65-F5344CB8AC3E}">
        <p14:creationId xmlns:p14="http://schemas.microsoft.com/office/powerpoint/2010/main" val="1021425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Elemental / Composite Concepts</a:t>
            </a:r>
            <a:endParaRPr lang="en-US" dirty="0"/>
          </a:p>
        </p:txBody>
      </p:sp>
      <p:sp>
        <p:nvSpPr>
          <p:cNvPr id="3" name="Content Placeholder 2"/>
          <p:cNvSpPr>
            <a:spLocks noGrp="1"/>
          </p:cNvSpPr>
          <p:nvPr>
            <p:ph idx="1"/>
          </p:nvPr>
        </p:nvSpPr>
        <p:spPr/>
        <p:txBody>
          <a:bodyPr/>
          <a:lstStyle/>
          <a:p>
            <a:r>
              <a:rPr lang="en-US" dirty="0" smtClean="0"/>
              <a:t>After fuzzy clustering step, we are left with:</a:t>
            </a:r>
          </a:p>
          <a:p>
            <a:r>
              <a:rPr lang="en-US" dirty="0" smtClean="0"/>
              <a:t>1) A list of concept </a:t>
            </a:r>
            <a:r>
              <a:rPr lang="en-US" dirty="0" err="1" smtClean="0"/>
              <a:t>synsets</a:t>
            </a:r>
            <a:endParaRPr lang="en-US" dirty="0"/>
          </a:p>
          <a:p>
            <a:r>
              <a:rPr lang="en-US" dirty="0" smtClean="0"/>
              <a:t>2) A list of clusters with concept membership probabilities and the layer that each cluster belongs to</a:t>
            </a:r>
          </a:p>
          <a:p>
            <a:r>
              <a:rPr lang="en-US" dirty="0" smtClean="0"/>
              <a:t>3) At each cluster layer, a concept can belong to multiple clusters in that layer, or no cluster in that layer.</a:t>
            </a:r>
          </a:p>
          <a:p>
            <a:pPr marL="0" indent="0">
              <a:buNone/>
            </a:pPr>
            <a:r>
              <a:rPr lang="en-US" b="1" u="sng" dirty="0" smtClean="0"/>
              <a:t>Elemental Concepts:</a:t>
            </a:r>
          </a:p>
          <a:p>
            <a:pPr marL="0" indent="0">
              <a:buNone/>
            </a:pPr>
            <a:r>
              <a:rPr lang="en-US" dirty="0"/>
              <a:t>	</a:t>
            </a:r>
            <a:r>
              <a:rPr lang="en-US" dirty="0" smtClean="0"/>
              <a:t>Intuitively should belong to more clusters</a:t>
            </a:r>
          </a:p>
          <a:p>
            <a:pPr marL="0" indent="0">
              <a:buNone/>
            </a:pPr>
            <a:r>
              <a:rPr lang="en-US" b="1" u="sng" dirty="0" smtClean="0"/>
              <a:t>Composite Concepts:</a:t>
            </a:r>
          </a:p>
          <a:p>
            <a:pPr marL="0" indent="0">
              <a:buNone/>
            </a:pPr>
            <a:r>
              <a:rPr lang="en-US" dirty="0"/>
              <a:t>	</a:t>
            </a:r>
            <a:r>
              <a:rPr lang="en-US" dirty="0" smtClean="0"/>
              <a:t>Intuitively should belong to fewer and higher-layer  	clusters</a:t>
            </a:r>
            <a:endParaRPr lang="en-US" dirty="0"/>
          </a:p>
        </p:txBody>
      </p:sp>
    </p:spTree>
    <p:extLst>
      <p:ext uri="{BB962C8B-B14F-4D97-AF65-F5344CB8AC3E}">
        <p14:creationId xmlns:p14="http://schemas.microsoft.com/office/powerpoint/2010/main" val="1954298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Baselines and Comparisons</a:t>
            </a:r>
            <a:endParaRPr lang="en-US" dirty="0"/>
          </a:p>
        </p:txBody>
      </p:sp>
      <p:sp>
        <p:nvSpPr>
          <p:cNvPr id="3" name="Content Placeholder 2"/>
          <p:cNvSpPr>
            <a:spLocks noGrp="1"/>
          </p:cNvSpPr>
          <p:nvPr>
            <p:ph idx="1"/>
          </p:nvPr>
        </p:nvSpPr>
        <p:spPr/>
        <p:txBody>
          <a:bodyPr/>
          <a:lstStyle/>
          <a:p>
            <a:r>
              <a:rPr lang="en-US" dirty="0" smtClean="0"/>
              <a:t>Automatic Taxonomy building:</a:t>
            </a:r>
          </a:p>
          <a:p>
            <a:pPr lvl="1"/>
            <a:r>
              <a:rPr lang="en-US" dirty="0"/>
              <a:t>Han’s paper (Poincare </a:t>
            </a:r>
            <a:r>
              <a:rPr lang="en-US" dirty="0" err="1"/>
              <a:t>embeddings</a:t>
            </a:r>
            <a:r>
              <a:rPr lang="en-US" dirty="0" smtClean="0"/>
              <a:t>)?</a:t>
            </a:r>
          </a:p>
          <a:p>
            <a:r>
              <a:rPr lang="en-US" dirty="0" smtClean="0"/>
              <a:t>MOOC concept work:</a:t>
            </a:r>
          </a:p>
          <a:p>
            <a:pPr lvl="1"/>
            <a:r>
              <a:rPr lang="en-US" dirty="0" smtClean="0">
                <a:hlinkClick r:id="rId2"/>
              </a:rPr>
              <a:t>Course Concept Extraction in MOOCs via Embedding-Based Graph Propagation</a:t>
            </a:r>
            <a:endParaRPr lang="en-US" dirty="0" smtClean="0"/>
          </a:p>
          <a:p>
            <a:pPr lvl="1"/>
            <a:r>
              <a:rPr lang="en-US" dirty="0" smtClean="0">
                <a:hlinkClick r:id="rId3"/>
              </a:rPr>
              <a:t>MOOCon: A Framework for Semi-supervised Concept Extraction from MOOC Content</a:t>
            </a:r>
            <a:endParaRPr lang="en-US" dirty="0" smtClean="0"/>
          </a:p>
          <a:p>
            <a:pPr lvl="1"/>
            <a:r>
              <a:rPr lang="en-US" dirty="0" smtClean="0">
                <a:hlinkClick r:id="rId4"/>
              </a:rPr>
              <a:t>Prerequisite Relation Learning for Concepts in MOOCs</a:t>
            </a:r>
            <a:endParaRPr lang="en-US" dirty="0" smtClean="0"/>
          </a:p>
          <a:p>
            <a:pPr lvl="1"/>
            <a:r>
              <a:rPr lang="en-US" dirty="0" smtClean="0">
                <a:hlinkClick r:id="rId5"/>
              </a:rPr>
              <a:t>Towards the Semantic MOOC: Extracting, Enriching and Interlinking E-Learning Data in Open edX Platform</a:t>
            </a:r>
            <a:endParaRPr lang="en-US" dirty="0" smtClean="0"/>
          </a:p>
          <a:p>
            <a:pPr lvl="1"/>
            <a:endParaRPr lang="en-US" dirty="0"/>
          </a:p>
        </p:txBody>
      </p:sp>
    </p:spTree>
    <p:extLst>
      <p:ext uri="{BB962C8B-B14F-4D97-AF65-F5344CB8AC3E}">
        <p14:creationId xmlns:p14="http://schemas.microsoft.com/office/powerpoint/2010/main" val="316468495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Possible Connection to Concept Difficulty</a:t>
            </a:r>
            <a:endParaRPr lang="en-US" dirty="0"/>
          </a:p>
        </p:txBody>
      </p:sp>
      <p:sp>
        <p:nvSpPr>
          <p:cNvPr id="3" name="Content Placeholder 2"/>
          <p:cNvSpPr>
            <a:spLocks noGrp="1"/>
          </p:cNvSpPr>
          <p:nvPr>
            <p:ph idx="1"/>
          </p:nvPr>
        </p:nvSpPr>
        <p:spPr/>
        <p:txBody>
          <a:bodyPr/>
          <a:lstStyle/>
          <a:p>
            <a:pPr marL="0" indent="0">
              <a:buNone/>
            </a:pPr>
            <a:r>
              <a:rPr lang="en-US" b="1" i="1" dirty="0" smtClean="0">
                <a:solidFill>
                  <a:srgbClr val="660066"/>
                </a:solidFill>
              </a:rPr>
              <a:t>Later for next work:</a:t>
            </a:r>
          </a:p>
          <a:p>
            <a:r>
              <a:rPr lang="en-US" dirty="0" smtClean="0"/>
              <a:t>Can we use features learned in this work (i.e. concept phrase </a:t>
            </a:r>
            <a:r>
              <a:rPr lang="en-US" dirty="0" err="1" smtClean="0"/>
              <a:t>embeddings</a:t>
            </a:r>
            <a:r>
              <a:rPr lang="en-US" dirty="0" smtClean="0"/>
              <a:t>, cluster membership) to infer something about concept difficulty/complexity?</a:t>
            </a:r>
            <a:endParaRPr lang="en-US" dirty="0"/>
          </a:p>
        </p:txBody>
      </p:sp>
    </p:spTree>
    <p:extLst>
      <p:ext uri="{BB962C8B-B14F-4D97-AF65-F5344CB8AC3E}">
        <p14:creationId xmlns:p14="http://schemas.microsoft.com/office/powerpoint/2010/main" val="3598363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&amp; Paper Positioning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Audience: EDM</a:t>
            </a:r>
          </a:p>
          <a:p>
            <a:r>
              <a:rPr lang="en-US" dirty="0" smtClean="0"/>
              <a:t>NAACL paper: </a:t>
            </a:r>
            <a:r>
              <a:rPr lang="en-US" dirty="0" smtClean="0">
                <a:solidFill>
                  <a:srgbClr val="FF0000"/>
                </a:solidFill>
              </a:rPr>
              <a:t>(Old)</a:t>
            </a:r>
          </a:p>
          <a:p>
            <a:pPr lvl="1"/>
            <a:r>
              <a:rPr lang="en-US" dirty="0" smtClean="0"/>
              <a:t>Insisted on the use of textbook indexes as gold standard for concept representation </a:t>
            </a:r>
            <a:r>
              <a:rPr lang="en-US" dirty="0" smtClean="0">
                <a:solidFill>
                  <a:srgbClr val="008000"/>
                </a:solidFill>
              </a:rPr>
              <a:t>(will still use textbooks corresponding to MOOCs in EDM)</a:t>
            </a:r>
          </a:p>
          <a:p>
            <a:pPr lvl="1"/>
            <a:r>
              <a:rPr lang="en-US" dirty="0" smtClean="0"/>
              <a:t>Stressed Elemental/Composite concepts in concept space structure </a:t>
            </a:r>
            <a:r>
              <a:rPr lang="en-US" dirty="0" smtClean="0">
                <a:solidFill>
                  <a:srgbClr val="008000"/>
                </a:solidFill>
              </a:rPr>
              <a:t>(This will still be central in EDM)</a:t>
            </a:r>
          </a:p>
          <a:p>
            <a:r>
              <a:rPr lang="en-US" dirty="0" smtClean="0"/>
              <a:t>EDM paper: </a:t>
            </a:r>
            <a:r>
              <a:rPr lang="en-US" dirty="0" smtClean="0">
                <a:solidFill>
                  <a:srgbClr val="008000"/>
                </a:solidFill>
              </a:rPr>
              <a:t>(New)</a:t>
            </a:r>
          </a:p>
          <a:p>
            <a:pPr lvl="1"/>
            <a:r>
              <a:rPr lang="en-US" dirty="0" smtClean="0">
                <a:solidFill>
                  <a:srgbClr val="008000"/>
                </a:solidFill>
              </a:rPr>
              <a:t>Introduce </a:t>
            </a:r>
            <a:r>
              <a:rPr lang="en-US" dirty="0">
                <a:solidFill>
                  <a:srgbClr val="008000"/>
                </a:solidFill>
              </a:rPr>
              <a:t>Elemental/Composite concepts in concept space </a:t>
            </a:r>
            <a:r>
              <a:rPr lang="en-US" dirty="0" smtClean="0">
                <a:solidFill>
                  <a:srgbClr val="008000"/>
                </a:solidFill>
              </a:rPr>
              <a:t>structure</a:t>
            </a:r>
            <a:r>
              <a:rPr lang="en-US" dirty="0" smtClean="0"/>
              <a:t> </a:t>
            </a:r>
            <a:endParaRPr lang="en-US" dirty="0">
              <a:solidFill>
                <a:srgbClr val="008000"/>
              </a:solidFill>
            </a:endParaRPr>
          </a:p>
          <a:p>
            <a:pPr lvl="1"/>
            <a:r>
              <a:rPr lang="en-US" dirty="0" smtClean="0">
                <a:solidFill>
                  <a:srgbClr val="008000"/>
                </a:solidFill>
              </a:rPr>
              <a:t>Motivation / why is this useful:</a:t>
            </a:r>
            <a:r>
              <a:rPr lang="en-US" dirty="0" smtClean="0">
                <a:solidFill>
                  <a:srgbClr val="292934"/>
                </a:solidFill>
              </a:rPr>
              <a:t> build a global concept index for MOOCs</a:t>
            </a:r>
          </a:p>
          <a:p>
            <a:pPr lvl="1"/>
            <a:r>
              <a:rPr lang="en-US" dirty="0" smtClean="0">
                <a:solidFill>
                  <a:srgbClr val="292934"/>
                </a:solidFill>
              </a:rPr>
              <a:t>Students looking up courses can find the set of concepts taught in course</a:t>
            </a:r>
          </a:p>
          <a:p>
            <a:pPr lvl="1"/>
            <a:r>
              <a:rPr lang="en-US" dirty="0" smtClean="0">
                <a:solidFill>
                  <a:srgbClr val="292934"/>
                </a:solidFill>
              </a:rPr>
              <a:t>Students looking up concepts can find the list of courses teaching the concept</a:t>
            </a:r>
          </a:p>
          <a:p>
            <a:pPr lvl="1"/>
            <a:r>
              <a:rPr lang="en-US" dirty="0" smtClean="0">
                <a:solidFill>
                  <a:srgbClr val="292934"/>
                </a:solidFill>
              </a:rPr>
              <a:t>Clustering concepts into fuzzy clusters helps students find and plug holes in their understanding</a:t>
            </a:r>
          </a:p>
          <a:p>
            <a:pPr lvl="1"/>
            <a:endParaRPr lang="en-US" dirty="0" smtClean="0">
              <a:solidFill>
                <a:srgbClr val="008000"/>
              </a:solidFill>
            </a:endParaRPr>
          </a:p>
          <a:p>
            <a:pPr lvl="1"/>
            <a:endParaRPr lang="en-US" dirty="0" smtClean="0"/>
          </a:p>
        </p:txBody>
      </p:sp>
    </p:spTree>
    <p:extLst>
      <p:ext uri="{BB962C8B-B14F-4D97-AF65-F5344CB8AC3E}">
        <p14:creationId xmlns:p14="http://schemas.microsoft.com/office/powerpoint/2010/main" val="1269816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Sets: (text-based)</a:t>
            </a:r>
            <a:endParaRPr lang="en-US" dirty="0"/>
          </a:p>
        </p:txBody>
      </p:sp>
      <p:sp>
        <p:nvSpPr>
          <p:cNvPr id="3" name="Content Placeholder 2"/>
          <p:cNvSpPr>
            <a:spLocks noGrp="1"/>
          </p:cNvSpPr>
          <p:nvPr>
            <p:ph idx="1"/>
          </p:nvPr>
        </p:nvSpPr>
        <p:spPr/>
        <p:txBody>
          <a:bodyPr>
            <a:normAutofit/>
          </a:bodyPr>
          <a:lstStyle/>
          <a:p>
            <a:r>
              <a:rPr lang="en-US" dirty="0" smtClean="0"/>
              <a:t>NAACL </a:t>
            </a:r>
            <a:r>
              <a:rPr lang="en-US" dirty="0" smtClean="0">
                <a:solidFill>
                  <a:srgbClr val="FF0000"/>
                </a:solidFill>
              </a:rPr>
              <a:t>(Old) </a:t>
            </a:r>
            <a:r>
              <a:rPr lang="en-US" dirty="0" smtClean="0">
                <a:solidFill>
                  <a:srgbClr val="292934"/>
                </a:solidFill>
              </a:rPr>
              <a:t>Textbook oriented</a:t>
            </a:r>
            <a:r>
              <a:rPr lang="en-US" dirty="0" smtClean="0"/>
              <a:t>:</a:t>
            </a:r>
          </a:p>
          <a:p>
            <a:pPr lvl="1"/>
            <a:r>
              <a:rPr lang="en-US" b="1" dirty="0" smtClean="0"/>
              <a:t>10 textbooks </a:t>
            </a:r>
            <a:r>
              <a:rPr lang="en-US" dirty="0" smtClean="0"/>
              <a:t>in general Machine Learning area</a:t>
            </a:r>
          </a:p>
          <a:p>
            <a:pPr lvl="1"/>
            <a:r>
              <a:rPr lang="en-US" b="1" dirty="0" smtClean="0"/>
              <a:t>1 MOOC </a:t>
            </a:r>
            <a:r>
              <a:rPr lang="en-US" dirty="0" smtClean="0"/>
              <a:t>(Text </a:t>
            </a:r>
            <a:r>
              <a:rPr lang="en-US" dirty="0"/>
              <a:t>R</a:t>
            </a:r>
            <a:r>
              <a:rPr lang="en-US" dirty="0" smtClean="0"/>
              <a:t>etrieval and Search </a:t>
            </a:r>
            <a:r>
              <a:rPr lang="en-US" dirty="0"/>
              <a:t>E</a:t>
            </a:r>
            <a:r>
              <a:rPr lang="en-US" dirty="0" smtClean="0"/>
              <a:t>ngines)</a:t>
            </a:r>
          </a:p>
          <a:p>
            <a:r>
              <a:rPr lang="en-US" dirty="0" smtClean="0"/>
              <a:t>EDM </a:t>
            </a:r>
            <a:r>
              <a:rPr lang="en-US" dirty="0" smtClean="0">
                <a:solidFill>
                  <a:srgbClr val="008000"/>
                </a:solidFill>
              </a:rPr>
              <a:t>(New) </a:t>
            </a:r>
            <a:r>
              <a:rPr lang="en-US" dirty="0" smtClean="0"/>
              <a:t>MOOC oriented:</a:t>
            </a:r>
          </a:p>
          <a:p>
            <a:pPr lvl="1"/>
            <a:r>
              <a:rPr lang="en-US" b="1" dirty="0" smtClean="0"/>
              <a:t>4 MOOCs: </a:t>
            </a:r>
            <a:r>
              <a:rPr lang="en-US" dirty="0" err="1" smtClean="0"/>
              <a:t>Coursera</a:t>
            </a:r>
            <a:r>
              <a:rPr lang="en-US" dirty="0" smtClean="0"/>
              <a:t> Data Mining Specialization</a:t>
            </a:r>
          </a:p>
          <a:p>
            <a:pPr lvl="2"/>
            <a:r>
              <a:rPr lang="en-US" dirty="0" smtClean="0"/>
              <a:t>First 2 MOOCs (</a:t>
            </a:r>
            <a:r>
              <a:rPr lang="en-US" dirty="0" err="1" smtClean="0"/>
              <a:t>Zhai</a:t>
            </a:r>
            <a:r>
              <a:rPr lang="en-US" dirty="0" smtClean="0"/>
              <a:t>- Text Retrieval + Text Analysis)</a:t>
            </a:r>
          </a:p>
          <a:p>
            <a:pPr lvl="2"/>
            <a:r>
              <a:rPr lang="en-US" dirty="0" smtClean="0"/>
              <a:t>Last 2 MOOCs (Han- Pattern Recognition + Cluster Analysis)</a:t>
            </a:r>
          </a:p>
          <a:p>
            <a:pPr lvl="1"/>
            <a:r>
              <a:rPr lang="en-US" b="1" dirty="0" smtClean="0">
                <a:solidFill>
                  <a:srgbClr val="292934"/>
                </a:solidFill>
              </a:rPr>
              <a:t>2 Textbooks </a:t>
            </a:r>
            <a:r>
              <a:rPr lang="en-US" dirty="0" smtClean="0"/>
              <a:t>to back up the MOOCs</a:t>
            </a:r>
          </a:p>
          <a:p>
            <a:pPr lvl="2"/>
            <a:r>
              <a:rPr lang="en-US" dirty="0" err="1" smtClean="0"/>
              <a:t>Zhai</a:t>
            </a:r>
            <a:r>
              <a:rPr lang="en-US" dirty="0" smtClean="0"/>
              <a:t>- Text Data Management and Analysis</a:t>
            </a:r>
          </a:p>
          <a:p>
            <a:pPr lvl="2"/>
            <a:r>
              <a:rPr lang="en-US" dirty="0" smtClean="0"/>
              <a:t>Han- Data Mining Concepts and Techniques</a:t>
            </a:r>
          </a:p>
          <a:p>
            <a:pPr lvl="2"/>
            <a:r>
              <a:rPr lang="en-US" dirty="0" smtClean="0"/>
              <a:t>Textbook data used to train NP-</a:t>
            </a:r>
            <a:r>
              <a:rPr lang="en-US" dirty="0" err="1" smtClean="0"/>
              <a:t>Chunker</a:t>
            </a:r>
            <a:r>
              <a:rPr lang="en-US" dirty="0" smtClean="0"/>
              <a:t> with indexes as labels (Gold truth for concept phrases)</a:t>
            </a:r>
          </a:p>
        </p:txBody>
      </p:sp>
    </p:spTree>
    <p:extLst>
      <p:ext uri="{BB962C8B-B14F-4D97-AF65-F5344CB8AC3E}">
        <p14:creationId xmlns:p14="http://schemas.microsoft.com/office/powerpoint/2010/main" val="2646562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Phrase Extraction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Method 1: IOB tagger (NP-Chunking)</a:t>
            </a:r>
          </a:p>
          <a:p>
            <a:pPr lvl="1"/>
            <a:r>
              <a:rPr lang="en-US" dirty="0" smtClean="0"/>
              <a:t>Training data: textbooks + indexes</a:t>
            </a:r>
          </a:p>
          <a:p>
            <a:pPr lvl="1"/>
            <a:r>
              <a:rPr lang="en-US" dirty="0" smtClean="0"/>
              <a:t>Bidirectional LSTM: assigns I/O/B tags to concept phrases encountered in text</a:t>
            </a:r>
          </a:p>
          <a:p>
            <a:pPr lvl="1"/>
            <a:r>
              <a:rPr lang="en-US" dirty="0"/>
              <a:t>E</a:t>
            </a:r>
            <a:r>
              <a:rPr lang="en-US" dirty="0" smtClean="0"/>
              <a:t>xample: “</a:t>
            </a:r>
            <a:r>
              <a:rPr lang="mr-IN" dirty="0" smtClean="0"/>
              <a:t>…</a:t>
            </a:r>
            <a:r>
              <a:rPr lang="en-US" dirty="0" smtClean="0"/>
              <a:t> the </a:t>
            </a:r>
            <a:r>
              <a:rPr lang="en-US" dirty="0" err="1" smtClean="0"/>
              <a:t>Kulbek</a:t>
            </a:r>
            <a:r>
              <a:rPr lang="en-US" dirty="0" smtClean="0"/>
              <a:t> </a:t>
            </a:r>
            <a:r>
              <a:rPr lang="en-US" dirty="0" err="1" smtClean="0"/>
              <a:t>Lieber</a:t>
            </a:r>
            <a:r>
              <a:rPr lang="en-US" dirty="0" smtClean="0"/>
              <a:t> divergence is a measure </a:t>
            </a:r>
            <a:r>
              <a:rPr lang="mr-IN" dirty="0" smtClean="0"/>
              <a:t>…</a:t>
            </a:r>
            <a:r>
              <a:rPr lang="en-US" dirty="0" smtClean="0"/>
              <a:t>” </a:t>
            </a:r>
            <a:r>
              <a:rPr lang="en-US" dirty="0" smtClean="0">
                <a:sym typeface="Wingdings"/>
              </a:rPr>
              <a:t>    [O, B, I, I, O, O, O]</a:t>
            </a:r>
            <a:endParaRPr lang="en-US" dirty="0" smtClean="0"/>
          </a:p>
          <a:p>
            <a:r>
              <a:rPr lang="en-US" dirty="0" smtClean="0"/>
              <a:t>Method 2: Unsupervised phrase mining from MOOC lectures </a:t>
            </a:r>
            <a:r>
              <a:rPr lang="en-US" dirty="0" smtClean="0">
                <a:solidFill>
                  <a:srgbClr val="008000"/>
                </a:solidFill>
              </a:rPr>
              <a:t>(New to EDM)</a:t>
            </a:r>
          </a:p>
          <a:p>
            <a:pPr lvl="1"/>
            <a:r>
              <a:rPr lang="en-US" strike="sngStrike" dirty="0" err="1" smtClean="0"/>
              <a:t>Autophrase</a:t>
            </a:r>
            <a:r>
              <a:rPr lang="en-US" strike="sngStrike" dirty="0" smtClean="0"/>
              <a:t>:</a:t>
            </a:r>
            <a:r>
              <a:rPr lang="en-US" dirty="0" smtClean="0"/>
              <a:t> uses NP-Chunking, produces too many non quality results ~tens of thousands, even after providing tiny subset of “quality phrases” for training. </a:t>
            </a:r>
            <a:r>
              <a:rPr lang="en-US" dirty="0" smtClean="0">
                <a:solidFill>
                  <a:srgbClr val="FF0000"/>
                </a:solidFill>
              </a:rPr>
              <a:t>DID NOT WORK WELL</a:t>
            </a:r>
          </a:p>
          <a:p>
            <a:pPr lvl="1"/>
            <a:r>
              <a:rPr lang="en-US" dirty="0" err="1" smtClean="0"/>
              <a:t>TopMine</a:t>
            </a:r>
            <a:r>
              <a:rPr lang="en-US" dirty="0" smtClean="0"/>
              <a:t>: uses probabilistic approach to detect frequent phrases, then uses LDA topic modeling to return salient phrases of each topic</a:t>
            </a:r>
          </a:p>
          <a:p>
            <a:pPr lvl="1"/>
            <a:r>
              <a:rPr lang="en-US" dirty="0" smtClean="0"/>
              <a:t>After tweaking </a:t>
            </a:r>
            <a:r>
              <a:rPr lang="en-US" dirty="0" err="1" smtClean="0"/>
              <a:t>params</a:t>
            </a:r>
            <a:r>
              <a:rPr lang="en-US" dirty="0" smtClean="0"/>
              <a:t>: number of topics, max phrase length, min threshold for phrase occurrence, etc. </a:t>
            </a:r>
            <a:r>
              <a:rPr lang="en-US" dirty="0" smtClean="0">
                <a:sym typeface="Wingdings"/>
              </a:rPr>
              <a:t> </a:t>
            </a:r>
            <a:r>
              <a:rPr lang="en-US" dirty="0" smtClean="0"/>
              <a:t>results for </a:t>
            </a:r>
            <a:r>
              <a:rPr lang="en-US" dirty="0" err="1" smtClean="0"/>
              <a:t>TopMine</a:t>
            </a:r>
            <a:r>
              <a:rPr lang="en-US" dirty="0" smtClean="0"/>
              <a:t> much better than </a:t>
            </a:r>
            <a:r>
              <a:rPr lang="en-US" dirty="0" err="1" smtClean="0"/>
              <a:t>Autophrase</a:t>
            </a:r>
            <a:endParaRPr lang="en-US" dirty="0" smtClean="0"/>
          </a:p>
          <a:p>
            <a:pPr lvl="1"/>
            <a:endParaRPr lang="en-US" dirty="0"/>
          </a:p>
          <a:p>
            <a:pPr lvl="1"/>
            <a:endParaRPr lang="en-US" dirty="0" smtClean="0"/>
          </a:p>
        </p:txBody>
      </p:sp>
    </p:spTree>
    <p:extLst>
      <p:ext uri="{BB962C8B-B14F-4D97-AF65-F5344CB8AC3E}">
        <p14:creationId xmlns:p14="http://schemas.microsoft.com/office/powerpoint/2010/main" val="3281163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 Phrase Extraction</a:t>
            </a:r>
          </a:p>
        </p:txBody>
      </p:sp>
      <p:sp>
        <p:nvSpPr>
          <p:cNvPr id="3" name="Content Placeholder 2"/>
          <p:cNvSpPr>
            <a:spLocks noGrp="1"/>
          </p:cNvSpPr>
          <p:nvPr>
            <p:ph idx="1"/>
          </p:nvPr>
        </p:nvSpPr>
        <p:spPr/>
        <p:txBody>
          <a:bodyPr/>
          <a:lstStyle/>
          <a:p>
            <a:r>
              <a:rPr lang="en-US" dirty="0" smtClean="0">
                <a:solidFill>
                  <a:srgbClr val="660066"/>
                </a:solidFill>
              </a:rPr>
              <a:t>Crazy New Idea for Unsupervised Concept Phrase Extraction </a:t>
            </a:r>
            <a:r>
              <a:rPr lang="en-US" dirty="0" smtClean="0">
                <a:solidFill>
                  <a:srgbClr val="0000FF"/>
                </a:solidFill>
              </a:rPr>
              <a:t>(Not Implemented, barely formed. Has this already been done?)</a:t>
            </a:r>
          </a:p>
          <a:p>
            <a:pPr lvl="1"/>
            <a:r>
              <a:rPr lang="en-US" dirty="0" smtClean="0">
                <a:solidFill>
                  <a:srgbClr val="292934"/>
                </a:solidFill>
              </a:rPr>
              <a:t>Use probabilistic approach to extract</a:t>
            </a:r>
            <a:r>
              <a:rPr lang="en-US" b="1" dirty="0" smtClean="0">
                <a:solidFill>
                  <a:srgbClr val="292934"/>
                </a:solidFill>
              </a:rPr>
              <a:t> “Locally frequent globally rare” </a:t>
            </a:r>
            <a:r>
              <a:rPr lang="en-US" dirty="0" smtClean="0">
                <a:solidFill>
                  <a:srgbClr val="292934"/>
                </a:solidFill>
              </a:rPr>
              <a:t>phrases (of length &gt;= 1)</a:t>
            </a:r>
          </a:p>
          <a:p>
            <a:pPr lvl="1"/>
            <a:r>
              <a:rPr lang="en-US" dirty="0" smtClean="0">
                <a:solidFill>
                  <a:srgbClr val="292934"/>
                </a:solidFill>
              </a:rPr>
              <a:t>Motivation: phrase extraction methods fall into 2 categories:</a:t>
            </a:r>
          </a:p>
          <a:p>
            <a:pPr marL="891540" lvl="2" indent="-342900">
              <a:buFont typeface="+mj-lt"/>
              <a:buAutoNum type="arabicPeriod"/>
            </a:pPr>
            <a:r>
              <a:rPr lang="en-US" b="1" dirty="0" smtClean="0">
                <a:solidFill>
                  <a:srgbClr val="292934"/>
                </a:solidFill>
              </a:rPr>
              <a:t>Noun-Phrase </a:t>
            </a:r>
            <a:r>
              <a:rPr lang="en-US" dirty="0" smtClean="0">
                <a:solidFill>
                  <a:srgbClr val="292934"/>
                </a:solidFill>
              </a:rPr>
              <a:t>extraction (via Neural Networks): doesn’t work for concept extraction because not every salient Noun Phrase is a concept (refer to </a:t>
            </a:r>
            <a:r>
              <a:rPr lang="en-US" dirty="0" err="1" smtClean="0">
                <a:solidFill>
                  <a:srgbClr val="292934"/>
                </a:solidFill>
              </a:rPr>
              <a:t>Autophrase</a:t>
            </a:r>
            <a:r>
              <a:rPr lang="en-US" dirty="0" smtClean="0">
                <a:solidFill>
                  <a:srgbClr val="292934"/>
                </a:solidFill>
              </a:rPr>
              <a:t> results)</a:t>
            </a:r>
          </a:p>
          <a:p>
            <a:pPr marL="891540" lvl="2" indent="-342900">
              <a:buFont typeface="+mj-lt"/>
              <a:buAutoNum type="arabicPeriod"/>
            </a:pPr>
            <a:r>
              <a:rPr lang="en-US" b="1" dirty="0" smtClean="0">
                <a:solidFill>
                  <a:srgbClr val="292934"/>
                </a:solidFill>
              </a:rPr>
              <a:t>Probabilistic</a:t>
            </a:r>
            <a:r>
              <a:rPr lang="en-US" dirty="0" smtClean="0">
                <a:solidFill>
                  <a:srgbClr val="292934"/>
                </a:solidFill>
              </a:rPr>
              <a:t> models for detecting frequent patterns and phrases: doesn’t work very well for concept extraction because it misses important concept phrases that are NOT frequent (refer to </a:t>
            </a:r>
            <a:r>
              <a:rPr lang="en-US" dirty="0" err="1" smtClean="0">
                <a:solidFill>
                  <a:srgbClr val="292934"/>
                </a:solidFill>
              </a:rPr>
              <a:t>TopMine</a:t>
            </a:r>
            <a:r>
              <a:rPr lang="en-US" dirty="0" smtClean="0">
                <a:solidFill>
                  <a:srgbClr val="292934"/>
                </a:solidFill>
              </a:rPr>
              <a:t> results: “text retrieval” and “text mining” feature heavily in results.)</a:t>
            </a:r>
            <a:endParaRPr lang="en-US" dirty="0">
              <a:solidFill>
                <a:srgbClr val="292934"/>
              </a:solidFill>
            </a:endParaRPr>
          </a:p>
        </p:txBody>
      </p:sp>
    </p:spTree>
    <p:extLst>
      <p:ext uri="{BB962C8B-B14F-4D97-AF65-F5344CB8AC3E}">
        <p14:creationId xmlns:p14="http://schemas.microsoft.com/office/powerpoint/2010/main" val="726360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Concept Phrase </a:t>
            </a:r>
            <a:r>
              <a:rPr lang="en-US" dirty="0" err="1" smtClean="0"/>
              <a:t>Embeddings</a:t>
            </a:r>
            <a:r>
              <a:rPr lang="en-US" dirty="0" smtClean="0"/>
              <a:t> </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Domain Specific (we use our text data from lectures and textbooks to train the </a:t>
            </a:r>
            <a:r>
              <a:rPr lang="en-US" dirty="0" err="1" smtClean="0"/>
              <a:t>embeddings</a:t>
            </a:r>
            <a:r>
              <a:rPr lang="en-US" dirty="0" smtClean="0"/>
              <a:t>)</a:t>
            </a:r>
          </a:p>
          <a:p>
            <a:pPr lvl="1"/>
            <a:r>
              <a:rPr lang="en-US" dirty="0" smtClean="0"/>
              <a:t>Method 1 </a:t>
            </a:r>
            <a:r>
              <a:rPr lang="en-US" dirty="0" smtClean="0">
                <a:solidFill>
                  <a:srgbClr val="008000"/>
                </a:solidFill>
              </a:rPr>
              <a:t>(Done </a:t>
            </a:r>
            <a:r>
              <a:rPr lang="mr-IN" dirty="0">
                <a:solidFill>
                  <a:srgbClr val="008000"/>
                </a:solidFill>
              </a:rPr>
              <a:t>–</a:t>
            </a:r>
            <a:r>
              <a:rPr lang="en-US" dirty="0">
                <a:solidFill>
                  <a:srgbClr val="008000"/>
                </a:solidFill>
              </a:rPr>
              <a:t> New to EDM</a:t>
            </a:r>
            <a:r>
              <a:rPr lang="en-US" dirty="0" smtClean="0">
                <a:solidFill>
                  <a:srgbClr val="008000"/>
                </a:solidFill>
              </a:rPr>
              <a:t>)</a:t>
            </a:r>
            <a:r>
              <a:rPr lang="en-US" dirty="0" smtClean="0"/>
              <a:t>:</a:t>
            </a:r>
          </a:p>
          <a:p>
            <a:pPr lvl="2"/>
            <a:r>
              <a:rPr lang="en-US" dirty="0" smtClean="0"/>
              <a:t>Word2Vec </a:t>
            </a:r>
            <a:r>
              <a:rPr lang="mr-IN" dirty="0" smtClean="0"/>
              <a:t>–</a:t>
            </a:r>
            <a:r>
              <a:rPr lang="en-US" dirty="0" smtClean="0"/>
              <a:t> MOOC lecture data</a:t>
            </a:r>
          </a:p>
          <a:p>
            <a:pPr lvl="1"/>
            <a:r>
              <a:rPr lang="en-US" dirty="0" smtClean="0"/>
              <a:t>Method 2 </a:t>
            </a:r>
            <a:r>
              <a:rPr lang="en-US" dirty="0" smtClean="0">
                <a:solidFill>
                  <a:srgbClr val="008000"/>
                </a:solidFill>
              </a:rPr>
              <a:t>(Done </a:t>
            </a:r>
            <a:r>
              <a:rPr lang="mr-IN" dirty="0" smtClean="0">
                <a:solidFill>
                  <a:srgbClr val="008000"/>
                </a:solidFill>
              </a:rPr>
              <a:t>–</a:t>
            </a:r>
            <a:r>
              <a:rPr lang="en-US" dirty="0" smtClean="0">
                <a:solidFill>
                  <a:srgbClr val="008000"/>
                </a:solidFill>
              </a:rPr>
              <a:t> New to EDM)</a:t>
            </a:r>
            <a:r>
              <a:rPr lang="en-US" dirty="0" smtClean="0"/>
              <a:t>:</a:t>
            </a:r>
          </a:p>
          <a:p>
            <a:pPr lvl="2"/>
            <a:r>
              <a:rPr lang="en-US" dirty="0" smtClean="0"/>
              <a:t>Extract the intermediate </a:t>
            </a:r>
            <a:r>
              <a:rPr lang="en-US" dirty="0" err="1" smtClean="0"/>
              <a:t>embeddings</a:t>
            </a:r>
            <a:r>
              <a:rPr lang="en-US" dirty="0" smtClean="0"/>
              <a:t> from IOB tagger </a:t>
            </a:r>
            <a:r>
              <a:rPr lang="mr-IN" dirty="0" smtClean="0"/>
              <a:t>–</a:t>
            </a:r>
            <a:r>
              <a:rPr lang="en-US" dirty="0" smtClean="0"/>
              <a:t> textbook data</a:t>
            </a:r>
          </a:p>
          <a:p>
            <a:pPr marL="457200" indent="-457200">
              <a:buFont typeface="+mj-lt"/>
              <a:buAutoNum type="arabicPeriod"/>
            </a:pPr>
            <a:r>
              <a:rPr lang="en-US" dirty="0" err="1" smtClean="0"/>
              <a:t>Pretrained</a:t>
            </a:r>
            <a:r>
              <a:rPr lang="en-US" dirty="0" smtClean="0"/>
              <a:t> </a:t>
            </a:r>
            <a:r>
              <a:rPr lang="en-US" dirty="0" err="1" smtClean="0"/>
              <a:t>embeddings</a:t>
            </a:r>
            <a:r>
              <a:rPr lang="en-US" dirty="0" smtClean="0"/>
              <a:t> </a:t>
            </a:r>
            <a:r>
              <a:rPr lang="en-US" dirty="0" smtClean="0">
                <a:solidFill>
                  <a:srgbClr val="0000FF"/>
                </a:solidFill>
              </a:rPr>
              <a:t>(Not tried yet/ is it worth it?)</a:t>
            </a:r>
            <a:endParaRPr lang="en-US" dirty="0">
              <a:solidFill>
                <a:srgbClr val="0000FF"/>
              </a:solidFill>
            </a:endParaRPr>
          </a:p>
          <a:p>
            <a:pPr lvl="1"/>
            <a:r>
              <a:rPr lang="en-US" dirty="0" err="1"/>
              <a:t>GloVe</a:t>
            </a:r>
            <a:endParaRPr lang="en-US" dirty="0"/>
          </a:p>
          <a:p>
            <a:pPr lvl="1"/>
            <a:r>
              <a:rPr lang="en-US" dirty="0" smtClean="0"/>
              <a:t>BERT</a:t>
            </a:r>
          </a:p>
          <a:p>
            <a:pPr marL="0" indent="0">
              <a:buNone/>
            </a:pPr>
            <a:endParaRPr lang="en-US" dirty="0"/>
          </a:p>
        </p:txBody>
      </p:sp>
    </p:spTree>
    <p:extLst>
      <p:ext uri="{BB962C8B-B14F-4D97-AF65-F5344CB8AC3E}">
        <p14:creationId xmlns:p14="http://schemas.microsoft.com/office/powerpoint/2010/main" val="3603305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Synsets</a:t>
            </a:r>
            <a:endParaRPr lang="en-US" dirty="0"/>
          </a:p>
        </p:txBody>
      </p:sp>
      <p:sp>
        <p:nvSpPr>
          <p:cNvPr id="3" name="Content Placeholder 2"/>
          <p:cNvSpPr>
            <a:spLocks noGrp="1"/>
          </p:cNvSpPr>
          <p:nvPr>
            <p:ph idx="1"/>
          </p:nvPr>
        </p:nvSpPr>
        <p:spPr/>
        <p:txBody>
          <a:bodyPr/>
          <a:lstStyle/>
          <a:p>
            <a:r>
              <a:rPr lang="en-US" dirty="0" smtClean="0"/>
              <a:t>Each concept is represented by a </a:t>
            </a:r>
            <a:r>
              <a:rPr lang="en-US" dirty="0" err="1" smtClean="0"/>
              <a:t>Synset</a:t>
            </a:r>
            <a:r>
              <a:rPr lang="en-US" dirty="0" smtClean="0"/>
              <a:t> (synonym set):</a:t>
            </a:r>
          </a:p>
          <a:p>
            <a:pPr lvl="1"/>
            <a:r>
              <a:rPr lang="en-US" dirty="0" smtClean="0"/>
              <a:t>We use the phrase </a:t>
            </a:r>
            <a:r>
              <a:rPr lang="en-US" dirty="0" err="1" smtClean="0"/>
              <a:t>embeddings</a:t>
            </a:r>
            <a:r>
              <a:rPr lang="en-US" dirty="0" smtClean="0"/>
              <a:t> from previous slide and set a min pairwise threshold and min for </a:t>
            </a:r>
            <a:r>
              <a:rPr lang="en-US" dirty="0" err="1" smtClean="0"/>
              <a:t>synset</a:t>
            </a:r>
            <a:r>
              <a:rPr lang="en-US" dirty="0" smtClean="0"/>
              <a:t> similarity: if 2 or more embedding vectors are too similar to each other, they belong to one </a:t>
            </a:r>
            <a:r>
              <a:rPr lang="en-US" dirty="0" err="1" smtClean="0"/>
              <a:t>synset</a:t>
            </a:r>
            <a:r>
              <a:rPr lang="en-US" dirty="0" smtClean="0"/>
              <a:t>.</a:t>
            </a:r>
          </a:p>
          <a:p>
            <a:pPr lvl="1"/>
            <a:r>
              <a:rPr lang="en-US" dirty="0" smtClean="0"/>
              <a:t>Each </a:t>
            </a:r>
            <a:r>
              <a:rPr lang="en-US" dirty="0" err="1" smtClean="0"/>
              <a:t>synset</a:t>
            </a:r>
            <a:r>
              <a:rPr lang="en-US" dirty="0" smtClean="0"/>
              <a:t> is represented by </a:t>
            </a:r>
            <a:r>
              <a:rPr lang="en-US" b="1" i="1" dirty="0" smtClean="0"/>
              <a:t>one</a:t>
            </a:r>
            <a:r>
              <a:rPr lang="en-US" dirty="0" smtClean="0"/>
              <a:t> embedding vector before we begin clustering; it is set to average now </a:t>
            </a:r>
            <a:r>
              <a:rPr lang="en-US" dirty="0" smtClean="0">
                <a:solidFill>
                  <a:srgbClr val="FF0000"/>
                </a:solidFill>
              </a:rPr>
              <a:t>(This is all old code from previous work, just neglected to add it)</a:t>
            </a:r>
          </a:p>
          <a:p>
            <a:r>
              <a:rPr lang="en-US" b="1" dirty="0" smtClean="0">
                <a:solidFill>
                  <a:srgbClr val="292934"/>
                </a:solidFill>
              </a:rPr>
              <a:t>Clustering </a:t>
            </a:r>
            <a:r>
              <a:rPr lang="en-US" b="1" i="1" dirty="0" smtClean="0">
                <a:solidFill>
                  <a:srgbClr val="292934"/>
                </a:solidFill>
              </a:rPr>
              <a:t>then</a:t>
            </a:r>
            <a:r>
              <a:rPr lang="en-US" b="1" dirty="0" smtClean="0">
                <a:solidFill>
                  <a:srgbClr val="292934"/>
                </a:solidFill>
              </a:rPr>
              <a:t> </a:t>
            </a:r>
            <a:r>
              <a:rPr lang="en-US" dirty="0" smtClean="0">
                <a:solidFill>
                  <a:srgbClr val="292934"/>
                </a:solidFill>
              </a:rPr>
              <a:t>happens on </a:t>
            </a:r>
            <a:r>
              <a:rPr lang="en-US" b="1" dirty="0" smtClean="0">
                <a:solidFill>
                  <a:srgbClr val="292934"/>
                </a:solidFill>
              </a:rPr>
              <a:t>top</a:t>
            </a:r>
            <a:r>
              <a:rPr lang="en-US" dirty="0" smtClean="0">
                <a:solidFill>
                  <a:srgbClr val="292934"/>
                </a:solidFill>
              </a:rPr>
              <a:t> of </a:t>
            </a:r>
            <a:r>
              <a:rPr lang="en-US" dirty="0" err="1" smtClean="0">
                <a:solidFill>
                  <a:srgbClr val="292934"/>
                </a:solidFill>
              </a:rPr>
              <a:t>synset</a:t>
            </a:r>
            <a:r>
              <a:rPr lang="en-US" dirty="0" smtClean="0">
                <a:solidFill>
                  <a:srgbClr val="292934"/>
                </a:solidFill>
              </a:rPr>
              <a:t> level</a:t>
            </a:r>
          </a:p>
          <a:p>
            <a:endParaRPr lang="en-US" dirty="0"/>
          </a:p>
        </p:txBody>
      </p:sp>
    </p:spTree>
    <p:extLst>
      <p:ext uri="{BB962C8B-B14F-4D97-AF65-F5344CB8AC3E}">
        <p14:creationId xmlns:p14="http://schemas.microsoft.com/office/powerpoint/2010/main" val="345242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Space Structure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General idea</a:t>
            </a:r>
            <a:r>
              <a:rPr lang="en-US" dirty="0" smtClean="0"/>
              <a:t> is forming fuzzy clusters of concepts using </a:t>
            </a:r>
            <a:r>
              <a:rPr lang="en-US" dirty="0" err="1" smtClean="0"/>
              <a:t>synset</a:t>
            </a:r>
            <a:r>
              <a:rPr lang="en-US" dirty="0" smtClean="0"/>
              <a:t> </a:t>
            </a:r>
            <a:r>
              <a:rPr lang="en-US" dirty="0" err="1" smtClean="0"/>
              <a:t>embeddings</a:t>
            </a:r>
            <a:r>
              <a:rPr lang="en-US" dirty="0" smtClean="0"/>
              <a:t>. Allow clusters to be “layered” on top of one another in an approximate hierarchical structure. Goal is to not reach one big cluster at the end, but to discover “good quality” clusters at each level.</a:t>
            </a:r>
          </a:p>
          <a:p>
            <a:r>
              <a:rPr lang="en-US" dirty="0" smtClean="0"/>
              <a:t>Method 1</a:t>
            </a:r>
            <a:r>
              <a:rPr lang="en-US" dirty="0" smtClean="0">
                <a:solidFill>
                  <a:srgbClr val="008000"/>
                </a:solidFill>
              </a:rPr>
              <a:t>(new EDM - Done)</a:t>
            </a:r>
            <a:r>
              <a:rPr lang="en-US" dirty="0" smtClean="0"/>
              <a:t>: Layered Fuzzy c-means (bottom up)</a:t>
            </a:r>
          </a:p>
          <a:p>
            <a:pPr lvl="1"/>
            <a:r>
              <a:rPr lang="en-US" dirty="0" smtClean="0"/>
              <a:t>Start with number of clusters K = number of concept phrases</a:t>
            </a:r>
          </a:p>
          <a:p>
            <a:pPr lvl="1"/>
            <a:r>
              <a:rPr lang="en-US" dirty="0" smtClean="0"/>
              <a:t>perform Fuzzy c-means and keep only “good” clusters</a:t>
            </a:r>
          </a:p>
          <a:p>
            <a:pPr lvl="1"/>
            <a:r>
              <a:rPr lang="en-US" dirty="0" smtClean="0"/>
              <a:t>Iteratively decrease K = K-1 until K=1, repeat keeping only good quality clusters</a:t>
            </a:r>
          </a:p>
          <a:p>
            <a:r>
              <a:rPr lang="en-US" dirty="0" smtClean="0"/>
              <a:t>Method 2</a:t>
            </a:r>
            <a:r>
              <a:rPr lang="en-US" dirty="0">
                <a:solidFill>
                  <a:srgbClr val="008000"/>
                </a:solidFill>
              </a:rPr>
              <a:t>(new </a:t>
            </a:r>
            <a:r>
              <a:rPr lang="en-US" dirty="0" smtClean="0">
                <a:solidFill>
                  <a:srgbClr val="008000"/>
                </a:solidFill>
              </a:rPr>
              <a:t>EDM </a:t>
            </a:r>
            <a:r>
              <a:rPr lang="mr-IN" dirty="0" smtClean="0">
                <a:solidFill>
                  <a:srgbClr val="008000"/>
                </a:solidFill>
              </a:rPr>
              <a:t>–</a:t>
            </a:r>
            <a:r>
              <a:rPr lang="en-US" dirty="0" smtClean="0">
                <a:solidFill>
                  <a:srgbClr val="008000"/>
                </a:solidFill>
              </a:rPr>
              <a:t> in progress)</a:t>
            </a:r>
            <a:r>
              <a:rPr lang="en-US" dirty="0" smtClean="0"/>
              <a:t>: Hierarchical text clustering (top down)</a:t>
            </a:r>
          </a:p>
        </p:txBody>
      </p:sp>
    </p:spTree>
    <p:extLst>
      <p:ext uri="{BB962C8B-B14F-4D97-AF65-F5344CB8AC3E}">
        <p14:creationId xmlns:p14="http://schemas.microsoft.com/office/powerpoint/2010/main" val="825253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Quality Control</a:t>
            </a:r>
            <a:endParaRPr lang="en-US" dirty="0"/>
          </a:p>
        </p:txBody>
      </p:sp>
      <p:sp>
        <p:nvSpPr>
          <p:cNvPr id="3" name="Content Placeholder 2"/>
          <p:cNvSpPr>
            <a:spLocks noGrp="1"/>
          </p:cNvSpPr>
          <p:nvPr>
            <p:ph idx="1"/>
          </p:nvPr>
        </p:nvSpPr>
        <p:spPr/>
        <p:txBody>
          <a:bodyPr>
            <a:normAutofit lnSpcReduction="10000"/>
          </a:bodyPr>
          <a:lstStyle/>
          <a:p>
            <a:r>
              <a:rPr lang="en-US" dirty="0" smtClean="0"/>
              <a:t>At present: fuzzy c-means clustering outputs a “membership matrix” for data points and clusters with probabilities that each data point (concept </a:t>
            </a:r>
            <a:r>
              <a:rPr lang="en-US" dirty="0" err="1" smtClean="0"/>
              <a:t>synset</a:t>
            </a:r>
            <a:r>
              <a:rPr lang="en-US" dirty="0" smtClean="0"/>
              <a:t>) belongs to each cluster. </a:t>
            </a:r>
          </a:p>
          <a:p>
            <a:r>
              <a:rPr lang="en-US" dirty="0" smtClean="0"/>
              <a:t>A threshold is set for a concept </a:t>
            </a:r>
            <a:r>
              <a:rPr lang="en-US" dirty="0" err="1" smtClean="0"/>
              <a:t>synset</a:t>
            </a:r>
            <a:r>
              <a:rPr lang="en-US" dirty="0" smtClean="0"/>
              <a:t> to belong to a cluster during each clustering layer (still testing for best values). If membership probability of a concept </a:t>
            </a:r>
            <a:r>
              <a:rPr lang="en-US" dirty="0" err="1" smtClean="0"/>
              <a:t>synset</a:t>
            </a:r>
            <a:r>
              <a:rPr lang="en-US" dirty="0" smtClean="0"/>
              <a:t> is less than threshold, the concept does not belong to the cluster. This might leave some </a:t>
            </a:r>
            <a:r>
              <a:rPr lang="en-US" dirty="0" err="1" smtClean="0"/>
              <a:t>synsets</a:t>
            </a:r>
            <a:r>
              <a:rPr lang="en-US" dirty="0" smtClean="0"/>
              <a:t> with no cluster to belong to at each layer; this is OK.</a:t>
            </a:r>
          </a:p>
          <a:p>
            <a:r>
              <a:rPr lang="en-US" dirty="0" smtClean="0"/>
              <a:t>Depending on the threshold, the concept </a:t>
            </a:r>
            <a:r>
              <a:rPr lang="en-US" dirty="0" err="1" smtClean="0"/>
              <a:t>synset</a:t>
            </a:r>
            <a:r>
              <a:rPr lang="en-US" dirty="0" smtClean="0"/>
              <a:t> might belong to more than 1 cluster at a layer; this is OK too.</a:t>
            </a:r>
          </a:p>
          <a:p>
            <a:r>
              <a:rPr lang="en-US" b="1" dirty="0" smtClean="0"/>
              <a:t>Global cluster quality </a:t>
            </a:r>
            <a:r>
              <a:rPr lang="en-US" dirty="0" smtClean="0"/>
              <a:t>measures are being explored.</a:t>
            </a:r>
            <a:endParaRPr lang="en-US" dirty="0"/>
          </a:p>
        </p:txBody>
      </p:sp>
    </p:spTree>
    <p:extLst>
      <p:ext uri="{BB962C8B-B14F-4D97-AF65-F5344CB8AC3E}">
        <p14:creationId xmlns:p14="http://schemas.microsoft.com/office/powerpoint/2010/main" val="10586335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731</TotalTime>
  <Words>1140</Words>
  <Application>Microsoft Macintosh PowerPoint</Application>
  <PresentationFormat>On-screen Show (4:3)</PresentationFormat>
  <Paragraphs>88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Clarity</vt:lpstr>
      <vt:lpstr>Concept structures in moocs</vt:lpstr>
      <vt:lpstr>Motivation &amp; Paper Positioning</vt:lpstr>
      <vt:lpstr>Data Sets: (text-based)</vt:lpstr>
      <vt:lpstr>Concept Phrase Extraction</vt:lpstr>
      <vt:lpstr>Concept Phrase Extraction</vt:lpstr>
      <vt:lpstr>Concept Phrase Embeddings </vt:lpstr>
      <vt:lpstr>Synsets</vt:lpstr>
      <vt:lpstr>Concept Space Structure</vt:lpstr>
      <vt:lpstr>Cluster Quality Control</vt:lpstr>
      <vt:lpstr>Elemental / Composite Concepts</vt:lpstr>
      <vt:lpstr>Baselines and Comparisons</vt:lpstr>
      <vt:lpstr>Possible Connection to Concept Difficulty</vt:lpstr>
    </vt:vector>
  </TitlesOfParts>
  <Company>University of Illinois at Urbana-Champaign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 structures in moocs</dc:title>
  <dc:creator>Assma Boughoula</dc:creator>
  <cp:lastModifiedBy>Assma Boughoula</cp:lastModifiedBy>
  <cp:revision>19</cp:revision>
  <dcterms:created xsi:type="dcterms:W3CDTF">2019-02-21T10:37:10Z</dcterms:created>
  <dcterms:modified xsi:type="dcterms:W3CDTF">2019-02-21T22:48:21Z</dcterms:modified>
</cp:coreProperties>
</file>