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307" r:id="rId3"/>
    <p:sldId id="306" r:id="rId4"/>
    <p:sldId id="257" r:id="rId5"/>
    <p:sldId id="260" r:id="rId6"/>
    <p:sldId id="261" r:id="rId7"/>
    <p:sldId id="263" r:id="rId8"/>
    <p:sldId id="264" r:id="rId9"/>
    <p:sldId id="265" r:id="rId10"/>
    <p:sldId id="308" r:id="rId11"/>
    <p:sldId id="267" r:id="rId12"/>
    <p:sldId id="272" r:id="rId13"/>
    <p:sldId id="273" r:id="rId14"/>
    <p:sldId id="275" r:id="rId15"/>
    <p:sldId id="276" r:id="rId16"/>
    <p:sldId id="278" r:id="rId17"/>
    <p:sldId id="277" r:id="rId18"/>
    <p:sldId id="282" r:id="rId19"/>
    <p:sldId id="283" r:id="rId20"/>
    <p:sldId id="309" r:id="rId21"/>
    <p:sldId id="310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1" r:id="rId39"/>
    <p:sldId id="302" r:id="rId40"/>
    <p:sldId id="311" r:id="rId41"/>
    <p:sldId id="305" r:id="rId4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426B089-66BF-488D-9757-9B787F1EA631}">
          <p14:sldIdLst>
            <p14:sldId id="256"/>
            <p14:sldId id="307"/>
            <p14:sldId id="306"/>
            <p14:sldId id="257"/>
            <p14:sldId id="260"/>
            <p14:sldId id="261"/>
            <p14:sldId id="263"/>
            <p14:sldId id="264"/>
            <p14:sldId id="265"/>
            <p14:sldId id="308"/>
            <p14:sldId id="267"/>
          </p14:sldIdLst>
        </p14:section>
        <p14:section name="Abilities" id="{B590EE0B-A7FE-426E-B3C6-899146D41FB2}">
          <p14:sldIdLst>
            <p14:sldId id="272"/>
            <p14:sldId id="273"/>
            <p14:sldId id="275"/>
            <p14:sldId id="276"/>
            <p14:sldId id="278"/>
            <p14:sldId id="277"/>
            <p14:sldId id="282"/>
          </p14:sldIdLst>
        </p14:section>
        <p14:section name="Skills" id="{F28EED38-2D8D-46A8-8EF1-18E1C78C9471}">
          <p14:sldIdLst>
            <p14:sldId id="283"/>
            <p14:sldId id="309"/>
            <p14:sldId id="310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Overflow Skills" id="{0DC29CD6-0B56-45FD-9B60-9DE2DDD4D688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clusion" id="{A78D1A7C-BB52-48F4-A125-57F00EB24A8F}">
          <p14:sldIdLst>
            <p14:sldId id="301"/>
            <p14:sldId id="302"/>
            <p14:sldId id="311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0EB11-C62F-4FD8-93D0-36879D719A76}" v="11" dt="2022-11-04T20:00:1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2f2c14c8ed99a415" providerId="Windows Live" clId="Web-{36B0EB11-C62F-4FD8-93D0-36879D719A76}"/>
    <pc:docChg chg="modSld sldOrd">
      <pc:chgData name="Guest User" userId="2f2c14c8ed99a415" providerId="Windows Live" clId="Web-{36B0EB11-C62F-4FD8-93D0-36879D719A76}" dt="2022-11-04T20:00:10.389" v="7" actId="20577"/>
      <pc:docMkLst>
        <pc:docMk/>
      </pc:docMkLst>
      <pc:sldChg chg="modSp">
        <pc:chgData name="Guest User" userId="2f2c14c8ed99a415" providerId="Windows Live" clId="Web-{36B0EB11-C62F-4FD8-93D0-36879D719A76}" dt="2022-11-04T17:41:14.855" v="3" actId="20577"/>
        <pc:sldMkLst>
          <pc:docMk/>
          <pc:sldMk cId="0" sldId="260"/>
        </pc:sldMkLst>
        <pc:spChg chg="mod">
          <ac:chgData name="Guest User" userId="2f2c14c8ed99a415" providerId="Windows Live" clId="Web-{36B0EB11-C62F-4FD8-93D0-36879D719A76}" dt="2022-11-04T17:41:14.855" v="3" actId="20577"/>
          <ac:spMkLst>
            <pc:docMk/>
            <pc:sldMk cId="0" sldId="260"/>
            <ac:spMk id="5" creationId="{00000000-0000-0000-0000-000000000000}"/>
          </ac:spMkLst>
        </pc:spChg>
      </pc:sldChg>
      <pc:sldChg chg="modSp">
        <pc:chgData name="Guest User" userId="2f2c14c8ed99a415" providerId="Windows Live" clId="Web-{36B0EB11-C62F-4FD8-93D0-36879D719A76}" dt="2022-11-04T19:59:45.982" v="5" actId="20577"/>
        <pc:sldMkLst>
          <pc:docMk/>
          <pc:sldMk cId="0" sldId="267"/>
        </pc:sldMkLst>
        <pc:spChg chg="mod">
          <ac:chgData name="Guest User" userId="2f2c14c8ed99a415" providerId="Windows Live" clId="Web-{36B0EB11-C62F-4FD8-93D0-36879D719A76}" dt="2022-11-04T19:59:45.982" v="5" actId="20577"/>
          <ac:spMkLst>
            <pc:docMk/>
            <pc:sldMk cId="0" sldId="267"/>
            <ac:spMk id="5" creationId="{00000000-0000-0000-0000-000000000000}"/>
          </ac:spMkLst>
        </pc:spChg>
      </pc:sldChg>
      <pc:sldChg chg="modSp">
        <pc:chgData name="Guest User" userId="2f2c14c8ed99a415" providerId="Windows Live" clId="Web-{36B0EB11-C62F-4FD8-93D0-36879D719A76}" dt="2022-11-04T19:59:48.576" v="6" actId="20577"/>
        <pc:sldMkLst>
          <pc:docMk/>
          <pc:sldMk cId="0" sldId="272"/>
        </pc:sldMkLst>
        <pc:spChg chg="mod">
          <ac:chgData name="Guest User" userId="2f2c14c8ed99a415" providerId="Windows Live" clId="Web-{36B0EB11-C62F-4FD8-93D0-36879D719A76}" dt="2022-11-04T19:59:48.576" v="6" actId="20577"/>
          <ac:spMkLst>
            <pc:docMk/>
            <pc:sldMk cId="0" sldId="272"/>
            <ac:spMk id="4" creationId="{00000000-0000-0000-0000-000000000000}"/>
          </ac:spMkLst>
        </pc:spChg>
      </pc:sldChg>
      <pc:sldChg chg="ord">
        <pc:chgData name="Guest User" userId="2f2c14c8ed99a415" providerId="Windows Live" clId="Web-{36B0EB11-C62F-4FD8-93D0-36879D719A76}" dt="2022-11-04T17:35:08.667" v="0"/>
        <pc:sldMkLst>
          <pc:docMk/>
          <pc:sldMk cId="0" sldId="278"/>
        </pc:sldMkLst>
      </pc:sldChg>
      <pc:sldChg chg="modSp">
        <pc:chgData name="Guest User" userId="2f2c14c8ed99a415" providerId="Windows Live" clId="Web-{36B0EB11-C62F-4FD8-93D0-36879D719A76}" dt="2022-11-04T17:41:12.214" v="2" actId="20577"/>
        <pc:sldMkLst>
          <pc:docMk/>
          <pc:sldMk cId="0" sldId="282"/>
        </pc:sldMkLst>
        <pc:spChg chg="mod">
          <ac:chgData name="Guest User" userId="2f2c14c8ed99a415" providerId="Windows Live" clId="Web-{36B0EB11-C62F-4FD8-93D0-36879D719A76}" dt="2022-11-04T17:41:12.214" v="2" actId="20577"/>
          <ac:spMkLst>
            <pc:docMk/>
            <pc:sldMk cId="0" sldId="282"/>
            <ac:spMk id="7" creationId="{00000000-0000-0000-0000-000000000000}"/>
          </ac:spMkLst>
        </pc:spChg>
      </pc:sldChg>
      <pc:sldChg chg="modSp">
        <pc:chgData name="Guest User" userId="2f2c14c8ed99a415" providerId="Windows Live" clId="Web-{36B0EB11-C62F-4FD8-93D0-36879D719A76}" dt="2022-11-04T20:00:10.389" v="7" actId="20577"/>
        <pc:sldMkLst>
          <pc:docMk/>
          <pc:sldMk cId="0" sldId="283"/>
        </pc:sldMkLst>
        <pc:spChg chg="mod">
          <ac:chgData name="Guest User" userId="2f2c14c8ed99a415" providerId="Windows Live" clId="Web-{36B0EB11-C62F-4FD8-93D0-36879D719A76}" dt="2022-11-04T20:00:10.389" v="7" actId="20577"/>
          <ac:spMkLst>
            <pc:docMk/>
            <pc:sldMk cId="0" sldId="283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76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79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66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78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5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42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976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41.sv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12" Type="http://schemas.openxmlformats.org/officeDocument/2006/relationships/image" Target="../media/image6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svg"/><Relationship Id="rId11" Type="http://schemas.openxmlformats.org/officeDocument/2006/relationships/image" Target="../media/image61.png"/><Relationship Id="rId5" Type="http://schemas.openxmlformats.org/officeDocument/2006/relationships/image" Target="../media/image27.png"/><Relationship Id="rId10" Type="http://schemas.openxmlformats.org/officeDocument/2006/relationships/image" Target="../media/image60.svg"/><Relationship Id="rId4" Type="http://schemas.openxmlformats.org/officeDocument/2006/relationships/image" Target="../media/image56.sv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6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68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67.svg"/><Relationship Id="rId9" Type="http://schemas.openxmlformats.org/officeDocument/2006/relationships/image" Target="../media/image20.png"/><Relationship Id="rId14" Type="http://schemas.openxmlformats.org/officeDocument/2006/relationships/image" Target="../media/image6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1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svg"/><Relationship Id="rId3" Type="http://schemas.openxmlformats.org/officeDocument/2006/relationships/image" Target="../media/image1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svg"/><Relationship Id="rId3" Type="http://schemas.openxmlformats.org/officeDocument/2006/relationships/image" Target="../media/image1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svg"/><Relationship Id="rId5" Type="http://schemas.openxmlformats.org/officeDocument/2006/relationships/image" Target="../media/image86.png"/><Relationship Id="rId4" Type="http://schemas.openxmlformats.org/officeDocument/2006/relationships/image" Target="../media/image8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96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95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94.sv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91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90.svg"/><Relationship Id="rId9" Type="http://schemas.openxmlformats.org/officeDocument/2006/relationships/image" Target="../media/image20.png"/><Relationship Id="rId14" Type="http://schemas.openxmlformats.org/officeDocument/2006/relationships/image" Target="../media/image9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99.svg"/><Relationship Id="rId4" Type="http://schemas.openxmlformats.org/officeDocument/2006/relationships/image" Target="../media/image97.svg"/><Relationship Id="rId9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103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10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01.sv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06.svg"/><Relationship Id="rId4" Type="http://schemas.openxmlformats.org/officeDocument/2006/relationships/image" Target="../media/image104.svg"/><Relationship Id="rId9" Type="http://schemas.openxmlformats.org/officeDocument/2006/relationships/image" Target="../media/image10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09.svg"/><Relationship Id="rId4" Type="http://schemas.openxmlformats.org/officeDocument/2006/relationships/image" Target="../media/image107.svg"/><Relationship Id="rId9" Type="http://schemas.openxmlformats.org/officeDocument/2006/relationships/image" Target="../media/image10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12.svg"/><Relationship Id="rId4" Type="http://schemas.openxmlformats.org/officeDocument/2006/relationships/image" Target="../media/image110.svg"/><Relationship Id="rId9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115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114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13.sv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118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117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16.sv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21.svg"/><Relationship Id="rId4" Type="http://schemas.openxmlformats.org/officeDocument/2006/relationships/image" Target="../media/image119.svg"/><Relationship Id="rId9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svg"/><Relationship Id="rId4" Type="http://schemas.openxmlformats.org/officeDocument/2006/relationships/image" Target="../media/image15.svg"/><Relationship Id="rId9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24.svg"/><Relationship Id="rId4" Type="http://schemas.openxmlformats.org/officeDocument/2006/relationships/image" Target="../media/image122.svg"/><Relationship Id="rId9" Type="http://schemas.openxmlformats.org/officeDocument/2006/relationships/image" Target="../media/image1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27.svg"/><Relationship Id="rId4" Type="http://schemas.openxmlformats.org/officeDocument/2006/relationships/image" Target="../media/image125.svg"/><Relationship Id="rId9" Type="http://schemas.openxmlformats.org/officeDocument/2006/relationships/image" Target="../media/image1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30.svg"/><Relationship Id="rId4" Type="http://schemas.openxmlformats.org/officeDocument/2006/relationships/image" Target="../media/image128.svg"/><Relationship Id="rId9" Type="http://schemas.openxmlformats.org/officeDocument/2006/relationships/image" Target="../media/image1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33.svg"/><Relationship Id="rId4" Type="http://schemas.openxmlformats.org/officeDocument/2006/relationships/image" Target="../media/image131.svg"/><Relationship Id="rId9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36.svg"/><Relationship Id="rId4" Type="http://schemas.openxmlformats.org/officeDocument/2006/relationships/image" Target="../media/image134.svg"/><Relationship Id="rId9" Type="http://schemas.openxmlformats.org/officeDocument/2006/relationships/image" Target="../media/image13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39.svg"/><Relationship Id="rId4" Type="http://schemas.openxmlformats.org/officeDocument/2006/relationships/image" Target="../media/image137.svg"/><Relationship Id="rId9" Type="http://schemas.openxmlformats.org/officeDocument/2006/relationships/image" Target="../media/image1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42.svg"/><Relationship Id="rId4" Type="http://schemas.openxmlformats.org/officeDocument/2006/relationships/image" Target="../media/image140.svg"/><Relationship Id="rId9" Type="http://schemas.openxmlformats.org/officeDocument/2006/relationships/image" Target="../media/image14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45.svg"/><Relationship Id="rId4" Type="http://schemas.openxmlformats.org/officeDocument/2006/relationships/image" Target="../media/image143.svg"/><Relationship Id="rId9" Type="http://schemas.openxmlformats.org/officeDocument/2006/relationships/image" Target="../media/image14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sv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svg"/><Relationship Id="rId5" Type="http://schemas.openxmlformats.org/officeDocument/2006/relationships/image" Target="../media/image27.png"/><Relationship Id="rId10" Type="http://schemas.openxmlformats.org/officeDocument/2006/relationships/image" Target="../media/image150.svg"/><Relationship Id="rId4" Type="http://schemas.openxmlformats.org/officeDocument/2006/relationships/image" Target="../media/image146.svg"/><Relationship Id="rId9" Type="http://schemas.openxmlformats.org/officeDocument/2006/relationships/image" Target="../media/image14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sv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svg"/><Relationship Id="rId5" Type="http://schemas.openxmlformats.org/officeDocument/2006/relationships/image" Target="../media/image27.png"/><Relationship Id="rId10" Type="http://schemas.openxmlformats.org/officeDocument/2006/relationships/image" Target="../media/image154.svg"/><Relationship Id="rId4" Type="http://schemas.openxmlformats.org/officeDocument/2006/relationships/image" Target="../media/image151.svg"/><Relationship Id="rId9" Type="http://schemas.openxmlformats.org/officeDocument/2006/relationships/image" Target="../media/image1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3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45.svg"/><Relationship Id="rId4" Type="http://schemas.openxmlformats.org/officeDocument/2006/relationships/image" Target="../media/image143.svg"/><Relationship Id="rId9" Type="http://schemas.openxmlformats.org/officeDocument/2006/relationships/image" Target="../media/image1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40.svg"/><Relationship Id="rId4" Type="http://schemas.openxmlformats.org/officeDocument/2006/relationships/image" Target="../media/image38.sv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41.sv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570" y="1540993"/>
            <a:ext cx="365760" cy="240201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917" y="1255014"/>
            <a:ext cx="474574" cy="457257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4517" y="1140828"/>
            <a:ext cx="268834" cy="41148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726" y="3834994"/>
            <a:ext cx="622706" cy="61722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84418" y="3674002"/>
            <a:ext cx="2971800" cy="703116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49440" y="-285979"/>
            <a:ext cx="2023567" cy="1634604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762610" y="1769364"/>
            <a:ext cx="7680960" cy="16459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939"/>
              </a:lnSpc>
            </a:pPr>
            <a:r>
              <a:rPr lang="en-US" sz="46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Filling out your Character Sheet</a:t>
            </a:r>
            <a:endParaRPr lang="en-US" sz="4568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32918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70000" lnSpcReduction="20000"/>
          </a:bodyPr>
          <a:lstStyle/>
          <a:p>
            <a:pPr algn="l">
              <a:lnSpc>
                <a:spcPts val="5389"/>
              </a:lnSpc>
            </a:pPr>
            <a:r>
              <a:rPr lang="en-US" sz="4100" b="1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Write in your level</a:t>
            </a:r>
            <a:endParaRPr lang="en-US" sz="4145" dirty="0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5401684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92500"/>
          </a:bodyPr>
          <a:lstStyle/>
          <a:p>
            <a:pPr>
              <a:lnSpc>
                <a:spcPts val="2961"/>
              </a:lnSpc>
            </a:pPr>
            <a:r>
              <a:rPr lang="en-US" sz="2400" b="0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Here is where you put Junior, Senior, </a:t>
            </a:r>
            <a:r>
              <a:rPr lang="en-US" sz="2400" b="0" dirty="0" err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Etc</a:t>
            </a:r>
            <a:r>
              <a:rPr lang="en-US" sz="2400" b="0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…</a:t>
            </a:r>
            <a:endParaRPr lang="en-US" sz="2400" dirty="0"/>
          </a:p>
          <a:p>
            <a:pPr algn="l">
              <a:lnSpc>
                <a:spcPts val="2961"/>
              </a:lnSpc>
            </a:pPr>
            <a:endParaRPr lang="en-US" sz="2115" dirty="0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360274" y="30861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Systems</a:t>
            </a:r>
            <a:endParaRPr lang="en-US" sz="973"/>
          </a:p>
        </p:txBody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0E8E4-F189-4C50-2DDB-4D61D55F52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728" y="2942083"/>
            <a:ext cx="6028571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2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067105" y="1311593"/>
            <a:ext cx="2194560" cy="25203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3731"/>
              </a:lnSpc>
            </a:pPr>
            <a:r>
              <a:rPr lang="en-US" sz="27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Circle the Adjective that corresponds to your level</a:t>
            </a:r>
            <a:endParaRPr lang="en-US" sz="2665"/>
          </a:p>
        </p:txBody>
      </p:sp>
      <p:sp>
        <p:nvSpPr>
          <p:cNvPr id="4" name="Object3"/>
          <p:cNvSpPr/>
          <p:nvPr/>
        </p:nvSpPr>
        <p:spPr>
          <a:xfrm>
            <a:off x="4027018" y="642938"/>
            <a:ext cx="37490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Early Career: Mediocre</a:t>
            </a:r>
            <a:endParaRPr lang="en-US" sz="2665"/>
          </a:p>
        </p:txBody>
      </p:sp>
      <p:sp>
        <p:nvSpPr>
          <p:cNvPr id="5" name="Object4"/>
          <p:cNvSpPr/>
          <p:nvPr/>
        </p:nvSpPr>
        <p:spPr>
          <a:xfrm>
            <a:off x="4027018" y="2319719"/>
            <a:ext cx="23774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dirty="0">
                <a:solidFill>
                  <a:srgbClr val="2F4DB5"/>
                </a:solidFill>
                <a:latin typeface="Arial"/>
                <a:ea typeface="Arial" pitchFamily="34" charset="-122"/>
                <a:cs typeface="Arial"/>
              </a:rPr>
              <a:t>Mid-level</a:t>
            </a:r>
            <a:r>
              <a:rPr lang="en-US" sz="2700" b="0" dirty="0">
                <a:solidFill>
                  <a:srgbClr val="2F4DB5"/>
                </a:solidFill>
                <a:latin typeface="Arial"/>
                <a:ea typeface="Arial" pitchFamily="34" charset="-122"/>
                <a:cs typeface="Arial"/>
              </a:rPr>
              <a:t>: Fair</a:t>
            </a:r>
            <a:endParaRPr lang="en-US" sz="2665" dirty="0">
              <a:latin typeface="Arial"/>
              <a:cs typeface="Arial"/>
            </a:endParaRPr>
          </a:p>
        </p:txBody>
      </p:sp>
      <p:sp>
        <p:nvSpPr>
          <p:cNvPr id="6" name="Object5"/>
          <p:cNvSpPr/>
          <p:nvPr/>
        </p:nvSpPr>
        <p:spPr>
          <a:xfrm>
            <a:off x="4027018" y="3996500"/>
            <a:ext cx="219456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672"/>
              </a:lnSpc>
            </a:pPr>
            <a:r>
              <a:rPr lang="en-US" sz="26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Senior: Good</a:t>
            </a:r>
            <a:endParaRPr lang="en-US" sz="2623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4642" y="728834"/>
            <a:ext cx="544982" cy="1931899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4642" y="2483282"/>
            <a:ext cx="544982" cy="1928813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7105" y="3883343"/>
            <a:ext cx="2154326" cy="102870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360274" y="30861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Systems</a:t>
            </a:r>
            <a:endParaRPr lang="en-US" sz="973"/>
          </a:p>
        </p:txBody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FFD0B3-3E0C-C8EB-28FF-1F1D5E34AA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44000" y="2986713"/>
            <a:ext cx="4539388" cy="8571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32918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389"/>
              </a:lnSpc>
            </a:pPr>
            <a:r>
              <a:rPr lang="en-US" sz="41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Abilities</a:t>
            </a:r>
            <a:endParaRPr lang="en-US" sz="4145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758952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2961"/>
              </a:lnSpc>
            </a:pPr>
            <a:r>
              <a:rPr lang="en-US" sz="2100" b="0" dirty="0">
                <a:solidFill>
                  <a:srgbClr val="2F4DB5"/>
                </a:solidFill>
                <a:latin typeface="Arial"/>
                <a:ea typeface="Arial" pitchFamily="34" charset="-122"/>
                <a:cs typeface="Arial"/>
              </a:rPr>
              <a:t>These are</a:t>
            </a:r>
            <a:r>
              <a:rPr lang="en-US" sz="2100" dirty="0">
                <a:solidFill>
                  <a:srgbClr val="2F4DB5"/>
                </a:solidFill>
                <a:latin typeface="Arial"/>
                <a:ea typeface="Arial" pitchFamily="34" charset="-122"/>
                <a:cs typeface="Arial"/>
              </a:rPr>
              <a:t> </a:t>
            </a:r>
            <a:r>
              <a:rPr lang="en-US" sz="2100" b="0" dirty="0">
                <a:solidFill>
                  <a:srgbClr val="2F4DB5"/>
                </a:solidFill>
                <a:latin typeface="Arial"/>
                <a:ea typeface="Arial" pitchFamily="34" charset="-122"/>
                <a:cs typeface="Arial"/>
              </a:rPr>
              <a:t>your overarching capabilities that will affect all the skills we talk about today</a:t>
            </a:r>
            <a:r>
              <a:rPr lang="en-US" sz="2100" dirty="0">
                <a:solidFill>
                  <a:srgbClr val="2F4DB5"/>
                </a:solidFill>
                <a:latin typeface="Arial"/>
                <a:ea typeface="Arial" pitchFamily="34" charset="-122"/>
                <a:cs typeface="Arial"/>
              </a:rPr>
              <a:t> </a:t>
            </a:r>
            <a:endParaRPr lang="en-US" sz="2115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Abilities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21945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389"/>
              </a:lnSpc>
            </a:pPr>
            <a:r>
              <a:rPr lang="en-US" sz="41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Options</a:t>
            </a:r>
            <a:endParaRPr lang="en-US" sz="4145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65836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Minus (-)  This is something I've never been good at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37490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Blank ( ) I am average at this</a:t>
            </a:r>
            <a:endParaRPr lang="en-US" sz="2115"/>
          </a:p>
        </p:txBody>
      </p:sp>
      <p:sp>
        <p:nvSpPr>
          <p:cNvPr id="6" name="Object5"/>
          <p:cNvSpPr/>
          <p:nvPr/>
        </p:nvSpPr>
        <p:spPr>
          <a:xfrm>
            <a:off x="891540" y="3207487"/>
            <a:ext cx="3383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Plus (+) I have talent here</a:t>
            </a:r>
            <a:endParaRPr lang="en-US" sz="2115"/>
          </a:p>
        </p:txBody>
      </p:sp>
      <p:sp>
        <p:nvSpPr>
          <p:cNvPr id="7" name="Object6"/>
          <p:cNvSpPr/>
          <p:nvPr/>
        </p:nvSpPr>
        <p:spPr>
          <a:xfrm>
            <a:off x="891540" y="3915747"/>
            <a:ext cx="51206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Double Plus (++) I am an expert at this</a:t>
            </a:r>
            <a:endParaRPr lang="en-US" sz="2115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3174" y="3915747"/>
            <a:ext cx="85954" cy="400164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360274" y="30861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Abilities</a:t>
            </a:r>
            <a:endParaRPr lang="en-US" sz="973"/>
          </a:p>
        </p:txBody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1552308"/>
            <a:ext cx="32918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819"/>
              </a:lnSpc>
            </a:pPr>
            <a:r>
              <a:rPr lang="en-US" sz="5200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Charisma</a:t>
            </a:r>
            <a:endParaRPr lang="en-US" sz="5245" dirty="0"/>
          </a:p>
        </p:txBody>
      </p:sp>
      <p:sp>
        <p:nvSpPr>
          <p:cNvPr id="4" name="Object3"/>
          <p:cNvSpPr/>
          <p:nvPr/>
        </p:nvSpPr>
        <p:spPr>
          <a:xfrm>
            <a:off x="703174" y="2922537"/>
            <a:ext cx="62179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Ability to influence people</a:t>
            </a:r>
            <a:endParaRPr lang="en-US" sz="3807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2488425"/>
            <a:ext cx="6166714" cy="434111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60274" y="30861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Abilities</a:t>
            </a:r>
            <a:endParaRPr lang="en-US" sz="973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1217981"/>
            <a:ext cx="65836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874"/>
              </a:lnSpc>
            </a:pPr>
            <a:r>
              <a:rPr lang="en-US" sz="53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Cognitive Empathy</a:t>
            </a:r>
            <a:endParaRPr lang="en-US" sz="5288"/>
          </a:p>
        </p:txBody>
      </p:sp>
      <p:sp>
        <p:nvSpPr>
          <p:cNvPr id="4" name="Object3"/>
          <p:cNvSpPr/>
          <p:nvPr/>
        </p:nvSpPr>
        <p:spPr>
          <a:xfrm>
            <a:off x="703174" y="2588209"/>
            <a:ext cx="768096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Ability to predict the actions and feelings of others</a:t>
            </a:r>
            <a:endParaRPr lang="en-US" sz="3807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2154098"/>
            <a:ext cx="7663586" cy="434111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60274" y="30861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Abilities</a:t>
            </a:r>
            <a:endParaRPr lang="en-US" sz="973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1217981"/>
            <a:ext cx="32918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599"/>
              </a:lnSpc>
            </a:pPr>
            <a:r>
              <a:rPr lang="en-US" sz="51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Synthesis</a:t>
            </a:r>
            <a:endParaRPr lang="en-US" sz="5076"/>
          </a:p>
        </p:txBody>
      </p:sp>
      <p:sp>
        <p:nvSpPr>
          <p:cNvPr id="4" name="Object3"/>
          <p:cNvSpPr/>
          <p:nvPr/>
        </p:nvSpPr>
        <p:spPr>
          <a:xfrm>
            <a:off x="703174" y="2588209"/>
            <a:ext cx="704088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Ability to combine parts into a complex system</a:t>
            </a:r>
            <a:endParaRPr lang="en-US" sz="3807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2154098"/>
            <a:ext cx="7018020" cy="434111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60274" y="30861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Abilities</a:t>
            </a:r>
            <a:endParaRPr lang="en-US" sz="973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1217981"/>
            <a:ext cx="28346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544"/>
              </a:lnSpc>
            </a:pPr>
            <a:r>
              <a:rPr lang="en-US" sz="50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Analysis</a:t>
            </a:r>
            <a:endParaRPr lang="en-US" sz="5034"/>
          </a:p>
        </p:txBody>
      </p:sp>
      <p:sp>
        <p:nvSpPr>
          <p:cNvPr id="4" name="Object3"/>
          <p:cNvSpPr/>
          <p:nvPr/>
        </p:nvSpPr>
        <p:spPr>
          <a:xfrm>
            <a:off x="703174" y="2588209"/>
            <a:ext cx="749808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Ability to decompose a complex system into simple parts</a:t>
            </a:r>
            <a:endParaRPr lang="en-US" sz="3807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2154098"/>
            <a:ext cx="7412126" cy="434111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60274" y="30861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Abilities</a:t>
            </a:r>
            <a:endParaRPr lang="en-US" sz="973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54379" y="402736"/>
            <a:ext cx="658099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389"/>
              </a:lnSpc>
            </a:pPr>
            <a:r>
              <a:rPr lang="en-US" sz="4100" b="1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Look something like this</a:t>
            </a:r>
            <a:endParaRPr lang="en-US" sz="4145" dirty="0"/>
          </a:p>
        </p:txBody>
      </p:sp>
      <p:sp>
        <p:nvSpPr>
          <p:cNvPr id="4" name="Object3"/>
          <p:cNvSpPr/>
          <p:nvPr/>
        </p:nvSpPr>
        <p:spPr>
          <a:xfrm>
            <a:off x="891540" y="1174261"/>
            <a:ext cx="749808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endParaRPr lang="en-US" sz="2100" b="0" dirty="0">
              <a:solidFill>
                <a:srgbClr val="2F4DB5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algn="l">
              <a:lnSpc>
                <a:spcPts val="2961"/>
              </a:lnSpc>
            </a:pP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2283200"/>
            <a:ext cx="64922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endParaRPr lang="en-US" sz="2115" dirty="0"/>
          </a:p>
        </p:txBody>
      </p:sp>
      <p:sp>
        <p:nvSpPr>
          <p:cNvPr id="6" name="Object5"/>
          <p:cNvSpPr/>
          <p:nvPr/>
        </p:nvSpPr>
        <p:spPr>
          <a:xfrm>
            <a:off x="891540" y="2991974"/>
            <a:ext cx="38404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endParaRPr lang="en-US" sz="2115" dirty="0"/>
          </a:p>
        </p:txBody>
      </p:sp>
      <p:sp>
        <p:nvSpPr>
          <p:cNvPr id="7" name="Object6"/>
          <p:cNvSpPr/>
          <p:nvPr/>
        </p:nvSpPr>
        <p:spPr>
          <a:xfrm>
            <a:off x="891540" y="3700234"/>
            <a:ext cx="758952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endParaRPr lang="en-US" sz="2115" dirty="0">
              <a:latin typeface="Arial"/>
              <a:cs typeface="Arial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AF3810-7608-764C-DDD9-1E498E51C4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" y="1688611"/>
            <a:ext cx="8115300" cy="19218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22860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Rapport</a:t>
            </a:r>
            <a:endParaRPr lang="en-US" sz="4188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5852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building a relationship with coworkers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3566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2F4DB5"/>
                </a:solidFill>
                <a:latin typeface="Arial"/>
                <a:ea typeface="Arial" pitchFamily="34" charset="-122"/>
                <a:cs typeface="Arial"/>
              </a:rPr>
              <a:t>Also </a:t>
            </a:r>
            <a:r>
              <a:rPr lang="en-US" sz="2100" dirty="0">
                <a:solidFill>
                  <a:srgbClr val="2F4DB5"/>
                </a:solidFill>
                <a:latin typeface="Arial"/>
                <a:ea typeface="Arial" pitchFamily="34" charset="-122"/>
                <a:cs typeface="Arial"/>
              </a:rPr>
              <a:t>known</a:t>
            </a:r>
            <a:r>
              <a:rPr lang="en-US" sz="2100" b="0" dirty="0">
                <a:solidFill>
                  <a:srgbClr val="2F4DB5"/>
                </a:solidFill>
                <a:latin typeface="Arial"/>
                <a:ea typeface="Arial" pitchFamily="34" charset="-122"/>
                <a:cs typeface="Arial"/>
              </a:rPr>
              <a:t> as Office Politics</a:t>
            </a:r>
            <a:endParaRPr lang="en-US" sz="2115" dirty="0">
              <a:latin typeface="Arial"/>
              <a:cs typeface="Arial"/>
            </a:endParaRPr>
          </a:p>
        </p:txBody>
      </p:sp>
      <p:sp>
        <p:nvSpPr>
          <p:cNvPr id="6" name="Object5"/>
          <p:cNvSpPr/>
          <p:nvPr/>
        </p:nvSpPr>
        <p:spPr>
          <a:xfrm>
            <a:off x="891540" y="3207487"/>
            <a:ext cx="1280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02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Charisma</a:t>
            </a:r>
            <a:endParaRPr lang="en-US" sz="2073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62179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279"/>
              </a:lnSpc>
            </a:pPr>
            <a:r>
              <a:rPr lang="en-US" sz="4100" b="1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Is there a problem here?</a:t>
            </a:r>
            <a:endParaRPr lang="en-US" sz="4061" dirty="0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7549286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Competency Matrices and largely activity based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1968649" y="2198074"/>
            <a:ext cx="863302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Vague</a:t>
            </a:r>
            <a:endParaRPr lang="en-US" sz="2115" dirty="0">
              <a:latin typeface="Arial"/>
              <a:cs typeface="Arial"/>
            </a:endParaRPr>
          </a:p>
        </p:txBody>
      </p:sp>
      <p:sp>
        <p:nvSpPr>
          <p:cNvPr id="6" name="Object5"/>
          <p:cNvSpPr/>
          <p:nvPr/>
        </p:nvSpPr>
        <p:spPr>
          <a:xfrm>
            <a:off x="1968649" y="2575751"/>
            <a:ext cx="30175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Activity Based</a:t>
            </a:r>
            <a:endParaRPr lang="en-US" sz="2115" dirty="0"/>
          </a:p>
        </p:txBody>
      </p:sp>
      <p:sp>
        <p:nvSpPr>
          <p:cNvPr id="7" name="Object6"/>
          <p:cNvSpPr/>
          <p:nvPr/>
        </p:nvSpPr>
        <p:spPr>
          <a:xfrm>
            <a:off x="908914" y="2990430"/>
            <a:ext cx="3539266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Job Descriptions </a:t>
            </a:r>
            <a:endParaRPr lang="en-US" sz="2115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80283" y="2190102"/>
            <a:ext cx="85954" cy="40016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4904" y="2541919"/>
            <a:ext cx="85954" cy="400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3174" y="2953399"/>
            <a:ext cx="85954" cy="400164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360274" y="30861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Systems</a:t>
            </a:r>
            <a:endParaRPr lang="en-US" sz="973"/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  <p:sp>
        <p:nvSpPr>
          <p:cNvPr id="19" name="Object4">
            <a:extLst>
              <a:ext uri="{FF2B5EF4-FFF2-40B4-BE49-F238E27FC236}">
                <a16:creationId xmlns:a16="http://schemas.microsoft.com/office/drawing/2014/main" id="{38D9C462-7E52-031D-904C-4F9CE024BF8B}"/>
              </a:ext>
            </a:extLst>
          </p:cNvPr>
          <p:cNvSpPr/>
          <p:nvPr/>
        </p:nvSpPr>
        <p:spPr>
          <a:xfrm>
            <a:off x="1968649" y="3344814"/>
            <a:ext cx="863302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Vague</a:t>
            </a:r>
            <a:endParaRPr lang="en-US" sz="2115" dirty="0">
              <a:latin typeface="Arial"/>
              <a:cs typeface="Arial"/>
            </a:endParaRPr>
          </a:p>
        </p:txBody>
      </p:sp>
      <p:sp>
        <p:nvSpPr>
          <p:cNvPr id="20" name="Object5">
            <a:extLst>
              <a:ext uri="{FF2B5EF4-FFF2-40B4-BE49-F238E27FC236}">
                <a16:creationId xmlns:a16="http://schemas.microsoft.com/office/drawing/2014/main" id="{2C662D9E-6B0C-2E3F-31B9-73AFEEC2D28E}"/>
              </a:ext>
            </a:extLst>
          </p:cNvPr>
          <p:cNvSpPr/>
          <p:nvPr/>
        </p:nvSpPr>
        <p:spPr>
          <a:xfrm>
            <a:off x="1968649" y="3722491"/>
            <a:ext cx="30175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Technology Based</a:t>
            </a:r>
            <a:endParaRPr lang="en-US" sz="2115" dirty="0"/>
          </a:p>
        </p:txBody>
      </p:sp>
      <p:pic>
        <p:nvPicPr>
          <p:cNvPr id="21" name="Object 9" descr="preencoded.png">
            <a:extLst>
              <a:ext uri="{FF2B5EF4-FFF2-40B4-BE49-F238E27FC236}">
                <a16:creationId xmlns:a16="http://schemas.microsoft.com/office/drawing/2014/main" id="{FDD9DB62-E40B-2AB1-875A-149961193A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80283" y="3336842"/>
            <a:ext cx="85954" cy="400164"/>
          </a:xfrm>
          <a:prstGeom prst="rect">
            <a:avLst/>
          </a:prstGeom>
        </p:spPr>
      </p:pic>
      <p:pic>
        <p:nvPicPr>
          <p:cNvPr id="22" name="Object 10" descr="preencoded.png">
            <a:extLst>
              <a:ext uri="{FF2B5EF4-FFF2-40B4-BE49-F238E27FC236}">
                <a16:creationId xmlns:a16="http://schemas.microsoft.com/office/drawing/2014/main" id="{E6646BE0-74CE-E455-1061-66C799F7AD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4904" y="3688659"/>
            <a:ext cx="85954" cy="4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86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54380" y="402736"/>
            <a:ext cx="32918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389"/>
              </a:lnSpc>
            </a:pPr>
            <a:r>
              <a:rPr lang="en-US" sz="41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Instructions</a:t>
            </a:r>
            <a:endParaRPr lang="en-US" sz="4145"/>
          </a:p>
        </p:txBody>
      </p:sp>
      <p:sp>
        <p:nvSpPr>
          <p:cNvPr id="4" name="Object3"/>
          <p:cNvSpPr/>
          <p:nvPr/>
        </p:nvSpPr>
        <p:spPr>
          <a:xfrm>
            <a:off x="891540" y="1174261"/>
            <a:ext cx="749808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 'Base' put the abbreviation for the Ability that you think drives this skill the most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2283200"/>
            <a:ext cx="64922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Copy the ability modifier for that to your skill row</a:t>
            </a:r>
            <a:endParaRPr lang="en-US" sz="2115"/>
          </a:p>
        </p:txBody>
      </p:sp>
      <p:sp>
        <p:nvSpPr>
          <p:cNvPr id="6" name="Object5"/>
          <p:cNvSpPr/>
          <p:nvPr/>
        </p:nvSpPr>
        <p:spPr>
          <a:xfrm>
            <a:off x="891540" y="2991974"/>
            <a:ext cx="38404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Choose a Proficiency modifier</a:t>
            </a:r>
            <a:endParaRPr lang="en-US" sz="2115"/>
          </a:p>
        </p:txBody>
      </p:sp>
      <p:sp>
        <p:nvSpPr>
          <p:cNvPr id="7" name="Object6"/>
          <p:cNvSpPr/>
          <p:nvPr/>
        </p:nvSpPr>
        <p:spPr>
          <a:xfrm>
            <a:off x="891540" y="3700234"/>
            <a:ext cx="758952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dirty="0">
                <a:solidFill>
                  <a:srgbClr val="2F4DB5"/>
                </a:solidFill>
                <a:latin typeface="Arial"/>
                <a:ea typeface="Arial" pitchFamily="34" charset="-122"/>
                <a:cs typeface="Arial"/>
              </a:rPr>
              <a:t>Starting</a:t>
            </a:r>
            <a:r>
              <a:rPr lang="en-US" sz="2100" b="0" dirty="0">
                <a:solidFill>
                  <a:srgbClr val="2F4DB5"/>
                </a:solidFill>
                <a:latin typeface="Arial"/>
                <a:ea typeface="Arial" pitchFamily="34" charset="-122"/>
                <a:cs typeface="Arial"/>
              </a:rPr>
              <a:t> with your circled adjective apply the two modifiers put the result in the 'Total' column</a:t>
            </a:r>
            <a:endParaRPr lang="en-US" sz="2115" dirty="0">
              <a:latin typeface="Arial"/>
              <a:cs typeface="Arial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174261"/>
            <a:ext cx="85954" cy="4001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283200"/>
            <a:ext cx="85954" cy="40016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174" y="2991974"/>
            <a:ext cx="85954" cy="40016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3174" y="3700234"/>
            <a:ext cx="85954" cy="400164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24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54864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389"/>
              </a:lnSpc>
            </a:pPr>
            <a:r>
              <a:rPr lang="en-US" sz="4100" b="1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Like So</a:t>
            </a:r>
            <a:endParaRPr lang="en-US" sz="4145" dirty="0"/>
          </a:p>
        </p:txBody>
      </p:sp>
      <p:sp>
        <p:nvSpPr>
          <p:cNvPr id="8" name="Object7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CDFEBD-F25A-78B7-3D4B-800B605A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4" y="1762124"/>
            <a:ext cx="7598849" cy="22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86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54864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389"/>
              </a:lnSpc>
            </a:pPr>
            <a:r>
              <a:rPr lang="en-US" sz="41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Experimental design</a:t>
            </a:r>
            <a:endParaRPr lang="en-US" sz="4145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61264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designing tests to yield new information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1280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843"/>
              </a:lnSpc>
            </a:pPr>
            <a:r>
              <a:rPr lang="en-US" sz="2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Synthesis</a:t>
            </a:r>
            <a:endParaRPr lang="en-US" sz="203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37490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224"/>
              </a:lnSpc>
            </a:pPr>
            <a:r>
              <a:rPr lang="en-US" sz="4000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Bug Advocacy</a:t>
            </a:r>
            <a:endParaRPr lang="en-US" sz="4019" dirty="0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63093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inducing stakeholders to act on a defect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42062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02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Also known as persuasive writing</a:t>
            </a:r>
            <a:endParaRPr lang="en-US" sz="2073"/>
          </a:p>
        </p:txBody>
      </p:sp>
      <p:sp>
        <p:nvSpPr>
          <p:cNvPr id="6" name="Object5"/>
          <p:cNvSpPr/>
          <p:nvPr/>
        </p:nvSpPr>
        <p:spPr>
          <a:xfrm>
            <a:off x="891540" y="3207487"/>
            <a:ext cx="1280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02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Charisma</a:t>
            </a:r>
            <a:endParaRPr lang="en-US" sz="2073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42062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279"/>
              </a:lnSpc>
            </a:pPr>
            <a:r>
              <a:rPr lang="en-US" sz="41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Finding Oracles</a:t>
            </a:r>
            <a:endParaRPr lang="en-US" sz="4061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48463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finding a basis for comparison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11887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02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Empathy</a:t>
            </a:r>
            <a:endParaRPr lang="en-US" sz="2073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45720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279"/>
              </a:lnSpc>
            </a:pPr>
            <a:r>
              <a:rPr lang="en-US" sz="41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Applying Oracles</a:t>
            </a:r>
            <a:endParaRPr lang="en-US" sz="4061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39319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applying found oracles 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11887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02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Empathy</a:t>
            </a:r>
            <a:endParaRPr lang="en-US" sz="2073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37490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Attentiveness</a:t>
            </a:r>
            <a:endParaRPr lang="en-US" sz="4188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37490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noticing weak signals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11887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02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Empathy</a:t>
            </a:r>
            <a:endParaRPr lang="en-US" sz="2073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46634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Writing</a:t>
            </a:r>
            <a:endParaRPr lang="en-US" sz="4188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685800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writing instructions or explanations in natural language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898877"/>
            <a:ext cx="54864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Also known as: repro steps; documentation</a:t>
            </a:r>
            <a:endParaRPr lang="en-US" sz="2115"/>
          </a:p>
        </p:txBody>
      </p:sp>
      <p:sp>
        <p:nvSpPr>
          <p:cNvPr id="6" name="Object5"/>
          <p:cNvSpPr/>
          <p:nvPr/>
        </p:nvSpPr>
        <p:spPr>
          <a:xfrm>
            <a:off x="891540" y="3607137"/>
            <a:ext cx="1280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843"/>
              </a:lnSpc>
            </a:pPr>
            <a:r>
              <a:rPr lang="en-US" sz="2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Synthesis</a:t>
            </a:r>
            <a:endParaRPr lang="en-US" sz="203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898877"/>
            <a:ext cx="85954" cy="4001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174" y="3607137"/>
            <a:ext cx="85954" cy="400164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28346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224"/>
              </a:lnSpc>
            </a:pPr>
            <a:r>
              <a:rPr lang="en-US" sz="40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Debugging</a:t>
            </a:r>
            <a:endParaRPr lang="en-US" sz="4019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66751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assigning responsibility for behavior to code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704088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Doesn't have to use a specific tool or by someone who writes code</a:t>
            </a:r>
            <a:endParaRPr lang="en-US" sz="2115"/>
          </a:p>
        </p:txBody>
      </p:sp>
      <p:sp>
        <p:nvSpPr>
          <p:cNvPr id="6" name="Object5"/>
          <p:cNvSpPr/>
          <p:nvPr/>
        </p:nvSpPr>
        <p:spPr>
          <a:xfrm>
            <a:off x="891540" y="3607137"/>
            <a:ext cx="1097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843"/>
              </a:lnSpc>
            </a:pPr>
            <a:r>
              <a:rPr lang="en-US" sz="2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Analysis</a:t>
            </a:r>
            <a:endParaRPr lang="en-US" sz="203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174" y="3607137"/>
            <a:ext cx="85954" cy="400164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53035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Conflict Resolution</a:t>
            </a:r>
            <a:endParaRPr lang="en-US" sz="4188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55778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avoiding or deescalating arguments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1280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02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Charisma</a:t>
            </a:r>
            <a:endParaRPr lang="en-US" sz="2073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3" y="642938"/>
            <a:ext cx="6981713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279"/>
              </a:lnSpc>
            </a:pPr>
            <a:r>
              <a:rPr lang="en-US" sz="4100" b="1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I want to make it easier to…</a:t>
            </a:r>
            <a:endParaRPr lang="en-US" sz="4061" dirty="0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7549286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1706240"/>
            <a:ext cx="6981713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dirty="0">
                <a:solidFill>
                  <a:srgbClr val="2F4DB5"/>
                </a:solidFill>
                <a:latin typeface="Arial"/>
                <a:cs typeface="Arial"/>
              </a:rPr>
              <a:t>Compare Skill sets</a:t>
            </a:r>
            <a:endParaRPr lang="en-US" sz="2115" dirty="0">
              <a:latin typeface="Arial"/>
              <a:cs typeface="Arial"/>
            </a:endParaRPr>
          </a:p>
        </p:txBody>
      </p:sp>
      <p:sp>
        <p:nvSpPr>
          <p:cNvPr id="6" name="Object5"/>
          <p:cNvSpPr/>
          <p:nvPr/>
        </p:nvSpPr>
        <p:spPr>
          <a:xfrm>
            <a:off x="891540" y="3230773"/>
            <a:ext cx="6793346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Think about our skill sets at a granular level</a:t>
            </a:r>
          </a:p>
        </p:txBody>
      </p:sp>
      <p:sp>
        <p:nvSpPr>
          <p:cNvPr id="7" name="Object6"/>
          <p:cNvSpPr/>
          <p:nvPr/>
        </p:nvSpPr>
        <p:spPr>
          <a:xfrm>
            <a:off x="891539" y="3915747"/>
            <a:ext cx="6289189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Have more fun at work</a:t>
            </a:r>
            <a:endParaRPr lang="en-US" sz="2115" dirty="0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737" y="1722559"/>
            <a:ext cx="85954" cy="40016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3230773"/>
            <a:ext cx="85954" cy="400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174" y="3915747"/>
            <a:ext cx="85954" cy="400164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360274" y="30861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Systems</a:t>
            </a:r>
            <a:endParaRPr lang="en-US" sz="973"/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  <p:sp>
        <p:nvSpPr>
          <p:cNvPr id="8" name="Object6">
            <a:extLst>
              <a:ext uri="{FF2B5EF4-FFF2-40B4-BE49-F238E27FC236}">
                <a16:creationId xmlns:a16="http://schemas.microsoft.com/office/drawing/2014/main" id="{5C865FCA-B281-1327-6B39-BCFF5AA4C21F}"/>
              </a:ext>
            </a:extLst>
          </p:cNvPr>
          <p:cNvSpPr/>
          <p:nvPr/>
        </p:nvSpPr>
        <p:spPr>
          <a:xfrm>
            <a:off x="1270747" y="2185474"/>
            <a:ext cx="3368488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Current Role vs Future Role</a:t>
            </a:r>
            <a:endParaRPr lang="en-US" sz="2115" dirty="0"/>
          </a:p>
        </p:txBody>
      </p:sp>
      <p:pic>
        <p:nvPicPr>
          <p:cNvPr id="13" name="Object 11" descr="preencoded.png">
            <a:extLst>
              <a:ext uri="{FF2B5EF4-FFF2-40B4-BE49-F238E27FC236}">
                <a16:creationId xmlns:a16="http://schemas.microsoft.com/office/drawing/2014/main" id="{2B316CB2-B6AA-BE16-150B-6CA96750EA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381" y="2185474"/>
            <a:ext cx="85954" cy="400164"/>
          </a:xfrm>
          <a:prstGeom prst="rect">
            <a:avLst/>
          </a:prstGeom>
        </p:spPr>
      </p:pic>
      <p:sp>
        <p:nvSpPr>
          <p:cNvPr id="16" name="Object6">
            <a:extLst>
              <a:ext uri="{FF2B5EF4-FFF2-40B4-BE49-F238E27FC236}">
                <a16:creationId xmlns:a16="http://schemas.microsoft.com/office/drawing/2014/main" id="{0F168DE5-8629-EF79-8180-E6B1D7A79C10}"/>
              </a:ext>
            </a:extLst>
          </p:cNvPr>
          <p:cNvSpPr/>
          <p:nvPr/>
        </p:nvSpPr>
        <p:spPr>
          <a:xfrm>
            <a:off x="1270747" y="2647617"/>
            <a:ext cx="3368488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Balance a </a:t>
            </a:r>
            <a:r>
              <a:rPr lang="en-US" sz="2100" strike="sngStrike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party</a:t>
            </a:r>
            <a:r>
              <a:rPr lang="en-US" sz="2100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 team</a:t>
            </a:r>
            <a:endParaRPr lang="en-US" sz="2115" dirty="0"/>
          </a:p>
        </p:txBody>
      </p:sp>
      <p:pic>
        <p:nvPicPr>
          <p:cNvPr id="17" name="Object 11" descr="preencoded.png">
            <a:extLst>
              <a:ext uri="{FF2B5EF4-FFF2-40B4-BE49-F238E27FC236}">
                <a16:creationId xmlns:a16="http://schemas.microsoft.com/office/drawing/2014/main" id="{7236ACFE-B278-A3E1-2DD6-2AC5CE249D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381" y="2647617"/>
            <a:ext cx="85954" cy="4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14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37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28346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Mentoring</a:t>
            </a:r>
            <a:endParaRPr lang="en-US" sz="4188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52120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transferring your skills to others 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1280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02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Charisma</a:t>
            </a:r>
            <a:endParaRPr lang="en-US" sz="2073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38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25603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279"/>
              </a:lnSpc>
            </a:pPr>
            <a:r>
              <a:rPr lang="en-US" sz="41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Coaching</a:t>
            </a:r>
            <a:endParaRPr lang="en-US" sz="4061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49377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helping others grow their skills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11887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02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Empathy</a:t>
            </a:r>
            <a:endParaRPr lang="en-US" sz="2073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39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25603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Modeling</a:t>
            </a:r>
            <a:endParaRPr lang="en-US" sz="4188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71323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building simplified versions of complex systems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1097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843"/>
              </a:lnSpc>
            </a:pPr>
            <a:r>
              <a:rPr lang="en-US" sz="2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Analysis</a:t>
            </a:r>
            <a:endParaRPr lang="en-US" sz="203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40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59436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224"/>
              </a:lnSpc>
            </a:pPr>
            <a:r>
              <a:rPr lang="en-US" sz="40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Requirements analysis</a:t>
            </a:r>
            <a:endParaRPr lang="en-US" sz="4019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640080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determining if requirements are clear and complete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898877"/>
            <a:ext cx="1097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843"/>
              </a:lnSpc>
            </a:pPr>
            <a:r>
              <a:rPr lang="en-US" sz="2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Analysis</a:t>
            </a:r>
            <a:endParaRPr lang="en-US" sz="203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898877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41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34747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Organization</a:t>
            </a:r>
            <a:endParaRPr lang="en-US" sz="4188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72237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arranging information such that it is easy to find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1097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843"/>
              </a:lnSpc>
            </a:pPr>
            <a:r>
              <a:rPr lang="en-US" sz="2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Analysis</a:t>
            </a:r>
            <a:endParaRPr lang="en-US" sz="203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42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35661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444"/>
              </a:lnSpc>
            </a:pPr>
            <a:r>
              <a:rPr lang="en-US" sz="42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Writing code</a:t>
            </a:r>
            <a:endParaRPr lang="en-US" sz="4188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6400800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using programming language(s) to instruct computers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898877"/>
            <a:ext cx="1280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843"/>
              </a:lnSpc>
            </a:pPr>
            <a:r>
              <a:rPr lang="en-US" sz="2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Synthesis</a:t>
            </a:r>
            <a:endParaRPr lang="en-US" sz="203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898877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43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23774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334"/>
              </a:lnSpc>
            </a:pPr>
            <a:r>
              <a:rPr lang="en-US" sz="41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Planning</a:t>
            </a:r>
            <a:endParaRPr lang="en-US" sz="4103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44805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arranging tasks in advance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1280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843"/>
              </a:lnSpc>
            </a:pPr>
            <a:r>
              <a:rPr lang="en-US" sz="2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Synthesis</a:t>
            </a:r>
            <a:endParaRPr lang="en-US" sz="203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44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29260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389"/>
              </a:lnSpc>
            </a:pPr>
            <a:r>
              <a:rPr lang="en-US" sz="41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Estimation</a:t>
            </a:r>
            <a:endParaRPr lang="en-US" sz="4145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68580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 at judging the time it will take to compete tasks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1097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843"/>
              </a:lnSpc>
            </a:pPr>
            <a:r>
              <a:rPr lang="en-US" sz="2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Analysis</a:t>
            </a:r>
            <a:endParaRPr lang="en-US" sz="203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706270" y="1947843"/>
            <a:ext cx="2377440" cy="128587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4619"/>
              </a:lnSpc>
            </a:pPr>
            <a:r>
              <a:rPr lang="en-US" sz="33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Tool Proficiency </a:t>
            </a:r>
            <a:endParaRPr lang="en-US" sz="3299"/>
          </a:p>
        </p:txBody>
      </p:sp>
      <p:sp>
        <p:nvSpPr>
          <p:cNvPr id="4" name="Object3"/>
          <p:cNvSpPr/>
          <p:nvPr/>
        </p:nvSpPr>
        <p:spPr>
          <a:xfrm>
            <a:off x="4749394" y="642938"/>
            <a:ext cx="128016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612"/>
              </a:lnSpc>
            </a:pPr>
            <a:r>
              <a:rPr lang="en-US" sz="26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Jenkins</a:t>
            </a:r>
            <a:endParaRPr lang="en-US" sz="2580"/>
          </a:p>
        </p:txBody>
      </p:sp>
      <p:sp>
        <p:nvSpPr>
          <p:cNvPr id="5" name="Object4"/>
          <p:cNvSpPr/>
          <p:nvPr/>
        </p:nvSpPr>
        <p:spPr>
          <a:xfrm>
            <a:off x="4749394" y="2319719"/>
            <a:ext cx="128016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Windbg</a:t>
            </a:r>
            <a:endParaRPr lang="en-US" sz="2665"/>
          </a:p>
        </p:txBody>
      </p:sp>
      <p:sp>
        <p:nvSpPr>
          <p:cNvPr id="6" name="Object5"/>
          <p:cNvSpPr/>
          <p:nvPr/>
        </p:nvSpPr>
        <p:spPr>
          <a:xfrm>
            <a:off x="4749394" y="3996500"/>
            <a:ext cx="164592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672"/>
              </a:lnSpc>
            </a:pPr>
            <a:r>
              <a:rPr lang="en-US" sz="26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Mindmaps</a:t>
            </a:r>
            <a:endParaRPr lang="en-US" sz="2623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7018" y="728834"/>
            <a:ext cx="544982" cy="1931899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27018" y="2483282"/>
            <a:ext cx="544982" cy="1928813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06270" y="3247092"/>
            <a:ext cx="2319833" cy="10287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260958" y="1955559"/>
            <a:ext cx="2377440" cy="123444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4560"/>
              </a:lnSpc>
            </a:pPr>
            <a:r>
              <a:rPr lang="en-US" sz="33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Knowledge Skills</a:t>
            </a:r>
            <a:endParaRPr lang="en-US" sz="3257"/>
          </a:p>
        </p:txBody>
      </p:sp>
      <p:sp>
        <p:nvSpPr>
          <p:cNvPr id="4" name="Object3"/>
          <p:cNvSpPr/>
          <p:nvPr/>
        </p:nvSpPr>
        <p:spPr>
          <a:xfrm>
            <a:off x="4304081" y="642938"/>
            <a:ext cx="23774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Combinatorics</a:t>
            </a:r>
            <a:endParaRPr lang="en-US" sz="2665"/>
          </a:p>
        </p:txBody>
      </p:sp>
      <p:sp>
        <p:nvSpPr>
          <p:cNvPr id="5" name="Object4"/>
          <p:cNvSpPr/>
          <p:nvPr/>
        </p:nvSpPr>
        <p:spPr>
          <a:xfrm>
            <a:off x="4304081" y="1760620"/>
            <a:ext cx="32004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Banking regulations</a:t>
            </a:r>
            <a:endParaRPr lang="en-US" sz="2665"/>
          </a:p>
        </p:txBody>
      </p:sp>
      <p:sp>
        <p:nvSpPr>
          <p:cNvPr id="6" name="Object5"/>
          <p:cNvSpPr/>
          <p:nvPr/>
        </p:nvSpPr>
        <p:spPr>
          <a:xfrm>
            <a:off x="4304081" y="2878817"/>
            <a:ext cx="10058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257"/>
              </a:lnSpc>
            </a:pPr>
            <a:r>
              <a:rPr lang="en-US" sz="23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HIPPA</a:t>
            </a:r>
            <a:endParaRPr lang="en-US" sz="2326"/>
          </a:p>
        </p:txBody>
      </p:sp>
      <p:sp>
        <p:nvSpPr>
          <p:cNvPr id="7" name="Object6"/>
          <p:cNvSpPr/>
          <p:nvPr/>
        </p:nvSpPr>
        <p:spPr>
          <a:xfrm>
            <a:off x="4304081" y="3996500"/>
            <a:ext cx="64008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435"/>
              </a:lnSpc>
            </a:pPr>
            <a:r>
              <a:rPr lang="en-US" sz="25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PCI</a:t>
            </a:r>
            <a:endParaRPr lang="en-US" sz="2453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1705" y="728834"/>
            <a:ext cx="544982" cy="1931899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705" y="2483282"/>
            <a:ext cx="544982" cy="1928813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60958" y="3239376"/>
            <a:ext cx="2319833" cy="102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801368" y="1563624"/>
            <a:ext cx="1828800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3731"/>
              </a:lnSpc>
            </a:pPr>
            <a:r>
              <a:rPr lang="en-US" sz="27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Filling out your Character Sheet</a:t>
            </a:r>
            <a:endParaRPr lang="en-US" sz="2665"/>
          </a:p>
        </p:txBody>
      </p:sp>
      <p:sp>
        <p:nvSpPr>
          <p:cNvPr id="4" name="Object3"/>
          <p:cNvSpPr/>
          <p:nvPr/>
        </p:nvSpPr>
        <p:spPr>
          <a:xfrm>
            <a:off x="4555541" y="642938"/>
            <a:ext cx="13716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553"/>
              </a:lnSpc>
            </a:pPr>
            <a:r>
              <a:rPr lang="en-US" sz="25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Systems</a:t>
            </a:r>
            <a:endParaRPr lang="en-US" sz="2538"/>
          </a:p>
        </p:txBody>
      </p:sp>
      <p:sp>
        <p:nvSpPr>
          <p:cNvPr id="5" name="Object4"/>
          <p:cNvSpPr/>
          <p:nvPr/>
        </p:nvSpPr>
        <p:spPr>
          <a:xfrm>
            <a:off x="4555541" y="1481328"/>
            <a:ext cx="13716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Abilities</a:t>
            </a:r>
            <a:endParaRPr lang="en-US" sz="2665"/>
          </a:p>
        </p:txBody>
      </p:sp>
      <p:sp>
        <p:nvSpPr>
          <p:cNvPr id="6" name="Object5"/>
          <p:cNvSpPr/>
          <p:nvPr/>
        </p:nvSpPr>
        <p:spPr>
          <a:xfrm>
            <a:off x="4555541" y="2319719"/>
            <a:ext cx="9144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Skills</a:t>
            </a:r>
            <a:endParaRPr lang="en-US" sz="2665"/>
          </a:p>
        </p:txBody>
      </p:sp>
      <p:sp>
        <p:nvSpPr>
          <p:cNvPr id="7" name="Object6"/>
          <p:cNvSpPr/>
          <p:nvPr/>
        </p:nvSpPr>
        <p:spPr>
          <a:xfrm>
            <a:off x="4555541" y="3158109"/>
            <a:ext cx="265176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Tool proficiency </a:t>
            </a:r>
            <a:endParaRPr lang="en-US" sz="2665"/>
          </a:p>
        </p:txBody>
      </p:sp>
      <p:sp>
        <p:nvSpPr>
          <p:cNvPr id="8" name="Object7"/>
          <p:cNvSpPr/>
          <p:nvPr/>
        </p:nvSpPr>
        <p:spPr>
          <a:xfrm>
            <a:off x="4555541" y="3996500"/>
            <a:ext cx="27432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Knowledge skills</a:t>
            </a:r>
            <a:endParaRPr lang="en-US" sz="2665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165" y="728834"/>
            <a:ext cx="544982" cy="193189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33165" y="2483282"/>
            <a:ext cx="544982" cy="1928813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01368" y="3631311"/>
            <a:ext cx="1742846" cy="10287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29260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389"/>
              </a:lnSpc>
            </a:pPr>
            <a:r>
              <a:rPr lang="en-US" sz="4100" b="1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Next Steps</a:t>
            </a:r>
            <a:endParaRPr lang="en-US" sz="4145" dirty="0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68580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Finish filling out your sheet as you have been doing</a:t>
            </a:r>
            <a:endParaRPr lang="en-US" sz="2115" dirty="0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6047142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2843"/>
              </a:lnSpc>
            </a:pPr>
            <a:r>
              <a:rPr lang="en-US" sz="2000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There are blank spaces for a reason</a:t>
            </a:r>
            <a:endParaRPr lang="en-US" sz="2000" dirty="0"/>
          </a:p>
          <a:p>
            <a:pPr algn="l">
              <a:lnSpc>
                <a:spcPts val="2843"/>
              </a:lnSpc>
            </a:pPr>
            <a:endParaRPr lang="en-US" sz="2030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10" name="Object4">
            <a:extLst>
              <a:ext uri="{FF2B5EF4-FFF2-40B4-BE49-F238E27FC236}">
                <a16:creationId xmlns:a16="http://schemas.microsoft.com/office/drawing/2014/main" id="{F13B4D8F-7567-21A7-6CCC-8779E22F4446}"/>
              </a:ext>
            </a:extLst>
          </p:cNvPr>
          <p:cNvSpPr/>
          <p:nvPr/>
        </p:nvSpPr>
        <p:spPr>
          <a:xfrm>
            <a:off x="891540" y="3204401"/>
            <a:ext cx="6047142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2843"/>
              </a:lnSpc>
            </a:pPr>
            <a:r>
              <a:rPr lang="en-US" sz="2000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Compare with your peers</a:t>
            </a:r>
            <a:endParaRPr lang="en-US" sz="2000" dirty="0"/>
          </a:p>
          <a:p>
            <a:pPr algn="l">
              <a:lnSpc>
                <a:spcPts val="2843"/>
              </a:lnSpc>
            </a:pPr>
            <a:endParaRPr lang="en-US" sz="2030" dirty="0"/>
          </a:p>
        </p:txBody>
      </p:sp>
      <p:pic>
        <p:nvPicPr>
          <p:cNvPr id="11" name="Object 6" descr="preencoded.png">
            <a:extLst>
              <a:ext uri="{FF2B5EF4-FFF2-40B4-BE49-F238E27FC236}">
                <a16:creationId xmlns:a16="http://schemas.microsoft.com/office/drawing/2014/main" id="{6326FFDF-89D2-6B4F-1223-27F119A9C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3204401"/>
            <a:ext cx="85954" cy="400164"/>
          </a:xfrm>
          <a:prstGeom prst="rect">
            <a:avLst/>
          </a:prstGeom>
        </p:spPr>
      </p:pic>
      <p:sp>
        <p:nvSpPr>
          <p:cNvPr id="12" name="Object4">
            <a:extLst>
              <a:ext uri="{FF2B5EF4-FFF2-40B4-BE49-F238E27FC236}">
                <a16:creationId xmlns:a16="http://schemas.microsoft.com/office/drawing/2014/main" id="{C184F369-6CE4-BB93-4E58-A5678645A4EA}"/>
              </a:ext>
            </a:extLst>
          </p:cNvPr>
          <p:cNvSpPr/>
          <p:nvPr/>
        </p:nvSpPr>
        <p:spPr>
          <a:xfrm>
            <a:off x="891540" y="3921406"/>
            <a:ext cx="6047142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ts val="2843"/>
              </a:lnSpc>
            </a:pPr>
            <a:r>
              <a:rPr lang="en-US" sz="2000" dirty="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Fill out one for where you want to be</a:t>
            </a:r>
            <a:endParaRPr lang="en-US" sz="2000" dirty="0"/>
          </a:p>
          <a:p>
            <a:pPr algn="l">
              <a:lnSpc>
                <a:spcPts val="2843"/>
              </a:lnSpc>
            </a:pPr>
            <a:endParaRPr lang="en-US" sz="2030" dirty="0"/>
          </a:p>
        </p:txBody>
      </p:sp>
      <p:pic>
        <p:nvPicPr>
          <p:cNvPr id="13" name="Object 6" descr="preencoded.png">
            <a:extLst>
              <a:ext uri="{FF2B5EF4-FFF2-40B4-BE49-F238E27FC236}">
                <a16:creationId xmlns:a16="http://schemas.microsoft.com/office/drawing/2014/main" id="{91E0B004-5BC7-557A-F90E-52C5E94A94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3921406"/>
            <a:ext cx="85954" cy="4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00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292608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389"/>
              </a:lnSpc>
            </a:pPr>
            <a:r>
              <a:rPr lang="en-US" sz="4100" b="1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Questions</a:t>
            </a:r>
            <a:endParaRPr lang="en-US" sz="4145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68580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strike="sngStrike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Roll for Initiative</a:t>
            </a:r>
            <a:endParaRPr lang="en-US" sz="2115" strike="sngStrike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385191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843"/>
              </a:lnSpc>
            </a:pPr>
            <a:r>
              <a:rPr lang="en-US" sz="2100">
                <a:solidFill>
                  <a:srgbClr val="2F4DB5"/>
                </a:solidFill>
                <a:latin typeface="Arial" pitchFamily="34" charset="0"/>
                <a:cs typeface="Arial" pitchFamily="34" charset="-120"/>
              </a:rPr>
              <a:t>Raise your ‘Green Card’ now</a:t>
            </a:r>
            <a:endParaRPr lang="en-US" sz="210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1068476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 fontScale="92500"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Thanks For Coming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5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62179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279"/>
              </a:lnSpc>
            </a:pPr>
            <a:r>
              <a:rPr lang="en-US" sz="41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Dungeons and Dragons</a:t>
            </a:r>
            <a:endParaRPr lang="en-US" sz="4061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38404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Wizards of the Coast (WotC)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24688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dirty="0">
                <a:solidFill>
                  <a:srgbClr val="2F4DB5"/>
                </a:solidFill>
                <a:latin typeface="Arial"/>
                <a:ea typeface="Arial" pitchFamily="34" charset="-122"/>
                <a:cs typeface="Arial"/>
              </a:rPr>
              <a:t>5th</a:t>
            </a:r>
            <a:r>
              <a:rPr lang="en-US" sz="2100" b="0" dirty="0">
                <a:solidFill>
                  <a:srgbClr val="2F4DB5"/>
                </a:solidFill>
                <a:latin typeface="Arial"/>
                <a:ea typeface="Arial" pitchFamily="34" charset="-122"/>
                <a:cs typeface="Arial"/>
              </a:rPr>
              <a:t> Edition (c) 2014</a:t>
            </a:r>
            <a:endParaRPr lang="en-US" sz="2115" dirty="0">
              <a:latin typeface="Arial"/>
              <a:cs typeface="Arial"/>
            </a:endParaRPr>
          </a:p>
        </p:txBody>
      </p:sp>
      <p:sp>
        <p:nvSpPr>
          <p:cNvPr id="6" name="Object5"/>
          <p:cNvSpPr/>
          <p:nvPr/>
        </p:nvSpPr>
        <p:spPr>
          <a:xfrm>
            <a:off x="891540" y="3207487"/>
            <a:ext cx="30175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Abilities that fuel skills</a:t>
            </a:r>
            <a:endParaRPr lang="en-US" sz="2115"/>
          </a:p>
        </p:txBody>
      </p:sp>
      <p:sp>
        <p:nvSpPr>
          <p:cNvPr id="7" name="Object6"/>
          <p:cNvSpPr/>
          <p:nvPr/>
        </p:nvSpPr>
        <p:spPr>
          <a:xfrm>
            <a:off x="891540" y="3915747"/>
            <a:ext cx="14630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Proficiency</a:t>
            </a:r>
            <a:endParaRPr lang="en-US" sz="2115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3174" y="3915747"/>
            <a:ext cx="85954" cy="400164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360274" y="30861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Systems</a:t>
            </a:r>
            <a:endParaRPr lang="en-US" sz="973"/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1217981"/>
            <a:ext cx="54864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6764"/>
              </a:lnSpc>
            </a:pPr>
            <a:r>
              <a:rPr lang="en-US" sz="52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Crunchy system</a:t>
            </a:r>
            <a:endParaRPr lang="en-US" sz="5203"/>
          </a:p>
        </p:txBody>
      </p:sp>
      <p:sp>
        <p:nvSpPr>
          <p:cNvPr id="4" name="Object3"/>
          <p:cNvSpPr/>
          <p:nvPr/>
        </p:nvSpPr>
        <p:spPr>
          <a:xfrm>
            <a:off x="703174" y="2588209"/>
            <a:ext cx="5577840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4949"/>
              </a:lnSpc>
            </a:pPr>
            <a:r>
              <a:rPr lang="en-US" sz="38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Numbers aren't great at representing people.</a:t>
            </a:r>
            <a:endParaRPr lang="en-US" sz="3807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2154098"/>
            <a:ext cx="5537606" cy="434111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360274" y="30861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Systems</a:t>
            </a:r>
            <a:endParaRPr lang="en-US" sz="973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16459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224"/>
              </a:lnSpc>
            </a:pPr>
            <a:r>
              <a:rPr lang="en-US" sz="40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Fudge</a:t>
            </a:r>
            <a:endParaRPr lang="en-US" sz="4019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34747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Grey Ghost Game (c) 2005</a:t>
            </a:r>
            <a:endParaRPr lang="en-US" sz="2115"/>
          </a:p>
        </p:txBody>
      </p:sp>
      <p:sp>
        <p:nvSpPr>
          <p:cNvPr id="5" name="Object4"/>
          <p:cNvSpPr/>
          <p:nvPr/>
        </p:nvSpPr>
        <p:spPr>
          <a:xfrm>
            <a:off x="891540" y="2498712"/>
            <a:ext cx="3383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Ascending Adjective Scale </a:t>
            </a:r>
            <a:endParaRPr lang="en-US" sz="2115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360274" y="30861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Systems</a:t>
            </a:r>
            <a:endParaRPr lang="en-US" sz="973"/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03174" y="642938"/>
            <a:ext cx="329184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5389"/>
              </a:lnSpc>
            </a:pPr>
            <a:r>
              <a:rPr lang="en-US" sz="4100" b="1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Instructions</a:t>
            </a:r>
            <a:endParaRPr lang="en-US" sz="4145"/>
          </a:p>
        </p:txBody>
      </p:sp>
      <p:sp>
        <p:nvSpPr>
          <p:cNvPr id="4" name="Object3"/>
          <p:cNvSpPr/>
          <p:nvPr/>
        </p:nvSpPr>
        <p:spPr>
          <a:xfrm>
            <a:off x="891540" y="1789938"/>
            <a:ext cx="53035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2961"/>
              </a:lnSpc>
            </a:pPr>
            <a:r>
              <a:rPr lang="en-US" sz="21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Write your name at the top of the sheet</a:t>
            </a:r>
            <a:endParaRPr lang="en-US" sz="2115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360274" y="30861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Systems</a:t>
            </a:r>
            <a:endParaRPr lang="en-US" sz="973"/>
          </a:p>
        </p:txBody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BB165-5DC0-FC40-8711-D826CDF156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680" y="2952020"/>
            <a:ext cx="6066667" cy="504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21078" y="771525"/>
            <a:ext cx="1920240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ctr">
              <a:lnSpc>
                <a:spcPts val="3731"/>
              </a:lnSpc>
            </a:pPr>
            <a:r>
              <a:rPr lang="en-US" sz="2700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Write your Title at the top of the sheet</a:t>
            </a:r>
            <a:endParaRPr lang="en-US" sz="2665" dirty="0"/>
          </a:p>
        </p:txBody>
      </p:sp>
      <p:sp>
        <p:nvSpPr>
          <p:cNvPr id="4" name="Object3"/>
          <p:cNvSpPr/>
          <p:nvPr/>
        </p:nvSpPr>
        <p:spPr>
          <a:xfrm>
            <a:off x="3643831" y="632650"/>
            <a:ext cx="219456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</a:t>
            </a:r>
            <a:r>
              <a:rPr lang="en-US" sz="27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ithout level</a:t>
            </a:r>
            <a:endParaRPr lang="en-US" sz="2665"/>
          </a:p>
        </p:txBody>
      </p:sp>
      <p:sp>
        <p:nvSpPr>
          <p:cNvPr id="5" name="Object4"/>
          <p:cNvSpPr/>
          <p:nvPr/>
        </p:nvSpPr>
        <p:spPr>
          <a:xfrm>
            <a:off x="3643831" y="1918526"/>
            <a:ext cx="429768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3731"/>
              </a:lnSpc>
            </a:pPr>
            <a:r>
              <a:rPr lang="en-US" sz="27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Just 'Quality Advocate'  no 2's or Seniors</a:t>
            </a:r>
            <a:endParaRPr lang="en-US" sz="2665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1455" y="675342"/>
            <a:ext cx="544982" cy="114854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21455" y="1732845"/>
            <a:ext cx="544982" cy="1147001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1078" y="2839212"/>
            <a:ext cx="1880006" cy="102870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60274" y="308610"/>
            <a:ext cx="54864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algn="l">
              <a:lnSpc>
                <a:spcPts val="1035"/>
              </a:lnSpc>
            </a:pPr>
            <a:r>
              <a:rPr lang="en-US" sz="1000" b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Systems</a:t>
            </a:r>
            <a:endParaRPr lang="en-US" sz="973"/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5FD2EF-CE3A-0585-49FE-4F2030FFA9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819" y="3651372"/>
            <a:ext cx="8062362" cy="6362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655</Words>
  <Application>Microsoft Office PowerPoint</Application>
  <PresentationFormat>On-screen Show (16:9)</PresentationFormat>
  <Paragraphs>212</Paragraphs>
  <Slides>41</Slides>
  <Notes>41</Notes>
  <HiddenSlides>8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Curtis Pettit</cp:lastModifiedBy>
  <cp:revision>17</cp:revision>
  <dcterms:created xsi:type="dcterms:W3CDTF">2022-11-03T02:34:51Z</dcterms:created>
  <dcterms:modified xsi:type="dcterms:W3CDTF">2022-11-05T05:09:19Z</dcterms:modified>
</cp:coreProperties>
</file>