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73" r:id="rId2"/>
  </p:sldMasterIdLst>
  <p:notesMasterIdLst>
    <p:notesMasterId r:id="rId44"/>
  </p:notesMasterIdLst>
  <p:sldIdLst>
    <p:sldId id="256" r:id="rId3"/>
    <p:sldId id="257" r:id="rId4"/>
    <p:sldId id="294" r:id="rId5"/>
    <p:sldId id="258" r:id="rId6"/>
    <p:sldId id="259" r:id="rId7"/>
    <p:sldId id="260" r:id="rId8"/>
    <p:sldId id="261" r:id="rId9"/>
    <p:sldId id="262" r:id="rId10"/>
    <p:sldId id="293"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95" r:id="rId27"/>
    <p:sldId id="278" r:id="rId28"/>
    <p:sldId id="279" r:id="rId29"/>
    <p:sldId id="280" r:id="rId30"/>
    <p:sldId id="290" r:id="rId31"/>
    <p:sldId id="281" r:id="rId32"/>
    <p:sldId id="291" r:id="rId33"/>
    <p:sldId id="282" r:id="rId34"/>
    <p:sldId id="283" r:id="rId35"/>
    <p:sldId id="284" r:id="rId36"/>
    <p:sldId id="296" r:id="rId37"/>
    <p:sldId id="285" r:id="rId38"/>
    <p:sldId id="286" r:id="rId39"/>
    <p:sldId id="287" r:id="rId40"/>
    <p:sldId id="288" r:id="rId41"/>
    <p:sldId id="292" r:id="rId42"/>
    <p:sldId id="289" r:id="rId4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5296" autoAdjust="0"/>
  </p:normalViewPr>
  <p:slideViewPr>
    <p:cSldViewPr snapToGrid="0">
      <p:cViewPr varScale="1">
        <p:scale>
          <a:sx n="41" d="100"/>
          <a:sy n="41" d="100"/>
        </p:scale>
        <p:origin x="225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143861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I’m here to tell the story of how I decided to become a better tester, and how through self-directed learning, I am able to bring new ideas to my test team. As a result, my team is trying new things, and people look to me as a highly competent member of my team, even though I have the least ‘years of experience’.  </a:t>
            </a:r>
          </a:p>
        </p:txBody>
      </p:sp>
    </p:spTree>
    <p:extLst>
      <p:ext uri="{BB962C8B-B14F-4D97-AF65-F5344CB8AC3E}">
        <p14:creationId xmlns:p14="http://schemas.microsoft.com/office/powerpoint/2010/main" val="281519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Prior to finding the blog feed, I didn’t have much interest in blogs. I thought of them as personal diaries, recipe collections, or political/news opinion sites. But what I was finding through the MoT blog feed was really interesting. People were sharing what they were learning about testing, and some of them were talking exactly about problems I was having and how they solved them. Fantastic! I started reading the blog feed everyday. I found that while some people focused on practical tips like how to write good bug reports, others focused on developing a deeper understanding of the purpose of testing. Two bloggers in particular that caught my eye were Michael Larsen and James Bach, but I’ll spend a moment on James Bach because his blog had a post that was particularly valuable to me at the time. </a:t>
            </a:r>
          </a:p>
        </p:txBody>
      </p:sp>
    </p:spTree>
    <p:extLst>
      <p:ext uri="{BB962C8B-B14F-4D97-AF65-F5344CB8AC3E}">
        <p14:creationId xmlns:p14="http://schemas.microsoft.com/office/powerpoint/2010/main" val="207725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 started looking the Satisfice blog archives, and I found this article called “To the New Tester.” Perfect! That’s me! The list of recommendation James had on this blog was long, but these were the few that stuck out to me as things that sounded interesting that I could possibly do. I’ll talk a little about how each of these worked for me, and then I’ll talk about some of the knowledge I was able to gain from these sources. I’ve already talked a little about how I was inspired by blogs, so now I’ll talk about Twitter, practicing testing, Weekend Testing, and I’ll come back around to attending conferences. </a:t>
            </a:r>
          </a:p>
        </p:txBody>
      </p:sp>
    </p:spTree>
    <p:extLst>
      <p:ext uri="{BB962C8B-B14F-4D97-AF65-F5344CB8AC3E}">
        <p14:creationId xmlns:p14="http://schemas.microsoft.com/office/powerpoint/2010/main" val="3716995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To be honest, I was a little surprised to see Twitter on James Bach’s list. Like blogs, I’d thought of Twitter as more of a personal diary or celebrity worship or marketing site. Once I joined, I started following the James Bach account, and then I combed through the people he was following. I started following some of them, then combed through their lists. I spent an entire night just working my way through the chain until my twitter feed was full of interesting people sharing ideas, links to blogs, livetweeting conferences (shoutout to Claire).</a:t>
            </a:r>
          </a:p>
        </p:txBody>
      </p:sp>
    </p:spTree>
    <p:extLst>
      <p:ext uri="{BB962C8B-B14F-4D97-AF65-F5344CB8AC3E}">
        <p14:creationId xmlns:p14="http://schemas.microsoft.com/office/powerpoint/2010/main" val="977329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baseline="0" dirty="0" smtClean="0"/>
              <a:t>Another piece of advice I examined was to Practice Testing in front of other testers. The blog specifically mentions testing and posting test results publically, but as</a:t>
            </a:r>
            <a:r>
              <a:rPr lang="en" dirty="0" smtClean="0"/>
              <a:t> I began</a:t>
            </a:r>
            <a:r>
              <a:rPr lang="en" baseline="0" dirty="0" smtClean="0"/>
              <a:t> participating on Twitter, I</a:t>
            </a:r>
            <a:r>
              <a:rPr lang="en" dirty="0" smtClean="0"/>
              <a:t> noticed</a:t>
            </a:r>
            <a:r>
              <a:rPr lang="en" baseline="0" dirty="0" smtClean="0"/>
              <a:t> another form of practicing testing publically, which was giving out testing challenges over a public forum. I started to notice that there was a group of people on Twitter who did this frequently. They were part of a</a:t>
            </a:r>
            <a:r>
              <a:rPr lang="en" dirty="0" smtClean="0"/>
              <a:t> </a:t>
            </a:r>
            <a:r>
              <a:rPr lang="en" dirty="0"/>
              <a:t>group called “</a:t>
            </a:r>
            <a:r>
              <a:rPr lang="en" dirty="0" smtClean="0"/>
              <a:t>Miagi-Do School of Testing”, </a:t>
            </a:r>
            <a:r>
              <a:rPr lang="en" dirty="0"/>
              <a:t>this is run by </a:t>
            </a:r>
            <a:r>
              <a:rPr lang="en" dirty="0" smtClean="0"/>
              <a:t>Matt Heusser</a:t>
            </a:r>
            <a:r>
              <a:rPr lang="en" dirty="0" smtClean="0"/>
              <a:t>,</a:t>
            </a:r>
            <a:r>
              <a:rPr lang="en" baseline="0" dirty="0" smtClean="0"/>
              <a:t> with Michael Larsen, Markus Gartner, and Justin Rohrman as instructors</a:t>
            </a:r>
            <a:r>
              <a:rPr lang="en" dirty="0" smtClean="0"/>
              <a:t>. </a:t>
            </a:r>
            <a:r>
              <a:rPr lang="en" dirty="0"/>
              <a:t>I </a:t>
            </a:r>
            <a:r>
              <a:rPr lang="en" dirty="0" smtClean="0"/>
              <a:t>had</a:t>
            </a:r>
            <a:r>
              <a:rPr lang="en" baseline="0" dirty="0" smtClean="0"/>
              <a:t> seen </a:t>
            </a:r>
            <a:r>
              <a:rPr lang="en" dirty="0" smtClean="0"/>
              <a:t>references </a:t>
            </a:r>
            <a:r>
              <a:rPr lang="en" dirty="0"/>
              <a:t>to this group of people on the Micheal Larsen’s Testhead blog. This is a group of people that have come together to give each other testing challenges, preferably performed in a way that others can examine </a:t>
            </a:r>
            <a:r>
              <a:rPr lang="en" dirty="0" smtClean="0"/>
              <a:t>freely.</a:t>
            </a:r>
            <a:r>
              <a:rPr lang="en" baseline="0" dirty="0" smtClean="0"/>
              <a:t> By allowing others to examine the exercises performed, outsiders can challenge your work, chall</a:t>
            </a:r>
            <a:r>
              <a:rPr lang="en-US" baseline="0" dirty="0" smtClean="0"/>
              <a:t>e</a:t>
            </a:r>
            <a:r>
              <a:rPr lang="en" baseline="0" dirty="0" smtClean="0"/>
              <a:t>nges the problem at hand, and offer feedback on your testing skills. </a:t>
            </a:r>
            <a:r>
              <a:rPr lang="en" dirty="0" smtClean="0"/>
              <a:t>There’s </a:t>
            </a:r>
            <a:r>
              <a:rPr lang="en" dirty="0"/>
              <a:t>nothing official about </a:t>
            </a:r>
            <a:r>
              <a:rPr lang="en" dirty="0" smtClean="0"/>
              <a:t>the</a:t>
            </a:r>
            <a:r>
              <a:rPr lang="en" baseline="0" dirty="0" smtClean="0"/>
              <a:t> school</a:t>
            </a:r>
            <a:r>
              <a:rPr lang="en" dirty="0" smtClean="0"/>
              <a:t>, </a:t>
            </a:r>
            <a:r>
              <a:rPr lang="en" dirty="0"/>
              <a:t>it’s just a way for </a:t>
            </a:r>
            <a:r>
              <a:rPr lang="en" dirty="0" smtClean="0"/>
              <a:t>people </a:t>
            </a:r>
            <a:r>
              <a:rPr lang="en" dirty="0"/>
              <a:t>to mentor each other. It’s a great way for peers to push each other to keep improving their skills. </a:t>
            </a:r>
          </a:p>
        </p:txBody>
      </p:sp>
    </p:spTree>
    <p:extLst>
      <p:ext uri="{BB962C8B-B14F-4D97-AF65-F5344CB8AC3E}">
        <p14:creationId xmlns:p14="http://schemas.microsoft.com/office/powerpoint/2010/main" val="6366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It’s hard to place where I heard about Weekend Testing first because I</a:t>
            </a:r>
            <a:r>
              <a:rPr lang="en" baseline="0" dirty="0" smtClean="0"/>
              <a:t> remember seeing it everywhere. In addition to the mention from James’s blog, I also saw it mentioned frequently on Michael Larsen’s blog and Twitter. </a:t>
            </a:r>
            <a:r>
              <a:rPr lang="en" dirty="0" smtClean="0"/>
              <a:t>Weekend </a:t>
            </a:r>
            <a:r>
              <a:rPr lang="en" dirty="0"/>
              <a:t>Testing is another great way to participate in testing with an audience. A typical </a:t>
            </a:r>
            <a:r>
              <a:rPr lang="en" dirty="0" smtClean="0"/>
              <a:t>Weekend </a:t>
            </a:r>
            <a:r>
              <a:rPr lang="en" dirty="0"/>
              <a:t>T</a:t>
            </a:r>
            <a:r>
              <a:rPr lang="en" dirty="0" smtClean="0"/>
              <a:t>esting </a:t>
            </a:r>
            <a:r>
              <a:rPr lang="en" dirty="0"/>
              <a:t>session consists of exploring a particular testing topic or technique with a facilitator and a group of peers. Through </a:t>
            </a:r>
            <a:r>
              <a:rPr lang="en" dirty="0" smtClean="0"/>
              <a:t>Weekend </a:t>
            </a:r>
            <a:r>
              <a:rPr lang="en" dirty="0"/>
              <a:t>T</a:t>
            </a:r>
            <a:r>
              <a:rPr lang="en" dirty="0" smtClean="0"/>
              <a:t>esting</a:t>
            </a:r>
            <a:r>
              <a:rPr lang="en" dirty="0"/>
              <a:t>, I got a lot of exposure working with some of the ideas I’d only read about in blogs before. </a:t>
            </a:r>
          </a:p>
        </p:txBody>
      </p:sp>
    </p:spTree>
    <p:extLst>
      <p:ext uri="{BB962C8B-B14F-4D97-AF65-F5344CB8AC3E}">
        <p14:creationId xmlns:p14="http://schemas.microsoft.com/office/powerpoint/2010/main" val="2720659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Once I started finding information in the places James mentioned, I realized there were </a:t>
            </a:r>
            <a:r>
              <a:rPr lang="en" dirty="0" smtClean="0"/>
              <a:t>even more </a:t>
            </a:r>
            <a:r>
              <a:rPr lang="en" dirty="0"/>
              <a:t>sources of </a:t>
            </a:r>
            <a:r>
              <a:rPr lang="en" dirty="0" smtClean="0"/>
              <a:t>information out</a:t>
            </a:r>
            <a:r>
              <a:rPr lang="en" baseline="0" dirty="0" smtClean="0"/>
              <a:t> there that he hadn’t mentioned</a:t>
            </a:r>
            <a:r>
              <a:rPr lang="en" dirty="0" smtClean="0"/>
              <a:t>.</a:t>
            </a:r>
            <a:r>
              <a:rPr lang="en" baseline="0" dirty="0" smtClean="0"/>
              <a:t> Through blogs and Twitter, I began coming across references to testing magazines. I</a:t>
            </a:r>
            <a:r>
              <a:rPr lang="en" dirty="0" smtClean="0"/>
              <a:t> was</a:t>
            </a:r>
            <a:r>
              <a:rPr lang="en" baseline="0" dirty="0" smtClean="0"/>
              <a:t> surprised because I hadn’t seen any of these at my local newsstand, but I</a:t>
            </a:r>
            <a:r>
              <a:rPr lang="en" dirty="0" smtClean="0"/>
              <a:t> </a:t>
            </a:r>
            <a:r>
              <a:rPr lang="en" dirty="0"/>
              <a:t>soon discovered that there was a wealth of information stored in the back issues of these magazines</a:t>
            </a:r>
            <a:r>
              <a:rPr lang="en" dirty="0" smtClean="0"/>
              <a:t>.</a:t>
            </a:r>
            <a:r>
              <a:rPr lang="en" baseline="0" dirty="0" smtClean="0"/>
              <a:t> Many of the people I was already following through blogs and Twitter were adding contributions to these magazines, and some of the blogposts I came across were responding those articles. Magazines seem to be a good place to find new ideas in a very approachable format. </a:t>
            </a:r>
            <a:endParaRPr lang="en" dirty="0"/>
          </a:p>
        </p:txBody>
      </p:sp>
    </p:spTree>
    <p:extLst>
      <p:ext uri="{BB962C8B-B14F-4D97-AF65-F5344CB8AC3E}">
        <p14:creationId xmlns:p14="http://schemas.microsoft.com/office/powerpoint/2010/main" val="369419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More recently, I’ve discovered online software testing community groups. There are websites, like Software Test Club, which I referred to previously as a professional orgaization, but there are also lots of informal chatrooms on chat platforms like Skype and Slack. I participate heavily in a chatroom called Software Testing 24/7, which is a Skype room full of testers, participating in some water cooler discussions but mostly testing discussions, everything from how to talk to a boss about a particular testing activity to dissecting big ideas. This chatroom is a benefit of a group called Software Delivery 24/7, which is a service created by Matt Heusser. For a small fee, you get access to chatrooms, a wiki for practicing writing where you can ask for peer reviews, and </a:t>
            </a:r>
            <a:r>
              <a:rPr lang="en" dirty="0" smtClean="0"/>
              <a:t>a few other benefits, but the part I appreciate the most is the chatroom. </a:t>
            </a:r>
            <a:r>
              <a:rPr lang="en" dirty="0"/>
              <a:t>This environment really works for me because you can jump in and out of conversation, but you can also </a:t>
            </a:r>
            <a:r>
              <a:rPr lang="en" dirty="0" smtClean="0"/>
              <a:t>usually </a:t>
            </a:r>
            <a:r>
              <a:rPr lang="en" dirty="0"/>
              <a:t>get an immediate response to </a:t>
            </a:r>
            <a:r>
              <a:rPr lang="en" dirty="0" smtClean="0"/>
              <a:t>questions, </a:t>
            </a:r>
            <a:r>
              <a:rPr lang="en" dirty="0"/>
              <a:t>from people you get to know and trust. It feels a little safer than Twitter because it’s not quite as public, but you can still get a pretty broad spectrum of opinions and ideas. </a:t>
            </a:r>
          </a:p>
        </p:txBody>
      </p:sp>
    </p:spTree>
    <p:extLst>
      <p:ext uri="{BB962C8B-B14F-4D97-AF65-F5344CB8AC3E}">
        <p14:creationId xmlns:p14="http://schemas.microsoft.com/office/powerpoint/2010/main" val="3405178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Finally, and most recently, I’ve begun participating in conferences. This is my second conference, my first was PNSQC last year. Back when I read that introductory blog post, I kind of dismissed conferences, because I wasn’t sure I could spare the expenses, considering I could be going on vacation with that money! At the time I didn’t realize that lots of conferences now archive presentations as streaming </a:t>
            </a:r>
            <a:r>
              <a:rPr lang="en" dirty="0" smtClean="0"/>
              <a:t>video,</a:t>
            </a:r>
            <a:r>
              <a:rPr lang="en" baseline="0" dirty="0" smtClean="0"/>
              <a:t> and som</a:t>
            </a:r>
            <a:r>
              <a:rPr lang="en-US" baseline="0" dirty="0" smtClean="0"/>
              <a:t>e</a:t>
            </a:r>
            <a:r>
              <a:rPr lang="en" baseline="0" dirty="0" smtClean="0"/>
              <a:t>times you can find</a:t>
            </a:r>
            <a:r>
              <a:rPr lang="en" dirty="0" smtClean="0"/>
              <a:t> archives of papers </a:t>
            </a:r>
            <a:r>
              <a:rPr lang="en" dirty="0"/>
              <a:t>or slide decks that accompany the presentation. These archives are a rich source of information, but they don’t replace actually attending a conference in person, and being around other testers who are as passionate as you are. I decided to try going to a local conference (PNSQC) and presented a concept paper there to help defray the cost of attendance</a:t>
            </a:r>
            <a:r>
              <a:rPr lang="en" dirty="0" smtClean="0"/>
              <a:t>. Concept</a:t>
            </a:r>
            <a:r>
              <a:rPr lang="en" baseline="0" dirty="0" smtClean="0"/>
              <a:t> papers were previously called poster papers because usually you create a poster to help you share an idea with other attendees. Instead of speaking to an audience, you just stand near your paper and start discussions with people passing by. </a:t>
            </a:r>
            <a:r>
              <a:rPr lang="en" dirty="0" smtClean="0"/>
              <a:t> </a:t>
            </a:r>
            <a:r>
              <a:rPr lang="en" dirty="0"/>
              <a:t>After that was successful, I decided to try speaking as a way to defray the cost </a:t>
            </a:r>
            <a:r>
              <a:rPr lang="en" dirty="0" smtClean="0"/>
              <a:t> of attending a conference and </a:t>
            </a:r>
            <a:r>
              <a:rPr lang="en" dirty="0"/>
              <a:t>hopefully convince my boss to help pay travel expenses</a:t>
            </a:r>
            <a:r>
              <a:rPr lang="en" dirty="0" smtClean="0"/>
              <a:t>.</a:t>
            </a:r>
            <a:r>
              <a:rPr lang="en" baseline="0" dirty="0" smtClean="0"/>
              <a:t> You can tell it worked, becaus</a:t>
            </a:r>
            <a:r>
              <a:rPr lang="en-US" baseline="0" dirty="0" smtClean="0"/>
              <a:t>e</a:t>
            </a:r>
            <a:r>
              <a:rPr lang="en" baseline="0" dirty="0" smtClean="0"/>
              <a:t> I’m here!</a:t>
            </a:r>
            <a:endParaRPr lang="en" dirty="0"/>
          </a:p>
        </p:txBody>
      </p:sp>
    </p:spTree>
    <p:extLst>
      <p:ext uri="{BB962C8B-B14F-4D97-AF65-F5344CB8AC3E}">
        <p14:creationId xmlns:p14="http://schemas.microsoft.com/office/powerpoint/2010/main" val="2526247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So, I’ve talked about why I decided to get involved in learning about software testing, and some of the resources I used to get started, but I haven’t yet addressed what I actually learned from all these resources. Now I’ll take some time to talk about some of the ideas that have helped me develop into a better tester and inspired me to introduce new ideas to my team. </a:t>
            </a:r>
            <a:r>
              <a:rPr lang="en" dirty="0" smtClean="0"/>
              <a:t>Specifically,</a:t>
            </a:r>
            <a:r>
              <a:rPr lang="en" baseline="0" dirty="0" smtClean="0"/>
              <a:t> I’m go</a:t>
            </a:r>
            <a:r>
              <a:rPr lang="en-US" baseline="0" dirty="0" smtClean="0"/>
              <a:t>in</a:t>
            </a:r>
            <a:r>
              <a:rPr lang="en" baseline="0" dirty="0" smtClean="0"/>
              <a:t>g to be talking about Heuristics and Oracle, then evaluating risks during testing, the value of scripted testing, and pair testing. </a:t>
            </a:r>
            <a:endParaRPr lang="en" dirty="0"/>
          </a:p>
        </p:txBody>
      </p:sp>
    </p:spTree>
    <p:extLst>
      <p:ext uri="{BB962C8B-B14F-4D97-AF65-F5344CB8AC3E}">
        <p14:creationId xmlns:p14="http://schemas.microsoft.com/office/powerpoint/2010/main" val="40261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use of heuristics is an idea that came up in many blog posts. Put very simply, a heuristic is a rule of thumb. That is to say, a rule used to make a decision that isn’t always perfect, but that that you’ve deemed useful enough to help make a decision under current circumstances. A very simple heuristic might be “When you see a new editable object, test the CrUD” (Create, Update, Delete). When I first learned about this idea, it seemed obvious, like something I knew I’d been doing naturally for as long as I’d been testing. It wasn’t until I experienced using someone else heuristic mnemonic during a Weekend Testing session that I understood the power of using heuristics with intent. The heuristics we selected helped focus our group’s testing around specific ideas. While it was limiting, the limitation was useful for the purpose of ensuring some specific areas were examined during a set time period, increasing our likelihood of producing valueable information about those areas. The real trick in using heuristics is deciding which heuristic to apply in a given situation. For example, there are lots of collections of heuristics that other testers have gathered into cheat sheets and mnemonic flash cards, but in order for them to be useful, you need to decide which heuristics will help you find the particular information you are looking for. One method of doing this is to select a few sets of heuristics you can regularly rely on, then develop heuristics for which to use. Meta?</a:t>
            </a:r>
          </a:p>
        </p:txBody>
      </p:sp>
    </p:spTree>
    <p:extLst>
      <p:ext uri="{BB962C8B-B14F-4D97-AF65-F5344CB8AC3E}">
        <p14:creationId xmlns:p14="http://schemas.microsoft.com/office/powerpoint/2010/main" val="109429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aseline="0" smtClean="0"/>
              <a:t>I’ll </a:t>
            </a:r>
            <a:r>
              <a:rPr lang="en-US" baseline="0" dirty="0" smtClean="0"/>
              <a:t>talk about why I decided to self-study testing, what sources I found for self-study, what I learned through self-study, and how I was able to bring new ideas to my team. The primary example I’ll use is how I introduced my team to pair testing. We don’t use it prevalently yet, but it demonstrates all the aspects of introducing a new idea. </a:t>
            </a:r>
            <a:endParaRPr dirty="0"/>
          </a:p>
        </p:txBody>
      </p:sp>
    </p:spTree>
    <p:extLst>
      <p:ext uri="{BB962C8B-B14F-4D97-AF65-F5344CB8AC3E}">
        <p14:creationId xmlns:p14="http://schemas.microsoft.com/office/powerpoint/2010/main" val="1609506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Another idea that seemed obvious at first was the idea of using oracles to determine correct behavior. An oracle is something that allows you to determine if behavior is a bug or not. This is something all testers do during testing, even if they don’t know the name for it. There’s no way to determine whether something is behaving in error or not unless you have some oracle to identify that correct or incorrect behavior, so if you’ve ever written up a defect, you’ve likely used an oracle even if you couldn’t identify it. The value in studying oracles for me comes from a few places. First, the idea that there are a wide variety of oracles and that some of these oracles can be in conflict was an important realization. Previously, I had an unstated expectation that an ‘oracle’ would be some written expectation of how a program is supposed to work, such as a requirements statement or user document. What I realized was that this was a shallow understanding of what an oracle could be. Oracles can also be discussions with coworkers about expected behaviors or information gained from using the program, such as similar behaviors or designs within the same program or in other programs. If every program your company produces uses a blue (i) button for information, and a new program suddenly uses a green (i), those other programs are acting as an oracle for your expectations. If your company ‘always’ uses a blue button, but the written requirements call for a green button, you may decide to find a superceding oracle, like a discussion with the product manager, to determine whether the green button is a problem. Second, once I was able to clearly identify oracles, my bug reports became more compelling. Instead of saying things like ‘this seems wrong’, I began thinking more clearly about why something seemed wrong, and know to look for more oracles to identify the problem. For example, in the green button example, when the button was green and matched the stated requirement, if I were to write a bug report, I could clearly identify that the green button was inconsistent with our other programs (identify the oracle indicating a problem), I might think to look at our branding statements for further evidence (searching for more oracles), and I can also state the conflict with requirements (identify conflicting oracles). This makes my bug reports more compelling and informative, and maximizes the amount of information the decision maker has available. </a:t>
            </a:r>
          </a:p>
        </p:txBody>
      </p:sp>
    </p:spTree>
    <p:extLst>
      <p:ext uri="{BB962C8B-B14F-4D97-AF65-F5344CB8AC3E}">
        <p14:creationId xmlns:p14="http://schemas.microsoft.com/office/powerpoint/2010/main" val="3925766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While developing an understanding of heuristics and oracles helped improve my individual testing performance, the first idea that I was able to present to my team was the idea of evaluating risks to determine what testing to undertake. When I first joined my team, we were guided by a ‘test everything’ mentality. Every time we created a new version, when we tested the ‘final build’, our goal was to ‘touch everything at least once’. The idea was that if we touched everything once, we’d surely find almost all of the bugs the product had to offer. While we weren’t naive enough to think that we could possibly find ALL the bugs, this approach generated a sense of security that we’d find most of them. Regression testing with this mentality took weeks for smaller projects, and months for larger ones. While I was studying testing, lots of testers reflected on the idea of ‘risk’ in lots of different contexts, but I was inspired to think of our regression testing through this ‘risk’ lens. Typically, our regression testing was expected to take a set amount of time. Since by ‘testing everything’ we were distributing that time across all possible test areas as if they had the same amount of risk, that meant that we would spend time on areas with few or no changes and few new bugs that we could be spending on areas that had experienced more changes and had a greater chance of new bugs. Since we were treating them equally, we weren’t organizing our testing to test the areas that had more changes first, even though they were more likely to produce bugs. Testing these areas nearer to the end of the cycle meant we were increasing the chances we would find bugs at the end of the cycle. Thinking about risk lead me to the conclusion that we might be able to get better results if we moved ‘riskier’ testing toward the front of the test cycle and that we may be able to eliminate some of the ‘least risky’ testing altogether to deliver releases more quickly. </a:t>
            </a:r>
          </a:p>
        </p:txBody>
      </p:sp>
    </p:spTree>
    <p:extLst>
      <p:ext uri="{BB962C8B-B14F-4D97-AF65-F5344CB8AC3E}">
        <p14:creationId xmlns:p14="http://schemas.microsoft.com/office/powerpoint/2010/main" val="3076743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Another major change in thinking for me was considering the value of scripted testing. When I first joined the test team, one of my first tasks was to begin executing test scripts. The test scripts were to act as my training as well as help the team complete some regression testing. At first, I was ecstatic. When I tested in my support job, we had vague checklists that left me feeling uncomfortable, because i didn’t feel confident when I used them. Having something that told me exactly what to do and exactly what to look for seemed like a huge improvement.  It didn’t take long for excitement to turn to frustration. I quickly discovered that many of the test scripts were out of date, which left me constantly asking the more experienced testers and support questions about how things were supposed to work. I learned more from those discussions than the test scripts could have possibly taught me. As I became more experienced, I was able to identify faulty test scripts and update them, but we consistently returned to these test scripts to identify coverage for regression testing. While we were encouraged to test ‘around’ the script, we were still spending time completing scripts that revealed few if any defects, because they represented tests that have been repeated constantly throughout the lifetime of the product. Not only that, but when put under pressure, due to a promised delivery date, it becomes increasingly tempting simply execute the script and consider it complete, increasing the time wasted on the testing that is least likely to reveal bugs. Lastly, these scripts are our primary means of describing our test coverage, which means the testing that revealed the most bugs (testing done outside of the scripts) isn’t necessarily represented in our coverage. This realization has lead me to start looking for other methods of training and other methods of identifying and describing test coverage, so we can eliminate the waste produced by scripted testing. </a:t>
            </a:r>
          </a:p>
        </p:txBody>
      </p:sp>
    </p:spTree>
    <p:extLst>
      <p:ext uri="{BB962C8B-B14F-4D97-AF65-F5344CB8AC3E}">
        <p14:creationId xmlns:p14="http://schemas.microsoft.com/office/powerpoint/2010/main" val="1075941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As I continued to study testing, pair testing kept popping up in my twitter feed as an idea, eventually followed by blogs. This involves a pair of testers, typically sharing a computer and sitting side by side, engaging in testing cooperatively. Pair testing was often mentioned as a way to work with new testers, and it made sense that it could be used as a form of training. Since I’d been looking for a replacement for using scripted tests as a training tool, I was excited to give pair testing a try, but we didn’t have any plans to hire new testers</a:t>
            </a:r>
            <a:r>
              <a:rPr lang="en" dirty="0" smtClean="0"/>
              <a:t>.</a:t>
            </a:r>
            <a:r>
              <a:rPr lang="en" baseline="0" dirty="0" smtClean="0"/>
              <a:t> Now</a:t>
            </a:r>
            <a:r>
              <a:rPr lang="en" dirty="0" smtClean="0"/>
              <a:t>, </a:t>
            </a:r>
            <a:r>
              <a:rPr lang="en" dirty="0"/>
              <a:t>around the time I’d been thinking of pair testing as a training tool we hired a new support staff member. We arranged a couple of pair testing sessions as a trial. I worked side by side with the new tester on performing some testing I was working on while completing a regression. In one session I ‘drove’ and explained what we were doing, and in the other session, the new tester ‘drove’ using some existing test scripts as a guide, and I explained the scripts. While the support person confirmed that the first session was the better learning experience, I believe both sessions were more productive than simply assigning the test scripts would have been. What’s more, working with someone so new to the product helped me find bugs I’d been desensitized to because i’d taken some long-standing behaviors for granted. After the success of the training sessions, another opportunity presented itself to use pair testing as a way of sharing specific knowledge among coworkers. We were working on a new product, and had some reservations about the design. We arranged a testing session between a product manager from another project known for his good design work, our marketer, and a tester, so that they could focus on UI and UX issues using the product manager’s  and marketer’s  specialized knowledge. Pair testing was able to prove itself to our team as a good way to share knowledge and perform effective testing. </a:t>
            </a:r>
          </a:p>
        </p:txBody>
      </p:sp>
    </p:spTree>
    <p:extLst>
      <p:ext uri="{BB962C8B-B14F-4D97-AF65-F5344CB8AC3E}">
        <p14:creationId xmlns:p14="http://schemas.microsoft.com/office/powerpoint/2010/main" val="2375650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Of the topics that have inspired me, I’ve been able to introduce two into my team with moderate success, evaluating risks and pair testing. I’m working on an evaluation of scripted testing and working on finding alternatives to suggest to my team, and hope to introduce discussions on using oracles and heuristics in the future. It’s important to note that just learning more about these ideas wasn’t sufficient to bring them to my team. It took time to develop the ideas and find ways to introduce them, and it took some groundwork and relationship building before I could suggest them to my team. I’d like to talk about some of the methods I used to move from being an individual studying testing, to someone who could use those new ideas to help my team. Afterwards, I’ll try to demonstrate how they worked using the example of introducing pair testing to my team. </a:t>
            </a:r>
          </a:p>
        </p:txBody>
      </p:sp>
    </p:spTree>
    <p:extLst>
      <p:ext uri="{BB962C8B-B14F-4D97-AF65-F5344CB8AC3E}">
        <p14:creationId xmlns:p14="http://schemas.microsoft.com/office/powerpoint/2010/main" val="211999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I think the most important thing that allowed me to introduce changes to my team was having strong relationships with a wide variety of coworkers. These coworkers then became allies in generating changes that they recognized as potentially beneficial to them and the company. </a:t>
            </a:r>
          </a:p>
          <a:p>
            <a:pPr rtl="0">
              <a:spcBef>
                <a:spcPts val="0"/>
              </a:spcBef>
              <a:buNone/>
            </a:pPr>
            <a:endParaRPr dirty="0"/>
          </a:p>
          <a:p>
            <a:pPr rtl="0">
              <a:spcBef>
                <a:spcPts val="0"/>
              </a:spcBef>
              <a:buNone/>
            </a:pPr>
            <a:r>
              <a:rPr lang="en" dirty="0"/>
              <a:t>The most obvious relationships are the ones with people on your test team. Ultimately, if you want to introduce testing changes, these are the people who will have to accept and carry out those changes with you. On my team, there’s one relationship that stands out particularly. When I first started, I was very unsure of myself and timid about speaking in meetings. I felt like everyone else knew more than I did, and I was afraid of sounding stupid. Occasionally after meetings, I would talk to him about an idea I had during the meeting but was afraid to bring up. At the next meeting, if I didn’t bring up the idea on my own, he would bring it up and mention that I’d brought it to his attention, giving me credit for the idea. This kind of gesture made it easy to identify him as an ally in introducing changes to the team. Now I usually bring up ideas during meetings on my own, but I still look to him as a sounding board to feel out what ideas will be easy or hard to introduce, and what some of the arguments against new ideas might be, so I can be better prepared to introduce the ideas into formal meetings.</a:t>
            </a:r>
          </a:p>
          <a:p>
            <a:pPr rtl="0">
              <a:spcBef>
                <a:spcPts val="0"/>
              </a:spcBef>
              <a:buNone/>
            </a:pPr>
            <a:endParaRPr dirty="0"/>
          </a:p>
          <a:p>
            <a:pPr rtl="0">
              <a:spcBef>
                <a:spcPts val="0"/>
              </a:spcBef>
              <a:buNone/>
            </a:pPr>
            <a:r>
              <a:rPr lang="en" dirty="0"/>
              <a:t>As you build these relationship, take note of the people who are doing interesting things and bringing changes of their own to the table. After I’d been on my team for a for a few months, a new tester joined the team. He had experience talking to leadership about making business decisions, and was able to talk to our boss as an experienced peer. He soon became responsible for organizing our collective test efforts. By building a relationship with him and learning from his experiences, I’ve been better able to bring changes of my own to the team. Also, as an influential person in the company, he can help me advocate for any changes that require the approval of management. He has only recently been given official status as our team lead, but his ability to influence others began well-before that recognition, and as a result, he has been an exceptional ally for making change. </a:t>
            </a:r>
          </a:p>
          <a:p>
            <a:pPr rtl="0">
              <a:spcBef>
                <a:spcPts val="0"/>
              </a:spcBef>
              <a:buNone/>
            </a:pPr>
            <a:endParaRPr dirty="0"/>
          </a:p>
          <a:p>
            <a:pPr>
              <a:spcBef>
                <a:spcPts val="0"/>
              </a:spcBef>
              <a:buNone/>
            </a:pPr>
            <a:endParaRPr dirty="0"/>
          </a:p>
        </p:txBody>
      </p:sp>
    </p:spTree>
    <p:extLst>
      <p:ext uri="{BB962C8B-B14F-4D97-AF65-F5344CB8AC3E}">
        <p14:creationId xmlns:p14="http://schemas.microsoft.com/office/powerpoint/2010/main" val="558379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a:solidFill>
                  <a:schemeClr val="dk1"/>
                </a:solidFill>
              </a:rPr>
              <a:t>As important is it is to build relationships within your team, it is also important to build relationships outside of your team. One of the people who has helped me experiment with change is a product manager. In our company, the product manager </a:t>
            </a:r>
            <a:r>
              <a:rPr lang="en" dirty="0" smtClean="0">
                <a:solidFill>
                  <a:schemeClr val="dk1"/>
                </a:solidFill>
              </a:rPr>
              <a:t>is the person who </a:t>
            </a:r>
            <a:r>
              <a:rPr lang="en" dirty="0">
                <a:solidFill>
                  <a:schemeClr val="dk1"/>
                </a:solidFill>
              </a:rPr>
              <a:t>evaluates the results of our testing in order to make decisions on the product. This means that when we consider whether a change is useful or not, recognizing how it benefits the product manager can be a big influence on whether that change is considered valuable. But your relationship can go beyond the basics of satisfying the product manager’s needs. By creating a friendship with the product managers, I have been able to ask one product manager to assist me with another manager’s product by spending time on an experiment that leveraged his specialized knowledge. I’ll talk more about this in the pair testing example. </a:t>
            </a:r>
          </a:p>
          <a:p>
            <a:pPr lvl="0" rtl="0">
              <a:spcBef>
                <a:spcPts val="0"/>
              </a:spcBef>
              <a:buClr>
                <a:schemeClr val="dk1"/>
              </a:buClr>
              <a:buFont typeface="Arial"/>
              <a:buNone/>
            </a:pPr>
            <a:endParaRPr dirty="0">
              <a:solidFill>
                <a:schemeClr val="dk1"/>
              </a:solidFill>
            </a:endParaRPr>
          </a:p>
          <a:p>
            <a:pPr lvl="0" rtl="0">
              <a:spcBef>
                <a:spcPts val="0"/>
              </a:spcBef>
              <a:buClr>
                <a:schemeClr val="dk1"/>
              </a:buClr>
              <a:buSzPct val="100000"/>
              <a:buFont typeface="Arial"/>
              <a:buNone/>
            </a:pPr>
            <a:r>
              <a:rPr lang="en" dirty="0">
                <a:solidFill>
                  <a:schemeClr val="dk1"/>
                </a:solidFill>
              </a:rPr>
              <a:t>The last major ally I’ll talk about here is the support team. When I read about how people work on test teams, I rarely hear them mention how they work with support to accomplish mutual goals. In our company, there was a time when the test team was considered part of the support team, which reminds me of that first job I had where the support team performed testing as well. So, in all of my positions there’s been a strong tie between support and testing. At the moment, our test team is grouped with the development team, but we still have a strong relationship with support. When I first arrived, I recognized how important that relationship was, because whenever I had a question about the program or our users, the support staff was always willing to make time for me. In return, whenever our support team needed help identifying a bug or understanding some new behavior I had tested, I made sure to make time for them and offer them as much assistance as I could. The support team leader noticed my interaction with the support team. She has encouraged me, and has been a valuable ally herself in making change for the testing team. She plays a part in the pair testing example as well. </a:t>
            </a:r>
          </a:p>
          <a:p>
            <a:pPr lvl="0" rtl="0">
              <a:spcBef>
                <a:spcPts val="0"/>
              </a:spcBef>
              <a:buClr>
                <a:schemeClr val="dk1"/>
              </a:buClr>
              <a:buFont typeface="Arial"/>
              <a:buNone/>
            </a:pPr>
            <a:endParaRPr dirty="0">
              <a:solidFill>
                <a:schemeClr val="dk1"/>
              </a:solidFill>
            </a:endParaRPr>
          </a:p>
        </p:txBody>
      </p:sp>
    </p:spTree>
    <p:extLst>
      <p:ext uri="{BB962C8B-B14F-4D97-AF65-F5344CB8AC3E}">
        <p14:creationId xmlns:p14="http://schemas.microsoft.com/office/powerpoint/2010/main" val="300411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9636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A big part in developing the </a:t>
            </a:r>
            <a:r>
              <a:rPr lang="en" dirty="0" smtClean="0"/>
              <a:t>relationships </a:t>
            </a:r>
            <a:r>
              <a:rPr lang="en" dirty="0"/>
              <a:t>I described was having hallway discussions. By hallway discussions, I really mean any discussion that occurs outside of a formal meeting. This could be just a quick conversation in someone’s office, or an IM, or literally just passing someone in the hallway and starting up a conversation. Using this lightweight, informal kind of discussion allows me to feel out my coworkers interest in new ideas. Also, by maintaining this open dialogue outside of meetings, if a problem came up, I was able to draw on my learnings to offer solutions. By participating in continued conversation, opportunities to try new ideas to solve problems come up more frequently than waiting around for meetings, and new ideas are more likely to be taken up by the group when they solve an immediate problem. Conversations like these lead directly to the design/UX pair testing session I mentioned earlier. </a:t>
            </a:r>
            <a:r>
              <a:rPr lang="en" dirty="0" smtClean="0"/>
              <a:t>Another </a:t>
            </a:r>
            <a:r>
              <a:rPr lang="en" dirty="0"/>
              <a:t>form of ‘hallway discussion’ is sending each other links to articles and blogs with interesting ideas. For example, I don’t use automation during my testing work, but one of my coworkers does. When my studies reveal an interesting idea about automation that he may not have seen, I send him a link. That way, he can evaluate it is see if there’s an idea or change he might think is worth pursuing on his own. </a:t>
            </a:r>
          </a:p>
          <a:p>
            <a:pPr>
              <a:spcBef>
                <a:spcPts val="0"/>
              </a:spcBef>
              <a:buNone/>
            </a:pPr>
            <a:endParaRPr dirty="0"/>
          </a:p>
        </p:txBody>
      </p:sp>
    </p:spTree>
    <p:extLst>
      <p:ext uri="{BB962C8B-B14F-4D97-AF65-F5344CB8AC3E}">
        <p14:creationId xmlns:p14="http://schemas.microsoft.com/office/powerpoint/2010/main" val="1890099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Now that you’ve identified the people who can help you make </a:t>
            </a:r>
            <a:r>
              <a:rPr lang="en" dirty="0" smtClean="0"/>
              <a:t>change and</a:t>
            </a:r>
            <a:r>
              <a:rPr lang="en" baseline="0" dirty="0" smtClean="0"/>
              <a:t> started introducing new ideas through hallway discussions</a:t>
            </a:r>
            <a:r>
              <a:rPr lang="en" dirty="0" smtClean="0"/>
              <a:t>, </a:t>
            </a:r>
            <a:r>
              <a:rPr lang="en" dirty="0"/>
              <a:t>you can focus on how to bring potential changes to their attention. The biggest thing you can do to make it easier to introduce a change to your team is to volunteer to be the guinea pig. That is to say, take a task you want to change, and if it’s under your authority, just change how you address that task. If you need permission to make the change you’d like to try, ask for that permission by offering to try it out yourself as a one time, low risk experiment and see if you can produce some meaningful results or some evidence that the change was valuable and useful. When you’re done, work hard to identify how the change was valuable and to whom, whether it impacted your ability to test well, or generate more meaningful results that someone else will find valuable. Once you’ve figured out who will find the change meaningful and will care about the results, and show them and let them confirm or refute your analysis. If you can demonstrate the value of a change and show its benefit in your own company’s context, it’ll be easier for others to accept the value of that change than if you simply told them about it and guessed at the benefits or used somebody else’s analysis of the benefits. </a:t>
            </a:r>
          </a:p>
        </p:txBody>
      </p:sp>
    </p:spTree>
    <p:extLst>
      <p:ext uri="{BB962C8B-B14F-4D97-AF65-F5344CB8AC3E}">
        <p14:creationId xmlns:p14="http://schemas.microsoft.com/office/powerpoint/2010/main" val="9123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-I’ll </a:t>
            </a:r>
            <a:r>
              <a:rPr lang="en" dirty="0"/>
              <a:t>start by explaining my experience. Prior to joining my current team, I was at another company in a software support position for 4 ½ years. In that role, software support did triple duty as support, testing, and documentation. Support was always our primary responsibility, but testing quickly became a favorite of mine. </a:t>
            </a:r>
            <a:endParaRPr lang="en" dirty="0" smtClean="0"/>
          </a:p>
          <a:p>
            <a:pPr>
              <a:spcBef>
                <a:spcPts val="0"/>
              </a:spcBef>
              <a:buNone/>
            </a:pPr>
            <a:r>
              <a:rPr lang="en" dirty="0" smtClean="0"/>
              <a:t>-Like </a:t>
            </a:r>
            <a:r>
              <a:rPr lang="en" dirty="0"/>
              <a:t>many small businesses, we </a:t>
            </a:r>
            <a:r>
              <a:rPr lang="en" dirty="0" smtClean="0"/>
              <a:t>didn’t</a:t>
            </a:r>
            <a:r>
              <a:rPr lang="en" baseline="0" dirty="0" smtClean="0"/>
              <a:t> formally train support staff in testing</a:t>
            </a:r>
            <a:r>
              <a:rPr lang="en" dirty="0" smtClean="0"/>
              <a:t>. </a:t>
            </a:r>
            <a:r>
              <a:rPr lang="en" dirty="0"/>
              <a:t>Instead, we relied on our customer knowledge, product knowledge, and a few checklists. A large part of the testing effort was ‘comparison testing’ where we would compare financial reports generated by the last </a:t>
            </a:r>
            <a:r>
              <a:rPr lang="en" dirty="0" smtClean="0"/>
              <a:t>version</a:t>
            </a:r>
            <a:r>
              <a:rPr lang="en" baseline="0" dirty="0" smtClean="0"/>
              <a:t> released to customer</a:t>
            </a:r>
            <a:r>
              <a:rPr lang="en" dirty="0" smtClean="0"/>
              <a:t> </a:t>
            </a:r>
            <a:r>
              <a:rPr lang="en" dirty="0"/>
              <a:t>to financial reports generated in the current </a:t>
            </a:r>
            <a:r>
              <a:rPr lang="en" dirty="0" smtClean="0"/>
              <a:t>release</a:t>
            </a:r>
            <a:r>
              <a:rPr lang="en" baseline="0" dirty="0" smtClean="0"/>
              <a:t> candidate</a:t>
            </a:r>
            <a:r>
              <a:rPr lang="en" dirty="0" smtClean="0"/>
              <a:t> </a:t>
            </a:r>
            <a:r>
              <a:rPr lang="en" dirty="0"/>
              <a:t>and evaluate any discrepancies. </a:t>
            </a:r>
            <a:endParaRPr lang="en" dirty="0" smtClean="0"/>
          </a:p>
          <a:p>
            <a:pPr>
              <a:spcBef>
                <a:spcPts val="0"/>
              </a:spcBef>
              <a:buNone/>
            </a:pPr>
            <a:r>
              <a:rPr lang="en" dirty="0" smtClean="0"/>
              <a:t>-Where </a:t>
            </a:r>
            <a:r>
              <a:rPr lang="en" dirty="0"/>
              <a:t>other support reps saw this as boring ‘staring at numbers’ I saw this as ‘an exciting search for the causes behind the discrepancies’ and a tester was born. I soon realized that I wanted to find a position where testing could be my primary focus. </a:t>
            </a:r>
          </a:p>
        </p:txBody>
      </p:sp>
    </p:spTree>
    <p:extLst>
      <p:ext uri="{BB962C8B-B14F-4D97-AF65-F5344CB8AC3E}">
        <p14:creationId xmlns:p14="http://schemas.microsoft.com/office/powerpoint/2010/main" val="660185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My last suggestion is the most general, but it’s important. Be persistent. Change can take time to come to fruition. You may be suggesting ideas that are contrary to ideas other people on your team have held for a long time. Changing their minds enough to allow you to attempt new ideas may take time and effort, but keep working at it. Keeping having hallway discussion. Keep bringing up your ideas in official meetings as well. Spread your ideas to as many people as will listen, and figure out who can help you bring them to life on your team. I’ve been on my team for 4 years, and I’m just starting to introduce some of the ideas that I’ve been learning to other team members. But, it’s starting to work. The best example of this is the work I’ve been doing on introducing pair testing. </a:t>
            </a:r>
          </a:p>
        </p:txBody>
      </p:sp>
    </p:spTree>
    <p:extLst>
      <p:ext uri="{BB962C8B-B14F-4D97-AF65-F5344CB8AC3E}">
        <p14:creationId xmlns:p14="http://schemas.microsoft.com/office/powerpoint/2010/main" val="4071461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So, here’s the story of how I got my team to consider using pair testing. </a:t>
            </a:r>
            <a:r>
              <a:rPr lang="en" dirty="0" smtClean="0"/>
              <a:t>I had recently been tasked with updating our ‘onboarding’ documents</a:t>
            </a:r>
            <a:r>
              <a:rPr lang="en" baseline="0" dirty="0" smtClean="0"/>
              <a:t> that explain some of the basics for starting at the test team, installation procedures, shared file locations, test database information, etc. This got me thinking about what training was like and how much I hated using scripts for training.  Around the same time, </a:t>
            </a:r>
            <a:r>
              <a:rPr lang="en" dirty="0" smtClean="0"/>
              <a:t>I </a:t>
            </a:r>
            <a:r>
              <a:rPr lang="en" dirty="0"/>
              <a:t>began seeing pair testing referenced as a way to work with new testers, </a:t>
            </a:r>
            <a:r>
              <a:rPr lang="en" dirty="0" smtClean="0"/>
              <a:t>so</a:t>
            </a:r>
            <a:r>
              <a:rPr lang="en" baseline="0" dirty="0" smtClean="0"/>
              <a:t> I </a:t>
            </a:r>
            <a:r>
              <a:rPr lang="en" dirty="0" smtClean="0"/>
              <a:t>talked </a:t>
            </a:r>
            <a:r>
              <a:rPr lang="en" dirty="0"/>
              <a:t>to some of my friends in the Software Testing 24/7 chat channel, and discovered that they had been using pair testing as a training </a:t>
            </a:r>
            <a:r>
              <a:rPr lang="en" dirty="0" smtClean="0"/>
              <a:t>tool. </a:t>
            </a:r>
          </a:p>
          <a:p>
            <a:pPr>
              <a:spcBef>
                <a:spcPts val="0"/>
              </a:spcBef>
              <a:buNone/>
            </a:pPr>
            <a:endParaRPr lang="en" dirty="0" smtClean="0"/>
          </a:p>
          <a:p>
            <a:pPr>
              <a:spcBef>
                <a:spcPts val="0"/>
              </a:spcBef>
              <a:buNone/>
            </a:pPr>
            <a:r>
              <a:rPr lang="en" dirty="0" smtClean="0"/>
              <a:t>I had a hallway</a:t>
            </a:r>
            <a:r>
              <a:rPr lang="en" baseline="0" dirty="0" smtClean="0"/>
              <a:t> discussion with the person who is now Test Lead, talking about how I thought pair testing might be a really good training method that would get testing and training completed at the same time, and he agreed. I knew that we had recently hired a new support person, and I had already built a relationship with the Support Lead, so I suggested that we could ask her if she’d be willing to let me work with the new support person on some testing I needed to complete anyway. I was ready to be the guinea pig, and I was taking the support newbie with me. The tester, who didn’t yet have a title, but who did have influence, talked to th</a:t>
            </a:r>
            <a:r>
              <a:rPr lang="en-US" baseline="0" dirty="0" smtClean="0"/>
              <a:t>e Support Lead, who agreed to let me try it out. </a:t>
            </a:r>
            <a:endParaRPr lang="en" dirty="0" smtClean="0"/>
          </a:p>
        </p:txBody>
      </p:sp>
    </p:spTree>
    <p:extLst>
      <p:ext uri="{BB962C8B-B14F-4D97-AF65-F5344CB8AC3E}">
        <p14:creationId xmlns:p14="http://schemas.microsoft.com/office/powerpoint/2010/main" val="1103576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Pair</a:t>
            </a:r>
            <a:r>
              <a:rPr lang="en-US" baseline="0" dirty="0" smtClean="0"/>
              <a:t> testing as a training method came together easily, but I was less sure about convincing the team that it would be valuable for a tester to spend time with our more experienced coworkers that had their own job to attend to. Then an opportunity presented itself. The team had been assigned to work on a brand new product that was going to be used on a touchscreen mobile device. </a:t>
            </a:r>
            <a:r>
              <a:rPr lang="en-US" dirty="0" smtClean="0"/>
              <a:t>Another tester and I were talking in his office and we shared our concerns about the design</a:t>
            </a:r>
            <a:r>
              <a:rPr lang="en-US" baseline="0" dirty="0" smtClean="0"/>
              <a:t> of the new product</a:t>
            </a:r>
            <a:r>
              <a:rPr lang="en-US" dirty="0" smtClean="0"/>
              <a:t>. A little while later, a product manager from a different product came back from a conference and shared that he had been complimented on his design work. This gave me the opportunity to suggest pair testing as a way to solve the problems</a:t>
            </a:r>
            <a:r>
              <a:rPr lang="en-US" baseline="0" dirty="0" smtClean="0"/>
              <a:t> we were having with the design of the new product. </a:t>
            </a:r>
            <a:r>
              <a:rPr lang="en-US" dirty="0" smtClean="0"/>
              <a:t>I started</a:t>
            </a:r>
            <a:r>
              <a:rPr lang="en-US" baseline="0" dirty="0" smtClean="0"/>
              <a:t> a hallway</a:t>
            </a:r>
            <a:r>
              <a:rPr lang="en-US" dirty="0" smtClean="0"/>
              <a:t> conversation with that</a:t>
            </a:r>
            <a:r>
              <a:rPr lang="en-US" baseline="0" dirty="0" smtClean="0"/>
              <a:t> product manager</a:t>
            </a:r>
            <a:r>
              <a:rPr lang="en-US" dirty="0" smtClean="0"/>
              <a:t> to asses his interest in helping us do some testing from a design perspective, and he agreed. They enlisted the marketer to assist them with his specialized knowledge of customer expectations. Together, they were able to analyze a number of potential design flaws that might have gone unreported otherwise. </a:t>
            </a:r>
          </a:p>
          <a:p>
            <a:endParaRPr lang="en-US" dirty="0"/>
          </a:p>
        </p:txBody>
      </p:sp>
    </p:spTree>
    <p:extLst>
      <p:ext uri="{BB962C8B-B14F-4D97-AF65-F5344CB8AC3E}">
        <p14:creationId xmlns:p14="http://schemas.microsoft.com/office/powerpoint/2010/main" val="2774147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Now that</a:t>
            </a:r>
            <a:r>
              <a:rPr lang="en-US" baseline="0" dirty="0" smtClean="0"/>
              <a:t> I’ve talked about how I’ve been able to turn learning into leadership on my team, I’ll draw back for a minutes to mention what little I know about how I might turn learning about making change on my team into promoting leadership within the community.</a:t>
            </a:r>
            <a:endParaRPr dirty="0"/>
          </a:p>
        </p:txBody>
      </p:sp>
    </p:spTree>
    <p:extLst>
      <p:ext uri="{BB962C8B-B14F-4D97-AF65-F5344CB8AC3E}">
        <p14:creationId xmlns:p14="http://schemas.microsoft.com/office/powerpoint/2010/main" val="1878081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I’m starting to share the things I’m learning at conferences</a:t>
            </a:r>
            <a:r>
              <a:rPr lang="en-US" baseline="0" dirty="0" smtClean="0"/>
              <a:t>. I’m hoping that others will be able to take my experiences and use them to begin engaging on their own journey to leadership. I started at PNSQC by sharing my experience with finding resources for self-studying software testing and describing how those resources led me </a:t>
            </a:r>
            <a:r>
              <a:rPr lang="en-US" baseline="0" smtClean="0"/>
              <a:t>to change </a:t>
            </a:r>
            <a:r>
              <a:rPr lang="en-US" baseline="0" dirty="0" smtClean="0"/>
              <a:t>the way I thought about lots of things because of what I was learning. This was a really great experience. To be honest, the main reason I decided to submit was because I wanted a discount to attend the conference, but I realized when I started on the poster that what I had to share could be pretty useful. </a:t>
            </a:r>
          </a:p>
          <a:p>
            <a:pPr>
              <a:spcBef>
                <a:spcPts val="0"/>
              </a:spcBef>
              <a:buNone/>
            </a:pPr>
            <a:endParaRPr lang="en-US" baseline="0" dirty="0" smtClean="0"/>
          </a:p>
          <a:p>
            <a:pPr>
              <a:spcBef>
                <a:spcPts val="0"/>
              </a:spcBef>
              <a:buNone/>
            </a:pPr>
            <a:r>
              <a:rPr lang="en-US" baseline="0" dirty="0" smtClean="0"/>
              <a:t>This is my second conference, and again, the main reason I submitted was to reduce the cost of attendance. But this time, I realized that I also had something to share before I took a stab at the abstract. In fact, I had outlined the whole thing before I even wrote the abstract. I’m already gaining valuable experience from being here, but I’m also glad to have something to share.  </a:t>
            </a:r>
            <a:endParaRPr dirty="0"/>
          </a:p>
        </p:txBody>
      </p:sp>
    </p:spTree>
    <p:extLst>
      <p:ext uri="{BB962C8B-B14F-4D97-AF65-F5344CB8AC3E}">
        <p14:creationId xmlns:p14="http://schemas.microsoft.com/office/powerpoint/2010/main" val="383956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Now that I realize I</a:t>
            </a:r>
            <a:r>
              <a:rPr lang="en-US" baseline="0" dirty="0" smtClean="0"/>
              <a:t> have information I can share, I think I’m ready to start a blog of my own. I’ve got one setup and ready for my first post. I’m looking forward to having a more substantial way of sharing ideas with others beyond the limits of Skype or Twitter.  I also like that it gives me a chance to be actively engaged in generating and exploring ideas with other testers without waiting around for a conference. </a:t>
            </a:r>
            <a:endParaRPr dirty="0"/>
          </a:p>
        </p:txBody>
      </p:sp>
    </p:spTree>
    <p:extLst>
      <p:ext uri="{BB962C8B-B14F-4D97-AF65-F5344CB8AC3E}">
        <p14:creationId xmlns:p14="http://schemas.microsoft.com/office/powerpoint/2010/main" val="2558815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7785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647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baseline="0" dirty="0" smtClean="0"/>
          </a:p>
        </p:txBody>
      </p:sp>
    </p:spTree>
    <p:extLst>
      <p:ext uri="{BB962C8B-B14F-4D97-AF65-F5344CB8AC3E}">
        <p14:creationId xmlns:p14="http://schemas.microsoft.com/office/powerpoint/2010/main" val="353220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Now I’ll spend a few minutes </a:t>
            </a:r>
            <a:r>
              <a:rPr lang="en" dirty="0" smtClean="0"/>
              <a:t>talking about what </a:t>
            </a:r>
            <a:r>
              <a:rPr lang="en" dirty="0"/>
              <a:t>it was like when I began software </a:t>
            </a:r>
            <a:r>
              <a:rPr lang="en" dirty="0" smtClean="0"/>
              <a:t>testing at</a:t>
            </a:r>
            <a:r>
              <a:rPr lang="en" baseline="0" dirty="0" smtClean="0"/>
              <a:t> my current company</a:t>
            </a:r>
            <a:r>
              <a:rPr lang="en" dirty="0" smtClean="0"/>
              <a:t>. </a:t>
            </a:r>
            <a:r>
              <a:rPr lang="en" dirty="0"/>
              <a:t>I left my support position and joined my current team at DNV-GL Software 3 ½ years ago. I was (and am) the person with the least experience in a testing position on the team. It’s a little like having an older brother. You are never going to be older than your older brother, no matter how old you get!</a:t>
            </a:r>
          </a:p>
        </p:txBody>
      </p:sp>
    </p:spTree>
    <p:extLst>
      <p:ext uri="{BB962C8B-B14F-4D97-AF65-F5344CB8AC3E}">
        <p14:creationId xmlns:p14="http://schemas.microsoft.com/office/powerpoint/2010/main" val="387309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When I arrived, I realized I was already very familiar with most of the tasks that I was expected to perform. I’ve always been a quick learner when it comes to </a:t>
            </a:r>
            <a:r>
              <a:rPr lang="en" dirty="0" smtClean="0"/>
              <a:t>software, so I was able to learn the products very quickly. </a:t>
            </a:r>
            <a:r>
              <a:rPr lang="en" dirty="0"/>
              <a:t>I was able to take direction from a test script. I had experience with defect tracking, </a:t>
            </a:r>
            <a:r>
              <a:rPr lang="en" dirty="0" smtClean="0"/>
              <a:t>because</a:t>
            </a:r>
            <a:r>
              <a:rPr lang="en" baseline="0" dirty="0" smtClean="0"/>
              <a:t> in my old support role, we were responsible for </a:t>
            </a:r>
            <a:r>
              <a:rPr lang="en-US" baseline="0" dirty="0" smtClean="0"/>
              <a:t>writing defects that identified the specific replication procedures and</a:t>
            </a:r>
            <a:r>
              <a:rPr lang="en" dirty="0" smtClean="0"/>
              <a:t> </a:t>
            </a:r>
            <a:r>
              <a:rPr lang="en" dirty="0"/>
              <a:t>testing defect fixes to confirm the </a:t>
            </a:r>
            <a:r>
              <a:rPr lang="en" dirty="0" smtClean="0"/>
              <a:t>fix. </a:t>
            </a:r>
            <a:r>
              <a:rPr lang="en" dirty="0"/>
              <a:t>I quickly became attuned to writing detailed scripts to address specific tests to be performed at a future date. With the exception of scripted testing, these were all things I had done in my previous job in the support role. </a:t>
            </a:r>
          </a:p>
        </p:txBody>
      </p:sp>
    </p:spTree>
    <p:extLst>
      <p:ext uri="{BB962C8B-B14F-4D97-AF65-F5344CB8AC3E}">
        <p14:creationId xmlns:p14="http://schemas.microsoft.com/office/powerpoint/2010/main" val="27957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I kept working on developing the skills that were expected of me (writing and executing scripts, writing and closing defects), but I felt like something was missing. I noticed that there were a lot of things I was wondering about that we weren’t talking about. One of those things was something I’ve come to recognize as negative testing, making sure that we respond to bad input and user mistakes as well as we respond to the expected usage. We vaguely talked about testing ‘around’ the scripts, but we weren’t talking about how to come up with new test ideas or what </a:t>
            </a:r>
            <a:r>
              <a:rPr lang="en" dirty="0" smtClean="0"/>
              <a:t>makes </a:t>
            </a:r>
            <a:r>
              <a:rPr lang="en" dirty="0"/>
              <a:t>a good test script. We weren’t talking about how to decide when to test beyond the replication steps of a defect or whether to test more than the replication procedures at all. We didn’t talk about how to do a great job of testing, we just talked about how we were going to get our job done, since we all felt ‘competent’. </a:t>
            </a:r>
          </a:p>
        </p:txBody>
      </p:sp>
    </p:spTree>
    <p:extLst>
      <p:ext uri="{BB962C8B-B14F-4D97-AF65-F5344CB8AC3E}">
        <p14:creationId xmlns:p14="http://schemas.microsoft.com/office/powerpoint/2010/main" val="84281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Since no one else was talking about the ideas I’d been having, I assumed they must already have information I didn’t, due to lack of experience. In hindsight, I was probably doing as good a job as everyone else. At least, there’s no evidence that I wasn’t. I got good reviews, and not much negative feedback. But since it felt like there was so much I didn’t know and wanted to discuss, and no one else was bringing it up, I figured I was the only one who didn’t know. I decided that what I need to do was start studying software testing on my own so I could get caught up with my coworkers.  </a:t>
            </a:r>
          </a:p>
        </p:txBody>
      </p:sp>
    </p:spTree>
    <p:extLst>
      <p:ext uri="{BB962C8B-B14F-4D97-AF65-F5344CB8AC3E}">
        <p14:creationId xmlns:p14="http://schemas.microsoft.com/office/powerpoint/2010/main" val="372025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t>
            </a:r>
            <a:r>
              <a:rPr lang="en-US" dirty="0" smtClean="0"/>
              <a:t>the story of how I decided that I needed to start learning more about software testing. Once</a:t>
            </a:r>
            <a:r>
              <a:rPr lang="en-US" baseline="0" dirty="0" smtClean="0"/>
              <a:t> I made my decision, I began looking for resources, so now I’m going to talk about some of the resources I found, including the ones you see listed here. </a:t>
            </a:r>
            <a:endParaRPr lang="en-US" dirty="0"/>
          </a:p>
        </p:txBody>
      </p:sp>
    </p:spTree>
    <p:extLst>
      <p:ext uri="{BB962C8B-B14F-4D97-AF65-F5344CB8AC3E}">
        <p14:creationId xmlns:p14="http://schemas.microsoft.com/office/powerpoint/2010/main" val="368643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Like </a:t>
            </a:r>
            <a:r>
              <a:rPr lang="en" dirty="0"/>
              <a:t>anybody in search of an answer, I started with Google. Initially, I tried searching for professional organizations, because years ago in college, it seemed like many of the professional organizations I was introduced to had ‘resource’ section on their website with link to discover more about a future career in that profession. I found lots of sites (ASTQB, AST, STP, STC), but it was hard to find the information I was looking for. Strictly speaking, Software Testing Club isn’t a ‘professional organization’ as much as an online community, but it provided some of the information I was looking for. Eventually, through STC, I found Ministry of Test, which had a blog feed that changed my mind about blogs completely. </a:t>
            </a:r>
          </a:p>
        </p:txBody>
      </p:sp>
    </p:spTree>
    <p:extLst>
      <p:ext uri="{BB962C8B-B14F-4D97-AF65-F5344CB8AC3E}">
        <p14:creationId xmlns:p14="http://schemas.microsoft.com/office/powerpoint/2010/main" val="2934180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1160464"/>
            <a:ext cx="8893174" cy="31178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1641864"/>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50823" y="3572157"/>
            <a:ext cx="6445252" cy="290128"/>
          </a:xfrm>
        </p:spPr>
        <p:txBody>
          <a:bodyPr/>
          <a:lstStyle>
            <a:lvl1pPr marL="0" indent="0" algn="l">
              <a:lnSpc>
                <a:spcPct val="114000"/>
              </a:lnSpc>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Presenter name</a:t>
            </a:r>
            <a:endParaRPr lang="en-US" dirty="0"/>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3" hasCustomPrompt="1"/>
          </p:nvPr>
        </p:nvSpPr>
        <p:spPr>
          <a:xfrm>
            <a:off x="250825" y="3862903"/>
            <a:ext cx="6445250" cy="332814"/>
          </a:xfrm>
        </p:spPr>
        <p:txBody>
          <a:bodyPr/>
          <a:lstStyle>
            <a:lvl1pPr marL="0" indent="0">
              <a:buNone/>
              <a:defRPr b="0">
                <a:solidFill>
                  <a:schemeClr val="tx2"/>
                </a:solidFill>
              </a:defRPr>
            </a:lvl1pPr>
          </a:lstStyle>
          <a:p>
            <a:pPr lvl="0"/>
            <a:r>
              <a:rPr lang="en-US" dirty="0" smtClean="0"/>
              <a:t>Insert Date</a:t>
            </a:r>
          </a:p>
        </p:txBody>
      </p:sp>
      <p:sp>
        <p:nvSpPr>
          <p:cNvPr id="14" name="Text Placeholder 13"/>
          <p:cNvSpPr>
            <a:spLocks noGrp="1"/>
          </p:cNvSpPr>
          <p:nvPr>
            <p:ph type="body" sz="quarter" idx="14" hasCustomPrompt="1"/>
          </p:nvPr>
        </p:nvSpPr>
        <p:spPr>
          <a:xfrm>
            <a:off x="250823" y="1396800"/>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204580"/>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0" name="Footer Placeholder 9"/>
          <p:cNvSpPr>
            <a:spLocks noGrp="1"/>
          </p:cNvSpPr>
          <p:nvPr>
            <p:ph type="ftr" sz="quarter" idx="16"/>
          </p:nvPr>
        </p:nvSpPr>
        <p:spPr/>
        <p:txBody>
          <a:bodyPr/>
          <a:lstStyle/>
          <a:p>
            <a:r>
              <a:rPr lang="en-US" smtClean="0"/>
              <a:t>Private and confidential</a:t>
            </a:r>
            <a:endParaRPr lang="en-US"/>
          </a:p>
        </p:txBody>
      </p:sp>
      <p:sp>
        <p:nvSpPr>
          <p:cNvPr id="11" name="Slide Number Placeholder 10"/>
          <p:cNvSpPr>
            <a:spLocks noGrp="1"/>
          </p:cNvSpPr>
          <p:nvPr>
            <p:ph type="sldNum" sz="quarter" idx="17"/>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23" name="TextBox 22"/>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
        <p:nvSpPr>
          <p:cNvPr id="4" name="Tekstvak 3"/>
          <p:cNvSpPr txBox="1"/>
          <p:nvPr/>
        </p:nvSpPr>
        <p:spPr>
          <a:xfrm>
            <a:off x="4572000" y="2790742"/>
            <a:ext cx="3600400" cy="278218"/>
          </a:xfrm>
          <a:prstGeom prst="rect">
            <a:avLst/>
          </a:prstGeom>
          <a:noFill/>
        </p:spPr>
        <p:txBody>
          <a:bodyPr wrap="square" lIns="0" tIns="0" rIns="0" bIns="0" rtlCol="0">
            <a:spAutoFit/>
          </a:bodyPr>
          <a:lstStyle/>
          <a:p>
            <a:pPr>
              <a:lnSpc>
                <a:spcPct val="113000"/>
              </a:lnSpc>
              <a:spcBef>
                <a:spcPts val="600"/>
              </a:spcBef>
            </a:pPr>
            <a:endParaRPr lang="nl-NL" sz="1600" dirty="0" err="1" smtClean="0">
              <a:solidFill>
                <a:srgbClr val="333333"/>
              </a:solidFill>
            </a:endParaRPr>
          </a:p>
        </p:txBody>
      </p:sp>
      <p:sp>
        <p:nvSpPr>
          <p:cNvPr id="45" name="Tijdelijke aanduiding voor tekst 44"/>
          <p:cNvSpPr>
            <a:spLocks noGrp="1"/>
          </p:cNvSpPr>
          <p:nvPr>
            <p:ph type="body" sz="quarter" idx="18" hasCustomPrompt="1"/>
          </p:nvPr>
        </p:nvSpPr>
        <p:spPr>
          <a:xfrm>
            <a:off x="250825" y="2420938"/>
            <a:ext cx="6445250" cy="647700"/>
          </a:xfrm>
        </p:spPr>
        <p:txBody>
          <a:bodyPr anchor="t"/>
          <a:lstStyle>
            <a:lvl1pPr marL="0" indent="0">
              <a:buFontTx/>
              <a:buNone/>
              <a:defRPr b="1">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smtClean="0"/>
              <a:t>Insert subtitle</a:t>
            </a:r>
            <a:endParaRPr lang="en-US" noProof="0" dirty="0"/>
          </a:p>
        </p:txBody>
      </p:sp>
    </p:spTree>
    <p:extLst>
      <p:ext uri="{BB962C8B-B14F-4D97-AF65-F5344CB8AC3E}">
        <p14:creationId xmlns:p14="http://schemas.microsoft.com/office/powerpoint/2010/main" val="2708744307"/>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dirty="0"/>
          </a:p>
        </p:txBody>
      </p:sp>
      <p:sp>
        <p:nvSpPr>
          <p:cNvPr id="3" name="Text Placeholder 2"/>
          <p:cNvSpPr>
            <a:spLocks noGrp="1"/>
          </p:cNvSpPr>
          <p:nvPr>
            <p:ph type="body" idx="1"/>
          </p:nvPr>
        </p:nvSpPr>
        <p:spPr>
          <a:xfrm>
            <a:off x="250824" y="972000"/>
            <a:ext cx="4246563"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0826" y="1620000"/>
            <a:ext cx="4246562" cy="4366353"/>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Text Placeholder 4"/>
          <p:cNvSpPr>
            <a:spLocks noGrp="1"/>
          </p:cNvSpPr>
          <p:nvPr>
            <p:ph type="body" sz="quarter" idx="3"/>
          </p:nvPr>
        </p:nvSpPr>
        <p:spPr>
          <a:xfrm>
            <a:off x="4645025" y="970248"/>
            <a:ext cx="4248150"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20000"/>
            <a:ext cx="4247456" cy="4366800"/>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8" name="Footer Placeholder 7"/>
          <p:cNvSpPr>
            <a:spLocks noGrp="1"/>
          </p:cNvSpPr>
          <p:nvPr>
            <p:ph type="ftr" sz="quarter" idx="11"/>
          </p:nvPr>
        </p:nvSpPr>
        <p:spPr/>
        <p:txBody>
          <a:bodyPr/>
          <a:lstStyle/>
          <a:p>
            <a:r>
              <a:rPr lang="nb-NO" smtClean="0"/>
              <a:t>Private and confidential</a:t>
            </a:r>
            <a:endParaRPr lang="nb-NO"/>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35391794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250824" y="1267200"/>
            <a:ext cx="4244976" cy="4722013"/>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6" name="Footer Placeholder 5"/>
          <p:cNvSpPr>
            <a:spLocks noGrp="1"/>
          </p:cNvSpPr>
          <p:nvPr>
            <p:ph type="ftr" sz="quarter" idx="11"/>
          </p:nvPr>
        </p:nvSpPr>
        <p:spPr/>
        <p:txBody>
          <a:bodyPr/>
          <a:lstStyle/>
          <a:p>
            <a:r>
              <a:rPr lang="nb-NO" smtClean="0"/>
              <a:t>Private and confidential</a:t>
            </a:r>
            <a:endParaRPr lang="nb-NO"/>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0" name="Picture Placeholder 9"/>
          <p:cNvSpPr>
            <a:spLocks noGrp="1"/>
          </p:cNvSpPr>
          <p:nvPr>
            <p:ph type="pic" sz="quarter" idx="13"/>
          </p:nvPr>
        </p:nvSpPr>
        <p:spPr>
          <a:xfrm>
            <a:off x="4647600" y="1267200"/>
            <a:ext cx="4242692" cy="4723200"/>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Tree>
    <p:extLst>
      <p:ext uri="{BB962C8B-B14F-4D97-AF65-F5344CB8AC3E}">
        <p14:creationId xmlns:p14="http://schemas.microsoft.com/office/powerpoint/2010/main" val="2666301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0" name="Text Placeholder 9"/>
          <p:cNvSpPr>
            <a:spLocks noGrp="1"/>
          </p:cNvSpPr>
          <p:nvPr>
            <p:ph type="body" sz="quarter" idx="14"/>
          </p:nvPr>
        </p:nvSpPr>
        <p:spPr>
          <a:xfrm>
            <a:off x="247948" y="5678682"/>
            <a:ext cx="8644531" cy="337924"/>
          </a:xfrm>
        </p:spPr>
        <p:txBody>
          <a:bodyPr>
            <a:noAutofit/>
          </a:bodyPr>
          <a:lstStyle>
            <a:lvl1pPr marL="0" indent="0">
              <a:lnSpc>
                <a:spcPct val="100000"/>
              </a:lnSpc>
              <a:spcBef>
                <a:spcPts val="0"/>
              </a:spcBef>
              <a:buNone/>
              <a:defRPr sz="1100" b="1"/>
            </a:lvl1pPr>
          </a:lstStyle>
          <a:p>
            <a:pPr lvl="0"/>
            <a:r>
              <a:rPr lang="en-US" smtClean="0"/>
              <a:t>Click to edit Master text styles</a:t>
            </a:r>
          </a:p>
        </p:txBody>
      </p:sp>
      <p:sp>
        <p:nvSpPr>
          <p:cNvPr id="12" name="Picture Placeholder 8"/>
          <p:cNvSpPr>
            <a:spLocks noGrp="1"/>
          </p:cNvSpPr>
          <p:nvPr>
            <p:ph type="pic" sz="quarter" idx="13"/>
          </p:nvPr>
        </p:nvSpPr>
        <p:spPr>
          <a:xfrm>
            <a:off x="0" y="943199"/>
            <a:ext cx="8892000" cy="4679931"/>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13" name="Table Placeholder 11"/>
          <p:cNvSpPr>
            <a:spLocks noGrp="1"/>
          </p:cNvSpPr>
          <p:nvPr>
            <p:ph type="tbl" sz="quarter" idx="15"/>
          </p:nvPr>
        </p:nvSpPr>
        <p:spPr>
          <a:xfrm>
            <a:off x="0" y="5537488"/>
            <a:ext cx="8892000" cy="21590"/>
          </a:xfrm>
          <a:solidFill>
            <a:schemeClr val="bg1"/>
          </a:solidFill>
        </p:spPr>
        <p:txBody>
          <a:bodyPr>
            <a:normAutofit/>
          </a:bodyPr>
          <a:lstStyle>
            <a:lvl1pPr>
              <a:defRPr sz="100">
                <a:solidFill>
                  <a:schemeClr val="bg1"/>
                </a:solidFill>
              </a:defRPr>
            </a:lvl1pPr>
          </a:lstStyle>
          <a:p>
            <a:r>
              <a:rPr lang="en-US" smtClean="0"/>
              <a:t>Click icon to add table</a:t>
            </a:r>
            <a:endParaRPr lang="en-US" dirty="0"/>
          </a:p>
        </p:txBody>
      </p:sp>
    </p:spTree>
    <p:extLst>
      <p:ext uri="{BB962C8B-B14F-4D97-AF65-F5344CB8AC3E}">
        <p14:creationId xmlns:p14="http://schemas.microsoft.com/office/powerpoint/2010/main" val="1502706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4" name="Footer Placeholder 3"/>
          <p:cNvSpPr>
            <a:spLocks noGrp="1"/>
          </p:cNvSpPr>
          <p:nvPr>
            <p:ph type="ftr" sz="quarter" idx="11"/>
          </p:nvPr>
        </p:nvSpPr>
        <p:spPr/>
        <p:txBody>
          <a:bodyPr/>
          <a:lstStyle/>
          <a:p>
            <a:r>
              <a:rPr lang="nb-NO" smtClean="0"/>
              <a:t>Private and confidential</a:t>
            </a:r>
            <a:endParaRPr lang="nb-NO"/>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8762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4497388" y="6537522"/>
            <a:ext cx="4246563" cy="160319"/>
          </a:xfrm>
        </p:spPr>
        <p:txBody>
          <a:bodyPr/>
          <a:lstStyle>
            <a:lvl1pPr>
              <a:defRPr>
                <a:solidFill>
                  <a:schemeClr val="bg1"/>
                </a:solidFill>
              </a:defRPr>
            </a:lvl1pPr>
          </a:lstStyle>
          <a:p>
            <a:r>
              <a:rPr lang="nb-NO" smtClean="0"/>
              <a:t>Private and confidential</a:t>
            </a:r>
            <a:endParaRPr lang="nb-NO"/>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05990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6" name="Rectangle 5"/>
          <p:cNvSpPr/>
          <p:nvPr/>
        </p:nvSpPr>
        <p:spPr>
          <a:xfrm>
            <a:off x="1" y="260350"/>
            <a:ext cx="8893174"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825" y="1262572"/>
            <a:ext cx="8425631" cy="1304415"/>
          </a:xfrm>
        </p:spPr>
        <p:txBody>
          <a:bodyPr anchor="t" anchorCtr="0">
            <a:noAutofit/>
          </a:bodyPr>
          <a:lstStyle>
            <a:lvl1pPr>
              <a:defRPr sz="24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cxnSp>
        <p:nvCxnSpPr>
          <p:cNvPr id="7" name="Straight Connector 6"/>
          <p:cNvCxnSpPr/>
          <p:nvPr/>
        </p:nvCxnSpPr>
        <p:spPr>
          <a:xfrm>
            <a:off x="-3601" y="3343880"/>
            <a:ext cx="8895600"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250823" y="3518053"/>
            <a:ext cx="4246563" cy="216024"/>
          </a:xfrm>
        </p:spPr>
        <p:txBody>
          <a:bodyPr anchor="b" anchorCtr="0">
            <a:noAutofit/>
          </a:bodyPr>
          <a:lstStyle>
            <a:lvl1pPr marL="0" indent="0">
              <a:lnSpc>
                <a:spcPct val="100000"/>
              </a:lnSpc>
              <a:buNone/>
              <a:defRPr sz="1200" b="1">
                <a:solidFill>
                  <a:schemeClr val="tx1"/>
                </a:solidFill>
              </a:defRPr>
            </a:lvl1pPr>
          </a:lstStyle>
          <a:p>
            <a:pPr lvl="0"/>
            <a:r>
              <a:rPr lang="en-US" smtClean="0"/>
              <a:t>Click to edit Master text styles</a:t>
            </a:r>
          </a:p>
        </p:txBody>
      </p:sp>
      <p:sp>
        <p:nvSpPr>
          <p:cNvPr id="11" name="Text Placeholder 9"/>
          <p:cNvSpPr>
            <a:spLocks noGrp="1"/>
          </p:cNvSpPr>
          <p:nvPr>
            <p:ph type="body" sz="quarter" idx="14" hasCustomPrompt="1"/>
          </p:nvPr>
        </p:nvSpPr>
        <p:spPr>
          <a:xfrm>
            <a:off x="250823" y="3752838"/>
            <a:ext cx="4246563" cy="204873"/>
          </a:xfrm>
        </p:spPr>
        <p:txBody>
          <a:bodyPr anchor="t" anchorCtr="0">
            <a:noAutofit/>
          </a:bodyPr>
          <a:lstStyle>
            <a:lvl1pPr marL="0" indent="0">
              <a:lnSpc>
                <a:spcPct val="100000"/>
              </a:lnSpc>
              <a:buNone/>
              <a:defRPr sz="1200" b="0">
                <a:solidFill>
                  <a:schemeClr val="tx1"/>
                </a:solidFill>
              </a:defRPr>
            </a:lvl1pPr>
          </a:lstStyle>
          <a:p>
            <a:pPr lvl="0"/>
            <a:r>
              <a:rPr lang="en-US" dirty="0" smtClean="0"/>
              <a:t>Insert Email address</a:t>
            </a:r>
          </a:p>
        </p:txBody>
      </p:sp>
      <p:sp>
        <p:nvSpPr>
          <p:cNvPr id="12" name="Text Placeholder 9"/>
          <p:cNvSpPr>
            <a:spLocks noGrp="1"/>
          </p:cNvSpPr>
          <p:nvPr>
            <p:ph type="body" sz="quarter" idx="15" hasCustomPrompt="1"/>
          </p:nvPr>
        </p:nvSpPr>
        <p:spPr>
          <a:xfrm>
            <a:off x="250823" y="3957711"/>
            <a:ext cx="4246563" cy="320602"/>
          </a:xfrm>
        </p:spPr>
        <p:txBody>
          <a:bodyPr anchor="t" anchorCtr="0">
            <a:noAutofit/>
          </a:bodyPr>
          <a:lstStyle>
            <a:lvl1pPr marL="0" indent="0">
              <a:lnSpc>
                <a:spcPct val="100000"/>
              </a:lnSpc>
              <a:buNone/>
              <a:defRPr sz="1200" b="0">
                <a:solidFill>
                  <a:schemeClr val="tx1"/>
                </a:solidFill>
              </a:defRPr>
            </a:lvl1pPr>
          </a:lstStyle>
          <a:p>
            <a:pPr lvl="0"/>
            <a:r>
              <a:rPr lang="en-US" dirty="0" smtClean="0"/>
              <a:t>Insert Telephone number</a:t>
            </a:r>
          </a:p>
        </p:txBody>
      </p:sp>
      <p:sp>
        <p:nvSpPr>
          <p:cNvPr id="13" name="TextBox 12"/>
          <p:cNvSpPr txBox="1"/>
          <p:nvPr/>
        </p:nvSpPr>
        <p:spPr>
          <a:xfrm>
            <a:off x="250825" y="5769260"/>
            <a:ext cx="2045659" cy="138499"/>
          </a:xfrm>
          <a:prstGeom prst="rect">
            <a:avLst/>
          </a:prstGeom>
          <a:noFill/>
        </p:spPr>
        <p:txBody>
          <a:bodyPr wrap="square" lIns="0" tIns="0" rIns="0" bIns="0" rtlCol="0">
            <a:spAutoFit/>
          </a:bodyPr>
          <a:lstStyle/>
          <a:p>
            <a:pPr algn="l"/>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4" name="TextBox 13"/>
          <p:cNvSpPr txBox="1"/>
          <p:nvPr/>
        </p:nvSpPr>
        <p:spPr>
          <a:xfrm>
            <a:off x="249663" y="4967444"/>
            <a:ext cx="3560337" cy="184666"/>
          </a:xfrm>
          <a:prstGeom prst="rect">
            <a:avLst/>
          </a:prstGeom>
          <a:noFill/>
        </p:spPr>
        <p:txBody>
          <a:bodyPr wrap="square" lIns="0" tIns="0" rIns="0" bIns="0" rtlCol="0">
            <a:spAutoFit/>
          </a:bodyPr>
          <a:lstStyle/>
          <a:p>
            <a:pPr algn="l"/>
            <a:r>
              <a:rPr lang="en-US" sz="1200" b="1" cap="none" baseline="0" noProof="1" smtClean="0">
                <a:solidFill>
                  <a:schemeClr val="tx1"/>
                </a:solidFill>
              </a:rPr>
              <a:t>www.dnvgl.com/cascadesolutions</a:t>
            </a:r>
          </a:p>
        </p:txBody>
      </p:sp>
    </p:spTree>
    <p:extLst>
      <p:ext uri="{BB962C8B-B14F-4D97-AF65-F5344CB8AC3E}">
        <p14:creationId xmlns:p14="http://schemas.microsoft.com/office/powerpoint/2010/main" val="536532815"/>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727559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62671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1160464"/>
            <a:ext cx="8893174" cy="31178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1641864"/>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50823" y="3572157"/>
            <a:ext cx="6445252" cy="290128"/>
          </a:xfrm>
        </p:spPr>
        <p:txBody>
          <a:bodyPr/>
          <a:lstStyle>
            <a:lvl1pPr marL="0" indent="0" algn="l">
              <a:lnSpc>
                <a:spcPct val="114000"/>
              </a:lnSpc>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Presenter name</a:t>
            </a:r>
            <a:endParaRPr lang="en-US" dirty="0"/>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3" hasCustomPrompt="1"/>
          </p:nvPr>
        </p:nvSpPr>
        <p:spPr>
          <a:xfrm>
            <a:off x="250825" y="3862903"/>
            <a:ext cx="6445250" cy="332814"/>
          </a:xfrm>
        </p:spPr>
        <p:txBody>
          <a:bodyPr/>
          <a:lstStyle>
            <a:lvl1pPr marL="0" indent="0">
              <a:buNone/>
              <a:defRPr b="0">
                <a:solidFill>
                  <a:schemeClr val="tx2"/>
                </a:solidFill>
              </a:defRPr>
            </a:lvl1pPr>
          </a:lstStyle>
          <a:p>
            <a:pPr lvl="0"/>
            <a:r>
              <a:rPr lang="en-US" dirty="0" smtClean="0"/>
              <a:t>Insert Date</a:t>
            </a:r>
          </a:p>
        </p:txBody>
      </p:sp>
      <p:sp>
        <p:nvSpPr>
          <p:cNvPr id="14" name="Text Placeholder 13"/>
          <p:cNvSpPr>
            <a:spLocks noGrp="1"/>
          </p:cNvSpPr>
          <p:nvPr>
            <p:ph type="body" sz="quarter" idx="14" hasCustomPrompt="1"/>
          </p:nvPr>
        </p:nvSpPr>
        <p:spPr>
          <a:xfrm>
            <a:off x="250823" y="1396800"/>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204580"/>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0" name="Footer Placeholder 9"/>
          <p:cNvSpPr>
            <a:spLocks noGrp="1"/>
          </p:cNvSpPr>
          <p:nvPr>
            <p:ph type="ftr" sz="quarter" idx="16"/>
          </p:nvPr>
        </p:nvSpPr>
        <p:spPr/>
        <p:txBody>
          <a:bodyPr/>
          <a:lstStyle/>
          <a:p>
            <a:r>
              <a:rPr lang="en-US" smtClean="0"/>
              <a:t>Private and confidential</a:t>
            </a:r>
            <a:endParaRPr lang="en-US"/>
          </a:p>
        </p:txBody>
      </p:sp>
      <p:sp>
        <p:nvSpPr>
          <p:cNvPr id="11" name="Slide Number Placeholder 10"/>
          <p:cNvSpPr>
            <a:spLocks noGrp="1"/>
          </p:cNvSpPr>
          <p:nvPr>
            <p:ph type="sldNum" sz="quarter" idx="17"/>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23" name="TextBox 22"/>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
        <p:nvSpPr>
          <p:cNvPr id="4" name="Tekstvak 3"/>
          <p:cNvSpPr txBox="1"/>
          <p:nvPr/>
        </p:nvSpPr>
        <p:spPr>
          <a:xfrm>
            <a:off x="4572000" y="2790742"/>
            <a:ext cx="3600400" cy="278218"/>
          </a:xfrm>
          <a:prstGeom prst="rect">
            <a:avLst/>
          </a:prstGeom>
          <a:noFill/>
        </p:spPr>
        <p:txBody>
          <a:bodyPr wrap="square" lIns="0" tIns="0" rIns="0" bIns="0" rtlCol="0">
            <a:spAutoFit/>
          </a:bodyPr>
          <a:lstStyle/>
          <a:p>
            <a:pPr>
              <a:lnSpc>
                <a:spcPct val="113000"/>
              </a:lnSpc>
              <a:spcBef>
                <a:spcPts val="600"/>
              </a:spcBef>
            </a:pPr>
            <a:endParaRPr lang="nl-NL" sz="1600" dirty="0" err="1" smtClean="0">
              <a:solidFill>
                <a:srgbClr val="333333"/>
              </a:solidFill>
            </a:endParaRPr>
          </a:p>
        </p:txBody>
      </p:sp>
      <p:sp>
        <p:nvSpPr>
          <p:cNvPr id="45" name="Tijdelijke aanduiding voor tekst 44"/>
          <p:cNvSpPr>
            <a:spLocks noGrp="1"/>
          </p:cNvSpPr>
          <p:nvPr>
            <p:ph type="body" sz="quarter" idx="18" hasCustomPrompt="1"/>
          </p:nvPr>
        </p:nvSpPr>
        <p:spPr>
          <a:xfrm>
            <a:off x="250825" y="2420938"/>
            <a:ext cx="6445250" cy="647700"/>
          </a:xfrm>
        </p:spPr>
        <p:txBody>
          <a:bodyPr anchor="t"/>
          <a:lstStyle>
            <a:lvl1pPr marL="0" indent="0">
              <a:buFontTx/>
              <a:buNone/>
              <a:defRPr b="1">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smtClean="0"/>
              <a:t>Insert subtitle</a:t>
            </a:r>
            <a:endParaRPr lang="en-US" noProof="0" dirty="0"/>
          </a:p>
        </p:txBody>
      </p:sp>
    </p:spTree>
    <p:extLst>
      <p:ext uri="{BB962C8B-B14F-4D97-AF65-F5344CB8AC3E}">
        <p14:creationId xmlns:p14="http://schemas.microsoft.com/office/powerpoint/2010/main" val="1235159830"/>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14025357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80259341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Welcome slid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1160747"/>
            <a:ext cx="8893175" cy="34425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1765372"/>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14" hasCustomPrompt="1"/>
          </p:nvPr>
        </p:nvSpPr>
        <p:spPr>
          <a:xfrm>
            <a:off x="250825" y="1397837"/>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528482"/>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8" name="TextBox 17"/>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398765365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elcome slide with imag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5"/>
          </p:nvPr>
        </p:nvSpPr>
        <p:spPr>
          <a:xfrm>
            <a:off x="0" y="1160463"/>
            <a:ext cx="8893174" cy="3096000"/>
          </a:xfrm>
          <a:solidFill>
            <a:schemeClr val="bg2">
              <a:lumMod val="40000"/>
              <a:lumOff val="60000"/>
            </a:schemeClr>
          </a:solidFill>
        </p:spPr>
        <p:txBody>
          <a:bodyPr/>
          <a:lstStyle>
            <a:lvl1pPr marL="0" indent="0" algn="ctr">
              <a:buFontTx/>
              <a:buNone/>
              <a:defRPr b="0"/>
            </a:lvl1pPr>
          </a:lstStyle>
          <a:p>
            <a:r>
              <a:rPr lang="en-US" smtClean="0"/>
              <a:t>Click icon to add picture</a:t>
            </a:r>
            <a:endParaRPr lang="en-US" dirty="0"/>
          </a:p>
        </p:txBody>
      </p:sp>
      <p:sp>
        <p:nvSpPr>
          <p:cNvPr id="15" name="Rectangle 14"/>
          <p:cNvSpPr/>
          <p:nvPr/>
        </p:nvSpPr>
        <p:spPr>
          <a:xfrm>
            <a:off x="0" y="4271529"/>
            <a:ext cx="8893175" cy="17212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4876154"/>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14" hasCustomPrompt="1"/>
          </p:nvPr>
        </p:nvSpPr>
        <p:spPr>
          <a:xfrm>
            <a:off x="250825" y="4508619"/>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264788"/>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6" name="TextBox 15"/>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283204233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943689"/>
            <a:ext cx="8893174" cy="2059757"/>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5"/>
          </p:nvPr>
        </p:nvSpPr>
        <p:spPr>
          <a:xfrm>
            <a:off x="0" y="1160462"/>
            <a:ext cx="8893174" cy="2756849"/>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2" name="Title 1"/>
          <p:cNvSpPr>
            <a:spLocks noGrp="1"/>
          </p:cNvSpPr>
          <p:nvPr>
            <p:ph type="ctrTitle"/>
          </p:nvPr>
        </p:nvSpPr>
        <p:spPr>
          <a:xfrm>
            <a:off x="250825" y="4312347"/>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50823" y="5372357"/>
            <a:ext cx="6445252" cy="290128"/>
          </a:xfrm>
        </p:spPr>
        <p:txBody>
          <a:bodyPr/>
          <a:lstStyle>
            <a:lvl1pPr marL="0" indent="0" algn="l">
              <a:lnSpc>
                <a:spcPct val="114000"/>
              </a:lnSpc>
              <a:buNone/>
              <a:defRPr sz="1200"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Presenter name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3" hasCustomPrompt="1"/>
          </p:nvPr>
        </p:nvSpPr>
        <p:spPr>
          <a:xfrm>
            <a:off x="250825" y="5652470"/>
            <a:ext cx="6445250" cy="332814"/>
          </a:xfrm>
        </p:spPr>
        <p:txBody>
          <a:bodyPr/>
          <a:lstStyle>
            <a:lvl1pPr marL="0" indent="0">
              <a:buNone/>
              <a:defRPr sz="1200" b="0">
                <a:solidFill>
                  <a:schemeClr val="tx2"/>
                </a:solidFill>
              </a:defRPr>
            </a:lvl1pPr>
          </a:lstStyle>
          <a:p>
            <a:pPr lvl="0"/>
            <a:r>
              <a:rPr lang="en-US" dirty="0" smtClean="0"/>
              <a:t>Insert Date</a:t>
            </a:r>
          </a:p>
        </p:txBody>
      </p:sp>
      <p:sp>
        <p:nvSpPr>
          <p:cNvPr id="14" name="Text Placeholder 13"/>
          <p:cNvSpPr>
            <a:spLocks noGrp="1"/>
          </p:cNvSpPr>
          <p:nvPr>
            <p:ph type="body" sz="quarter" idx="14" hasCustomPrompt="1"/>
          </p:nvPr>
        </p:nvSpPr>
        <p:spPr>
          <a:xfrm>
            <a:off x="250824" y="4067283"/>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3924941"/>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0" name="Tijdelijke aanduiding voor tekst 9"/>
          <p:cNvSpPr>
            <a:spLocks noGrp="1"/>
          </p:cNvSpPr>
          <p:nvPr>
            <p:ph type="body" sz="quarter" idx="16" hasCustomPrompt="1"/>
          </p:nvPr>
        </p:nvSpPr>
        <p:spPr>
          <a:xfrm>
            <a:off x="250825" y="5038725"/>
            <a:ext cx="6445250" cy="323850"/>
          </a:xfrm>
        </p:spPr>
        <p:txBody>
          <a:bodyPr/>
          <a:lstStyle>
            <a:lvl1pPr marL="0" indent="0">
              <a:buFontTx/>
              <a:buNone/>
              <a:defRPr b="1" baseline="0">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smtClean="0"/>
              <a:t>Insert subtitle</a:t>
            </a:r>
            <a:endParaRPr lang="en-US" noProof="0" dirty="0"/>
          </a:p>
        </p:txBody>
      </p:sp>
      <p:sp>
        <p:nvSpPr>
          <p:cNvPr id="21" name="TextBox 20"/>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117196576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7" name="Text Placeholder 6"/>
          <p:cNvSpPr>
            <a:spLocks noGrp="1"/>
          </p:cNvSpPr>
          <p:nvPr>
            <p:ph type="body" sz="quarter" idx="13"/>
          </p:nvPr>
        </p:nvSpPr>
        <p:spPr>
          <a:xfrm>
            <a:off x="250823" y="1267205"/>
            <a:ext cx="8641657" cy="4725608"/>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2669311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7" name="Rectangle 6"/>
          <p:cNvSpPr/>
          <p:nvPr/>
        </p:nvSpPr>
        <p:spPr>
          <a:xfrm>
            <a:off x="1" y="260351"/>
            <a:ext cx="8893174" cy="57324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1" name="Rectangle 10"/>
          <p:cNvSpPr/>
          <p:nvPr/>
        </p:nvSpPr>
        <p:spPr>
          <a:xfrm>
            <a:off x="0" y="5907600"/>
            <a:ext cx="8892000" cy="21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15406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51"/>
            <a:ext cx="8892000" cy="5732462"/>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2" name="Table Placeholder 11"/>
          <p:cNvSpPr>
            <a:spLocks noGrp="1"/>
          </p:cNvSpPr>
          <p:nvPr>
            <p:ph type="tbl" sz="quarter" idx="14"/>
          </p:nvPr>
        </p:nvSpPr>
        <p:spPr>
          <a:xfrm>
            <a:off x="0" y="5907170"/>
            <a:ext cx="8892000" cy="21590"/>
          </a:xfrm>
          <a:solidFill>
            <a:schemeClr val="bg1"/>
          </a:solidFill>
        </p:spPr>
        <p:txBody>
          <a:bodyPr>
            <a:normAutofit/>
          </a:bodyPr>
          <a:lstStyle>
            <a:lvl1pPr>
              <a:defRPr sz="100">
                <a:solidFill>
                  <a:schemeClr val="bg1"/>
                </a:solidFill>
              </a:defRPr>
            </a:lvl1pPr>
          </a:lstStyle>
          <a:p>
            <a:r>
              <a:rPr lang="en-US" smtClean="0"/>
              <a:t>Click icon to add table</a:t>
            </a:r>
            <a:endParaRPr lang="en-US" dirty="0"/>
          </a:p>
        </p:txBody>
      </p:sp>
    </p:spTree>
    <p:extLst>
      <p:ext uri="{BB962C8B-B14F-4D97-AF65-F5344CB8AC3E}">
        <p14:creationId xmlns:p14="http://schemas.microsoft.com/office/powerpoint/2010/main" val="246381608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dirty="0"/>
          </a:p>
        </p:txBody>
      </p:sp>
      <p:sp>
        <p:nvSpPr>
          <p:cNvPr id="3" name="Content Placeholder 2"/>
          <p:cNvSpPr>
            <a:spLocks noGrp="1"/>
          </p:cNvSpPr>
          <p:nvPr>
            <p:ph sz="half" idx="1"/>
          </p:nvPr>
        </p:nvSpPr>
        <p:spPr>
          <a:xfrm>
            <a:off x="250824" y="1268414"/>
            <a:ext cx="4244976"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Content Placeholder 3"/>
          <p:cNvSpPr>
            <a:spLocks noGrp="1"/>
          </p:cNvSpPr>
          <p:nvPr>
            <p:ph sz="half" idx="2"/>
          </p:nvPr>
        </p:nvSpPr>
        <p:spPr>
          <a:xfrm>
            <a:off x="4648199" y="1268414"/>
            <a:ext cx="4244281"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6" name="Footer Placeholder 5"/>
          <p:cNvSpPr>
            <a:spLocks noGrp="1"/>
          </p:cNvSpPr>
          <p:nvPr>
            <p:ph type="ftr" sz="quarter" idx="11"/>
          </p:nvPr>
        </p:nvSpPr>
        <p:spPr/>
        <p:txBody>
          <a:bodyPr/>
          <a:lstStyle/>
          <a:p>
            <a:r>
              <a:rPr lang="nb-NO" smtClean="0"/>
              <a:t>Private and confidential</a:t>
            </a:r>
            <a:endParaRPr lang="nb-NO"/>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414854826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dirty="0"/>
          </a:p>
        </p:txBody>
      </p:sp>
      <p:sp>
        <p:nvSpPr>
          <p:cNvPr id="3" name="Text Placeholder 2"/>
          <p:cNvSpPr>
            <a:spLocks noGrp="1"/>
          </p:cNvSpPr>
          <p:nvPr>
            <p:ph type="body" idx="1"/>
          </p:nvPr>
        </p:nvSpPr>
        <p:spPr>
          <a:xfrm>
            <a:off x="250824" y="972000"/>
            <a:ext cx="4246563"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0826" y="1620000"/>
            <a:ext cx="4246562" cy="4366353"/>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Text Placeholder 4"/>
          <p:cNvSpPr>
            <a:spLocks noGrp="1"/>
          </p:cNvSpPr>
          <p:nvPr>
            <p:ph type="body" sz="quarter" idx="3"/>
          </p:nvPr>
        </p:nvSpPr>
        <p:spPr>
          <a:xfrm>
            <a:off x="4645025" y="970248"/>
            <a:ext cx="4248150"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20000"/>
            <a:ext cx="4247456" cy="4366800"/>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8" name="Footer Placeholder 7"/>
          <p:cNvSpPr>
            <a:spLocks noGrp="1"/>
          </p:cNvSpPr>
          <p:nvPr>
            <p:ph type="ftr" sz="quarter" idx="11"/>
          </p:nvPr>
        </p:nvSpPr>
        <p:spPr/>
        <p:txBody>
          <a:bodyPr/>
          <a:lstStyle/>
          <a:p>
            <a:r>
              <a:rPr lang="nb-NO" smtClean="0"/>
              <a:t>Private and confidential</a:t>
            </a:r>
            <a:endParaRPr lang="nb-NO"/>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369645155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250824" y="1267200"/>
            <a:ext cx="4244976" cy="4722013"/>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6" name="Footer Placeholder 5"/>
          <p:cNvSpPr>
            <a:spLocks noGrp="1"/>
          </p:cNvSpPr>
          <p:nvPr>
            <p:ph type="ftr" sz="quarter" idx="11"/>
          </p:nvPr>
        </p:nvSpPr>
        <p:spPr/>
        <p:txBody>
          <a:bodyPr/>
          <a:lstStyle/>
          <a:p>
            <a:r>
              <a:rPr lang="nb-NO" smtClean="0"/>
              <a:t>Private and confidential</a:t>
            </a:r>
            <a:endParaRPr lang="nb-NO"/>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0" name="Picture Placeholder 9"/>
          <p:cNvSpPr>
            <a:spLocks noGrp="1"/>
          </p:cNvSpPr>
          <p:nvPr>
            <p:ph type="pic" sz="quarter" idx="13"/>
          </p:nvPr>
        </p:nvSpPr>
        <p:spPr>
          <a:xfrm>
            <a:off x="4647600" y="1267200"/>
            <a:ext cx="4242692" cy="4723200"/>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Tree>
    <p:extLst>
      <p:ext uri="{BB962C8B-B14F-4D97-AF65-F5344CB8AC3E}">
        <p14:creationId xmlns:p14="http://schemas.microsoft.com/office/powerpoint/2010/main" val="2729505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0" name="Text Placeholder 9"/>
          <p:cNvSpPr>
            <a:spLocks noGrp="1"/>
          </p:cNvSpPr>
          <p:nvPr>
            <p:ph type="body" sz="quarter" idx="14"/>
          </p:nvPr>
        </p:nvSpPr>
        <p:spPr>
          <a:xfrm>
            <a:off x="247948" y="5678682"/>
            <a:ext cx="8644531" cy="337924"/>
          </a:xfrm>
        </p:spPr>
        <p:txBody>
          <a:bodyPr>
            <a:noAutofit/>
          </a:bodyPr>
          <a:lstStyle>
            <a:lvl1pPr marL="0" indent="0">
              <a:lnSpc>
                <a:spcPct val="100000"/>
              </a:lnSpc>
              <a:spcBef>
                <a:spcPts val="0"/>
              </a:spcBef>
              <a:buNone/>
              <a:defRPr sz="1100" b="1"/>
            </a:lvl1pPr>
          </a:lstStyle>
          <a:p>
            <a:pPr lvl="0"/>
            <a:r>
              <a:rPr lang="en-US" smtClean="0"/>
              <a:t>Click to edit Master text styles</a:t>
            </a:r>
          </a:p>
        </p:txBody>
      </p:sp>
      <p:sp>
        <p:nvSpPr>
          <p:cNvPr id="12" name="Picture Placeholder 8"/>
          <p:cNvSpPr>
            <a:spLocks noGrp="1"/>
          </p:cNvSpPr>
          <p:nvPr>
            <p:ph type="pic" sz="quarter" idx="13"/>
          </p:nvPr>
        </p:nvSpPr>
        <p:spPr>
          <a:xfrm>
            <a:off x="0" y="943199"/>
            <a:ext cx="8892000" cy="4679931"/>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13" name="Table Placeholder 11"/>
          <p:cNvSpPr>
            <a:spLocks noGrp="1"/>
          </p:cNvSpPr>
          <p:nvPr>
            <p:ph type="tbl" sz="quarter" idx="15"/>
          </p:nvPr>
        </p:nvSpPr>
        <p:spPr>
          <a:xfrm>
            <a:off x="0" y="5537488"/>
            <a:ext cx="8892000" cy="21590"/>
          </a:xfrm>
          <a:solidFill>
            <a:schemeClr val="bg1"/>
          </a:solidFill>
        </p:spPr>
        <p:txBody>
          <a:bodyPr>
            <a:normAutofit/>
          </a:bodyPr>
          <a:lstStyle>
            <a:lvl1pPr>
              <a:defRPr sz="100">
                <a:solidFill>
                  <a:schemeClr val="bg1"/>
                </a:solidFill>
              </a:defRPr>
            </a:lvl1pPr>
          </a:lstStyle>
          <a:p>
            <a:r>
              <a:rPr lang="en-US" smtClean="0"/>
              <a:t>Click icon to add table</a:t>
            </a:r>
            <a:endParaRPr lang="en-US" dirty="0"/>
          </a:p>
        </p:txBody>
      </p:sp>
    </p:spTree>
    <p:extLst>
      <p:ext uri="{BB962C8B-B14F-4D97-AF65-F5344CB8AC3E}">
        <p14:creationId xmlns:p14="http://schemas.microsoft.com/office/powerpoint/2010/main" val="6028193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elcome slid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1160747"/>
            <a:ext cx="8893175" cy="34425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1765372"/>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14" hasCustomPrompt="1"/>
          </p:nvPr>
        </p:nvSpPr>
        <p:spPr>
          <a:xfrm>
            <a:off x="250825" y="1397837"/>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528482"/>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8" name="TextBox 17"/>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2324948847"/>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4" name="Footer Placeholder 3"/>
          <p:cNvSpPr>
            <a:spLocks noGrp="1"/>
          </p:cNvSpPr>
          <p:nvPr>
            <p:ph type="ftr" sz="quarter" idx="11"/>
          </p:nvPr>
        </p:nvSpPr>
        <p:spPr/>
        <p:txBody>
          <a:bodyPr/>
          <a:lstStyle/>
          <a:p>
            <a:r>
              <a:rPr lang="nb-NO" smtClean="0"/>
              <a:t>Private and confidential</a:t>
            </a:r>
            <a:endParaRPr lang="nb-NO"/>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64011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4497388" y="6537522"/>
            <a:ext cx="4246563" cy="160319"/>
          </a:xfrm>
        </p:spPr>
        <p:txBody>
          <a:bodyPr/>
          <a:lstStyle>
            <a:lvl1pPr>
              <a:defRPr>
                <a:solidFill>
                  <a:schemeClr val="bg1"/>
                </a:solidFill>
              </a:defRPr>
            </a:lvl1pPr>
          </a:lstStyle>
          <a:p>
            <a:r>
              <a:rPr lang="nb-NO" smtClean="0"/>
              <a:t>Private and confidential</a:t>
            </a:r>
            <a:endParaRPr lang="nb-NO"/>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6284016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6" name="Rectangle 5"/>
          <p:cNvSpPr/>
          <p:nvPr/>
        </p:nvSpPr>
        <p:spPr>
          <a:xfrm>
            <a:off x="1" y="260350"/>
            <a:ext cx="8893174"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825" y="1262572"/>
            <a:ext cx="8425631" cy="1304415"/>
          </a:xfrm>
        </p:spPr>
        <p:txBody>
          <a:bodyPr anchor="t" anchorCtr="0">
            <a:noAutofit/>
          </a:bodyPr>
          <a:lstStyle>
            <a:lvl1pPr>
              <a:defRPr sz="24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cxnSp>
        <p:nvCxnSpPr>
          <p:cNvPr id="7" name="Straight Connector 6"/>
          <p:cNvCxnSpPr/>
          <p:nvPr/>
        </p:nvCxnSpPr>
        <p:spPr>
          <a:xfrm>
            <a:off x="-3601" y="3343880"/>
            <a:ext cx="8895600"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250823" y="3518053"/>
            <a:ext cx="4246563" cy="216024"/>
          </a:xfrm>
        </p:spPr>
        <p:txBody>
          <a:bodyPr anchor="b" anchorCtr="0">
            <a:noAutofit/>
          </a:bodyPr>
          <a:lstStyle>
            <a:lvl1pPr marL="0" indent="0">
              <a:lnSpc>
                <a:spcPct val="100000"/>
              </a:lnSpc>
              <a:buNone/>
              <a:defRPr sz="1200" b="1">
                <a:solidFill>
                  <a:schemeClr val="tx1"/>
                </a:solidFill>
              </a:defRPr>
            </a:lvl1pPr>
          </a:lstStyle>
          <a:p>
            <a:pPr lvl="0"/>
            <a:r>
              <a:rPr lang="en-US" smtClean="0"/>
              <a:t>Click to edit Master text styles</a:t>
            </a:r>
          </a:p>
        </p:txBody>
      </p:sp>
      <p:sp>
        <p:nvSpPr>
          <p:cNvPr id="11" name="Text Placeholder 9"/>
          <p:cNvSpPr>
            <a:spLocks noGrp="1"/>
          </p:cNvSpPr>
          <p:nvPr>
            <p:ph type="body" sz="quarter" idx="14" hasCustomPrompt="1"/>
          </p:nvPr>
        </p:nvSpPr>
        <p:spPr>
          <a:xfrm>
            <a:off x="250823" y="3752838"/>
            <a:ext cx="4246563" cy="204873"/>
          </a:xfrm>
        </p:spPr>
        <p:txBody>
          <a:bodyPr anchor="t" anchorCtr="0">
            <a:noAutofit/>
          </a:bodyPr>
          <a:lstStyle>
            <a:lvl1pPr marL="0" indent="0">
              <a:lnSpc>
                <a:spcPct val="100000"/>
              </a:lnSpc>
              <a:buNone/>
              <a:defRPr sz="1200" b="0">
                <a:solidFill>
                  <a:schemeClr val="tx1"/>
                </a:solidFill>
              </a:defRPr>
            </a:lvl1pPr>
          </a:lstStyle>
          <a:p>
            <a:pPr lvl="0"/>
            <a:r>
              <a:rPr lang="en-US" dirty="0" smtClean="0"/>
              <a:t>Insert Email address</a:t>
            </a:r>
          </a:p>
        </p:txBody>
      </p:sp>
      <p:sp>
        <p:nvSpPr>
          <p:cNvPr id="12" name="Text Placeholder 9"/>
          <p:cNvSpPr>
            <a:spLocks noGrp="1"/>
          </p:cNvSpPr>
          <p:nvPr>
            <p:ph type="body" sz="quarter" idx="15" hasCustomPrompt="1"/>
          </p:nvPr>
        </p:nvSpPr>
        <p:spPr>
          <a:xfrm>
            <a:off x="250823" y="3957711"/>
            <a:ext cx="4246563" cy="320602"/>
          </a:xfrm>
        </p:spPr>
        <p:txBody>
          <a:bodyPr anchor="t" anchorCtr="0">
            <a:noAutofit/>
          </a:bodyPr>
          <a:lstStyle>
            <a:lvl1pPr marL="0" indent="0">
              <a:lnSpc>
                <a:spcPct val="100000"/>
              </a:lnSpc>
              <a:buNone/>
              <a:defRPr sz="1200" b="0">
                <a:solidFill>
                  <a:schemeClr val="tx1"/>
                </a:solidFill>
              </a:defRPr>
            </a:lvl1pPr>
          </a:lstStyle>
          <a:p>
            <a:pPr lvl="0"/>
            <a:r>
              <a:rPr lang="en-US" dirty="0" smtClean="0"/>
              <a:t>Insert Telephone number</a:t>
            </a:r>
          </a:p>
        </p:txBody>
      </p:sp>
      <p:sp>
        <p:nvSpPr>
          <p:cNvPr id="13" name="TextBox 12"/>
          <p:cNvSpPr txBox="1"/>
          <p:nvPr/>
        </p:nvSpPr>
        <p:spPr>
          <a:xfrm>
            <a:off x="250825" y="5769260"/>
            <a:ext cx="2045659" cy="138499"/>
          </a:xfrm>
          <a:prstGeom prst="rect">
            <a:avLst/>
          </a:prstGeom>
          <a:noFill/>
        </p:spPr>
        <p:txBody>
          <a:bodyPr wrap="square" lIns="0" tIns="0" rIns="0" bIns="0" rtlCol="0">
            <a:spAutoFit/>
          </a:bodyPr>
          <a:lstStyle/>
          <a:p>
            <a:pPr algn="l"/>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4" name="TextBox 13"/>
          <p:cNvSpPr txBox="1"/>
          <p:nvPr/>
        </p:nvSpPr>
        <p:spPr>
          <a:xfrm>
            <a:off x="249663" y="4967444"/>
            <a:ext cx="3560337" cy="184666"/>
          </a:xfrm>
          <a:prstGeom prst="rect">
            <a:avLst/>
          </a:prstGeom>
          <a:noFill/>
        </p:spPr>
        <p:txBody>
          <a:bodyPr wrap="square" lIns="0" tIns="0" rIns="0" bIns="0" rtlCol="0">
            <a:spAutoFit/>
          </a:bodyPr>
          <a:lstStyle/>
          <a:p>
            <a:pPr algn="l"/>
            <a:r>
              <a:rPr lang="en-US" sz="1200" b="1" cap="none" baseline="0" noProof="1" smtClean="0">
                <a:solidFill>
                  <a:schemeClr val="tx1"/>
                </a:solidFill>
              </a:rPr>
              <a:t>www.dnvgl.com/cascadesolutions</a:t>
            </a:r>
          </a:p>
        </p:txBody>
      </p:sp>
    </p:spTree>
    <p:extLst>
      <p:ext uri="{BB962C8B-B14F-4D97-AF65-F5344CB8AC3E}">
        <p14:creationId xmlns:p14="http://schemas.microsoft.com/office/powerpoint/2010/main" val="3974158817"/>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423202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186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elcome slide with imag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5"/>
          </p:nvPr>
        </p:nvSpPr>
        <p:spPr>
          <a:xfrm>
            <a:off x="0" y="1160463"/>
            <a:ext cx="8893174" cy="3096000"/>
          </a:xfrm>
          <a:solidFill>
            <a:schemeClr val="bg2">
              <a:lumMod val="40000"/>
              <a:lumOff val="60000"/>
            </a:schemeClr>
          </a:solidFill>
        </p:spPr>
        <p:txBody>
          <a:bodyPr/>
          <a:lstStyle>
            <a:lvl1pPr marL="0" indent="0" algn="ctr">
              <a:buFontTx/>
              <a:buNone/>
              <a:defRPr b="0"/>
            </a:lvl1pPr>
          </a:lstStyle>
          <a:p>
            <a:r>
              <a:rPr lang="en-US" smtClean="0"/>
              <a:t>Click icon to add picture</a:t>
            </a:r>
            <a:endParaRPr lang="en-US" dirty="0"/>
          </a:p>
        </p:txBody>
      </p:sp>
      <p:sp>
        <p:nvSpPr>
          <p:cNvPr id="15" name="Rectangle 14"/>
          <p:cNvSpPr/>
          <p:nvPr/>
        </p:nvSpPr>
        <p:spPr>
          <a:xfrm>
            <a:off x="0" y="4271529"/>
            <a:ext cx="8893175" cy="17212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0824" y="4876154"/>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14" hasCustomPrompt="1"/>
          </p:nvPr>
        </p:nvSpPr>
        <p:spPr>
          <a:xfrm>
            <a:off x="250825" y="4508619"/>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4264788"/>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6" name="TextBox 15"/>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39247119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7" name="Rectangle 6"/>
          <p:cNvSpPr/>
          <p:nvPr/>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943689"/>
            <a:ext cx="8893174" cy="2059757"/>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5"/>
          </p:nvPr>
        </p:nvSpPr>
        <p:spPr>
          <a:xfrm>
            <a:off x="0" y="1160462"/>
            <a:ext cx="8893174" cy="2756849"/>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2" name="Title 1"/>
          <p:cNvSpPr>
            <a:spLocks noGrp="1"/>
          </p:cNvSpPr>
          <p:nvPr>
            <p:ph type="ctrTitle"/>
          </p:nvPr>
        </p:nvSpPr>
        <p:spPr>
          <a:xfrm>
            <a:off x="250825" y="4312347"/>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50823" y="5372357"/>
            <a:ext cx="6445252" cy="290128"/>
          </a:xfrm>
        </p:spPr>
        <p:txBody>
          <a:bodyPr/>
          <a:lstStyle>
            <a:lvl1pPr marL="0" indent="0" algn="l">
              <a:lnSpc>
                <a:spcPct val="114000"/>
              </a:lnSpc>
              <a:buNone/>
              <a:defRPr sz="1200"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Presenter name</a:t>
            </a:r>
            <a:endParaRPr lang="en-US" dirty="0"/>
          </a:p>
        </p:txBody>
      </p:sp>
      <p:sp>
        <p:nvSpPr>
          <p:cNvPr id="5" name="Footer Placeholder 4"/>
          <p:cNvSpPr>
            <a:spLocks noGrp="1"/>
          </p:cNvSpPr>
          <p:nvPr>
            <p:ph type="ftr" sz="quarter" idx="11"/>
          </p:nvPr>
        </p:nvSpPr>
        <p:spPr/>
        <p:txBody>
          <a:bodyPr/>
          <a:lstStyle/>
          <a:p>
            <a:r>
              <a:rPr lang="en-US" smtClean="0"/>
              <a:t>Private and confidential</a:t>
            </a:r>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pic>
        <p:nvPicPr>
          <p:cNvPr id="9" name="Picture 3" descr="U:\DNV\New upgrading projects received September 2013\PPT project assigned September 2013-\work\A4 PPT logos.e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3" hasCustomPrompt="1"/>
          </p:nvPr>
        </p:nvSpPr>
        <p:spPr>
          <a:xfrm>
            <a:off x="250825" y="5652470"/>
            <a:ext cx="6445250" cy="332814"/>
          </a:xfrm>
        </p:spPr>
        <p:txBody>
          <a:bodyPr/>
          <a:lstStyle>
            <a:lvl1pPr marL="0" indent="0">
              <a:buNone/>
              <a:defRPr sz="1200" b="0">
                <a:solidFill>
                  <a:schemeClr val="tx2"/>
                </a:solidFill>
              </a:defRPr>
            </a:lvl1pPr>
          </a:lstStyle>
          <a:p>
            <a:pPr lvl="0"/>
            <a:r>
              <a:rPr lang="en-US" dirty="0" smtClean="0"/>
              <a:t>Insert Date</a:t>
            </a:r>
          </a:p>
        </p:txBody>
      </p:sp>
      <p:sp>
        <p:nvSpPr>
          <p:cNvPr id="14" name="Text Placeholder 13"/>
          <p:cNvSpPr>
            <a:spLocks noGrp="1"/>
          </p:cNvSpPr>
          <p:nvPr>
            <p:ph type="body" sz="quarter" idx="14" hasCustomPrompt="1"/>
          </p:nvPr>
        </p:nvSpPr>
        <p:spPr>
          <a:xfrm>
            <a:off x="250824" y="4067283"/>
            <a:ext cx="6445252" cy="209126"/>
          </a:xfrm>
        </p:spPr>
        <p:txBody>
          <a:bodyPr anchor="b" anchorCtr="0">
            <a:noAutofit/>
          </a:bodyPr>
          <a:lstStyle>
            <a:lvl1pPr marL="0" indent="0">
              <a:buNone/>
              <a:defRPr sz="1000" b="1" cap="all" baseline="0">
                <a:solidFill>
                  <a:schemeClr val="tx2"/>
                </a:solidFill>
              </a:defRPr>
            </a:lvl1pPr>
          </a:lstStyle>
          <a:p>
            <a:pPr lvl="0"/>
            <a:r>
              <a:rPr lang="en-US" dirty="0" smtClean="0"/>
              <a:t>Insert Business area name</a:t>
            </a:r>
          </a:p>
        </p:txBody>
      </p:sp>
      <p:cxnSp>
        <p:nvCxnSpPr>
          <p:cNvPr id="17" name="Straight Connector 16"/>
          <p:cNvCxnSpPr/>
          <p:nvPr/>
        </p:nvCxnSpPr>
        <p:spPr>
          <a:xfrm>
            <a:off x="0" y="3924941"/>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8475" y="6492748"/>
            <a:ext cx="2045659" cy="138499"/>
          </a:xfrm>
          <a:prstGeom prst="rect">
            <a:avLst/>
          </a:prstGeom>
          <a:noFill/>
        </p:spPr>
        <p:txBody>
          <a:bodyPr wrap="square" lIns="0" tIns="0" rIns="0" bIns="0" rtlCol="0">
            <a:spAutoFit/>
          </a:bodyPr>
          <a:lstStyle/>
          <a:p>
            <a:pPr algn="r"/>
            <a:r>
              <a:rPr lang="en-US" sz="900" b="1" cap="all" baseline="0" noProof="1" smtClean="0">
                <a:solidFill>
                  <a:schemeClr val="accent2"/>
                </a:solidFill>
              </a:rPr>
              <a:t>Safer, smarter, greener</a:t>
            </a:r>
            <a:endParaRPr lang="en-US" sz="900" b="1" cap="all" baseline="0" noProof="1">
              <a:solidFill>
                <a:schemeClr val="accent2"/>
              </a:solidFill>
            </a:endParaRPr>
          </a:p>
        </p:txBody>
      </p:sp>
      <p:sp>
        <p:nvSpPr>
          <p:cNvPr id="10" name="Tijdelijke aanduiding voor tekst 9"/>
          <p:cNvSpPr>
            <a:spLocks noGrp="1"/>
          </p:cNvSpPr>
          <p:nvPr>
            <p:ph type="body" sz="quarter" idx="16" hasCustomPrompt="1"/>
          </p:nvPr>
        </p:nvSpPr>
        <p:spPr>
          <a:xfrm>
            <a:off x="250825" y="5038725"/>
            <a:ext cx="6445250" cy="323850"/>
          </a:xfrm>
        </p:spPr>
        <p:txBody>
          <a:bodyPr/>
          <a:lstStyle>
            <a:lvl1pPr marL="0" indent="0">
              <a:buFontTx/>
              <a:buNone/>
              <a:defRPr b="1" baseline="0">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smtClean="0"/>
              <a:t>Insert subtitle</a:t>
            </a:r>
            <a:endParaRPr lang="en-US" noProof="0" dirty="0"/>
          </a:p>
        </p:txBody>
      </p:sp>
      <p:sp>
        <p:nvSpPr>
          <p:cNvPr id="21" name="TextBox 20"/>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endParaRPr lang="en-US" sz="700" noProof="0" dirty="0">
              <a:solidFill>
                <a:schemeClr val="tx1"/>
              </a:solidFill>
            </a:endParaRPr>
          </a:p>
        </p:txBody>
      </p:sp>
    </p:spTree>
    <p:extLst>
      <p:ext uri="{BB962C8B-B14F-4D97-AF65-F5344CB8AC3E}">
        <p14:creationId xmlns:p14="http://schemas.microsoft.com/office/powerpoint/2010/main" val="13081808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noProof="0" smtClean="0"/>
              <a:t>Private and confidential</a:t>
            </a:r>
            <a:endParaRPr lang="en-US" noProof="0"/>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7" name="Text Placeholder 6"/>
          <p:cNvSpPr>
            <a:spLocks noGrp="1"/>
          </p:cNvSpPr>
          <p:nvPr>
            <p:ph type="body" sz="quarter" idx="13"/>
          </p:nvPr>
        </p:nvSpPr>
        <p:spPr>
          <a:xfrm>
            <a:off x="250823" y="1267205"/>
            <a:ext cx="8641657" cy="4725608"/>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033263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7" name="Rectangle 6"/>
          <p:cNvSpPr/>
          <p:nvPr/>
        </p:nvSpPr>
        <p:spPr>
          <a:xfrm>
            <a:off x="1" y="260351"/>
            <a:ext cx="8893174" cy="57324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1" name="Rectangle 10"/>
          <p:cNvSpPr/>
          <p:nvPr/>
        </p:nvSpPr>
        <p:spPr>
          <a:xfrm>
            <a:off x="0" y="5907600"/>
            <a:ext cx="8892000" cy="21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6399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51"/>
            <a:ext cx="8892000" cy="5732462"/>
          </a:xfrm>
          <a:solidFill>
            <a:schemeClr val="bg2">
              <a:lumMod val="40000"/>
              <a:lumOff val="60000"/>
            </a:schemeClr>
          </a:solidFill>
        </p:spPr>
        <p:txBody>
          <a:bodyPr/>
          <a:lstStyle>
            <a:lvl1pPr marL="0" indent="0" algn="ctr">
              <a:buNone/>
              <a:defRPr b="0"/>
            </a:lvl1pPr>
          </a:lstStyle>
          <a:p>
            <a:r>
              <a:rPr lang="en-US" smtClean="0"/>
              <a:t>Click icon to add picture</a:t>
            </a:r>
            <a:endParaRPr lang="en-US" dirty="0"/>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da-DK" dirty="0"/>
          </a:p>
        </p:txBody>
      </p:sp>
      <p:sp>
        <p:nvSpPr>
          <p:cNvPr id="5" name="Footer Placeholder 4"/>
          <p:cNvSpPr>
            <a:spLocks noGrp="1"/>
          </p:cNvSpPr>
          <p:nvPr>
            <p:ph type="ftr" sz="quarter" idx="11"/>
          </p:nvPr>
        </p:nvSpPr>
        <p:spPr/>
        <p:txBody>
          <a:bodyPr/>
          <a:lstStyle/>
          <a:p>
            <a:r>
              <a:rPr lang="nb-NO" smtClean="0"/>
              <a:t>Private and confidential</a:t>
            </a:r>
            <a:endParaRPr lang="nb-NO"/>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2" name="Table Placeholder 11"/>
          <p:cNvSpPr>
            <a:spLocks noGrp="1"/>
          </p:cNvSpPr>
          <p:nvPr>
            <p:ph type="tbl" sz="quarter" idx="14"/>
          </p:nvPr>
        </p:nvSpPr>
        <p:spPr>
          <a:xfrm>
            <a:off x="0" y="5907170"/>
            <a:ext cx="8892000" cy="21590"/>
          </a:xfrm>
          <a:solidFill>
            <a:schemeClr val="bg1"/>
          </a:solidFill>
        </p:spPr>
        <p:txBody>
          <a:bodyPr>
            <a:normAutofit/>
          </a:bodyPr>
          <a:lstStyle>
            <a:lvl1pPr>
              <a:defRPr sz="100">
                <a:solidFill>
                  <a:schemeClr val="bg1"/>
                </a:solidFill>
              </a:defRPr>
            </a:lvl1pPr>
          </a:lstStyle>
          <a:p>
            <a:r>
              <a:rPr lang="en-US" smtClean="0"/>
              <a:t>Click icon to add table</a:t>
            </a:r>
            <a:endParaRPr lang="en-US" dirty="0"/>
          </a:p>
        </p:txBody>
      </p:sp>
    </p:spTree>
    <p:extLst>
      <p:ext uri="{BB962C8B-B14F-4D97-AF65-F5344CB8AC3E}">
        <p14:creationId xmlns:p14="http://schemas.microsoft.com/office/powerpoint/2010/main" val="1651039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dirty="0"/>
          </a:p>
        </p:txBody>
      </p:sp>
      <p:sp>
        <p:nvSpPr>
          <p:cNvPr id="3" name="Content Placeholder 2"/>
          <p:cNvSpPr>
            <a:spLocks noGrp="1"/>
          </p:cNvSpPr>
          <p:nvPr>
            <p:ph sz="half" idx="1"/>
          </p:nvPr>
        </p:nvSpPr>
        <p:spPr>
          <a:xfrm>
            <a:off x="250824" y="1268414"/>
            <a:ext cx="4244976"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Content Placeholder 3"/>
          <p:cNvSpPr>
            <a:spLocks noGrp="1"/>
          </p:cNvSpPr>
          <p:nvPr>
            <p:ph sz="half" idx="2"/>
          </p:nvPr>
        </p:nvSpPr>
        <p:spPr>
          <a:xfrm>
            <a:off x="4648199" y="1268414"/>
            <a:ext cx="4244281"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6" name="Footer Placeholder 5"/>
          <p:cNvSpPr>
            <a:spLocks noGrp="1"/>
          </p:cNvSpPr>
          <p:nvPr>
            <p:ph type="ftr" sz="quarter" idx="11"/>
          </p:nvPr>
        </p:nvSpPr>
        <p:spPr/>
        <p:txBody>
          <a:bodyPr/>
          <a:lstStyle/>
          <a:p>
            <a:r>
              <a:rPr lang="nb-NO" smtClean="0"/>
              <a:t>Private and confidential</a:t>
            </a:r>
            <a:endParaRPr lang="nb-NO"/>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9728904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descr="U:\DNV\New upgrading projects received September 2013\PPT project assigned September 2013-\work\A4 PPT logos.emf"/>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7125"/>
          <a:stretch/>
        </p:blipFill>
        <p:spPr bwMode="auto">
          <a:xfrm>
            <a:off x="0" y="6277564"/>
            <a:ext cx="8895105" cy="3287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50825" y="241082"/>
            <a:ext cx="8641656" cy="670086"/>
          </a:xfrm>
          <a:prstGeom prst="rect">
            <a:avLst/>
          </a:prstGeom>
        </p:spPr>
        <p:txBody>
          <a:bodyPr vert="horz" lIns="0" tIns="0" rIns="0" bIns="0" rtlCol="0" anchor="b"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50825" y="1268414"/>
            <a:ext cx="8641656" cy="4724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Footer Placeholder 4"/>
          <p:cNvSpPr>
            <a:spLocks noGrp="1"/>
          </p:cNvSpPr>
          <p:nvPr>
            <p:ph type="ftr" sz="quarter" idx="3"/>
          </p:nvPr>
        </p:nvSpPr>
        <p:spPr>
          <a:xfrm>
            <a:off x="250824" y="6112089"/>
            <a:ext cx="4246563" cy="160319"/>
          </a:xfrm>
          <a:prstGeom prst="rect">
            <a:avLst/>
          </a:prstGeom>
        </p:spPr>
        <p:txBody>
          <a:bodyPr vert="horz" lIns="0" tIns="0" rIns="0" bIns="0" rtlCol="0" anchor="t" anchorCtr="0"/>
          <a:lstStyle>
            <a:lvl1pPr algn="l">
              <a:defRPr sz="750" b="1">
                <a:solidFill>
                  <a:schemeClr val="tx1"/>
                </a:solidFill>
              </a:defRPr>
            </a:lvl1pPr>
          </a:lstStyle>
          <a:p>
            <a:r>
              <a:rPr lang="en-US" smtClean="0"/>
              <a:t>Private and confidential</a:t>
            </a:r>
            <a:endParaRPr lang="en-US"/>
          </a:p>
        </p:txBody>
      </p:sp>
      <p:sp>
        <p:nvSpPr>
          <p:cNvPr id="6" name="Slide Number Placeholder 5"/>
          <p:cNvSpPr>
            <a:spLocks noGrp="1"/>
          </p:cNvSpPr>
          <p:nvPr>
            <p:ph type="sldNum" sz="quarter" idx="4"/>
          </p:nvPr>
        </p:nvSpPr>
        <p:spPr>
          <a:xfrm>
            <a:off x="250823" y="6517926"/>
            <a:ext cx="240231" cy="317500"/>
          </a:xfrm>
          <a:prstGeom prst="rect">
            <a:avLst/>
          </a:prstGeom>
        </p:spPr>
        <p:txBody>
          <a:bodyPr vert="horz" lIns="0" tIns="0" rIns="0" bIns="0" rtlCol="0" anchor="t" anchorCtr="0"/>
          <a:lstStyle>
            <a:lvl1pPr algn="l">
              <a:defRPr sz="700">
                <a:solidFill>
                  <a:schemeClr val="tx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1" name="TextBox 10"/>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p>
        </p:txBody>
      </p:sp>
      <p:cxnSp>
        <p:nvCxnSpPr>
          <p:cNvPr id="15" name="Straight Connector 14"/>
          <p:cNvCxnSpPr/>
          <p:nvPr/>
        </p:nvCxnSpPr>
        <p:spPr>
          <a:xfrm>
            <a:off x="0" y="943200"/>
            <a:ext cx="889248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77180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Lst>
  <p:timing>
    <p:tnLst>
      <p:par>
        <p:cTn id="1" dur="indefinite" restart="never" nodeType="tmRoot"/>
      </p:par>
    </p:tnLst>
  </p:timing>
  <p:hf sldNum="0" hdr="0" ftr="0" dt="0"/>
  <p:txStyles>
    <p:titleStyle>
      <a:lvl1pPr algn="l" defTabSz="914400" rtl="0" eaLnBrk="1" latinLnBrk="0" hangingPunct="1">
        <a:spcBef>
          <a:spcPct val="0"/>
        </a:spcBef>
        <a:buNone/>
        <a:defRPr sz="18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6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descr="U:\DNV\New upgrading projects received September 2013\PPT project assigned September 2013-\work\A4 PPT logos.emf"/>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7125"/>
          <a:stretch/>
        </p:blipFill>
        <p:spPr bwMode="auto">
          <a:xfrm>
            <a:off x="0" y="6277564"/>
            <a:ext cx="8895105" cy="3287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50825" y="241082"/>
            <a:ext cx="8641656" cy="670086"/>
          </a:xfrm>
          <a:prstGeom prst="rect">
            <a:avLst/>
          </a:prstGeom>
        </p:spPr>
        <p:txBody>
          <a:bodyPr vert="horz" lIns="0" tIns="0" rIns="0" bIns="0" rtlCol="0" anchor="b"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50825" y="975233"/>
            <a:ext cx="8641656" cy="530233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Footer Placeholder 4"/>
          <p:cNvSpPr>
            <a:spLocks noGrp="1"/>
          </p:cNvSpPr>
          <p:nvPr>
            <p:ph type="ftr" sz="quarter" idx="3"/>
          </p:nvPr>
        </p:nvSpPr>
        <p:spPr>
          <a:xfrm>
            <a:off x="250824" y="6112089"/>
            <a:ext cx="4246563" cy="160319"/>
          </a:xfrm>
          <a:prstGeom prst="rect">
            <a:avLst/>
          </a:prstGeom>
        </p:spPr>
        <p:txBody>
          <a:bodyPr vert="horz" lIns="0" tIns="0" rIns="0" bIns="0" rtlCol="0" anchor="t" anchorCtr="0"/>
          <a:lstStyle>
            <a:lvl1pPr algn="l">
              <a:defRPr sz="750" b="1">
                <a:solidFill>
                  <a:schemeClr val="tx1"/>
                </a:solidFill>
              </a:defRPr>
            </a:lvl1pPr>
          </a:lstStyle>
          <a:p>
            <a:r>
              <a:rPr lang="en-US" smtClean="0"/>
              <a:t>Private and confidential</a:t>
            </a:r>
            <a:endParaRPr lang="en-US"/>
          </a:p>
        </p:txBody>
      </p:sp>
      <p:sp>
        <p:nvSpPr>
          <p:cNvPr id="6" name="Slide Number Placeholder 5"/>
          <p:cNvSpPr>
            <a:spLocks noGrp="1"/>
          </p:cNvSpPr>
          <p:nvPr>
            <p:ph type="sldNum" sz="quarter" idx="4"/>
          </p:nvPr>
        </p:nvSpPr>
        <p:spPr>
          <a:xfrm>
            <a:off x="250823" y="6517926"/>
            <a:ext cx="240231" cy="317500"/>
          </a:xfrm>
          <a:prstGeom prst="rect">
            <a:avLst/>
          </a:prstGeom>
        </p:spPr>
        <p:txBody>
          <a:bodyPr vert="horz" lIns="0" tIns="0" rIns="0" bIns="0" rtlCol="0" anchor="t" anchorCtr="0"/>
          <a:lstStyle>
            <a:lvl1pPr algn="l">
              <a:defRPr sz="700">
                <a:solidFill>
                  <a:schemeClr val="tx1"/>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
        <p:nvSpPr>
          <p:cNvPr id="11" name="TextBox 10"/>
          <p:cNvSpPr txBox="1"/>
          <p:nvPr/>
        </p:nvSpPr>
        <p:spPr>
          <a:xfrm>
            <a:off x="491055" y="6517926"/>
            <a:ext cx="732573" cy="107722"/>
          </a:xfrm>
          <a:prstGeom prst="rect">
            <a:avLst/>
          </a:prstGeom>
          <a:noFill/>
        </p:spPr>
        <p:txBody>
          <a:bodyPr wrap="none" lIns="0" tIns="0" rIns="0" bIns="0" rtlCol="0">
            <a:spAutoFit/>
          </a:bodyPr>
          <a:lstStyle/>
          <a:p>
            <a:r>
              <a:rPr lang="en-US" sz="700" noProof="0" dirty="0" smtClean="0">
                <a:solidFill>
                  <a:schemeClr val="tx1"/>
                </a:solidFill>
              </a:rPr>
              <a:t>DNV GL © 2014</a:t>
            </a:r>
          </a:p>
        </p:txBody>
      </p:sp>
      <p:cxnSp>
        <p:nvCxnSpPr>
          <p:cNvPr id="15" name="Straight Connector 14"/>
          <p:cNvCxnSpPr/>
          <p:nvPr/>
        </p:nvCxnSpPr>
        <p:spPr>
          <a:xfrm>
            <a:off x="0" y="943200"/>
            <a:ext cx="889248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102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iming>
    <p:tnLst>
      <p:par>
        <p:cTn id="1" dur="indefinite" restart="never" nodeType="tmRoot"/>
      </p:par>
    </p:tnLst>
  </p:timing>
  <p:hf sldNum="0" hdr="0" ftr="0" dt="0"/>
  <p:txStyles>
    <p:titleStyle>
      <a:lvl1pPr algn="l" defTabSz="914400" rtl="0" eaLnBrk="1" latinLnBrk="0" hangingPunct="1">
        <a:spcBef>
          <a:spcPct val="0"/>
        </a:spcBef>
        <a:buNone/>
        <a:defRPr sz="36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30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30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30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30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3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www.mlktesthead.com" TargetMode="External"/><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hyperlink" Target="http://www.testingcircus.com/" TargetMode="External"/><Relationship Id="rId2" Type="http://schemas.openxmlformats.org/officeDocument/2006/relationships/notesSlide" Target="../notesSlides/notesSlide15.xml"/><Relationship Id="rId1" Type="http://schemas.openxmlformats.org/officeDocument/2006/relationships/slideLayout" Target="../slideLayouts/slideLayout34.xml"/><Relationship Id="rId5" Type="http://schemas.openxmlformats.org/officeDocument/2006/relationships/hyperlink" Target="http://www.testingcircus.com/testing-trapeze-faqs" TargetMode="External"/><Relationship Id="rId4" Type="http://schemas.openxmlformats.org/officeDocument/2006/relationships/hyperlink" Target="http://www.teatimewithtester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xndev.com/2014/08/announcing-software-delivery-247/" TargetMode="External"/><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hyperlink" Target="http://www.pnsqc.org/" TargetMode="External"/><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dirty="0"/>
              <a:t>Learning to Lead</a:t>
            </a:r>
          </a:p>
        </p:txBody>
      </p:sp>
      <p:sp>
        <p:nvSpPr>
          <p:cNvPr id="31" name="Shape 31"/>
          <p:cNvSpPr txBox="1">
            <a:spLocks noGrp="1"/>
          </p:cNvSpPr>
          <p:nvPr>
            <p:ph type="subTitle" idx="1"/>
          </p:nvPr>
        </p:nvSpPr>
        <p:spPr>
          <a:xfrm>
            <a:off x="503853" y="3786737"/>
            <a:ext cx="8192278" cy="1046400"/>
          </a:xfrm>
          <a:prstGeom prst="rect">
            <a:avLst/>
          </a:prstGeom>
        </p:spPr>
        <p:txBody>
          <a:bodyPr lIns="91425" tIns="91425" rIns="91425" bIns="91425" anchor="t" anchorCtr="0">
            <a:noAutofit/>
          </a:bodyPr>
          <a:lstStyle/>
          <a:p>
            <a:pPr rtl="0">
              <a:spcBef>
                <a:spcPts val="0"/>
              </a:spcBef>
              <a:buNone/>
            </a:pPr>
            <a:r>
              <a:rPr lang="en" sz="3000" dirty="0"/>
              <a:t>Making an Impact by Improving </a:t>
            </a:r>
            <a:r>
              <a:rPr lang="en" sz="3000" dirty="0" smtClean="0"/>
              <a:t>Yourself</a:t>
            </a:r>
            <a:endParaRPr lang="en" sz="3000" dirty="0"/>
          </a:p>
          <a:p>
            <a:pPr>
              <a:spcBef>
                <a:spcPts val="0"/>
              </a:spcBef>
              <a:buNone/>
            </a:pPr>
            <a:r>
              <a:rPr lang="en" sz="3000" dirty="0"/>
              <a:t>Carol Brands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173232"/>
            <a:ext cx="8229600" cy="1143000"/>
          </a:xfrm>
          <a:prstGeom prst="rect">
            <a:avLst/>
          </a:prstGeom>
        </p:spPr>
        <p:txBody>
          <a:bodyPr lIns="91425" tIns="91425" rIns="91425" bIns="91425" anchor="b" anchorCtr="0">
            <a:noAutofit/>
          </a:bodyPr>
          <a:lstStyle/>
          <a:p>
            <a:pPr>
              <a:spcBef>
                <a:spcPts val="0"/>
              </a:spcBef>
              <a:buNone/>
            </a:pPr>
            <a:r>
              <a:rPr lang="en" dirty="0"/>
              <a:t>Professional Organizations</a:t>
            </a:r>
          </a:p>
        </p:txBody>
      </p:sp>
      <p:sp>
        <p:nvSpPr>
          <p:cNvPr id="73" name="Shape 73"/>
          <p:cNvSpPr txBox="1">
            <a:spLocks noGrp="1"/>
          </p:cNvSpPr>
          <p:nvPr>
            <p:ph type="body" idx="1"/>
          </p:nvPr>
        </p:nvSpPr>
        <p:spPr>
          <a:xfrm>
            <a:off x="457200" y="1170992"/>
            <a:ext cx="8229600" cy="4967700"/>
          </a:xfrm>
          <a:prstGeom prst="rect">
            <a:avLst/>
          </a:prstGeom>
        </p:spPr>
        <p:txBody>
          <a:bodyPr lIns="91425" tIns="91425" rIns="91425" bIns="91425" anchor="t" anchorCtr="0">
            <a:noAutofit/>
          </a:bodyPr>
          <a:lstStyle/>
          <a:p>
            <a:pPr marL="457200" lvl="0" indent="-457200" rtl="0">
              <a:spcBef>
                <a:spcPts val="0"/>
              </a:spcBef>
              <a:buClr>
                <a:schemeClr val="dk1"/>
              </a:buClr>
              <a:buSzPct val="100000"/>
              <a:buFont typeface="Arial"/>
              <a:buChar char="-"/>
            </a:pPr>
            <a:r>
              <a:rPr lang="en" sz="2800" dirty="0"/>
              <a:t>American Software Testing Qualifications </a:t>
            </a:r>
            <a:r>
              <a:rPr lang="en" sz="2800" dirty="0" smtClean="0"/>
              <a:t>Board (www.astqb.org)</a:t>
            </a:r>
            <a:endParaRPr lang="en" sz="2800" dirty="0"/>
          </a:p>
          <a:p>
            <a:pPr marL="457200" lvl="0" indent="-457200" rtl="0">
              <a:spcBef>
                <a:spcPts val="0"/>
              </a:spcBef>
              <a:buClr>
                <a:schemeClr val="dk1"/>
              </a:buClr>
              <a:buSzPct val="100000"/>
              <a:buFont typeface="Arial"/>
              <a:buChar char="-"/>
            </a:pPr>
            <a:r>
              <a:rPr lang="en" sz="2800" dirty="0"/>
              <a:t>Association for Software </a:t>
            </a:r>
            <a:r>
              <a:rPr lang="en" sz="2800" dirty="0" smtClean="0"/>
              <a:t>Testing (www.associationforsoftwaretesting.org)</a:t>
            </a:r>
            <a:endParaRPr lang="en" sz="2800" dirty="0"/>
          </a:p>
          <a:p>
            <a:pPr marL="457200" lvl="0" indent="-457200" rtl="0">
              <a:spcBef>
                <a:spcPts val="0"/>
              </a:spcBef>
              <a:buClr>
                <a:schemeClr val="dk1"/>
              </a:buClr>
              <a:buSzPct val="100000"/>
              <a:buFont typeface="Arial"/>
              <a:buChar char="-"/>
            </a:pPr>
            <a:r>
              <a:rPr lang="en" sz="2800" dirty="0"/>
              <a:t>Software Test </a:t>
            </a:r>
            <a:r>
              <a:rPr lang="en" sz="2800" dirty="0" smtClean="0"/>
              <a:t>Professionals (www.softwaretestpro.com)</a:t>
            </a:r>
            <a:endParaRPr lang="en" sz="2800" dirty="0"/>
          </a:p>
          <a:p>
            <a:pPr marL="457200" lvl="0" indent="-457200" rtl="0">
              <a:spcBef>
                <a:spcPts val="0"/>
              </a:spcBef>
              <a:buClr>
                <a:schemeClr val="dk1"/>
              </a:buClr>
              <a:buSzPct val="100000"/>
              <a:buFont typeface="Arial"/>
              <a:buChar char="-"/>
            </a:pPr>
            <a:r>
              <a:rPr lang="en" sz="2800" dirty="0"/>
              <a:t>Software Testing </a:t>
            </a:r>
            <a:r>
              <a:rPr lang="en" sz="2800" dirty="0" smtClean="0"/>
              <a:t>Club (sorta) (www.softwaretestingclub.com)</a:t>
            </a:r>
            <a:endParaRPr lang="en" sz="2800" dirty="0"/>
          </a:p>
          <a:p>
            <a:pPr marL="914400" lvl="1" indent="-457200">
              <a:spcBef>
                <a:spcPts val="0"/>
              </a:spcBef>
              <a:buClr>
                <a:schemeClr val="dk1"/>
              </a:buClr>
              <a:buSzPct val="100000"/>
              <a:buFont typeface="Arial"/>
              <a:buChar char="-"/>
            </a:pPr>
            <a:r>
              <a:rPr lang="en" sz="2800" dirty="0"/>
              <a:t>Ministry of </a:t>
            </a:r>
            <a:r>
              <a:rPr lang="en" sz="2800" dirty="0" smtClean="0"/>
              <a:t>Testing (sorta) (www.ministryoftesting.com)</a:t>
            </a:r>
            <a:endParaRPr lang="en" sz="28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Blogs</a:t>
            </a:r>
          </a:p>
        </p:txBody>
      </p:sp>
      <p:sp>
        <p:nvSpPr>
          <p:cNvPr id="79" name="Shape 79"/>
          <p:cNvSpPr txBox="1">
            <a:spLocks noGrp="1"/>
          </p:cNvSpPr>
          <p:nvPr>
            <p:ph type="body" idx="1"/>
          </p:nvPr>
        </p:nvSpPr>
        <p:spPr>
          <a:xfrm>
            <a:off x="1" y="1226975"/>
            <a:ext cx="9144000" cy="4967700"/>
          </a:xfrm>
          <a:prstGeom prst="rect">
            <a:avLst/>
          </a:prstGeom>
        </p:spPr>
        <p:txBody>
          <a:bodyPr lIns="91425" tIns="91425" rIns="91425" bIns="91425" anchor="t" anchorCtr="0">
            <a:noAutofit/>
          </a:bodyPr>
          <a:lstStyle/>
          <a:p>
            <a:pPr rtl="0">
              <a:spcBef>
                <a:spcPts val="0"/>
              </a:spcBef>
              <a:buNone/>
            </a:pPr>
            <a:r>
              <a:rPr lang="en" dirty="0" smtClean="0"/>
              <a:t>Ministry of Test Blog Feed</a:t>
            </a:r>
          </a:p>
          <a:p>
            <a:pPr marL="0" indent="0">
              <a:buNone/>
            </a:pPr>
            <a:r>
              <a:rPr lang="en" sz="2800" dirty="0" smtClean="0"/>
              <a:t>(</a:t>
            </a:r>
            <a:r>
              <a:rPr lang="en-US" sz="2800" dirty="0"/>
              <a:t>http://</a:t>
            </a:r>
            <a:r>
              <a:rPr lang="en-US" sz="2800" dirty="0" smtClean="0"/>
              <a:t>www.ministryoftesting.com/testing-feeds</a:t>
            </a:r>
            <a:r>
              <a:rPr lang="en" sz="2800" dirty="0" smtClean="0"/>
              <a:t>)</a:t>
            </a:r>
          </a:p>
          <a:p>
            <a:pPr rtl="0">
              <a:spcBef>
                <a:spcPts val="0"/>
              </a:spcBef>
              <a:buNone/>
            </a:pPr>
            <a:endParaRPr lang="en" dirty="0"/>
          </a:p>
          <a:p>
            <a:pPr rtl="0">
              <a:spcBef>
                <a:spcPts val="0"/>
              </a:spcBef>
              <a:buNone/>
            </a:pPr>
            <a:r>
              <a:rPr lang="en" dirty="0" smtClean="0"/>
              <a:t>TestHead </a:t>
            </a:r>
            <a:r>
              <a:rPr lang="en" dirty="0"/>
              <a:t>- Michael Larsen (</a:t>
            </a:r>
            <a:r>
              <a:rPr lang="en" u="sng" dirty="0">
                <a:solidFill>
                  <a:schemeClr val="hlink"/>
                </a:solidFill>
                <a:hlinkClick r:id="rId3"/>
              </a:rPr>
              <a:t>www.mlktesthead.com</a:t>
            </a:r>
            <a:r>
              <a:rPr lang="en" dirty="0"/>
              <a:t>)</a:t>
            </a:r>
          </a:p>
          <a:p>
            <a:pPr rtl="0">
              <a:spcBef>
                <a:spcPts val="0"/>
              </a:spcBef>
              <a:buNone/>
            </a:pPr>
            <a:endParaRPr dirty="0"/>
          </a:p>
          <a:p>
            <a:pPr rtl="0">
              <a:spcBef>
                <a:spcPts val="0"/>
              </a:spcBef>
              <a:buNone/>
            </a:pPr>
            <a:r>
              <a:rPr lang="en" dirty="0"/>
              <a:t>Satisfice - James Bach</a:t>
            </a:r>
          </a:p>
          <a:p>
            <a:pPr>
              <a:spcBef>
                <a:spcPts val="0"/>
              </a:spcBef>
              <a:buNone/>
            </a:pPr>
            <a:r>
              <a:rPr lang="en" dirty="0"/>
              <a:t>(www.satisfice.com/blog)</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To the New Tester</a:t>
            </a:r>
          </a:p>
        </p:txBody>
      </p:sp>
      <p:sp>
        <p:nvSpPr>
          <p:cNvPr id="85" name="Shape 85"/>
          <p:cNvSpPr txBox="1">
            <a:spLocks noGrp="1"/>
          </p:cNvSpPr>
          <p:nvPr>
            <p:ph type="body" idx="1"/>
          </p:nvPr>
        </p:nvSpPr>
        <p:spPr>
          <a:xfrm>
            <a:off x="205273" y="932445"/>
            <a:ext cx="8714792" cy="4967700"/>
          </a:xfrm>
          <a:prstGeom prst="rect">
            <a:avLst/>
          </a:prstGeom>
        </p:spPr>
        <p:txBody>
          <a:bodyPr lIns="91425" tIns="91425" rIns="91425" bIns="91425" anchor="t" anchorCtr="0">
            <a:noAutofit/>
          </a:bodyPr>
          <a:lstStyle/>
          <a:p>
            <a:pPr marL="457200" lvl="0" indent="-419100" rtl="0">
              <a:spcBef>
                <a:spcPts val="0"/>
              </a:spcBef>
              <a:buClr>
                <a:schemeClr val="accent2"/>
              </a:buClr>
              <a:buSzPct val="100000"/>
              <a:buFont typeface="Arial"/>
              <a:buChar char="-"/>
            </a:pPr>
            <a:r>
              <a:rPr lang="en" dirty="0"/>
              <a:t>R</a:t>
            </a:r>
            <a:r>
              <a:rPr lang="en" dirty="0" smtClean="0"/>
              <a:t>ead </a:t>
            </a:r>
            <a:r>
              <a:rPr lang="en" dirty="0"/>
              <a:t>blogs (hooray I’m doing that)</a:t>
            </a:r>
          </a:p>
          <a:p>
            <a:pPr marL="457200" lvl="0" indent="-419100" rtl="0">
              <a:spcBef>
                <a:spcPts val="0"/>
              </a:spcBef>
              <a:buClr>
                <a:schemeClr val="accent2"/>
              </a:buClr>
              <a:buSzPct val="100000"/>
              <a:buFont typeface="Arial"/>
              <a:buChar char="-"/>
            </a:pPr>
            <a:r>
              <a:rPr lang="en" dirty="0"/>
              <a:t>Join Twitter and participate in discussion </a:t>
            </a:r>
            <a:r>
              <a:rPr lang="en" dirty="0" smtClean="0"/>
              <a:t>(What, </a:t>
            </a:r>
            <a:r>
              <a:rPr lang="en" dirty="0"/>
              <a:t>really? Twitter?)</a:t>
            </a:r>
          </a:p>
          <a:p>
            <a:pPr marL="457200" lvl="0" indent="-419100" rtl="0">
              <a:spcBef>
                <a:spcPts val="0"/>
              </a:spcBef>
              <a:buClr>
                <a:schemeClr val="accent2"/>
              </a:buClr>
              <a:buSzPct val="100000"/>
              <a:buFont typeface="Arial"/>
              <a:buChar char="-"/>
            </a:pPr>
            <a:r>
              <a:rPr lang="en" dirty="0"/>
              <a:t>Practice </a:t>
            </a:r>
            <a:r>
              <a:rPr lang="en" dirty="0" smtClean="0"/>
              <a:t>testing </a:t>
            </a:r>
            <a:r>
              <a:rPr lang="en" dirty="0"/>
              <a:t>in front of people</a:t>
            </a:r>
          </a:p>
          <a:p>
            <a:pPr marL="457200" lvl="0" indent="-419100" rtl="0">
              <a:spcBef>
                <a:spcPts val="0"/>
              </a:spcBef>
              <a:buClr>
                <a:schemeClr val="accent2"/>
              </a:buClr>
              <a:buSzPct val="100000"/>
              <a:buFont typeface="Arial"/>
              <a:buChar char="-"/>
            </a:pPr>
            <a:r>
              <a:rPr lang="en" dirty="0"/>
              <a:t>Weekend Testing</a:t>
            </a:r>
          </a:p>
          <a:p>
            <a:pPr marL="457200" lvl="0" indent="-419100">
              <a:spcBef>
                <a:spcPts val="0"/>
              </a:spcBef>
              <a:buClr>
                <a:schemeClr val="accent2"/>
              </a:buClr>
              <a:buSzPct val="100000"/>
              <a:buFont typeface="Arial"/>
              <a:buChar char="-"/>
            </a:pPr>
            <a:r>
              <a:rPr lang="en" dirty="0"/>
              <a:t>Attend a </a:t>
            </a:r>
            <a:r>
              <a:rPr lang="en" dirty="0" smtClean="0"/>
              <a:t>conference</a:t>
            </a:r>
          </a:p>
          <a:p>
            <a:pPr marL="457200" lvl="0" indent="-419100">
              <a:spcBef>
                <a:spcPts val="0"/>
              </a:spcBef>
              <a:buClr>
                <a:schemeClr val="dk1"/>
              </a:buClr>
              <a:buSzPct val="100000"/>
              <a:buFont typeface="Arial"/>
              <a:buChar char="-"/>
            </a:pPr>
            <a:endParaRPr lang="en" dirty="0"/>
          </a:p>
          <a:p>
            <a:pPr marL="457200" lvl="0" indent="-419100">
              <a:spcBef>
                <a:spcPts val="0"/>
              </a:spcBef>
              <a:buClr>
                <a:schemeClr val="dk1"/>
              </a:buClr>
              <a:buSzPct val="100000"/>
              <a:buFont typeface="Arial"/>
              <a:buChar char="-"/>
            </a:pPr>
            <a:endParaRPr lang="en" dirty="0" smtClean="0"/>
          </a:p>
          <a:p>
            <a:pPr marL="0" lvl="0" indent="0">
              <a:buNone/>
            </a:pPr>
            <a:r>
              <a:rPr lang="en-US" dirty="0"/>
              <a:t>http://www.satisfice.com/blog/archives/958</a:t>
            </a:r>
            <a:endParaRPr lang="en"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smtClean="0"/>
              <a:t>Twitter</a:t>
            </a:r>
            <a:endParaRPr lang="en" dirty="0"/>
          </a:p>
        </p:txBody>
      </p:sp>
      <p:sp>
        <p:nvSpPr>
          <p:cNvPr id="91" name="Shape 91"/>
          <p:cNvSpPr txBox="1">
            <a:spLocks noGrp="1"/>
          </p:cNvSpPr>
          <p:nvPr>
            <p:ph type="body" idx="1"/>
          </p:nvPr>
        </p:nvSpPr>
        <p:spPr>
          <a:xfrm>
            <a:off x="457200" y="951106"/>
            <a:ext cx="8229600" cy="4967700"/>
          </a:xfrm>
          <a:prstGeom prst="rect">
            <a:avLst/>
          </a:prstGeom>
        </p:spPr>
        <p:txBody>
          <a:bodyPr lIns="91425" tIns="91425" rIns="91425" bIns="91425" anchor="t" anchorCtr="0">
            <a:noAutofit/>
          </a:bodyPr>
          <a:lstStyle/>
          <a:p>
            <a:pPr rtl="0">
              <a:spcBef>
                <a:spcPts val="0"/>
              </a:spcBef>
              <a:buNone/>
            </a:pPr>
            <a:r>
              <a:rPr lang="en" dirty="0"/>
              <a:t>People I follow: </a:t>
            </a:r>
          </a:p>
          <a:p>
            <a:pPr rtl="0">
              <a:spcBef>
                <a:spcPts val="0"/>
              </a:spcBef>
              <a:buNone/>
            </a:pPr>
            <a:r>
              <a:rPr lang="en" dirty="0"/>
              <a:t>	James </a:t>
            </a:r>
            <a:r>
              <a:rPr lang="en" dirty="0" smtClean="0"/>
              <a:t>Bach (@jamesmarcusbach)</a:t>
            </a:r>
            <a:endParaRPr lang="en" dirty="0"/>
          </a:p>
          <a:p>
            <a:pPr rtl="0">
              <a:spcBef>
                <a:spcPts val="0"/>
              </a:spcBef>
              <a:buNone/>
            </a:pPr>
            <a:r>
              <a:rPr lang="en" dirty="0"/>
              <a:t>	Katrina </a:t>
            </a:r>
            <a:r>
              <a:rPr lang="en" dirty="0" smtClean="0"/>
              <a:t>Clokie (@katrina_tester)</a:t>
            </a:r>
            <a:endParaRPr lang="en" dirty="0"/>
          </a:p>
          <a:p>
            <a:pPr rtl="0">
              <a:spcBef>
                <a:spcPts val="0"/>
              </a:spcBef>
              <a:buNone/>
            </a:pPr>
            <a:r>
              <a:rPr lang="en" dirty="0"/>
              <a:t>	Claire </a:t>
            </a:r>
            <a:r>
              <a:rPr lang="en" dirty="0" smtClean="0"/>
              <a:t>Moss (@aclairefication)</a:t>
            </a:r>
            <a:endParaRPr lang="en" dirty="0"/>
          </a:p>
          <a:p>
            <a:pPr rtl="0">
              <a:spcBef>
                <a:spcPts val="0"/>
              </a:spcBef>
              <a:buNone/>
            </a:pPr>
            <a:r>
              <a:rPr lang="en" dirty="0"/>
              <a:t>	Matt </a:t>
            </a:r>
            <a:r>
              <a:rPr lang="en" dirty="0" smtClean="0"/>
              <a:t>Heusser (@mheusser)</a:t>
            </a:r>
            <a:endParaRPr lang="en" dirty="0"/>
          </a:p>
          <a:p>
            <a:pPr rtl="0">
              <a:spcBef>
                <a:spcPts val="0"/>
              </a:spcBef>
              <a:buNone/>
            </a:pPr>
            <a:r>
              <a:rPr lang="en" dirty="0"/>
              <a:t>	Justin </a:t>
            </a:r>
            <a:r>
              <a:rPr lang="en" dirty="0" smtClean="0"/>
              <a:t>Rohrman (@JustinRohrman)</a:t>
            </a:r>
            <a:endParaRPr lang="en" dirty="0"/>
          </a:p>
          <a:p>
            <a:pPr rtl="0">
              <a:spcBef>
                <a:spcPts val="0"/>
              </a:spcBef>
              <a:buNone/>
            </a:pPr>
            <a:r>
              <a:rPr lang="en" dirty="0"/>
              <a:t>	Lanette </a:t>
            </a:r>
            <a:r>
              <a:rPr lang="en" dirty="0" smtClean="0"/>
              <a:t>Creamer (@LanetteCream)</a:t>
            </a:r>
            <a:endParaRPr lang="en" dirty="0"/>
          </a:p>
          <a:p>
            <a:pPr rtl="0">
              <a:spcBef>
                <a:spcPts val="0"/>
              </a:spcBef>
              <a:buNone/>
            </a:pPr>
            <a:endParaRPr dirty="0"/>
          </a:p>
          <a:p>
            <a:pPr lvl="0" rtl="0">
              <a:spcBef>
                <a:spcPts val="0"/>
              </a:spcBef>
              <a:buNone/>
            </a:pPr>
            <a:r>
              <a:rPr lang="en" dirty="0"/>
              <a:t>...and so many more. 373 more to be exact.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154572"/>
            <a:ext cx="8229600" cy="1143000"/>
          </a:xfrm>
          <a:prstGeom prst="rect">
            <a:avLst/>
          </a:prstGeom>
        </p:spPr>
        <p:txBody>
          <a:bodyPr lIns="91425" tIns="91425" rIns="91425" bIns="91425" anchor="b" anchorCtr="0">
            <a:noAutofit/>
          </a:bodyPr>
          <a:lstStyle/>
          <a:p>
            <a:pPr>
              <a:spcBef>
                <a:spcPts val="0"/>
              </a:spcBef>
              <a:buNone/>
            </a:pPr>
            <a:r>
              <a:rPr lang="en" dirty="0"/>
              <a:t>Practice Testing </a:t>
            </a:r>
            <a:r>
              <a:rPr lang="en" dirty="0" smtClean="0"/>
              <a:t>(in public)</a:t>
            </a:r>
            <a:endParaRPr lang="en" dirty="0"/>
          </a:p>
        </p:txBody>
      </p:sp>
      <p:sp>
        <p:nvSpPr>
          <p:cNvPr id="97" name="Shape 97"/>
          <p:cNvSpPr txBox="1">
            <a:spLocks noGrp="1"/>
          </p:cNvSpPr>
          <p:nvPr>
            <p:ph type="body" idx="1"/>
          </p:nvPr>
        </p:nvSpPr>
        <p:spPr>
          <a:xfrm>
            <a:off x="457200" y="1170991"/>
            <a:ext cx="8229600" cy="4967700"/>
          </a:xfrm>
          <a:prstGeom prst="rect">
            <a:avLst/>
          </a:prstGeom>
        </p:spPr>
        <p:txBody>
          <a:bodyPr lIns="91425" tIns="91425" rIns="91425" bIns="91425" anchor="t" anchorCtr="0">
            <a:noAutofit/>
          </a:bodyPr>
          <a:lstStyle/>
          <a:p>
            <a:pPr marL="457200" lvl="0" indent="-419100">
              <a:buFont typeface="Arial"/>
              <a:buChar char="-"/>
            </a:pPr>
            <a:r>
              <a:rPr lang="en" dirty="0" smtClean="0"/>
              <a:t>Found </a:t>
            </a:r>
            <a:r>
              <a:rPr lang="en" dirty="0"/>
              <a:t>Miagi-Do School of Testing as a group of people engaging in this </a:t>
            </a:r>
            <a:r>
              <a:rPr lang="en" dirty="0" smtClean="0"/>
              <a:t>activity.</a:t>
            </a:r>
          </a:p>
          <a:p>
            <a:pPr marL="1105200" lvl="3" indent="-419100">
              <a:buFont typeface="Arial"/>
              <a:buChar char="-"/>
            </a:pPr>
            <a:r>
              <a:rPr lang="en-US" dirty="0" smtClean="0"/>
              <a:t>Heard </a:t>
            </a:r>
            <a:r>
              <a:rPr lang="en-US" dirty="0"/>
              <a:t>about through </a:t>
            </a:r>
            <a:r>
              <a:rPr lang="en-US" dirty="0" smtClean="0"/>
              <a:t>Twitter</a:t>
            </a:r>
          </a:p>
          <a:p>
            <a:pPr marL="1105200" lvl="3" indent="-419100">
              <a:buFont typeface="Arial"/>
              <a:buChar char="-"/>
            </a:pPr>
            <a:r>
              <a:rPr lang="en-US" dirty="0" smtClean="0"/>
              <a:t>Heard </a:t>
            </a:r>
            <a:r>
              <a:rPr lang="en-US" dirty="0"/>
              <a:t>about through </a:t>
            </a:r>
            <a:r>
              <a:rPr lang="en-US" dirty="0" smtClean="0"/>
              <a:t>blogs</a:t>
            </a:r>
          </a:p>
          <a:p>
            <a:pPr marL="38100" lvl="0"/>
            <a:endParaRPr lang="en-US" dirty="0" smtClean="0"/>
          </a:p>
          <a:p>
            <a:pPr marL="0" lvl="0" indent="0">
              <a:buNone/>
            </a:pPr>
            <a:r>
              <a:rPr lang="en-US" dirty="0" smtClean="0"/>
              <a:t>Others offer challenges also</a:t>
            </a:r>
            <a:endParaRPr lang="en-US" dirty="0"/>
          </a:p>
          <a:p>
            <a:pPr marL="38100" lvl="0"/>
            <a:endParaRPr lang="en-US" dirty="0"/>
          </a:p>
          <a:p>
            <a:pPr marL="0" lvl="0" indent="0">
              <a:buNone/>
            </a:pPr>
            <a:r>
              <a:rPr lang="en-US" dirty="0"/>
              <a:t>http://miagido.org/blog/</a:t>
            </a:r>
            <a:endParaRPr lang="en" dirty="0" smtClean="0"/>
          </a:p>
          <a:p>
            <a:pPr marL="457200" lvl="0" indent="-419100">
              <a:spcBef>
                <a:spcPts val="0"/>
              </a:spcBef>
              <a:buClr>
                <a:schemeClr val="dk1"/>
              </a:buClr>
              <a:buSzPct val="100000"/>
              <a:buFont typeface="Arial"/>
              <a:buChar char="-"/>
            </a:pPr>
            <a:endParaRPr lang="en"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Weekend Testing</a:t>
            </a:r>
          </a:p>
        </p:txBody>
      </p:sp>
      <p:sp>
        <p:nvSpPr>
          <p:cNvPr id="103" name="Shape 103"/>
          <p:cNvSpPr txBox="1">
            <a:spLocks noGrp="1"/>
          </p:cNvSpPr>
          <p:nvPr>
            <p:ph type="body" idx="1"/>
          </p:nvPr>
        </p:nvSpPr>
        <p:spPr>
          <a:xfrm>
            <a:off x="457200" y="1170992"/>
            <a:ext cx="8229600" cy="4967700"/>
          </a:xfrm>
          <a:prstGeom prst="rect">
            <a:avLst/>
          </a:prstGeom>
        </p:spPr>
        <p:txBody>
          <a:bodyPr lIns="91425" tIns="91425" rIns="91425" bIns="91425" anchor="t" anchorCtr="0">
            <a:noAutofit/>
          </a:bodyPr>
          <a:lstStyle/>
          <a:p>
            <a:pPr marL="457200" lvl="0" indent="-419100" rtl="0">
              <a:spcBef>
                <a:spcPts val="0"/>
              </a:spcBef>
              <a:buClr>
                <a:schemeClr val="accent2"/>
              </a:buClr>
              <a:buSzPct val="100000"/>
              <a:buFont typeface="Arial"/>
              <a:buChar char="-"/>
            </a:pPr>
            <a:r>
              <a:rPr lang="en" dirty="0"/>
              <a:t>Another way to practice testing</a:t>
            </a:r>
          </a:p>
          <a:p>
            <a:pPr marL="457200" lvl="0" indent="-419100" rtl="0">
              <a:spcBef>
                <a:spcPts val="0"/>
              </a:spcBef>
              <a:buClr>
                <a:schemeClr val="accent2"/>
              </a:buClr>
              <a:buSzPct val="100000"/>
              <a:buFont typeface="Arial"/>
              <a:buChar char="-"/>
            </a:pPr>
            <a:r>
              <a:rPr lang="en" dirty="0"/>
              <a:t>Opportunity to experiment with new techniques</a:t>
            </a:r>
          </a:p>
          <a:p>
            <a:pPr marL="457200" lvl="0" indent="-419100">
              <a:spcBef>
                <a:spcPts val="0"/>
              </a:spcBef>
              <a:buClr>
                <a:schemeClr val="accent2"/>
              </a:buClr>
              <a:buSzPct val="100000"/>
              <a:buFont typeface="Arial"/>
              <a:buChar char="-"/>
            </a:pPr>
            <a:r>
              <a:rPr lang="en" dirty="0"/>
              <a:t>Previous topics have included using heuristics, using mind maps, generating test reports, accessibility testing, mobile testing</a:t>
            </a:r>
            <a:r>
              <a:rPr lang="en" dirty="0" smtClean="0"/>
              <a:t>.</a:t>
            </a:r>
          </a:p>
          <a:p>
            <a:pPr marL="457200" lvl="0" indent="-419100">
              <a:spcBef>
                <a:spcPts val="0"/>
              </a:spcBef>
              <a:buClr>
                <a:schemeClr val="dk1"/>
              </a:buClr>
              <a:buSzPct val="100000"/>
              <a:buFont typeface="Arial"/>
              <a:buChar char="-"/>
            </a:pPr>
            <a:endParaRPr lang="en" dirty="0"/>
          </a:p>
          <a:p>
            <a:pPr marL="0" lvl="0" indent="0">
              <a:buNone/>
            </a:pPr>
            <a:r>
              <a:rPr lang="en-US" dirty="0"/>
              <a:t>http://weekendtesting.com/</a:t>
            </a:r>
            <a:endParaRPr lang="en"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Magazines</a:t>
            </a:r>
          </a:p>
        </p:txBody>
      </p:sp>
      <p:sp>
        <p:nvSpPr>
          <p:cNvPr id="109" name="Shape 109"/>
          <p:cNvSpPr txBox="1">
            <a:spLocks noGrp="1"/>
          </p:cNvSpPr>
          <p:nvPr>
            <p:ph type="body" idx="1"/>
          </p:nvPr>
        </p:nvSpPr>
        <p:spPr>
          <a:xfrm>
            <a:off x="457200" y="1320282"/>
            <a:ext cx="8229600" cy="4967700"/>
          </a:xfrm>
          <a:prstGeom prst="rect">
            <a:avLst/>
          </a:prstGeom>
        </p:spPr>
        <p:txBody>
          <a:bodyPr lIns="91425" tIns="91425" rIns="91425" bIns="91425" anchor="t" anchorCtr="0">
            <a:noAutofit/>
          </a:bodyPr>
          <a:lstStyle/>
          <a:p>
            <a:pPr>
              <a:buFontTx/>
              <a:buChar char="-"/>
            </a:pPr>
            <a:r>
              <a:rPr lang="en" dirty="0" smtClean="0"/>
              <a:t>Testing Circus (</a:t>
            </a:r>
            <a:r>
              <a:rPr lang="en-US" dirty="0" smtClean="0">
                <a:hlinkClick r:id="rId3"/>
              </a:rPr>
              <a:t>www.testingcircus.com</a:t>
            </a:r>
            <a:r>
              <a:rPr lang="en" dirty="0" smtClean="0"/>
              <a:t>)</a:t>
            </a:r>
          </a:p>
          <a:p>
            <a:pPr>
              <a:buFontTx/>
              <a:buChar char="-"/>
            </a:pPr>
            <a:r>
              <a:rPr lang="en" dirty="0" smtClean="0"/>
              <a:t>Tea-time with Testers (</a:t>
            </a:r>
            <a:r>
              <a:rPr lang="en" dirty="0" smtClean="0">
                <a:hlinkClick r:id="rId4"/>
              </a:rPr>
              <a:t>www.teatimewithtesters.com</a:t>
            </a:r>
            <a:r>
              <a:rPr lang="en" dirty="0" smtClean="0"/>
              <a:t>)</a:t>
            </a:r>
            <a:endParaRPr lang="en" dirty="0"/>
          </a:p>
          <a:p>
            <a:pPr>
              <a:buFontTx/>
              <a:buChar char="-"/>
            </a:pPr>
            <a:r>
              <a:rPr lang="en" dirty="0" smtClean="0"/>
              <a:t>Testing Trapeze (</a:t>
            </a:r>
            <a:r>
              <a:rPr lang="en-US" dirty="0">
                <a:hlinkClick r:id="rId5"/>
              </a:rPr>
              <a:t>http://</a:t>
            </a:r>
            <a:r>
              <a:rPr lang="en-US" dirty="0" smtClean="0">
                <a:hlinkClick r:id="rId5"/>
              </a:rPr>
              <a:t>www.testingcircus.com/testing-trapeze-faqs</a:t>
            </a:r>
            <a:r>
              <a:rPr lang="en" dirty="0" smtClean="0"/>
              <a:t>)</a:t>
            </a:r>
            <a:endParaRPr lang="en" dirty="0"/>
          </a:p>
          <a:p>
            <a:pPr>
              <a:buFontTx/>
              <a:buChar char="-"/>
            </a:pPr>
            <a:r>
              <a:rPr lang="en" dirty="0" smtClean="0"/>
              <a:t>Women Testers (www.womentesters.com)</a:t>
            </a:r>
            <a:endParaRPr lang="en"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Online Communities</a:t>
            </a:r>
          </a:p>
        </p:txBody>
      </p:sp>
      <p:sp>
        <p:nvSpPr>
          <p:cNvPr id="115" name="Shape 115"/>
          <p:cNvSpPr txBox="1">
            <a:spLocks noGrp="1"/>
          </p:cNvSpPr>
          <p:nvPr>
            <p:ph type="body" idx="1"/>
          </p:nvPr>
        </p:nvSpPr>
        <p:spPr>
          <a:xfrm>
            <a:off x="457200" y="1133669"/>
            <a:ext cx="8229600" cy="4967700"/>
          </a:xfrm>
          <a:prstGeom prst="rect">
            <a:avLst/>
          </a:prstGeom>
        </p:spPr>
        <p:txBody>
          <a:bodyPr lIns="91425" tIns="91425" rIns="91425" bIns="91425" anchor="t" anchorCtr="0">
            <a:noAutofit/>
          </a:bodyPr>
          <a:lstStyle/>
          <a:p>
            <a:pPr rtl="0">
              <a:spcBef>
                <a:spcPts val="0"/>
              </a:spcBef>
              <a:buNone/>
            </a:pPr>
            <a:r>
              <a:rPr lang="en" dirty="0" smtClean="0"/>
              <a:t>Skype groups</a:t>
            </a:r>
          </a:p>
          <a:p>
            <a:pPr marL="457200" indent="-457200">
              <a:buFontTx/>
              <a:buChar char="-"/>
            </a:pPr>
            <a:r>
              <a:rPr lang="en" dirty="0" smtClean="0"/>
              <a:t>Software </a:t>
            </a:r>
            <a:r>
              <a:rPr lang="en" dirty="0"/>
              <a:t>Delivery </a:t>
            </a:r>
            <a:r>
              <a:rPr lang="en" dirty="0" smtClean="0"/>
              <a:t>24/7 (</a:t>
            </a:r>
            <a:r>
              <a:rPr lang="en-US" dirty="0">
                <a:hlinkClick r:id="rId3"/>
              </a:rPr>
              <a:t>http://</a:t>
            </a:r>
            <a:r>
              <a:rPr lang="en-US" dirty="0" smtClean="0">
                <a:hlinkClick r:id="rId3"/>
              </a:rPr>
              <a:t>xndev.com/2014/08/announcing-software-delivery-247/</a:t>
            </a:r>
            <a:endParaRPr lang="en-US" dirty="0"/>
          </a:p>
          <a:p>
            <a:pPr marL="457200" indent="-457200">
              <a:buFontTx/>
              <a:buChar char="-"/>
            </a:pPr>
            <a:endParaRPr lang="en-US" dirty="0" smtClean="0"/>
          </a:p>
          <a:p>
            <a:pPr marL="457200" indent="-457200">
              <a:buFontTx/>
              <a:buChar char="-"/>
            </a:pPr>
            <a:r>
              <a:rPr lang="en" dirty="0" smtClean="0"/>
              <a:t>Software </a:t>
            </a:r>
            <a:r>
              <a:rPr lang="en" dirty="0"/>
              <a:t>Testing </a:t>
            </a:r>
            <a:r>
              <a:rPr lang="en" dirty="0" smtClean="0"/>
              <a:t>24/7</a:t>
            </a:r>
          </a:p>
          <a:p>
            <a:pPr marL="0" indent="0">
              <a:buNone/>
            </a:pPr>
            <a:endParaRPr lang="en" dirty="0"/>
          </a:p>
          <a:p>
            <a:pPr marL="0" indent="0">
              <a:buNone/>
            </a:pPr>
            <a:r>
              <a:rPr lang="en" dirty="0" smtClean="0"/>
              <a:t>Testers &amp; QA Chat Slack Community (</a:t>
            </a:r>
            <a:r>
              <a:rPr lang="en-US" dirty="0"/>
              <a:t>http://www.testers.io</a:t>
            </a:r>
            <a:r>
              <a:rPr lang="en-US" dirty="0" smtClean="0"/>
              <a:t>/)</a:t>
            </a:r>
            <a:endParaRPr lang="en"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173233"/>
            <a:ext cx="8229600" cy="1143000"/>
          </a:xfrm>
          <a:prstGeom prst="rect">
            <a:avLst/>
          </a:prstGeom>
        </p:spPr>
        <p:txBody>
          <a:bodyPr lIns="91425" tIns="91425" rIns="91425" bIns="91425" anchor="b" anchorCtr="0">
            <a:noAutofit/>
          </a:bodyPr>
          <a:lstStyle/>
          <a:p>
            <a:pPr>
              <a:spcBef>
                <a:spcPts val="0"/>
              </a:spcBef>
              <a:buNone/>
            </a:pPr>
            <a:r>
              <a:rPr lang="en" dirty="0"/>
              <a:t>Conference</a:t>
            </a:r>
          </a:p>
        </p:txBody>
      </p:sp>
      <p:sp>
        <p:nvSpPr>
          <p:cNvPr id="121" name="Shape 121"/>
          <p:cNvSpPr txBox="1">
            <a:spLocks noGrp="1"/>
          </p:cNvSpPr>
          <p:nvPr>
            <p:ph type="body" idx="1"/>
          </p:nvPr>
        </p:nvSpPr>
        <p:spPr>
          <a:xfrm>
            <a:off x="457200" y="1133669"/>
            <a:ext cx="82296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Presented a concept paper at Pacific Northwest Software Quality Conference (PNSQC) </a:t>
            </a:r>
            <a:r>
              <a:rPr lang="en-US" dirty="0" smtClean="0">
                <a:hlinkClick r:id="rId3"/>
              </a:rPr>
              <a:t>www.pnsqc.org</a:t>
            </a:r>
            <a:endParaRPr lang="en-US" dirty="0" smtClean="0"/>
          </a:p>
          <a:p>
            <a:pPr marL="1105200" lvl="3" indent="-457200">
              <a:buFontTx/>
              <a:buChar char="-"/>
            </a:pPr>
            <a:r>
              <a:rPr lang="en-US" dirty="0" smtClean="0"/>
              <a:t> Got a discounted ticket!</a:t>
            </a:r>
          </a:p>
          <a:p>
            <a:pPr>
              <a:spcBef>
                <a:spcPts val="0"/>
              </a:spcBef>
            </a:pPr>
            <a:endParaRPr lang="en-US" dirty="0" smtClean="0"/>
          </a:p>
          <a:p>
            <a:pPr marL="457200" indent="-457200">
              <a:spcBef>
                <a:spcPts val="0"/>
              </a:spcBef>
              <a:buFontTx/>
              <a:buChar char="-"/>
            </a:pPr>
            <a:r>
              <a:rPr lang="en-US" dirty="0" smtClean="0"/>
              <a:t>Presenting at CAST right now!!</a:t>
            </a:r>
          </a:p>
          <a:p>
            <a:pPr marL="1105200" lvl="3" indent="-457200">
              <a:buFontTx/>
              <a:buChar char="-"/>
            </a:pPr>
            <a:r>
              <a:rPr lang="en-US" dirty="0" smtClean="0"/>
              <a:t>Got a free ticket!</a:t>
            </a:r>
          </a:p>
          <a:p>
            <a:pPr marL="457200" indent="-457200">
              <a:spcBef>
                <a:spcPts val="0"/>
              </a:spcBef>
              <a:buFontTx/>
              <a:buChar char="-"/>
            </a:pPr>
            <a:endParaRPr lang="en-US" dirty="0"/>
          </a:p>
          <a:p>
            <a:pPr marL="457200" indent="-457200">
              <a:spcBef>
                <a:spcPts val="0"/>
              </a:spcBef>
              <a:buFontTx/>
              <a:buChar char="-"/>
            </a:pPr>
            <a:r>
              <a:rPr lang="en-US" dirty="0" smtClean="0"/>
              <a:t>If you can’t go, look for archives</a:t>
            </a:r>
            <a:endParaRPr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685800" y="1737899"/>
            <a:ext cx="7772400" cy="1546500"/>
          </a:xfrm>
          <a:prstGeom prst="rect">
            <a:avLst/>
          </a:prstGeom>
        </p:spPr>
        <p:txBody>
          <a:bodyPr lIns="91425" tIns="91425" rIns="91425" bIns="91425" anchor="b" anchorCtr="0">
            <a:noAutofit/>
          </a:bodyPr>
          <a:lstStyle/>
          <a:p>
            <a:pPr>
              <a:spcBef>
                <a:spcPts val="0"/>
              </a:spcBef>
              <a:buNone/>
            </a:pPr>
            <a:r>
              <a:rPr lang="en" dirty="0" smtClean="0"/>
              <a:t>What I’ve Learned Through Self-Study</a:t>
            </a:r>
            <a:endParaRPr lang="en" dirty="0"/>
          </a:p>
        </p:txBody>
      </p:sp>
      <p:sp>
        <p:nvSpPr>
          <p:cNvPr id="127" name="Shape 127"/>
          <p:cNvSpPr txBox="1">
            <a:spLocks noGrp="1"/>
          </p:cNvSpPr>
          <p:nvPr>
            <p:ph type="subTitle" idx="1"/>
          </p:nvPr>
        </p:nvSpPr>
        <p:spPr>
          <a:xfrm>
            <a:off x="685800" y="3432174"/>
            <a:ext cx="7772400" cy="2569458"/>
          </a:xfrm>
          <a:prstGeom prst="rect">
            <a:avLst/>
          </a:prstGeom>
        </p:spPr>
        <p:txBody>
          <a:bodyPr lIns="91425" tIns="91425" rIns="91425" bIns="91425" anchor="t" anchorCtr="0">
            <a:noAutofit/>
          </a:bodyPr>
          <a:lstStyle/>
          <a:p>
            <a:pPr rtl="0">
              <a:spcBef>
                <a:spcPts val="0"/>
              </a:spcBef>
              <a:buNone/>
            </a:pPr>
            <a:r>
              <a:rPr lang="en" dirty="0" smtClean="0"/>
              <a:t>Heuristics</a:t>
            </a:r>
            <a:endParaRPr lang="en" dirty="0"/>
          </a:p>
          <a:p>
            <a:pPr rtl="0">
              <a:spcBef>
                <a:spcPts val="0"/>
              </a:spcBef>
              <a:buNone/>
            </a:pPr>
            <a:r>
              <a:rPr lang="en" dirty="0" smtClean="0"/>
              <a:t>Oracles</a:t>
            </a:r>
            <a:endParaRPr lang="en" dirty="0"/>
          </a:p>
          <a:p>
            <a:pPr rtl="0">
              <a:spcBef>
                <a:spcPts val="0"/>
              </a:spcBef>
              <a:buNone/>
            </a:pPr>
            <a:r>
              <a:rPr lang="en" dirty="0" smtClean="0"/>
              <a:t>Evaluating </a:t>
            </a:r>
            <a:r>
              <a:rPr lang="en" dirty="0"/>
              <a:t>Risks</a:t>
            </a:r>
          </a:p>
          <a:p>
            <a:pPr rtl="0">
              <a:spcBef>
                <a:spcPts val="0"/>
              </a:spcBef>
              <a:buNone/>
            </a:pPr>
            <a:r>
              <a:rPr lang="en" dirty="0" smtClean="0"/>
              <a:t>Value </a:t>
            </a:r>
            <a:r>
              <a:rPr lang="en" dirty="0"/>
              <a:t>of Scripted Testing</a:t>
            </a:r>
          </a:p>
          <a:p>
            <a:pPr>
              <a:spcBef>
                <a:spcPts val="0"/>
              </a:spcBef>
              <a:buNone/>
            </a:pPr>
            <a:r>
              <a:rPr lang="en" dirty="0" smtClean="0"/>
              <a:t>Pair </a:t>
            </a:r>
            <a:r>
              <a:rPr lang="en" dirty="0"/>
              <a:t>Testing</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 </a:t>
            </a:r>
          </a:p>
        </p:txBody>
      </p:sp>
      <p:sp>
        <p:nvSpPr>
          <p:cNvPr id="37" name="Shape 37"/>
          <p:cNvSpPr txBox="1">
            <a:spLocks noGrp="1"/>
          </p:cNvSpPr>
          <p:nvPr>
            <p:ph type="body" idx="1"/>
          </p:nvPr>
        </p:nvSpPr>
        <p:spPr>
          <a:xfrm>
            <a:off x="457200" y="846137"/>
            <a:ext cx="8229600" cy="5038531"/>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sz="2800" dirty="0"/>
              <a:t>Why I decided to self-study testing</a:t>
            </a:r>
          </a:p>
          <a:p>
            <a:pPr marL="457200" lvl="0" indent="-419100" rtl="0">
              <a:spcBef>
                <a:spcPts val="0"/>
              </a:spcBef>
              <a:buClr>
                <a:schemeClr val="dk1"/>
              </a:buClr>
              <a:buSzPct val="100000"/>
              <a:buFont typeface="Arial"/>
              <a:buChar char="-"/>
            </a:pPr>
            <a:r>
              <a:rPr lang="en" sz="2800" dirty="0"/>
              <a:t>What sources I found for self-study</a:t>
            </a:r>
          </a:p>
          <a:p>
            <a:pPr marL="457200" lvl="0" indent="-419100" rtl="0">
              <a:spcBef>
                <a:spcPts val="0"/>
              </a:spcBef>
              <a:buClr>
                <a:schemeClr val="dk1"/>
              </a:buClr>
              <a:buSzPct val="100000"/>
              <a:buFont typeface="Arial"/>
              <a:buChar char="-"/>
            </a:pPr>
            <a:r>
              <a:rPr lang="en" sz="2800" dirty="0"/>
              <a:t>What I learned through self-study</a:t>
            </a:r>
          </a:p>
          <a:p>
            <a:pPr marL="457200" lvl="0" indent="-419100" rtl="0">
              <a:spcBef>
                <a:spcPts val="0"/>
              </a:spcBef>
              <a:buClr>
                <a:schemeClr val="dk1"/>
              </a:buClr>
              <a:buSzPct val="100000"/>
              <a:buFont typeface="Arial"/>
              <a:buChar char="-"/>
            </a:pPr>
            <a:r>
              <a:rPr lang="en" sz="2800" dirty="0"/>
              <a:t>How I was able to bring new ideas to my team</a:t>
            </a:r>
          </a:p>
          <a:p>
            <a:pPr rtl="0">
              <a:spcBef>
                <a:spcPts val="0"/>
              </a:spcBef>
              <a:buNone/>
            </a:pPr>
            <a:endParaRPr sz="2800" dirty="0"/>
          </a:p>
          <a:p>
            <a:pPr lvl="0">
              <a:spcBef>
                <a:spcPts val="0"/>
              </a:spcBef>
              <a:buNone/>
            </a:pPr>
            <a:r>
              <a:rPr lang="en" sz="2800" dirty="0"/>
              <a:t>The primary example will be introducing Pair Testing to my team, because even though we don’t use it prevalently yet, it demonstrates all the aspects of introducing a new idea really well.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191893"/>
            <a:ext cx="8229600" cy="1143000"/>
          </a:xfrm>
          <a:prstGeom prst="rect">
            <a:avLst/>
          </a:prstGeom>
        </p:spPr>
        <p:txBody>
          <a:bodyPr lIns="91425" tIns="91425" rIns="91425" bIns="91425" anchor="b" anchorCtr="0">
            <a:noAutofit/>
          </a:bodyPr>
          <a:lstStyle/>
          <a:p>
            <a:pPr>
              <a:spcBef>
                <a:spcPts val="0"/>
              </a:spcBef>
              <a:buNone/>
            </a:pPr>
            <a:r>
              <a:rPr lang="en" dirty="0"/>
              <a:t>Heuristics</a:t>
            </a:r>
          </a:p>
        </p:txBody>
      </p:sp>
      <p:sp>
        <p:nvSpPr>
          <p:cNvPr id="133" name="Shape 133"/>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An imperfect way of making a decision</a:t>
            </a:r>
          </a:p>
          <a:p>
            <a:pPr marL="457200" indent="-457200">
              <a:spcBef>
                <a:spcPts val="0"/>
              </a:spcBef>
              <a:buFontTx/>
              <a:buChar char="-"/>
            </a:pPr>
            <a:r>
              <a:rPr lang="en-US" dirty="0" smtClean="0"/>
              <a:t>Heard about from blogs</a:t>
            </a:r>
          </a:p>
          <a:p>
            <a:pPr marL="457200" indent="-457200">
              <a:spcBef>
                <a:spcPts val="0"/>
              </a:spcBef>
              <a:buFontTx/>
              <a:buChar char="-"/>
            </a:pPr>
            <a:r>
              <a:rPr lang="en-US" dirty="0" smtClean="0"/>
              <a:t>Practiced using intentionally during Weekend Testing</a:t>
            </a:r>
          </a:p>
          <a:p>
            <a:pPr marL="457200" indent="-457200">
              <a:spcBef>
                <a:spcPts val="0"/>
              </a:spcBef>
              <a:buFontTx/>
              <a:buChar char="-"/>
            </a:pPr>
            <a:r>
              <a:rPr lang="en-US" dirty="0" smtClean="0"/>
              <a:t>May need a heuristic to choose which heuristic to use</a:t>
            </a:r>
          </a:p>
          <a:p>
            <a:pPr>
              <a:spcBef>
                <a:spcPts val="0"/>
              </a:spcBef>
            </a:pPr>
            <a:endParaRPr lang="en-US" dirty="0"/>
          </a:p>
          <a:p>
            <a:pPr marL="457200" indent="-457200">
              <a:spcBef>
                <a:spcPts val="0"/>
              </a:spcBef>
              <a:buFontTx/>
              <a:buChar char="-"/>
            </a:pPr>
            <a:endParaRPr lang="en-US" dirty="0" smtClean="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Oracles</a:t>
            </a:r>
          </a:p>
        </p:txBody>
      </p:sp>
      <p:sp>
        <p:nvSpPr>
          <p:cNvPr id="139" name="Shape 139"/>
          <p:cNvSpPr txBox="1">
            <a:spLocks noGrp="1"/>
          </p:cNvSpPr>
          <p:nvPr>
            <p:ph type="body" idx="1"/>
          </p:nvPr>
        </p:nvSpPr>
        <p:spPr>
          <a:xfrm>
            <a:off x="587829" y="951106"/>
            <a:ext cx="82296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Anything that allows you to determine if something is a bug or not.</a:t>
            </a:r>
          </a:p>
          <a:p>
            <a:pPr marL="457200" indent="-457200">
              <a:spcBef>
                <a:spcPts val="0"/>
              </a:spcBef>
              <a:buFontTx/>
              <a:buChar char="-"/>
            </a:pPr>
            <a:r>
              <a:rPr lang="en-US" dirty="0" smtClean="0"/>
              <a:t>Can come from any form of communication (written, spoken, graphic) </a:t>
            </a:r>
          </a:p>
          <a:p>
            <a:pPr marL="457200" indent="-457200">
              <a:spcBef>
                <a:spcPts val="0"/>
              </a:spcBef>
              <a:buFontTx/>
              <a:buChar char="-"/>
            </a:pPr>
            <a:r>
              <a:rPr lang="en-US" dirty="0" smtClean="0"/>
              <a:t>Can conflict with each other, need to determine conflict resolution heuristically</a:t>
            </a:r>
          </a:p>
          <a:p>
            <a:pPr marL="457200" indent="-457200">
              <a:spcBef>
                <a:spcPts val="0"/>
              </a:spcBef>
              <a:buFontTx/>
              <a:buChar char="-"/>
            </a:pPr>
            <a:r>
              <a:rPr lang="en-US" dirty="0" smtClean="0"/>
              <a:t>Identifying oracles can make bug reports more valuable.</a:t>
            </a:r>
          </a:p>
          <a:p>
            <a:pPr marL="457200" indent="-457200">
              <a:spcBef>
                <a:spcPts val="0"/>
              </a:spcBef>
              <a:buFontTx/>
              <a:buChar char="-"/>
            </a:pPr>
            <a:endParaRPr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73232"/>
            <a:ext cx="8229600" cy="1143000"/>
          </a:xfrm>
          <a:prstGeom prst="rect">
            <a:avLst/>
          </a:prstGeom>
        </p:spPr>
        <p:txBody>
          <a:bodyPr lIns="91425" tIns="91425" rIns="91425" bIns="91425" anchor="b" anchorCtr="0">
            <a:noAutofit/>
          </a:bodyPr>
          <a:lstStyle/>
          <a:p>
            <a:pPr>
              <a:spcBef>
                <a:spcPts val="0"/>
              </a:spcBef>
              <a:buNone/>
            </a:pPr>
            <a:r>
              <a:rPr lang="en" dirty="0"/>
              <a:t>Evaluating Risks</a:t>
            </a:r>
          </a:p>
        </p:txBody>
      </p:sp>
      <p:sp>
        <p:nvSpPr>
          <p:cNvPr id="145" name="Shape 145"/>
          <p:cNvSpPr txBox="1">
            <a:spLocks noGrp="1"/>
          </p:cNvSpPr>
          <p:nvPr>
            <p:ph type="body" idx="1"/>
          </p:nvPr>
        </p:nvSpPr>
        <p:spPr>
          <a:xfrm>
            <a:off x="457200" y="1115008"/>
            <a:ext cx="82296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Evaluating risks occurs in many contexts when testing, but I focused on regression testing. </a:t>
            </a:r>
          </a:p>
          <a:p>
            <a:pPr marL="457200" indent="-457200">
              <a:spcBef>
                <a:spcPts val="0"/>
              </a:spcBef>
              <a:buFontTx/>
              <a:buChar char="-"/>
            </a:pPr>
            <a:r>
              <a:rPr lang="en-US" dirty="0" smtClean="0"/>
              <a:t>Using “Test Everything” approach, regression tests took four testers over a month for our flagship product. </a:t>
            </a:r>
          </a:p>
          <a:p>
            <a:pPr marL="457200" indent="-457200">
              <a:spcBef>
                <a:spcPts val="0"/>
              </a:spcBef>
              <a:buFontTx/>
              <a:buChar char="-"/>
            </a:pPr>
            <a:r>
              <a:rPr lang="en-US" dirty="0" smtClean="0"/>
              <a:t>Using risk-based approach, regression for some contexts could be reduced to one tester over a couple weeks. </a:t>
            </a:r>
          </a:p>
          <a:p>
            <a:pPr marL="457200" indent="-457200">
              <a:spcBef>
                <a:spcPts val="0"/>
              </a:spcBef>
              <a:buFontTx/>
              <a:buChar char="-"/>
            </a:pPr>
            <a:endParaRPr lang="en-US" dirty="0" smtClean="0"/>
          </a:p>
          <a:p>
            <a:pPr marL="457200" indent="-457200">
              <a:spcBef>
                <a:spcPts val="0"/>
              </a:spcBef>
              <a:buFontTx/>
              <a:buChar char="-"/>
            </a:pPr>
            <a:endParaRPr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154571"/>
            <a:ext cx="8229600" cy="1143000"/>
          </a:xfrm>
          <a:prstGeom prst="rect">
            <a:avLst/>
          </a:prstGeom>
        </p:spPr>
        <p:txBody>
          <a:bodyPr lIns="91425" tIns="91425" rIns="91425" bIns="91425" anchor="b" anchorCtr="0">
            <a:noAutofit/>
          </a:bodyPr>
          <a:lstStyle/>
          <a:p>
            <a:pPr>
              <a:spcBef>
                <a:spcPts val="0"/>
              </a:spcBef>
              <a:buNone/>
            </a:pPr>
            <a:r>
              <a:rPr lang="en" dirty="0"/>
              <a:t>Value of Scripted Testing</a:t>
            </a:r>
          </a:p>
        </p:txBody>
      </p:sp>
      <p:sp>
        <p:nvSpPr>
          <p:cNvPr id="151" name="Shape 151"/>
          <p:cNvSpPr txBox="1">
            <a:spLocks noGrp="1"/>
          </p:cNvSpPr>
          <p:nvPr>
            <p:ph type="body" idx="1"/>
          </p:nvPr>
        </p:nvSpPr>
        <p:spPr>
          <a:xfrm>
            <a:off x="0" y="988429"/>
            <a:ext cx="91440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Manually executed scripts are used for training and regression testing. </a:t>
            </a:r>
          </a:p>
          <a:p>
            <a:pPr marL="457200" indent="-457200">
              <a:spcBef>
                <a:spcPts val="0"/>
              </a:spcBef>
              <a:buFontTx/>
              <a:buChar char="-"/>
            </a:pPr>
            <a:r>
              <a:rPr lang="en-US" dirty="0" smtClean="0"/>
              <a:t>Scripts are frequently outdated and lose training value. </a:t>
            </a:r>
          </a:p>
          <a:p>
            <a:pPr marL="457200" indent="-457200">
              <a:spcBef>
                <a:spcPts val="0"/>
              </a:spcBef>
              <a:buFontTx/>
              <a:buChar char="-"/>
            </a:pPr>
            <a:r>
              <a:rPr lang="en-US" dirty="0" smtClean="0"/>
              <a:t>Scripts encourage checking the same thing over and over, which doesn’t reveal bugs. </a:t>
            </a:r>
          </a:p>
          <a:p>
            <a:pPr marL="457200" indent="-457200">
              <a:spcBef>
                <a:spcPts val="0"/>
              </a:spcBef>
              <a:buFontTx/>
              <a:buChar char="-"/>
            </a:pPr>
            <a:r>
              <a:rPr lang="en-US" dirty="0" smtClean="0"/>
              <a:t>When pressed for time, tempting to avoid testing ‘around’ scripts, wasting most time on least valuable part of testing. </a:t>
            </a:r>
          </a:p>
          <a:p>
            <a:pPr marL="457200" indent="-457200">
              <a:spcBef>
                <a:spcPts val="0"/>
              </a:spcBef>
              <a:buFontTx/>
              <a:buChar char="-"/>
            </a:pPr>
            <a:endParaRPr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191893"/>
            <a:ext cx="8229600" cy="1143000"/>
          </a:xfrm>
          <a:prstGeom prst="rect">
            <a:avLst/>
          </a:prstGeom>
        </p:spPr>
        <p:txBody>
          <a:bodyPr lIns="91425" tIns="91425" rIns="91425" bIns="91425" anchor="b" anchorCtr="0">
            <a:noAutofit/>
          </a:bodyPr>
          <a:lstStyle/>
          <a:p>
            <a:pPr>
              <a:spcBef>
                <a:spcPts val="0"/>
              </a:spcBef>
              <a:buNone/>
            </a:pPr>
            <a:r>
              <a:rPr lang="en" dirty="0"/>
              <a:t>Pair Testing</a:t>
            </a:r>
          </a:p>
        </p:txBody>
      </p:sp>
      <p:sp>
        <p:nvSpPr>
          <p:cNvPr id="157" name="Shape 157"/>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Two (or more) testers working cooperative in a shared test session. </a:t>
            </a:r>
          </a:p>
          <a:p>
            <a:pPr marL="457200" indent="-457200">
              <a:spcBef>
                <a:spcPts val="0"/>
              </a:spcBef>
              <a:buFontTx/>
              <a:buChar char="-"/>
            </a:pPr>
            <a:r>
              <a:rPr lang="en-US" dirty="0" smtClean="0"/>
              <a:t>Can be used as a training method.</a:t>
            </a:r>
          </a:p>
          <a:p>
            <a:pPr marL="457200" indent="-457200">
              <a:spcBef>
                <a:spcPts val="0"/>
              </a:spcBef>
              <a:buFontTx/>
              <a:buChar char="-"/>
            </a:pPr>
            <a:r>
              <a:rPr lang="en-US" dirty="0" smtClean="0"/>
              <a:t>Can be used to share knowledge across the team. </a:t>
            </a:r>
          </a:p>
          <a:p>
            <a:pPr marL="457200" indent="-457200">
              <a:spcBef>
                <a:spcPts val="0"/>
              </a:spcBef>
              <a:buFontTx/>
              <a:buChar char="-"/>
            </a:pPr>
            <a:r>
              <a:rPr lang="en-US" dirty="0" smtClean="0"/>
              <a:t>Can be used to introduce new knowledge from a coworker outside of the team. </a:t>
            </a:r>
            <a:endParaRPr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 I Brought New Ideas to my Team</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8233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smtClean="0"/>
              <a:t>Bringing new ideas to the team</a:t>
            </a:r>
            <a:endParaRPr lang="en" dirty="0"/>
          </a:p>
        </p:txBody>
      </p:sp>
      <p:sp>
        <p:nvSpPr>
          <p:cNvPr id="163" name="Shape 163"/>
          <p:cNvSpPr txBox="1">
            <a:spLocks noGrp="1"/>
          </p:cNvSpPr>
          <p:nvPr>
            <p:ph type="body" idx="1"/>
          </p:nvPr>
        </p:nvSpPr>
        <p:spPr>
          <a:xfrm>
            <a:off x="457200" y="1189653"/>
            <a:ext cx="82296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Have introduced evaluating risks into regression testing decisions. </a:t>
            </a:r>
          </a:p>
          <a:p>
            <a:pPr marL="457200" indent="-457200">
              <a:spcBef>
                <a:spcPts val="0"/>
              </a:spcBef>
              <a:buFontTx/>
              <a:buChar char="-"/>
            </a:pPr>
            <a:r>
              <a:rPr lang="en-US" dirty="0" smtClean="0"/>
              <a:t>Have introduced pair testing as a training method. </a:t>
            </a:r>
          </a:p>
          <a:p>
            <a:pPr marL="457200" indent="-457200">
              <a:spcBef>
                <a:spcPts val="0"/>
              </a:spcBef>
              <a:buFontTx/>
              <a:buChar char="-"/>
            </a:pPr>
            <a:r>
              <a:rPr lang="en-US" dirty="0" smtClean="0"/>
              <a:t>Have introduced pair testing as a specialized knowledge sharing method. </a:t>
            </a:r>
          </a:p>
          <a:p>
            <a:pPr marL="457200" indent="-457200">
              <a:spcBef>
                <a:spcPts val="0"/>
              </a:spcBef>
              <a:buFontTx/>
              <a:buChar char="-"/>
            </a:pPr>
            <a:r>
              <a:rPr lang="en-US" dirty="0" smtClean="0"/>
              <a:t>Hope to introduce discussions about heuristics, oracles, and </a:t>
            </a:r>
            <a:br>
              <a:rPr lang="en-US" dirty="0" smtClean="0"/>
            </a:br>
            <a:r>
              <a:rPr lang="en-US" dirty="0" smtClean="0"/>
              <a:t>DESTROYING TEST SCRIPTS</a:t>
            </a:r>
            <a:endParaRPr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smtClean="0"/>
              <a:t>Build relationships, gain allies</a:t>
            </a:r>
            <a:endParaRPr lang="en" dirty="0"/>
          </a:p>
        </p:txBody>
      </p:sp>
      <p:sp>
        <p:nvSpPr>
          <p:cNvPr id="169" name="Shape 169"/>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dirty="0" smtClean="0"/>
              <a:t>Within the team</a:t>
            </a:r>
          </a:p>
          <a:p>
            <a:pPr marL="457200" indent="-457200" rtl="0">
              <a:spcBef>
                <a:spcPts val="0"/>
              </a:spcBef>
              <a:buFontTx/>
              <a:buChar char="-"/>
            </a:pPr>
            <a:r>
              <a:rPr lang="en" dirty="0" smtClean="0"/>
              <a:t>Testers – will need their support to enact changes as primary participants</a:t>
            </a:r>
          </a:p>
          <a:p>
            <a:pPr marL="457200" indent="-457200" rtl="0">
              <a:spcBef>
                <a:spcPts val="0"/>
              </a:spcBef>
              <a:buFontTx/>
              <a:buChar char="-"/>
            </a:pPr>
            <a:endParaRPr lang="en" dirty="0" smtClean="0"/>
          </a:p>
          <a:p>
            <a:pPr marL="457200" indent="-457200" rtl="0">
              <a:spcBef>
                <a:spcPts val="0"/>
              </a:spcBef>
              <a:buFontTx/>
              <a:buChar char="-"/>
            </a:pPr>
            <a:r>
              <a:rPr lang="en" dirty="0" smtClean="0"/>
              <a:t>Test Lead – Can help lead the charge and talk to outsiders more easily</a:t>
            </a:r>
            <a:endParaRPr lang="en" dirty="0"/>
          </a:p>
          <a:p>
            <a:pPr rtl="0">
              <a:spcBef>
                <a:spcPts val="0"/>
              </a:spcBef>
              <a:buNone/>
            </a:pPr>
            <a:endParaRPr dirty="0"/>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smtClean="0"/>
              <a:t>Build relationship, gain allies</a:t>
            </a:r>
            <a:endParaRPr lang="en" dirty="0"/>
          </a:p>
        </p:txBody>
      </p:sp>
      <p:sp>
        <p:nvSpPr>
          <p:cNvPr id="175" name="Shape 175"/>
          <p:cNvSpPr txBox="1">
            <a:spLocks noGrp="1"/>
          </p:cNvSpPr>
          <p:nvPr>
            <p:ph type="body" idx="1"/>
          </p:nvPr>
        </p:nvSpPr>
        <p:spPr>
          <a:prstGeom prst="rect">
            <a:avLst/>
          </a:prstGeom>
        </p:spPr>
        <p:txBody>
          <a:bodyPr lIns="91425" tIns="91425" rIns="91425" bIns="91425" anchor="t" anchorCtr="0">
            <a:noAutofit/>
          </a:bodyPr>
          <a:lstStyle/>
          <a:p>
            <a:pPr marL="0" lvl="0" indent="0" rtl="0">
              <a:spcBef>
                <a:spcPts val="0"/>
              </a:spcBef>
              <a:buClr>
                <a:schemeClr val="dk1"/>
              </a:buClr>
              <a:buSzPct val="100000"/>
              <a:buNone/>
            </a:pPr>
            <a:r>
              <a:rPr lang="en" dirty="0" smtClean="0"/>
              <a:t>Outside the team</a:t>
            </a:r>
          </a:p>
          <a:p>
            <a:pPr marL="495300" lvl="0" indent="-457200" rtl="0">
              <a:spcBef>
                <a:spcPts val="0"/>
              </a:spcBef>
              <a:buClr>
                <a:schemeClr val="accent2"/>
              </a:buClr>
              <a:buSzPct val="100000"/>
              <a:buFontTx/>
              <a:buChar char="-"/>
            </a:pPr>
            <a:r>
              <a:rPr lang="en" dirty="0" smtClean="0"/>
              <a:t>Support – Offer opportunities to exchange valuable knowledge</a:t>
            </a:r>
          </a:p>
          <a:p>
            <a:pPr marL="38100" lvl="0" indent="0" rtl="0">
              <a:spcBef>
                <a:spcPts val="0"/>
              </a:spcBef>
              <a:buClr>
                <a:schemeClr val="dk1"/>
              </a:buClr>
              <a:buSzPct val="100000"/>
              <a:buNone/>
            </a:pPr>
            <a:endParaRPr lang="en" dirty="0"/>
          </a:p>
          <a:p>
            <a:pPr marL="495300" lvl="0" indent="-457200" rtl="0">
              <a:spcBef>
                <a:spcPts val="0"/>
              </a:spcBef>
              <a:buSzPct val="100000"/>
              <a:buFontTx/>
              <a:buChar char="-"/>
            </a:pPr>
            <a:r>
              <a:rPr lang="en" dirty="0" smtClean="0"/>
              <a:t>PM – Can provide specialized knowledge to address specific issues</a:t>
            </a:r>
          </a:p>
          <a:p>
            <a:pPr marL="38100" lvl="0" indent="0" rtl="0">
              <a:spcBef>
                <a:spcPts val="0"/>
              </a:spcBef>
              <a:buClr>
                <a:schemeClr val="dk1"/>
              </a:buClr>
              <a:buSzPct val="100000"/>
              <a:buNone/>
            </a:pPr>
            <a:endParaRPr lang="en" dirty="0" smtClean="0"/>
          </a:p>
          <a:p>
            <a:pPr marL="457200" lvl="0" indent="-419100" rtl="0">
              <a:spcBef>
                <a:spcPts val="0"/>
              </a:spcBef>
              <a:buClr>
                <a:schemeClr val="dk1"/>
              </a:buClr>
              <a:buSzPct val="100000"/>
              <a:buFont typeface="Arial"/>
              <a:buChar char="-"/>
            </a:pPr>
            <a:endParaRPr lang="en" dirty="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94"/>
            <a:ext cx="8229600" cy="1143000"/>
          </a:xfrm>
        </p:spPr>
        <p:txBody>
          <a:bodyPr/>
          <a:lstStyle/>
          <a:p>
            <a:r>
              <a:rPr lang="en-US" dirty="0" smtClean="0"/>
              <a:t>Potential Ally Signals</a:t>
            </a:r>
            <a:endParaRPr lang="en-US" dirty="0"/>
          </a:p>
        </p:txBody>
      </p:sp>
      <p:sp>
        <p:nvSpPr>
          <p:cNvPr id="3" name="Text Placeholder 2"/>
          <p:cNvSpPr>
            <a:spLocks noGrp="1"/>
          </p:cNvSpPr>
          <p:nvPr>
            <p:ph type="body" idx="1"/>
          </p:nvPr>
        </p:nvSpPr>
        <p:spPr>
          <a:xfrm>
            <a:off x="457200" y="1282959"/>
            <a:ext cx="8229600" cy="4967700"/>
          </a:xfrm>
        </p:spPr>
        <p:txBody>
          <a:bodyPr/>
          <a:lstStyle/>
          <a:p>
            <a:pPr marL="457200" indent="-457200">
              <a:buFontTx/>
              <a:buChar char="-"/>
            </a:pPr>
            <a:r>
              <a:rPr lang="en-US" dirty="0" smtClean="0"/>
              <a:t>Tester: Brought up my good ideas and gave me credit</a:t>
            </a:r>
          </a:p>
          <a:p>
            <a:pPr marL="457200" indent="-457200">
              <a:buFontTx/>
              <a:buChar char="-"/>
            </a:pPr>
            <a:r>
              <a:rPr lang="en-US" dirty="0" smtClean="0"/>
              <a:t>Test Lead: Demonstrated leadership ability</a:t>
            </a:r>
          </a:p>
          <a:p>
            <a:pPr marL="457200" indent="-457200">
              <a:buFontTx/>
              <a:buChar char="-"/>
            </a:pPr>
            <a:r>
              <a:rPr lang="en-US" dirty="0" smtClean="0"/>
              <a:t>Support Lead: Took notice of my work, and encouraged me</a:t>
            </a:r>
          </a:p>
          <a:p>
            <a:pPr marL="457200" indent="-457200">
              <a:buFontTx/>
              <a:buChar char="-"/>
            </a:pPr>
            <a:r>
              <a:rPr lang="en-US" dirty="0" smtClean="0"/>
              <a:t>PM: Was willing to help when on a product he didn’t own. </a:t>
            </a:r>
            <a:endParaRPr lang="en-US" dirty="0"/>
          </a:p>
        </p:txBody>
      </p:sp>
    </p:spTree>
    <p:extLst>
      <p:ext uri="{BB962C8B-B14F-4D97-AF65-F5344CB8AC3E}">
        <p14:creationId xmlns:p14="http://schemas.microsoft.com/office/powerpoint/2010/main" val="755626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I Began Studying Software Testing</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9647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Hallway discussions</a:t>
            </a:r>
          </a:p>
        </p:txBody>
      </p:sp>
      <p:sp>
        <p:nvSpPr>
          <p:cNvPr id="181" name="Shape 181"/>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Any discussion that occurs outside of a formal meeting. </a:t>
            </a:r>
          </a:p>
          <a:p>
            <a:pPr marL="457200" indent="-457200">
              <a:spcBef>
                <a:spcPts val="0"/>
              </a:spcBef>
              <a:buFontTx/>
              <a:buChar char="-"/>
            </a:pPr>
            <a:r>
              <a:rPr lang="en-US" dirty="0" smtClean="0"/>
              <a:t>Allows you to find problems and offer solutions informally. </a:t>
            </a:r>
          </a:p>
          <a:p>
            <a:pPr marL="457200" indent="-457200">
              <a:spcBef>
                <a:spcPts val="0"/>
              </a:spcBef>
              <a:buFontTx/>
              <a:buChar char="-"/>
            </a:pPr>
            <a:r>
              <a:rPr lang="en-US" dirty="0" smtClean="0"/>
              <a:t>Gauge other’s feelings about specific ideas.</a:t>
            </a:r>
          </a:p>
          <a:p>
            <a:pPr marL="457200" indent="-457200">
              <a:spcBef>
                <a:spcPts val="0"/>
              </a:spcBef>
              <a:buFontTx/>
              <a:buChar char="-"/>
            </a:pPr>
            <a:r>
              <a:rPr lang="en-US" dirty="0" smtClean="0"/>
              <a:t>Send links to blogs, articles, etc. to inspire others to contribute new ideas. </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555"/>
            <a:ext cx="8229600" cy="1143000"/>
          </a:xfrm>
        </p:spPr>
        <p:txBody>
          <a:bodyPr/>
          <a:lstStyle/>
          <a:p>
            <a:r>
              <a:rPr lang="en-US" dirty="0" smtClean="0"/>
              <a:t>How I built relationships</a:t>
            </a:r>
            <a:endParaRPr lang="en-US" dirty="0"/>
          </a:p>
        </p:txBody>
      </p:sp>
      <p:sp>
        <p:nvSpPr>
          <p:cNvPr id="3" name="Text Placeholder 2"/>
          <p:cNvSpPr>
            <a:spLocks noGrp="1"/>
          </p:cNvSpPr>
          <p:nvPr>
            <p:ph type="body" idx="1"/>
          </p:nvPr>
        </p:nvSpPr>
        <p:spPr/>
        <p:txBody>
          <a:bodyPr/>
          <a:lstStyle/>
          <a:p>
            <a:pPr marL="457200" indent="-457200">
              <a:buFontTx/>
              <a:buChar char="-"/>
            </a:pPr>
            <a:r>
              <a:rPr lang="en-US" dirty="0" smtClean="0"/>
              <a:t>Ask their opinion, show their input matters</a:t>
            </a:r>
          </a:p>
          <a:p>
            <a:pPr marL="457200" indent="-457200">
              <a:buFontTx/>
              <a:buChar char="-"/>
            </a:pPr>
            <a:r>
              <a:rPr lang="en-US" dirty="0" smtClean="0"/>
              <a:t>Recognize and appeal to their expertise.</a:t>
            </a:r>
          </a:p>
          <a:p>
            <a:pPr marL="457200" indent="-457200">
              <a:buFontTx/>
              <a:buChar char="-"/>
            </a:pPr>
            <a:r>
              <a:rPr lang="en-US" dirty="0" smtClean="0"/>
              <a:t>Don’t wait for requests for help, offer to assist them if you suspect they might need it. </a:t>
            </a:r>
            <a:endParaRPr lang="en-US" dirty="0"/>
          </a:p>
        </p:txBody>
      </p:sp>
    </p:spTree>
    <p:extLst>
      <p:ext uri="{BB962C8B-B14F-4D97-AF65-F5344CB8AC3E}">
        <p14:creationId xmlns:p14="http://schemas.microsoft.com/office/powerpoint/2010/main" val="2523043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Be the Guinea Pig</a:t>
            </a:r>
          </a:p>
        </p:txBody>
      </p:sp>
      <p:sp>
        <p:nvSpPr>
          <p:cNvPr id="187" name="Shape 187"/>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Just try it on your own, if you can.</a:t>
            </a:r>
          </a:p>
          <a:p>
            <a:pPr marL="457200" indent="-457200">
              <a:spcBef>
                <a:spcPts val="0"/>
              </a:spcBef>
              <a:buFontTx/>
              <a:buChar char="-"/>
            </a:pPr>
            <a:r>
              <a:rPr lang="en-US" dirty="0" smtClean="0"/>
              <a:t>If you need others help or permission, offer a one time, low risk experiment</a:t>
            </a:r>
          </a:p>
          <a:p>
            <a:pPr marL="457200" indent="-457200">
              <a:spcBef>
                <a:spcPts val="0"/>
              </a:spcBef>
              <a:buFontTx/>
              <a:buChar char="-"/>
            </a:pPr>
            <a:r>
              <a:rPr lang="en-US" dirty="0" smtClean="0"/>
              <a:t>Use the experiment to provide information that others will want to act on. </a:t>
            </a:r>
            <a:endParaRPr dirty="0"/>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Be persistent</a:t>
            </a:r>
          </a:p>
        </p:txBody>
      </p:sp>
      <p:sp>
        <p:nvSpPr>
          <p:cNvPr id="193" name="Shape 193"/>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Changing minds takes time. </a:t>
            </a:r>
          </a:p>
          <a:p>
            <a:pPr marL="457200" indent="-457200">
              <a:spcBef>
                <a:spcPts val="0"/>
              </a:spcBef>
              <a:buFontTx/>
              <a:buChar char="-"/>
            </a:pPr>
            <a:r>
              <a:rPr lang="en-US" dirty="0" smtClean="0"/>
              <a:t>Spread ideas to as many people as will listen. </a:t>
            </a:r>
          </a:p>
          <a:p>
            <a:pPr marL="457200" indent="-457200">
              <a:spcBef>
                <a:spcPts val="0"/>
              </a:spcBef>
              <a:buFontTx/>
              <a:buChar char="-"/>
            </a:pPr>
            <a:r>
              <a:rPr lang="en-US" dirty="0" smtClean="0"/>
              <a:t>It’s taken me four years as a tester to get to the point where I’m comfortable offering new ideas and potential team changes. </a:t>
            </a:r>
            <a:endParaRPr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191893"/>
            <a:ext cx="8229600" cy="1143000"/>
          </a:xfrm>
          <a:prstGeom prst="rect">
            <a:avLst/>
          </a:prstGeom>
        </p:spPr>
        <p:txBody>
          <a:bodyPr lIns="91425" tIns="91425" rIns="91425" bIns="91425" anchor="b" anchorCtr="0">
            <a:noAutofit/>
          </a:bodyPr>
          <a:lstStyle/>
          <a:p>
            <a:pPr>
              <a:spcBef>
                <a:spcPts val="0"/>
              </a:spcBef>
              <a:buNone/>
            </a:pPr>
            <a:r>
              <a:rPr lang="en" dirty="0"/>
              <a:t>Pair </a:t>
            </a:r>
            <a:r>
              <a:rPr lang="en" dirty="0" smtClean="0"/>
              <a:t>Testing for Training</a:t>
            </a:r>
            <a:endParaRPr lang="en" dirty="0"/>
          </a:p>
        </p:txBody>
      </p:sp>
      <p:sp>
        <p:nvSpPr>
          <p:cNvPr id="199" name="Shape 199"/>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Using relationships I had built</a:t>
            </a:r>
          </a:p>
          <a:p>
            <a:pPr marL="457200" indent="-457200">
              <a:spcBef>
                <a:spcPts val="0"/>
              </a:spcBef>
              <a:buFontTx/>
              <a:buChar char="-"/>
            </a:pPr>
            <a:r>
              <a:rPr lang="en-US" dirty="0" smtClean="0"/>
              <a:t>With two influential allies, one within my team, and one outside my team</a:t>
            </a:r>
          </a:p>
          <a:p>
            <a:pPr marL="457200" indent="-457200">
              <a:spcBef>
                <a:spcPts val="0"/>
              </a:spcBef>
              <a:buFontTx/>
              <a:buChar char="-"/>
            </a:pPr>
            <a:r>
              <a:rPr lang="en-US" dirty="0" smtClean="0"/>
              <a:t>I used hallway discussions to</a:t>
            </a:r>
          </a:p>
          <a:p>
            <a:pPr marL="457200" indent="-457200">
              <a:spcBef>
                <a:spcPts val="0"/>
              </a:spcBef>
              <a:buFontTx/>
              <a:buChar char="-"/>
            </a:pPr>
            <a:r>
              <a:rPr lang="en-US" dirty="0" smtClean="0"/>
              <a:t>Volunteer to be the guinea pig</a:t>
            </a:r>
          </a:p>
          <a:p>
            <a:pPr marL="457200" indent="-457200">
              <a:spcBef>
                <a:spcPts val="0"/>
              </a:spcBef>
              <a:buFontTx/>
              <a:buChar char="-"/>
            </a:pPr>
            <a:r>
              <a:rPr lang="en-US" dirty="0" smtClean="0"/>
              <a:t>To train a support person using pair testing</a:t>
            </a:r>
            <a:endParaRPr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555"/>
            <a:ext cx="9144000" cy="1143000"/>
          </a:xfrm>
        </p:spPr>
        <p:txBody>
          <a:bodyPr/>
          <a:lstStyle/>
          <a:p>
            <a:r>
              <a:rPr lang="en-US" dirty="0" smtClean="0"/>
              <a:t>Pair Testing to Use Specializations</a:t>
            </a:r>
            <a:endParaRPr lang="en-US" dirty="0"/>
          </a:p>
        </p:txBody>
      </p:sp>
      <p:sp>
        <p:nvSpPr>
          <p:cNvPr id="3" name="Text Placeholder 2"/>
          <p:cNvSpPr>
            <a:spLocks noGrp="1"/>
          </p:cNvSpPr>
          <p:nvPr>
            <p:ph type="body" idx="1"/>
          </p:nvPr>
        </p:nvSpPr>
        <p:spPr/>
        <p:txBody>
          <a:bodyPr/>
          <a:lstStyle/>
          <a:p>
            <a:pPr marL="457200" indent="-457200">
              <a:buFontTx/>
              <a:buChar char="-"/>
            </a:pPr>
            <a:r>
              <a:rPr lang="en-US" dirty="0" smtClean="0"/>
              <a:t>Used hallway discussions</a:t>
            </a:r>
          </a:p>
          <a:p>
            <a:pPr marL="457200" indent="-457200">
              <a:buFontTx/>
              <a:buChar char="-"/>
            </a:pPr>
            <a:r>
              <a:rPr lang="en-US" dirty="0" smtClean="0"/>
              <a:t>To solve a problem</a:t>
            </a:r>
          </a:p>
          <a:p>
            <a:pPr marL="457200" indent="-457200">
              <a:buFontTx/>
              <a:buChar char="-"/>
            </a:pPr>
            <a:r>
              <a:rPr lang="en-US" dirty="0" smtClean="0"/>
              <a:t>With relationships I had built</a:t>
            </a:r>
          </a:p>
          <a:p>
            <a:pPr marL="457200" indent="-457200">
              <a:buFontTx/>
              <a:buChar char="-"/>
            </a:pPr>
            <a:r>
              <a:rPr lang="en-US" dirty="0" smtClean="0"/>
              <a:t>Inside and Outside of my team</a:t>
            </a:r>
          </a:p>
          <a:p>
            <a:pPr marL="457200" indent="-457200">
              <a:buFontTx/>
              <a:buChar char="-"/>
            </a:pPr>
            <a:r>
              <a:rPr lang="en-US" dirty="0" smtClean="0"/>
              <a:t>To introduce a group testing session to identify UI/UX bugs. </a:t>
            </a:r>
          </a:p>
        </p:txBody>
      </p:sp>
    </p:spTree>
    <p:extLst>
      <p:ext uri="{BB962C8B-B14F-4D97-AF65-F5344CB8AC3E}">
        <p14:creationId xmlns:p14="http://schemas.microsoft.com/office/powerpoint/2010/main" val="49987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685800" y="2763437"/>
            <a:ext cx="7772400" cy="1546500"/>
          </a:xfrm>
          <a:prstGeom prst="rect">
            <a:avLst/>
          </a:prstGeom>
        </p:spPr>
        <p:txBody>
          <a:bodyPr lIns="91425" tIns="91425" rIns="91425" bIns="91425" anchor="b" anchorCtr="0">
            <a:noAutofit/>
          </a:bodyPr>
          <a:lstStyle/>
          <a:p>
            <a:pPr>
              <a:spcBef>
                <a:spcPts val="0"/>
              </a:spcBef>
              <a:buNone/>
            </a:pPr>
            <a:r>
              <a:rPr lang="en" dirty="0"/>
              <a:t>Turning personal and team development into community development</a:t>
            </a:r>
          </a:p>
        </p:txBody>
      </p:sp>
      <p:sp>
        <p:nvSpPr>
          <p:cNvPr id="2" name="Subtitle 1"/>
          <p:cNvSpPr>
            <a:spLocks noGrp="1"/>
          </p:cNvSpPr>
          <p:nvPr>
            <p:ph type="subTitle"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Share at conferences</a:t>
            </a:r>
          </a:p>
        </p:txBody>
      </p:sp>
      <p:sp>
        <p:nvSpPr>
          <p:cNvPr id="211" name="Shape 211"/>
          <p:cNvSpPr txBox="1">
            <a:spLocks noGrp="1"/>
          </p:cNvSpPr>
          <p:nvPr>
            <p:ph type="body" idx="1"/>
          </p:nvPr>
        </p:nvSpPr>
        <p:spPr>
          <a:xfrm>
            <a:off x="0" y="932445"/>
            <a:ext cx="9144000" cy="4967700"/>
          </a:xfrm>
          <a:prstGeom prst="rect">
            <a:avLst/>
          </a:prstGeom>
        </p:spPr>
        <p:txBody>
          <a:bodyPr lIns="91425" tIns="91425" rIns="91425" bIns="91425" anchor="t" anchorCtr="0">
            <a:noAutofit/>
          </a:bodyPr>
          <a:lstStyle/>
          <a:p>
            <a:pPr marL="457200" indent="-457200">
              <a:spcBef>
                <a:spcPts val="0"/>
              </a:spcBef>
              <a:buFontTx/>
              <a:buChar char="-"/>
            </a:pPr>
            <a:r>
              <a:rPr lang="en-US" dirty="0" smtClean="0"/>
              <a:t>Started with a poster (concept) paper at PNSQC (mostly for the discount)</a:t>
            </a:r>
          </a:p>
          <a:p>
            <a:pPr marL="457200" indent="-457200">
              <a:spcBef>
                <a:spcPts val="0"/>
              </a:spcBef>
              <a:buFontTx/>
              <a:buChar char="-"/>
            </a:pPr>
            <a:r>
              <a:rPr lang="en-US" dirty="0" smtClean="0"/>
              <a:t>I shared how I searched for and found resources for learning about software testing and how it changed how I think about testing. </a:t>
            </a:r>
          </a:p>
          <a:p>
            <a:pPr marL="457200" indent="-457200">
              <a:spcBef>
                <a:spcPts val="0"/>
              </a:spcBef>
              <a:buFontTx/>
              <a:buChar char="-"/>
            </a:pPr>
            <a:r>
              <a:rPr lang="en-US" dirty="0" smtClean="0"/>
              <a:t>Then decided to try my hand at speaking at CAST (mostly for the discount)</a:t>
            </a:r>
          </a:p>
          <a:p>
            <a:pPr marL="457200" indent="-457200">
              <a:spcBef>
                <a:spcPts val="0"/>
              </a:spcBef>
              <a:buFontTx/>
              <a:buChar char="-"/>
            </a:pPr>
            <a:r>
              <a:rPr lang="en-US" dirty="0" smtClean="0"/>
              <a:t>I have experiences others might be able to learn from. </a:t>
            </a:r>
          </a:p>
          <a:p>
            <a:pPr>
              <a:spcBef>
                <a:spcPts val="0"/>
              </a:spcBef>
            </a:pPr>
            <a:endParaRPr lang="en-US" dirty="0" smtClean="0"/>
          </a:p>
          <a:p>
            <a:pPr marL="457200" indent="-457200">
              <a:spcBef>
                <a:spcPts val="0"/>
              </a:spcBef>
              <a:buFontTx/>
              <a:buChar char="-"/>
            </a:pPr>
            <a:endParaRPr dirty="0"/>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a:t>Start a blog</a:t>
            </a:r>
          </a:p>
        </p:txBody>
      </p:sp>
      <p:sp>
        <p:nvSpPr>
          <p:cNvPr id="217" name="Shape 217"/>
          <p:cNvSpPr txBox="1">
            <a:spLocks noGrp="1"/>
          </p:cNvSpPr>
          <p:nvPr>
            <p:ph type="body" idx="1"/>
          </p:nvPr>
        </p:nvSpPr>
        <p:spPr>
          <a:prstGeom prst="rect">
            <a:avLst/>
          </a:prstGeom>
        </p:spPr>
        <p:txBody>
          <a:bodyPr lIns="91425" tIns="91425" rIns="91425" bIns="91425" anchor="t" anchorCtr="0">
            <a:noAutofit/>
          </a:bodyPr>
          <a:lstStyle/>
          <a:p>
            <a:pPr marL="457200" indent="-457200">
              <a:spcBef>
                <a:spcPts val="0"/>
              </a:spcBef>
              <a:buFontTx/>
              <a:buChar char="-"/>
            </a:pPr>
            <a:r>
              <a:rPr lang="en-US" dirty="0" smtClean="0"/>
              <a:t>Opportunity to share discussions with others</a:t>
            </a:r>
          </a:p>
          <a:p>
            <a:pPr marL="457200" indent="-457200">
              <a:spcBef>
                <a:spcPts val="0"/>
              </a:spcBef>
              <a:buFontTx/>
              <a:buChar char="-"/>
            </a:pPr>
            <a:r>
              <a:rPr lang="en-US" dirty="0" smtClean="0"/>
              <a:t>Don’t have to wait for a conference </a:t>
            </a:r>
          </a:p>
          <a:p>
            <a:pPr marL="457200" indent="-457200">
              <a:spcBef>
                <a:spcPts val="0"/>
              </a:spcBef>
              <a:buFontTx/>
              <a:buChar char="-"/>
            </a:pPr>
            <a:endParaRPr lang="en-US" dirty="0"/>
          </a:p>
          <a:p>
            <a:pPr marL="457200" indent="-457200">
              <a:spcBef>
                <a:spcPts val="0"/>
              </a:spcBef>
              <a:buFontTx/>
              <a:buChar char="-"/>
            </a:pPr>
            <a:endParaRPr lang="en-US" dirty="0" smtClean="0"/>
          </a:p>
          <a:p>
            <a:pPr marL="0" indent="0">
              <a:spcBef>
                <a:spcPts val="0"/>
              </a:spcBef>
              <a:buNone/>
            </a:pPr>
            <a:r>
              <a:rPr lang="en-US" dirty="0" smtClean="0"/>
              <a:t>Testingtoptimism.wordpress.com</a:t>
            </a:r>
          </a:p>
          <a:p>
            <a:pPr marL="0" indent="0">
              <a:spcBef>
                <a:spcPts val="0"/>
              </a:spcBef>
              <a:buNone/>
            </a:pPr>
            <a:r>
              <a:rPr lang="en-US" dirty="0" smtClean="0"/>
              <a:t>- Nothing there yet…but there will be!</a:t>
            </a:r>
            <a:endParaRPr dirty="0"/>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smtClean="0"/>
              <a:t>Learning to Leading</a:t>
            </a:r>
            <a:endParaRPr lang="en" dirty="0"/>
          </a:p>
        </p:txBody>
      </p:sp>
      <p:sp>
        <p:nvSpPr>
          <p:cNvPr id="223" name="Shape 223"/>
          <p:cNvSpPr txBox="1">
            <a:spLocks noGrp="1"/>
          </p:cNvSpPr>
          <p:nvPr>
            <p:ph type="body" idx="1"/>
          </p:nvPr>
        </p:nvSpPr>
        <p:spPr>
          <a:prstGeom prst="rect">
            <a:avLst/>
          </a:prstGeom>
        </p:spPr>
        <p:txBody>
          <a:bodyPr lIns="91425" tIns="91425" rIns="91425" bIns="91425" anchor="t" anchorCtr="0">
            <a:noAutofit/>
          </a:bodyPr>
          <a:lstStyle/>
          <a:p>
            <a:pPr marL="457200" indent="-457200" rtl="0">
              <a:spcBef>
                <a:spcPts val="0"/>
              </a:spcBef>
              <a:buFontTx/>
              <a:buChar char="-"/>
            </a:pPr>
            <a:r>
              <a:rPr lang="en" dirty="0" smtClean="0"/>
              <a:t>Self Improvement</a:t>
            </a:r>
          </a:p>
          <a:p>
            <a:pPr marL="457200" indent="-457200" rtl="0">
              <a:spcBef>
                <a:spcPts val="0"/>
              </a:spcBef>
              <a:buFontTx/>
              <a:buChar char="-"/>
            </a:pPr>
            <a:r>
              <a:rPr lang="en" dirty="0" smtClean="0"/>
              <a:t>Lead to finding resources</a:t>
            </a:r>
          </a:p>
          <a:p>
            <a:pPr marL="457200" indent="-457200" rtl="0">
              <a:spcBef>
                <a:spcPts val="0"/>
              </a:spcBef>
              <a:buFontTx/>
              <a:buChar char="-"/>
            </a:pPr>
            <a:r>
              <a:rPr lang="en" dirty="0" smtClean="0"/>
              <a:t>Where I learned new testing ideas</a:t>
            </a:r>
          </a:p>
          <a:p>
            <a:pPr marL="457200" indent="-457200" rtl="0">
              <a:spcBef>
                <a:spcPts val="0"/>
              </a:spcBef>
              <a:buFontTx/>
              <a:buChar char="-"/>
            </a:pPr>
            <a:r>
              <a:rPr lang="en" dirty="0" smtClean="0"/>
              <a:t>Then by building relationship</a:t>
            </a:r>
          </a:p>
          <a:p>
            <a:pPr marL="457200" indent="-457200" rtl="0">
              <a:spcBef>
                <a:spcPts val="0"/>
              </a:spcBef>
              <a:buFontTx/>
              <a:buChar char="-"/>
            </a:pPr>
            <a:r>
              <a:rPr lang="en" dirty="0" smtClean="0"/>
              <a:t>I brought those new ideas to my team</a:t>
            </a:r>
          </a:p>
          <a:p>
            <a:pPr marL="457200" indent="-457200" rtl="0">
              <a:spcBef>
                <a:spcPts val="0"/>
              </a:spcBef>
              <a:buFontTx/>
              <a:buChar char="-"/>
            </a:pPr>
            <a:r>
              <a:rPr lang="en" dirty="0" smtClean="0"/>
              <a:t>Then I shared my experience with you</a:t>
            </a:r>
          </a:p>
          <a:p>
            <a:pPr marL="457200" indent="-457200" rtl="0">
              <a:spcBef>
                <a:spcPts val="0"/>
              </a:spcBef>
              <a:buFontTx/>
              <a:buChar char="-"/>
            </a:pPr>
            <a:r>
              <a:rPr lang="en" dirty="0" smtClean="0"/>
              <a:t>Now you can start your own cycle. </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23934"/>
            <a:ext cx="8229600" cy="1143000"/>
          </a:xfrm>
          <a:prstGeom prst="rect">
            <a:avLst/>
          </a:prstGeom>
        </p:spPr>
        <p:txBody>
          <a:bodyPr lIns="91425" tIns="91425" rIns="91425" bIns="91425" anchor="b" anchorCtr="0">
            <a:noAutofit/>
          </a:bodyPr>
          <a:lstStyle/>
          <a:p>
            <a:pPr>
              <a:spcBef>
                <a:spcPts val="0"/>
              </a:spcBef>
              <a:buNone/>
            </a:pPr>
            <a:r>
              <a:rPr lang="en" sz="4800" dirty="0"/>
              <a:t>About me</a:t>
            </a:r>
          </a:p>
        </p:txBody>
      </p:sp>
      <p:sp>
        <p:nvSpPr>
          <p:cNvPr id="43" name="Shape 43"/>
          <p:cNvSpPr txBox="1">
            <a:spLocks noGrp="1"/>
          </p:cNvSpPr>
          <p:nvPr>
            <p:ph type="body" idx="1"/>
          </p:nvPr>
        </p:nvSpPr>
        <p:spPr>
          <a:xfrm>
            <a:off x="457200" y="1890300"/>
            <a:ext cx="8229600" cy="49677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sz="3000" dirty="0"/>
              <a:t>Started testing in software support role</a:t>
            </a:r>
          </a:p>
          <a:p>
            <a:pPr marL="457200" lvl="0" indent="-419100" rtl="0">
              <a:spcBef>
                <a:spcPts val="0"/>
              </a:spcBef>
              <a:buClr>
                <a:schemeClr val="dk1"/>
              </a:buClr>
              <a:buSzPct val="100000"/>
              <a:buFont typeface="Arial"/>
              <a:buChar char="-"/>
            </a:pPr>
            <a:r>
              <a:rPr lang="en" sz="3000" dirty="0"/>
              <a:t>Minimal training</a:t>
            </a:r>
          </a:p>
          <a:p>
            <a:pPr marL="457200" lvl="0" indent="-419100" rtl="0">
              <a:spcBef>
                <a:spcPts val="0"/>
              </a:spcBef>
              <a:buClr>
                <a:schemeClr val="dk1"/>
              </a:buClr>
              <a:buSzPct val="100000"/>
              <a:buFont typeface="Arial"/>
              <a:buChar char="-"/>
            </a:pPr>
            <a:r>
              <a:rPr lang="en" sz="3000" dirty="0"/>
              <a:t>Decided to join software testing career</a:t>
            </a:r>
          </a:p>
          <a:p>
            <a:pPr>
              <a:spcBef>
                <a:spcPts val="0"/>
              </a:spcBef>
              <a:buNone/>
            </a:pPr>
            <a:r>
              <a:rPr lang="en" dirty="0"/>
              <a:t> </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r>
              <a:rPr lang="en-US" dirty="0" smtClean="0"/>
              <a:t>Open Season!</a:t>
            </a:r>
            <a:endParaRPr lang="en-US" dirty="0"/>
          </a:p>
        </p:txBody>
      </p:sp>
    </p:spTree>
    <p:extLst>
      <p:ext uri="{BB962C8B-B14F-4D97-AF65-F5344CB8AC3E}">
        <p14:creationId xmlns:p14="http://schemas.microsoft.com/office/powerpoint/2010/main" val="1052200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10555"/>
            <a:ext cx="8229600" cy="1143000"/>
          </a:xfrm>
          <a:prstGeom prst="rect">
            <a:avLst/>
          </a:prstGeom>
        </p:spPr>
        <p:txBody>
          <a:bodyPr lIns="91425" tIns="91425" rIns="91425" bIns="91425" anchor="b" anchorCtr="0">
            <a:noAutofit/>
          </a:bodyPr>
          <a:lstStyle/>
          <a:p>
            <a:pPr>
              <a:spcBef>
                <a:spcPts val="0"/>
              </a:spcBef>
              <a:buNone/>
            </a:pPr>
            <a:r>
              <a:rPr lang="en" dirty="0" smtClean="0"/>
              <a:t>Thanks!!!</a:t>
            </a:r>
            <a:endParaRPr lang="en" dirty="0"/>
          </a:p>
        </p:txBody>
      </p:sp>
      <p:sp>
        <p:nvSpPr>
          <p:cNvPr id="229" name="Shape 229"/>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endParaRPr lang="en" dirty="0"/>
          </a:p>
          <a:p>
            <a:pPr rtl="0">
              <a:spcBef>
                <a:spcPts val="0"/>
              </a:spcBef>
              <a:buNone/>
            </a:pPr>
            <a:r>
              <a:rPr lang="en" dirty="0" smtClean="0"/>
              <a:t>Carol Brands</a:t>
            </a:r>
          </a:p>
          <a:p>
            <a:pPr rtl="0">
              <a:spcBef>
                <a:spcPts val="0"/>
              </a:spcBef>
              <a:buNone/>
            </a:pPr>
            <a:r>
              <a:rPr lang="en" dirty="0" smtClean="0"/>
              <a:t>carolsuebrands@gmail.com</a:t>
            </a:r>
            <a:endParaRPr lang="en" dirty="0"/>
          </a:p>
          <a:p>
            <a:pPr rtl="0">
              <a:spcBef>
                <a:spcPts val="0"/>
              </a:spcBef>
              <a:buNone/>
            </a:pPr>
            <a:r>
              <a:rPr lang="en" dirty="0" smtClean="0"/>
              <a:t>@CSBrands</a:t>
            </a:r>
          </a:p>
          <a:p>
            <a:pPr rtl="0">
              <a:spcBef>
                <a:spcPts val="0"/>
              </a:spcBef>
              <a:buNone/>
            </a:pPr>
            <a:r>
              <a:rPr lang="en-US" dirty="0" smtClean="0"/>
              <a:t>T</a:t>
            </a:r>
            <a:r>
              <a:rPr lang="en" dirty="0" smtClean="0"/>
              <a:t>estingoptimism.wordpress.com</a:t>
            </a:r>
            <a:endParaRPr lang="en" dirty="0"/>
          </a:p>
          <a:p>
            <a:pPr>
              <a:spcBef>
                <a:spcPts val="0"/>
              </a:spcBef>
              <a:buNone/>
            </a:pPr>
            <a:endParaRPr lang="en-US" dirty="0" smtClean="0"/>
          </a:p>
          <a:p>
            <a:pPr>
              <a:spcBef>
                <a:spcPts val="0"/>
              </a:spcBef>
              <a:buNone/>
            </a:pPr>
            <a:r>
              <a:rPr lang="en-US" dirty="0" smtClean="0"/>
              <a:t>Thanks to Eric </a:t>
            </a:r>
            <a:r>
              <a:rPr lang="en-US" dirty="0" err="1" smtClean="0"/>
              <a:t>Proegler</a:t>
            </a:r>
            <a:r>
              <a:rPr lang="en-US" dirty="0" smtClean="0"/>
              <a:t> and Speak Easy for all your help!</a:t>
            </a:r>
            <a:endParaRPr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274"/>
            <a:ext cx="8229600" cy="1143000"/>
          </a:xfrm>
          <a:prstGeom prst="rect">
            <a:avLst/>
          </a:prstGeom>
        </p:spPr>
        <p:txBody>
          <a:bodyPr lIns="91425" tIns="91425" rIns="91425" bIns="91425" anchor="b" anchorCtr="0">
            <a:noAutofit/>
          </a:bodyPr>
          <a:lstStyle/>
          <a:p>
            <a:pPr>
              <a:spcBef>
                <a:spcPts val="0"/>
              </a:spcBef>
              <a:buNone/>
            </a:pPr>
            <a:r>
              <a:rPr lang="en" dirty="0"/>
              <a:t>Current Test Team</a:t>
            </a:r>
          </a:p>
        </p:txBody>
      </p:sp>
      <p:sp>
        <p:nvSpPr>
          <p:cNvPr id="49" name="Shape 49"/>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4 testers</a:t>
            </a:r>
          </a:p>
          <a:p>
            <a:pPr marL="457200" lvl="0" indent="-419100" rtl="0">
              <a:spcBef>
                <a:spcPts val="0"/>
              </a:spcBef>
              <a:buClr>
                <a:schemeClr val="dk1"/>
              </a:buClr>
              <a:buSzPct val="100000"/>
              <a:buFont typeface="Arial"/>
              <a:buChar char="-"/>
            </a:pPr>
            <a:r>
              <a:rPr lang="en"/>
              <a:t>I have the least experience in a testing position</a:t>
            </a:r>
          </a:p>
          <a:p>
            <a:pPr lvl="0" rtl="0">
              <a:spcBef>
                <a:spcPts val="0"/>
              </a:spcBef>
              <a:buNone/>
            </a:pPr>
            <a:endParaRP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154572"/>
            <a:ext cx="8229600" cy="1143000"/>
          </a:xfrm>
          <a:prstGeom prst="rect">
            <a:avLst/>
          </a:prstGeom>
        </p:spPr>
        <p:txBody>
          <a:bodyPr lIns="91425" tIns="91425" rIns="91425" bIns="91425" anchor="b" anchorCtr="0">
            <a:noAutofit/>
          </a:bodyPr>
          <a:lstStyle/>
          <a:p>
            <a:pPr>
              <a:spcBef>
                <a:spcPts val="0"/>
              </a:spcBef>
              <a:buNone/>
            </a:pPr>
            <a:r>
              <a:rPr lang="en" dirty="0"/>
              <a:t>Tester expectations</a:t>
            </a:r>
          </a:p>
        </p:txBody>
      </p:sp>
      <p:sp>
        <p:nvSpPr>
          <p:cNvPr id="55" name="Shape 55"/>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L</a:t>
            </a:r>
            <a:r>
              <a:rPr lang="en" dirty="0" smtClean="0"/>
              <a:t>earn </a:t>
            </a:r>
            <a:r>
              <a:rPr lang="en" dirty="0"/>
              <a:t>how to use our products</a:t>
            </a:r>
          </a:p>
          <a:p>
            <a:pPr marL="457200" lvl="0" indent="-419100" rtl="0">
              <a:spcBef>
                <a:spcPts val="0"/>
              </a:spcBef>
              <a:buClr>
                <a:schemeClr val="dk1"/>
              </a:buClr>
              <a:buSzPct val="100000"/>
              <a:buFont typeface="Arial"/>
              <a:buChar char="-"/>
            </a:pPr>
            <a:r>
              <a:rPr lang="en" dirty="0"/>
              <a:t>W</a:t>
            </a:r>
            <a:r>
              <a:rPr lang="en" dirty="0" smtClean="0"/>
              <a:t>rite </a:t>
            </a:r>
            <a:r>
              <a:rPr lang="en" dirty="0"/>
              <a:t>and execute test scripts</a:t>
            </a:r>
          </a:p>
          <a:p>
            <a:pPr marL="457200" lvl="0" indent="-419100" rtl="0">
              <a:spcBef>
                <a:spcPts val="0"/>
              </a:spcBef>
              <a:buClr>
                <a:schemeClr val="dk1"/>
              </a:buClr>
              <a:buSzPct val="100000"/>
              <a:buFont typeface="Arial"/>
              <a:buChar char="-"/>
            </a:pPr>
            <a:r>
              <a:rPr lang="en" dirty="0" smtClean="0"/>
              <a:t>Test defect fixes using replication procedures</a:t>
            </a:r>
            <a:endParaRPr lang="en" dirty="0"/>
          </a:p>
          <a:p>
            <a:pPr marL="457200" lvl="0" indent="-419100" rtl="0">
              <a:spcBef>
                <a:spcPts val="0"/>
              </a:spcBef>
              <a:buClr>
                <a:schemeClr val="dk1"/>
              </a:buClr>
              <a:buSzPct val="100000"/>
              <a:buFont typeface="Arial"/>
              <a:buChar char="-"/>
            </a:pPr>
            <a:r>
              <a:rPr lang="en" dirty="0"/>
              <a:t>W</a:t>
            </a:r>
            <a:r>
              <a:rPr lang="en" dirty="0" smtClean="0"/>
              <a:t>rite </a:t>
            </a:r>
            <a:r>
              <a:rPr lang="en" dirty="0"/>
              <a:t>useful </a:t>
            </a:r>
            <a:r>
              <a:rPr lang="en" dirty="0" smtClean="0"/>
              <a:t>defect reports </a:t>
            </a:r>
            <a:r>
              <a:rPr lang="en" dirty="0"/>
              <a:t>with replication procedures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smtClean="0"/>
              <a:t>Somet</a:t>
            </a:r>
            <a:r>
              <a:rPr lang="en-US" dirty="0" smtClean="0"/>
              <a:t>h</a:t>
            </a:r>
            <a:r>
              <a:rPr lang="en" dirty="0" smtClean="0"/>
              <a:t>ing was missing</a:t>
            </a:r>
            <a:endParaRPr lang="en" dirty="0"/>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smtClean="0"/>
              <a:t>Worked on developing expected skills</a:t>
            </a:r>
            <a:endParaRPr lang="en" dirty="0"/>
          </a:p>
          <a:p>
            <a:pPr marL="457200" lvl="0" indent="-419100" rtl="0">
              <a:spcBef>
                <a:spcPts val="0"/>
              </a:spcBef>
              <a:buClr>
                <a:schemeClr val="dk1"/>
              </a:buClr>
              <a:buSzPct val="100000"/>
              <a:buFont typeface="Arial"/>
              <a:buChar char="-"/>
            </a:pPr>
            <a:r>
              <a:rPr lang="en" dirty="0"/>
              <a:t>T</a:t>
            </a:r>
            <a:r>
              <a:rPr lang="en" dirty="0" smtClean="0"/>
              <a:t>eam </a:t>
            </a:r>
            <a:r>
              <a:rPr lang="en" dirty="0"/>
              <a:t>didn’t talk about what constituted good testing</a:t>
            </a:r>
          </a:p>
          <a:p>
            <a:pPr marL="457200" lvl="0" indent="-419100" rtl="0">
              <a:spcBef>
                <a:spcPts val="0"/>
              </a:spcBef>
              <a:buClr>
                <a:schemeClr val="dk1"/>
              </a:buClr>
              <a:buSzPct val="100000"/>
              <a:buFont typeface="Arial"/>
              <a:buChar char="-"/>
            </a:pPr>
            <a:r>
              <a:rPr lang="en" dirty="0"/>
              <a:t>T</a:t>
            </a:r>
            <a:r>
              <a:rPr lang="en" dirty="0" smtClean="0"/>
              <a:t>esting </a:t>
            </a:r>
            <a:r>
              <a:rPr lang="en" dirty="0"/>
              <a:t>was just something we got done</a:t>
            </a:r>
          </a:p>
          <a:p>
            <a:pPr marL="457200" lvl="0" indent="-419100" rtl="0">
              <a:spcBef>
                <a:spcPts val="0"/>
              </a:spcBef>
              <a:buClr>
                <a:schemeClr val="dk1"/>
              </a:buClr>
              <a:buSzPct val="100000"/>
              <a:buFont typeface="Arial"/>
              <a:buChar char="-"/>
            </a:pPr>
            <a:r>
              <a:rPr lang="en" dirty="0" smtClean="0"/>
              <a:t>We </a:t>
            </a:r>
            <a:r>
              <a:rPr lang="en" dirty="0"/>
              <a:t>were competent. </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191894"/>
            <a:ext cx="8229600" cy="1143000"/>
          </a:xfrm>
          <a:prstGeom prst="rect">
            <a:avLst/>
          </a:prstGeom>
        </p:spPr>
        <p:txBody>
          <a:bodyPr lIns="91425" tIns="91425" rIns="91425" bIns="91425" anchor="b" anchorCtr="0">
            <a:noAutofit/>
          </a:bodyPr>
          <a:lstStyle/>
          <a:p>
            <a:pPr>
              <a:spcBef>
                <a:spcPts val="0"/>
              </a:spcBef>
              <a:buNone/>
            </a:pPr>
            <a:r>
              <a:rPr lang="en" dirty="0"/>
              <a:t>Search for knowledge begins</a:t>
            </a:r>
          </a:p>
        </p:txBody>
      </p:sp>
      <p:sp>
        <p:nvSpPr>
          <p:cNvPr id="67" name="Shape 67"/>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A</a:t>
            </a:r>
            <a:r>
              <a:rPr lang="en" dirty="0" smtClean="0"/>
              <a:t>ssumed </a:t>
            </a:r>
            <a:r>
              <a:rPr lang="en" dirty="0"/>
              <a:t>it was just me</a:t>
            </a:r>
          </a:p>
          <a:p>
            <a:pPr marL="457200" lvl="0" indent="-419100" rtl="0">
              <a:spcBef>
                <a:spcPts val="0"/>
              </a:spcBef>
              <a:buClr>
                <a:schemeClr val="dk1"/>
              </a:buClr>
              <a:buSzPct val="100000"/>
              <a:buFont typeface="Arial"/>
              <a:buChar char="-"/>
            </a:pPr>
            <a:r>
              <a:rPr lang="en" dirty="0"/>
              <a:t>M</a:t>
            </a:r>
            <a:r>
              <a:rPr lang="en" dirty="0" smtClean="0"/>
              <a:t>ust </a:t>
            </a:r>
            <a:r>
              <a:rPr lang="en" dirty="0"/>
              <a:t>be my inexperience</a:t>
            </a:r>
          </a:p>
          <a:p>
            <a:pPr marL="457200" lvl="0" indent="-419100">
              <a:spcBef>
                <a:spcPts val="0"/>
              </a:spcBef>
              <a:buClr>
                <a:schemeClr val="dk1"/>
              </a:buClr>
              <a:buSzPct val="100000"/>
              <a:buFont typeface="Arial"/>
              <a:buChar char="-"/>
            </a:pPr>
            <a:r>
              <a:rPr lang="en" dirty="0"/>
              <a:t>D</a:t>
            </a:r>
            <a:r>
              <a:rPr lang="en" dirty="0" smtClean="0"/>
              <a:t>ecided </a:t>
            </a:r>
            <a:r>
              <a:rPr lang="en" dirty="0"/>
              <a:t>to try to ‘catch up’ to my peers</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Sources for Self-Studying Software Testing</a:t>
            </a:r>
            <a:endParaRPr lang="en-US" dirty="0"/>
          </a:p>
        </p:txBody>
      </p:sp>
      <p:sp>
        <p:nvSpPr>
          <p:cNvPr id="5" name="Subtitle 4"/>
          <p:cNvSpPr>
            <a:spLocks noGrp="1"/>
          </p:cNvSpPr>
          <p:nvPr>
            <p:ph type="subTitle" idx="1"/>
          </p:nvPr>
        </p:nvSpPr>
        <p:spPr>
          <a:xfrm>
            <a:off x="0" y="3786737"/>
            <a:ext cx="9144000" cy="2190317"/>
          </a:xfrm>
        </p:spPr>
        <p:txBody>
          <a:bodyPr numCol="2"/>
          <a:lstStyle/>
          <a:p>
            <a:pPr algn="r"/>
            <a:r>
              <a:rPr lang="en-US" dirty="0" smtClean="0"/>
              <a:t>Professional Orgs</a:t>
            </a:r>
          </a:p>
          <a:p>
            <a:pPr algn="r"/>
            <a:r>
              <a:rPr lang="en-US" dirty="0" smtClean="0"/>
              <a:t>Blogs</a:t>
            </a:r>
          </a:p>
          <a:p>
            <a:pPr algn="r"/>
            <a:r>
              <a:rPr lang="en-US" dirty="0" smtClean="0"/>
              <a:t>Twitter</a:t>
            </a:r>
          </a:p>
          <a:p>
            <a:pPr algn="r"/>
            <a:r>
              <a:rPr lang="en-US" dirty="0" smtClean="0"/>
              <a:t>Practice Testing</a:t>
            </a:r>
          </a:p>
          <a:p>
            <a:pPr algn="r"/>
            <a:r>
              <a:rPr lang="en-US" dirty="0" smtClean="0"/>
              <a:t>Weekend Testing</a:t>
            </a:r>
          </a:p>
          <a:p>
            <a:pPr algn="r"/>
            <a:r>
              <a:rPr lang="en-US" dirty="0" smtClean="0"/>
              <a:t>Magazines</a:t>
            </a:r>
          </a:p>
          <a:p>
            <a:pPr algn="r"/>
            <a:r>
              <a:rPr lang="en-US" dirty="0" smtClean="0"/>
              <a:t>Online Communities</a:t>
            </a:r>
          </a:p>
          <a:p>
            <a:pPr algn="r"/>
            <a:r>
              <a:rPr lang="en-US" dirty="0" smtClean="0"/>
              <a:t>Conferences</a:t>
            </a:r>
            <a:endParaRPr lang="en-US" dirty="0"/>
          </a:p>
        </p:txBody>
      </p:sp>
    </p:spTree>
    <p:extLst>
      <p:ext uri="{BB962C8B-B14F-4D97-AF65-F5344CB8AC3E}">
        <p14:creationId xmlns:p14="http://schemas.microsoft.com/office/powerpoint/2010/main" val="1707039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NV GL Slide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4-3 UK.potx" id="{937E3138-74A9-4925-8F6D-482477F4F253}" vid="{DDD4D583-AB8C-4464-B1CD-6F43AA19A29A}"/>
    </a:ext>
  </a:extLst>
</a:theme>
</file>

<file path=ppt/theme/theme2.xml><?xml version="1.0" encoding="utf-8"?>
<a:theme xmlns:a="http://schemas.openxmlformats.org/drawingml/2006/main" name="1_DNV GL Slide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4-3 UK.potx" id="{937E3138-74A9-4925-8F6D-482477F4F253}" vid="{DDD4D583-AB8C-4464-B1CD-6F43AA19A29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Learning to Lead With Template Bigger Font</Template>
  <TotalTime>4595</TotalTime>
  <Words>8173</Words>
  <Application>Microsoft Office PowerPoint</Application>
  <PresentationFormat>On-screen Show (4:3)</PresentationFormat>
  <Paragraphs>266</Paragraphs>
  <Slides>41</Slides>
  <Notes>38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Verdana</vt:lpstr>
      <vt:lpstr>Wingdings</vt:lpstr>
      <vt:lpstr>DNV GL Slide Template</vt:lpstr>
      <vt:lpstr>1_DNV GL Slide Template</vt:lpstr>
      <vt:lpstr>Learning to Lead</vt:lpstr>
      <vt:lpstr> </vt:lpstr>
      <vt:lpstr>Why I Began Studying Software Testing</vt:lpstr>
      <vt:lpstr>About me</vt:lpstr>
      <vt:lpstr>Current Test Team</vt:lpstr>
      <vt:lpstr>Tester expectations</vt:lpstr>
      <vt:lpstr>Something was missing</vt:lpstr>
      <vt:lpstr>Search for knowledge begins</vt:lpstr>
      <vt:lpstr>Sources for Self-Studying Software Testing</vt:lpstr>
      <vt:lpstr>Professional Organizations</vt:lpstr>
      <vt:lpstr>Blogs</vt:lpstr>
      <vt:lpstr>To the New Tester</vt:lpstr>
      <vt:lpstr>Twitter</vt:lpstr>
      <vt:lpstr>Practice Testing (in public)</vt:lpstr>
      <vt:lpstr>Weekend Testing</vt:lpstr>
      <vt:lpstr>Magazines</vt:lpstr>
      <vt:lpstr>Online Communities</vt:lpstr>
      <vt:lpstr>Conference</vt:lpstr>
      <vt:lpstr>What I’ve Learned Through Self-Study</vt:lpstr>
      <vt:lpstr>Heuristics</vt:lpstr>
      <vt:lpstr>Oracles</vt:lpstr>
      <vt:lpstr>Evaluating Risks</vt:lpstr>
      <vt:lpstr>Value of Scripted Testing</vt:lpstr>
      <vt:lpstr>Pair Testing</vt:lpstr>
      <vt:lpstr>How I Brought New Ideas to my Team</vt:lpstr>
      <vt:lpstr>Bringing new ideas to the team</vt:lpstr>
      <vt:lpstr>Build relationships, gain allies</vt:lpstr>
      <vt:lpstr>Build relationship, gain allies</vt:lpstr>
      <vt:lpstr>Potential Ally Signals</vt:lpstr>
      <vt:lpstr>Hallway discussions</vt:lpstr>
      <vt:lpstr>How I built relationships</vt:lpstr>
      <vt:lpstr>Be the Guinea Pig</vt:lpstr>
      <vt:lpstr>Be persistent</vt:lpstr>
      <vt:lpstr>Pair Testing for Training</vt:lpstr>
      <vt:lpstr>Pair Testing to Use Specializations</vt:lpstr>
      <vt:lpstr>Turning personal and team development into community development</vt:lpstr>
      <vt:lpstr>Share at conferences</vt:lpstr>
      <vt:lpstr>Start a blog</vt:lpstr>
      <vt:lpstr>Learning to Leading</vt:lpstr>
      <vt:lpstr>Questions?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Lead</dc:title>
  <dc:creator>Carol Brands</dc:creator>
  <cp:lastModifiedBy>Carol Brands</cp:lastModifiedBy>
  <cp:revision>52</cp:revision>
  <dcterms:modified xsi:type="dcterms:W3CDTF">2015-08-09T01:49:23Z</dcterms:modified>
</cp:coreProperties>
</file>